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La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ia Regalado-River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30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22T18:20:36.811" idx="1">
    <p:pos x="6000" y="0"/>
    <p:text>Thought this question might be a good lead into the next few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56e4b15fe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56e4b15f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0cd7e22a3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0cd7e22a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b5ab6148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b5ab6148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0cd7e22a3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0cd7e22a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0cd7e22a3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0cd7e22a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0cd7e22a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0cd7e22a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0cd7e22a3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0cd7e22a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0cd7e22a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0cd7e22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0cd7e22a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0cd7e22a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0cd7e22a3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0cd7e22a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0cd7e22a3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0cd7e22a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0cd7e22a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0cd7e22a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0cd7e22a3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0cd7e22a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mailto:notetaking@csueastbay.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astesting@csueastbay.edu" TargetMode="External"/><Relationship Id="rId5" Type="http://schemas.openxmlformats.org/officeDocument/2006/relationships/hyperlink" Target="mailto:notetaking@csueastbay.edu" TargetMode="External"/><Relationship Id="rId4" Type="http://schemas.openxmlformats.org/officeDocument/2006/relationships/hyperlink" Target="mailto:atstudent@csueastbay.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431309" y="3675300"/>
            <a:ext cx="4112376" cy="1218625"/>
          </a:xfrm>
          <a:prstGeom prst="rect">
            <a:avLst/>
          </a:prstGeom>
          <a:noFill/>
          <a:ln>
            <a:noFill/>
          </a:ln>
        </p:spPr>
      </p:pic>
      <p:sp>
        <p:nvSpPr>
          <p:cNvPr id="55" name="Google Shape;55;p13"/>
          <p:cNvSpPr txBox="1"/>
          <p:nvPr/>
        </p:nvSpPr>
        <p:spPr>
          <a:xfrm>
            <a:off x="984088" y="404150"/>
            <a:ext cx="7006800" cy="234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700" b="1">
                <a:solidFill>
                  <a:schemeClr val="dk1"/>
                </a:solidFill>
                <a:latin typeface="Lato"/>
                <a:ea typeface="Lato"/>
                <a:cs typeface="Lato"/>
                <a:sym typeface="Lato"/>
              </a:rPr>
              <a:t>Accommodations</a:t>
            </a:r>
            <a:endParaRPr sz="5700" b="1">
              <a:solidFill>
                <a:schemeClr val="dk1"/>
              </a:solidFill>
              <a:latin typeface="Lato"/>
              <a:ea typeface="Lato"/>
              <a:cs typeface="Lato"/>
              <a:sym typeface="Lato"/>
            </a:endParaRPr>
          </a:p>
          <a:p>
            <a:pPr marL="0" lvl="0" indent="0" algn="ctr" rtl="0">
              <a:spcBef>
                <a:spcPts val="0"/>
              </a:spcBef>
              <a:spcAft>
                <a:spcPts val="0"/>
              </a:spcAft>
              <a:buNone/>
            </a:pPr>
            <a:r>
              <a:rPr lang="en" sz="5700" b="1">
                <a:solidFill>
                  <a:schemeClr val="dk1"/>
                </a:solidFill>
                <a:latin typeface="Lato"/>
                <a:ea typeface="Lato"/>
                <a:cs typeface="Lato"/>
                <a:sym typeface="Lato"/>
              </a:rPr>
              <a:t>&amp;</a:t>
            </a:r>
            <a:endParaRPr sz="5700" b="1">
              <a:solidFill>
                <a:schemeClr val="dk1"/>
              </a:solidFill>
              <a:latin typeface="Lato"/>
              <a:ea typeface="Lato"/>
              <a:cs typeface="Lato"/>
              <a:sym typeface="Lato"/>
            </a:endParaRPr>
          </a:p>
          <a:p>
            <a:pPr marL="0" lvl="0" indent="0" algn="ctr" rtl="0">
              <a:spcBef>
                <a:spcPts val="0"/>
              </a:spcBef>
              <a:spcAft>
                <a:spcPts val="0"/>
              </a:spcAft>
              <a:buNone/>
            </a:pPr>
            <a:r>
              <a:rPr lang="en" sz="5700" b="1">
                <a:solidFill>
                  <a:schemeClr val="dk1"/>
                </a:solidFill>
                <a:latin typeface="Lato"/>
                <a:ea typeface="Lato"/>
                <a:cs typeface="Lato"/>
                <a:sym typeface="Lato"/>
              </a:rPr>
              <a:t>Online Instruction </a:t>
            </a:r>
            <a:endParaRPr sz="5700" b="1">
              <a:solidFill>
                <a:schemeClr val="dk1"/>
              </a:solidFill>
              <a:latin typeface="Lato"/>
              <a:ea typeface="Lato"/>
              <a:cs typeface="Lato"/>
              <a:sym typeface="Lato"/>
            </a:endParaRPr>
          </a:p>
          <a:p>
            <a:pPr marL="0" lvl="0" indent="0" algn="ctr" rtl="0">
              <a:spcBef>
                <a:spcPts val="0"/>
              </a:spcBef>
              <a:spcAft>
                <a:spcPts val="0"/>
              </a:spcAft>
              <a:buNone/>
            </a:pPr>
            <a:endParaRPr sz="5700" b="1">
              <a:solidFill>
                <a:schemeClr val="dk1"/>
              </a:solidFill>
              <a:latin typeface="Lato"/>
              <a:ea typeface="Lato"/>
              <a:cs typeface="Lato"/>
              <a:sym typeface="Lato"/>
            </a:endParaRPr>
          </a:p>
          <a:p>
            <a:pPr marL="0" lvl="0" indent="0" algn="ctr" rtl="0">
              <a:spcBef>
                <a:spcPts val="0"/>
              </a:spcBef>
              <a:spcAft>
                <a:spcPts val="0"/>
              </a:spcAft>
              <a:buNone/>
            </a:pPr>
            <a:endParaRPr sz="5700" b="1">
              <a:solidFill>
                <a:schemeClr val="dk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6918938" y="4368676"/>
            <a:ext cx="1914673" cy="563125"/>
          </a:xfrm>
          <a:prstGeom prst="rect">
            <a:avLst/>
          </a:prstGeom>
          <a:noFill/>
          <a:ln>
            <a:noFill/>
          </a:ln>
        </p:spPr>
      </p:pic>
      <p:sp>
        <p:nvSpPr>
          <p:cNvPr id="117" name="Google Shape;117;p22"/>
          <p:cNvSpPr txBox="1"/>
          <p:nvPr/>
        </p:nvSpPr>
        <p:spPr>
          <a:xfrm>
            <a:off x="367400" y="380525"/>
            <a:ext cx="8161500" cy="8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Lato"/>
                <a:ea typeface="Lato"/>
                <a:cs typeface="Lato"/>
                <a:sym typeface="Lato"/>
              </a:rPr>
              <a:t>I need to ask my instructor a question but can’t get a hold of them. What should I do?</a:t>
            </a:r>
            <a:endParaRPr sz="2500" b="1">
              <a:solidFill>
                <a:schemeClr val="dk1"/>
              </a:solidFill>
              <a:latin typeface="Lato"/>
              <a:ea typeface="Lato"/>
              <a:cs typeface="Lato"/>
              <a:sym typeface="Lato"/>
            </a:endParaRPr>
          </a:p>
        </p:txBody>
      </p:sp>
      <p:sp>
        <p:nvSpPr>
          <p:cNvPr id="118" name="Google Shape;118;p22"/>
          <p:cNvSpPr txBox="1"/>
          <p:nvPr/>
        </p:nvSpPr>
        <p:spPr>
          <a:xfrm>
            <a:off x="367400" y="1333525"/>
            <a:ext cx="8356200" cy="3231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At the beginning of the semester, establish the best way to contact your instructor, if possible obtain two different forms of contact (e.g. email and phone number).</a:t>
            </a:r>
            <a:endParaRPr sz="1800">
              <a:solidFill>
                <a:schemeClr val="dk1"/>
              </a:solidFill>
              <a:latin typeface="Lato"/>
              <a:ea typeface="Lato"/>
              <a:cs typeface="Lato"/>
              <a:sym typeface="Lato"/>
            </a:endParaRPr>
          </a:p>
          <a:p>
            <a:pPr marL="914400" lvl="0" indent="0" algn="l" rtl="0">
              <a:spcBef>
                <a:spcPts val="0"/>
              </a:spcBef>
              <a:spcAft>
                <a:spcPts val="0"/>
              </a:spcAft>
              <a:buNone/>
            </a:pPr>
            <a:endParaRPr sz="1000">
              <a:solidFill>
                <a:schemeClr val="dk1"/>
              </a:solidFill>
              <a:latin typeface="Lato"/>
              <a:ea typeface="Lato"/>
              <a:cs typeface="Lato"/>
              <a:sym typeface="Lato"/>
            </a:endParaRPr>
          </a:p>
          <a:p>
            <a:pPr marL="457200" lvl="0" indent="-342900" algn="l" rtl="0">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Check your syllabus to find if your instructor offers virtual office hours or schedules virtual appointments. Also, try to message your instructor through Blackboard.</a:t>
            </a:r>
            <a:endParaRPr sz="1800">
              <a:solidFill>
                <a:schemeClr val="dk1"/>
              </a:solidFill>
              <a:latin typeface="Lato"/>
              <a:ea typeface="Lato"/>
              <a:cs typeface="Lato"/>
              <a:sym typeface="Lato"/>
            </a:endParaRPr>
          </a:p>
          <a:p>
            <a:pPr marL="914400" lvl="0" indent="0" algn="l" rtl="0">
              <a:spcBef>
                <a:spcPts val="0"/>
              </a:spcBef>
              <a:spcAft>
                <a:spcPts val="0"/>
              </a:spcAft>
              <a:buNone/>
            </a:pPr>
            <a:endParaRPr sz="1000">
              <a:solidFill>
                <a:schemeClr val="dk1"/>
              </a:solidFill>
              <a:latin typeface="Lato"/>
              <a:ea typeface="Lato"/>
              <a:cs typeface="Lato"/>
              <a:sym typeface="Lato"/>
            </a:endParaRPr>
          </a:p>
          <a:p>
            <a:pPr marL="457200" lvl="0" indent="-342900" algn="l" rtl="0">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Make sure to keep track of due dates and work on assignments with plenty of time  beforehand- this allows enough time for your instructor to get back to you </a:t>
            </a:r>
            <a:r>
              <a:rPr lang="en" sz="1800" b="1" i="1">
                <a:solidFill>
                  <a:schemeClr val="dk1"/>
                </a:solidFill>
                <a:latin typeface="Lato"/>
                <a:ea typeface="Lato"/>
                <a:cs typeface="Lato"/>
                <a:sym typeface="Lato"/>
              </a:rPr>
              <a:t>AND</a:t>
            </a:r>
            <a:r>
              <a:rPr lang="en" sz="1800">
                <a:solidFill>
                  <a:schemeClr val="dk1"/>
                </a:solidFill>
                <a:latin typeface="Lato"/>
                <a:ea typeface="Lato"/>
                <a:cs typeface="Lato"/>
                <a:sym typeface="Lato"/>
              </a:rPr>
              <a:t> enough time for you to complete your assignments or readings </a:t>
            </a:r>
            <a:r>
              <a:rPr lang="en" sz="1800" b="1" i="1">
                <a:solidFill>
                  <a:schemeClr val="dk1"/>
                </a:solidFill>
                <a:latin typeface="Lato"/>
                <a:ea typeface="Lato"/>
                <a:cs typeface="Lato"/>
                <a:sym typeface="Lato"/>
              </a:rPr>
              <a:t>ON TIME.</a:t>
            </a:r>
            <a:endParaRPr sz="1800" b="1" i="1">
              <a:solidFill>
                <a:schemeClr val="dk1"/>
              </a:solidFill>
              <a:latin typeface="Lato"/>
              <a:ea typeface="Lato"/>
              <a:cs typeface="Lato"/>
              <a:sym typeface="Lato"/>
            </a:endParaRPr>
          </a:p>
          <a:p>
            <a:pPr marL="0" lvl="0" indent="0" algn="l" rtl="0">
              <a:spcBef>
                <a:spcPts val="0"/>
              </a:spcBef>
              <a:spcAft>
                <a:spcPts val="0"/>
              </a:spcAft>
              <a:buNone/>
            </a:pPr>
            <a:endParaRPr sz="18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2"/>
        <p:cNvGrpSpPr/>
        <p:nvPr/>
      </p:nvGrpSpPr>
      <p:grpSpPr>
        <a:xfrm>
          <a:off x="0" y="0"/>
          <a:ext cx="0" cy="0"/>
          <a:chOff x="0" y="0"/>
          <a:chExt cx="0" cy="0"/>
        </a:xfrm>
      </p:grpSpPr>
      <p:pic>
        <p:nvPicPr>
          <p:cNvPr id="123" name="Google Shape;123;p23"/>
          <p:cNvPicPr preferRelativeResize="0"/>
          <p:nvPr/>
        </p:nvPicPr>
        <p:blipFill>
          <a:blip r:embed="rId3">
            <a:alphaModFix/>
          </a:blip>
          <a:stretch>
            <a:fillRect/>
          </a:stretch>
        </p:blipFill>
        <p:spPr>
          <a:xfrm>
            <a:off x="6907638" y="4300851"/>
            <a:ext cx="1914673" cy="563125"/>
          </a:xfrm>
          <a:prstGeom prst="rect">
            <a:avLst/>
          </a:prstGeom>
          <a:noFill/>
          <a:ln>
            <a:noFill/>
          </a:ln>
        </p:spPr>
      </p:pic>
      <p:sp>
        <p:nvSpPr>
          <p:cNvPr id="124" name="Google Shape;124;p23"/>
          <p:cNvSpPr txBox="1"/>
          <p:nvPr/>
        </p:nvSpPr>
        <p:spPr>
          <a:xfrm>
            <a:off x="410975" y="235225"/>
            <a:ext cx="8161500" cy="8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Lato"/>
                <a:ea typeface="Lato"/>
                <a:cs typeface="Lato"/>
                <a:sym typeface="Lato"/>
              </a:rPr>
              <a:t>What are some resources to help me be successful with online instruction?</a:t>
            </a:r>
            <a:endParaRPr sz="2500" b="1">
              <a:solidFill>
                <a:schemeClr val="dk1"/>
              </a:solidFill>
              <a:latin typeface="Lato"/>
              <a:ea typeface="Lato"/>
              <a:cs typeface="Lato"/>
              <a:sym typeface="Lato"/>
            </a:endParaRPr>
          </a:p>
        </p:txBody>
      </p:sp>
      <p:sp>
        <p:nvSpPr>
          <p:cNvPr id="125" name="Google Shape;125;p23"/>
          <p:cNvSpPr txBox="1"/>
          <p:nvPr/>
        </p:nvSpPr>
        <p:spPr>
          <a:xfrm>
            <a:off x="524100" y="1295625"/>
            <a:ext cx="8095800" cy="321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Lato"/>
              <a:ea typeface="Lato"/>
              <a:cs typeface="Lato"/>
              <a:sym typeface="Lato"/>
            </a:endParaRPr>
          </a:p>
          <a:p>
            <a:pPr marL="457200" lvl="0" indent="-349250" algn="l" rtl="0">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Online chat for library help: https://library.csueastbay.edu/usingthelibraries/ask-us</a:t>
            </a:r>
            <a:endParaRPr sz="19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Late fees will not be charged for library materials or loaned laptops.  Due dates for books have been extended until August 31, 2020</a:t>
            </a:r>
            <a:endParaRPr sz="19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Online textbook access: http://csueastbay.libanswers.com/faq/291385</a:t>
            </a:r>
            <a:endParaRPr sz="19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Online library workshops: https://library.csueastbay.edu/events</a:t>
            </a:r>
            <a:endParaRPr sz="19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6987088" y="4317551"/>
            <a:ext cx="1914673" cy="563125"/>
          </a:xfrm>
          <a:prstGeom prst="rect">
            <a:avLst/>
          </a:prstGeom>
          <a:noFill/>
          <a:ln>
            <a:noFill/>
          </a:ln>
        </p:spPr>
      </p:pic>
      <p:sp>
        <p:nvSpPr>
          <p:cNvPr id="131" name="Google Shape;131;p24"/>
          <p:cNvSpPr txBox="1"/>
          <p:nvPr/>
        </p:nvSpPr>
        <p:spPr>
          <a:xfrm>
            <a:off x="410975" y="235225"/>
            <a:ext cx="8161500" cy="8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Lato"/>
                <a:ea typeface="Lato"/>
                <a:cs typeface="Lato"/>
                <a:sym typeface="Lato"/>
              </a:rPr>
              <a:t>What are some resources to help me be successful with online instruction?  </a:t>
            </a:r>
            <a:r>
              <a:rPr lang="en" sz="1800" b="1">
                <a:solidFill>
                  <a:schemeClr val="dk1"/>
                </a:solidFill>
                <a:latin typeface="Lato"/>
                <a:ea typeface="Lato"/>
                <a:cs typeface="Lato"/>
                <a:sym typeface="Lato"/>
              </a:rPr>
              <a:t>(continued)</a:t>
            </a:r>
            <a:endParaRPr sz="1800" b="1">
              <a:solidFill>
                <a:schemeClr val="dk1"/>
              </a:solidFill>
              <a:latin typeface="Lato"/>
              <a:ea typeface="Lato"/>
              <a:cs typeface="Lato"/>
              <a:sym typeface="Lato"/>
            </a:endParaRPr>
          </a:p>
        </p:txBody>
      </p:sp>
      <p:sp>
        <p:nvSpPr>
          <p:cNvPr id="132" name="Google Shape;132;p24"/>
          <p:cNvSpPr txBox="1"/>
          <p:nvPr/>
        </p:nvSpPr>
        <p:spPr>
          <a:xfrm>
            <a:off x="524100" y="1088075"/>
            <a:ext cx="8095800" cy="33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Lato"/>
              <a:ea typeface="Lato"/>
              <a:cs typeface="Lato"/>
              <a:sym typeface="Lato"/>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Online tutoring at SCAA: http://scaa.csueastbay.edu/</a:t>
            </a:r>
            <a:endParaRPr sz="1800">
              <a:solidFill>
                <a:schemeClr val="dk1"/>
              </a:solidFill>
              <a:latin typeface="Calibri"/>
              <a:ea typeface="Calibri"/>
              <a:cs typeface="Calibri"/>
              <a:sym typeface="Calibri"/>
            </a:endParaRPr>
          </a:p>
          <a:p>
            <a:pPr marL="9144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Online tech support at Learning Commons: https://library.csueastbay.edu/usingthelibraries/learning-commons</a:t>
            </a:r>
            <a:endParaRPr sz="1800">
              <a:solidFill>
                <a:schemeClr val="dk1"/>
              </a:solidFill>
              <a:latin typeface="Calibri"/>
              <a:ea typeface="Calibri"/>
              <a:cs typeface="Calibri"/>
              <a:sym typeface="Calibri"/>
            </a:endParaRPr>
          </a:p>
          <a:p>
            <a:pPr marL="9144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Contact the library (M-F 9am-5pm) 510-885-3664 or the Learning Commons (M-F 9am-5pm) 510-885-4152</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For updates, please check the Cal State East Bay FAQ: https://www.csueastbay.edu/coronavirus-information/index.html</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6"/>
        <p:cNvGrpSpPr/>
        <p:nvPr/>
      </p:nvGrpSpPr>
      <p:grpSpPr>
        <a:xfrm>
          <a:off x="0" y="0"/>
          <a:ext cx="0" cy="0"/>
          <a:chOff x="0" y="0"/>
          <a:chExt cx="0" cy="0"/>
        </a:xfrm>
      </p:grpSpPr>
      <p:pic>
        <p:nvPicPr>
          <p:cNvPr id="137" name="Google Shape;137;p25"/>
          <p:cNvPicPr preferRelativeResize="0"/>
          <p:nvPr/>
        </p:nvPicPr>
        <p:blipFill>
          <a:blip r:embed="rId3">
            <a:alphaModFix/>
          </a:blip>
          <a:stretch>
            <a:fillRect/>
          </a:stretch>
        </p:blipFill>
        <p:spPr>
          <a:xfrm>
            <a:off x="3471088" y="4459126"/>
            <a:ext cx="1914673" cy="563125"/>
          </a:xfrm>
          <a:prstGeom prst="rect">
            <a:avLst/>
          </a:prstGeom>
          <a:noFill/>
          <a:ln>
            <a:noFill/>
          </a:ln>
        </p:spPr>
      </p:pic>
      <p:sp>
        <p:nvSpPr>
          <p:cNvPr id="138" name="Google Shape;138;p25"/>
          <p:cNvSpPr txBox="1"/>
          <p:nvPr/>
        </p:nvSpPr>
        <p:spPr>
          <a:xfrm>
            <a:off x="380525" y="1180925"/>
            <a:ext cx="8095800" cy="2466900"/>
          </a:xfrm>
          <a:prstGeom prst="rect">
            <a:avLst/>
          </a:prstGeom>
          <a:noFill/>
          <a:ln>
            <a:noFill/>
          </a:ln>
        </p:spPr>
        <p:txBody>
          <a:bodyPr spcFirstLastPara="1" wrap="square" lIns="91425" tIns="91425" rIns="91425" bIns="91425" anchor="t" anchorCtr="0">
            <a:noAutofit/>
          </a:bodyPr>
          <a:lstStyle/>
          <a:p>
            <a:pPr marL="914400" lvl="0" indent="0" algn="l" rtl="0">
              <a:spcBef>
                <a:spcPts val="0"/>
              </a:spcBef>
              <a:spcAft>
                <a:spcPts val="0"/>
              </a:spcAft>
              <a:buNone/>
            </a:pPr>
            <a:endParaRPr sz="1800">
              <a:solidFill>
                <a:schemeClr val="dk1"/>
              </a:solidFill>
              <a:latin typeface="Lato"/>
              <a:ea typeface="Lato"/>
              <a:cs typeface="Lato"/>
              <a:sym typeface="Lato"/>
            </a:endParaRPr>
          </a:p>
        </p:txBody>
      </p:sp>
      <p:pic>
        <p:nvPicPr>
          <p:cNvPr id="139" name="Google Shape;139;p25"/>
          <p:cNvPicPr preferRelativeResize="0"/>
          <p:nvPr/>
        </p:nvPicPr>
        <p:blipFill>
          <a:blip r:embed="rId4">
            <a:alphaModFix/>
          </a:blip>
          <a:stretch>
            <a:fillRect/>
          </a:stretch>
        </p:blipFill>
        <p:spPr>
          <a:xfrm>
            <a:off x="2584739" y="0"/>
            <a:ext cx="3974522"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6862388" y="4308176"/>
            <a:ext cx="1914673" cy="563125"/>
          </a:xfrm>
          <a:prstGeom prst="rect">
            <a:avLst/>
          </a:prstGeom>
          <a:noFill/>
          <a:ln>
            <a:noFill/>
          </a:ln>
        </p:spPr>
      </p:pic>
      <p:sp>
        <p:nvSpPr>
          <p:cNvPr id="61" name="Google Shape;61;p14"/>
          <p:cNvSpPr txBox="1"/>
          <p:nvPr/>
        </p:nvSpPr>
        <p:spPr>
          <a:xfrm>
            <a:off x="367400" y="380525"/>
            <a:ext cx="8464200" cy="8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Lato"/>
                <a:ea typeface="Lato"/>
                <a:cs typeface="Lato"/>
                <a:sym typeface="Lato"/>
              </a:rPr>
              <a:t>Are all my accommodations applicable to an online class?</a:t>
            </a:r>
            <a:endParaRPr sz="2500" b="1">
              <a:solidFill>
                <a:schemeClr val="dk1"/>
              </a:solidFill>
              <a:latin typeface="Lato"/>
              <a:ea typeface="Lato"/>
              <a:cs typeface="Lato"/>
              <a:sym typeface="Lato"/>
            </a:endParaRPr>
          </a:p>
        </p:txBody>
      </p:sp>
      <p:sp>
        <p:nvSpPr>
          <p:cNvPr id="62" name="Google Shape;62;p14"/>
          <p:cNvSpPr txBox="1"/>
          <p:nvPr/>
        </p:nvSpPr>
        <p:spPr>
          <a:xfrm>
            <a:off x="367400" y="1331875"/>
            <a:ext cx="8095800" cy="29763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Most, if not all,  accommodations can be applied to an online class. What differs is the manner in which they help to access the class material. </a:t>
            </a:r>
            <a:endParaRPr sz="1900">
              <a:solidFill>
                <a:schemeClr val="dk1"/>
              </a:solidFill>
              <a:latin typeface="Lato"/>
              <a:ea typeface="Lato"/>
              <a:cs typeface="Lato"/>
              <a:sym typeface="Lato"/>
            </a:endParaRPr>
          </a:p>
          <a:p>
            <a:pPr marL="914400" lvl="0" indent="0" algn="l" rtl="0">
              <a:spcBef>
                <a:spcPts val="0"/>
              </a:spcBef>
              <a:spcAft>
                <a:spcPts val="0"/>
              </a:spcAft>
              <a:buNone/>
            </a:pPr>
            <a:endParaRPr sz="1900">
              <a:solidFill>
                <a:schemeClr val="dk1"/>
              </a:solidFill>
              <a:latin typeface="Lato"/>
              <a:ea typeface="Lato"/>
              <a:cs typeface="Lato"/>
              <a:sym typeface="Lato"/>
            </a:endParaRPr>
          </a:p>
          <a:p>
            <a:pPr marL="457200" lvl="0" indent="-349250" algn="l" rtl="0">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Accommodations such as accessible testing, course notes, audio-recording of courses, and accessible media are still applicable.</a:t>
            </a:r>
            <a:endParaRPr sz="1900">
              <a:solidFill>
                <a:schemeClr val="dk1"/>
              </a:solidFill>
              <a:latin typeface="Lato"/>
              <a:ea typeface="Lato"/>
              <a:cs typeface="Lato"/>
              <a:sym typeface="Lato"/>
            </a:endParaRPr>
          </a:p>
          <a:p>
            <a:pPr marL="914400" lvl="0" indent="0" algn="l" rtl="0">
              <a:spcBef>
                <a:spcPts val="0"/>
              </a:spcBef>
              <a:spcAft>
                <a:spcPts val="0"/>
              </a:spcAft>
              <a:buNone/>
            </a:pPr>
            <a:endParaRPr sz="1900">
              <a:solidFill>
                <a:schemeClr val="dk1"/>
              </a:solidFill>
              <a:latin typeface="Lato"/>
              <a:ea typeface="Lato"/>
              <a:cs typeface="Lato"/>
              <a:sym typeface="Lato"/>
            </a:endParaRPr>
          </a:p>
          <a:p>
            <a:pPr marL="457200" lvl="0" indent="-349250" algn="l" rtl="0">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If you should have any questions about how accommodations might be applied to an online class, contact your accessibility counselor.</a:t>
            </a:r>
            <a:endParaRPr sz="19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6862413" y="4300876"/>
            <a:ext cx="1914673" cy="563125"/>
          </a:xfrm>
          <a:prstGeom prst="rect">
            <a:avLst/>
          </a:prstGeom>
          <a:noFill/>
          <a:ln>
            <a:noFill/>
          </a:ln>
        </p:spPr>
      </p:pic>
      <p:sp>
        <p:nvSpPr>
          <p:cNvPr id="68" name="Google Shape;68;p15"/>
          <p:cNvSpPr txBox="1"/>
          <p:nvPr/>
        </p:nvSpPr>
        <p:spPr>
          <a:xfrm>
            <a:off x="367400" y="380525"/>
            <a:ext cx="8161500" cy="8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Lato"/>
                <a:ea typeface="Lato"/>
                <a:cs typeface="Lato"/>
                <a:sym typeface="Lato"/>
              </a:rPr>
              <a:t>My current accommodations do not fit my needs now that instruction is online. Can I change or add new accommodations? </a:t>
            </a:r>
            <a:endParaRPr sz="2500" b="1">
              <a:solidFill>
                <a:schemeClr val="dk1"/>
              </a:solidFill>
              <a:latin typeface="Lato"/>
              <a:ea typeface="Lato"/>
              <a:cs typeface="Lato"/>
              <a:sym typeface="Lato"/>
            </a:endParaRPr>
          </a:p>
        </p:txBody>
      </p:sp>
      <p:sp>
        <p:nvSpPr>
          <p:cNvPr id="69" name="Google Shape;69;p15"/>
          <p:cNvSpPr txBox="1"/>
          <p:nvPr/>
        </p:nvSpPr>
        <p:spPr>
          <a:xfrm>
            <a:off x="380525" y="1690738"/>
            <a:ext cx="8095800" cy="22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Lato"/>
              <a:ea typeface="Lato"/>
              <a:cs typeface="Lato"/>
              <a:sym typeface="Lato"/>
            </a:endParaRPr>
          </a:p>
          <a:p>
            <a:pPr marL="457200" lvl="0" indent="-355600" algn="l" rtl="0">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If you have any concerns regarding your current accommodations or believe that you may need additional accommodations, please contact your accessibility counselor. Your counselor will work with you to find appropriate accommodations for your online courses.</a:t>
            </a:r>
            <a:endParaRPr sz="2000">
              <a:solidFill>
                <a:schemeClr val="dk1"/>
              </a:solidFill>
              <a:latin typeface="Lato"/>
              <a:ea typeface="Lato"/>
              <a:cs typeface="Lato"/>
              <a:sym typeface="Lato"/>
            </a:endParaRPr>
          </a:p>
          <a:p>
            <a:pPr marL="0" lvl="0" indent="0" algn="l" rtl="0">
              <a:spcBef>
                <a:spcPts val="0"/>
              </a:spcBef>
              <a:spcAft>
                <a:spcPts val="0"/>
              </a:spcAft>
              <a:buNone/>
            </a:pPr>
            <a:endParaRPr sz="2000">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6930238" y="4357401"/>
            <a:ext cx="1914673" cy="563125"/>
          </a:xfrm>
          <a:prstGeom prst="rect">
            <a:avLst/>
          </a:prstGeom>
          <a:noFill/>
          <a:ln>
            <a:noFill/>
          </a:ln>
        </p:spPr>
      </p:pic>
      <p:sp>
        <p:nvSpPr>
          <p:cNvPr id="75" name="Google Shape;75;p16"/>
          <p:cNvSpPr txBox="1"/>
          <p:nvPr/>
        </p:nvSpPr>
        <p:spPr>
          <a:xfrm>
            <a:off x="367400" y="380525"/>
            <a:ext cx="8161500" cy="8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Lato"/>
                <a:ea typeface="Lato"/>
                <a:cs typeface="Lato"/>
                <a:sym typeface="Lato"/>
              </a:rPr>
              <a:t>How can I give my Determination of Accommodations letter to my professor?</a:t>
            </a:r>
            <a:endParaRPr sz="2500" b="1">
              <a:solidFill>
                <a:schemeClr val="dk1"/>
              </a:solidFill>
              <a:latin typeface="Lato"/>
              <a:ea typeface="Lato"/>
              <a:cs typeface="Lato"/>
              <a:sym typeface="Lato"/>
            </a:endParaRPr>
          </a:p>
        </p:txBody>
      </p:sp>
      <p:sp>
        <p:nvSpPr>
          <p:cNvPr id="76" name="Google Shape;76;p16"/>
          <p:cNvSpPr txBox="1"/>
          <p:nvPr/>
        </p:nvSpPr>
        <p:spPr>
          <a:xfrm>
            <a:off x="380525" y="1482700"/>
            <a:ext cx="8095800" cy="24669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A PDF copy of your letter is available in the Documents section of your Accommodate Student Portal</a:t>
            </a:r>
            <a:endParaRPr sz="2000">
              <a:solidFill>
                <a:schemeClr val="dk1"/>
              </a:solidFill>
              <a:latin typeface="Lato"/>
              <a:ea typeface="Lato"/>
              <a:cs typeface="Lato"/>
              <a:sym typeface="Lato"/>
            </a:endParaRPr>
          </a:p>
          <a:p>
            <a:pPr marL="457200" lvl="0" indent="0" algn="l" rtl="0">
              <a:spcBef>
                <a:spcPts val="0"/>
              </a:spcBef>
              <a:spcAft>
                <a:spcPts val="0"/>
              </a:spcAft>
              <a:buNone/>
            </a:pPr>
            <a:endParaRPr sz="2000">
              <a:solidFill>
                <a:schemeClr val="dk1"/>
              </a:solidFill>
              <a:latin typeface="Lato"/>
              <a:ea typeface="Lato"/>
              <a:cs typeface="Lato"/>
              <a:sym typeface="Lato"/>
            </a:endParaRPr>
          </a:p>
          <a:p>
            <a:pPr marL="457200" lvl="0" indent="-355600" algn="l" rtl="0">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After downloading and saving the letter, email it to your professors</a:t>
            </a:r>
            <a:endParaRPr sz="2000">
              <a:solidFill>
                <a:schemeClr val="dk1"/>
              </a:solidFill>
              <a:latin typeface="Lato"/>
              <a:ea typeface="Lato"/>
              <a:cs typeface="Lato"/>
              <a:sym typeface="Lato"/>
            </a:endParaRPr>
          </a:p>
          <a:p>
            <a:pPr marL="457200" lvl="0" indent="0" algn="l" rtl="0">
              <a:spcBef>
                <a:spcPts val="0"/>
              </a:spcBef>
              <a:spcAft>
                <a:spcPts val="0"/>
              </a:spcAft>
              <a:buNone/>
            </a:pPr>
            <a:endParaRPr sz="2000">
              <a:solidFill>
                <a:schemeClr val="dk1"/>
              </a:solidFill>
              <a:latin typeface="Lato"/>
              <a:ea typeface="Lato"/>
              <a:cs typeface="Lato"/>
              <a:sym typeface="Lato"/>
            </a:endParaRPr>
          </a:p>
          <a:p>
            <a:pPr marL="457200" lvl="0" indent="-355600" algn="l" rtl="0">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Each semester, you should email your letter to your professors within the first two weeks of instruction</a:t>
            </a:r>
            <a:endParaRPr sz="2000">
              <a:solidFill>
                <a:schemeClr val="dk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6873688" y="4278251"/>
            <a:ext cx="1914673" cy="563125"/>
          </a:xfrm>
          <a:prstGeom prst="rect">
            <a:avLst/>
          </a:prstGeom>
          <a:noFill/>
          <a:ln>
            <a:noFill/>
          </a:ln>
        </p:spPr>
      </p:pic>
      <p:sp>
        <p:nvSpPr>
          <p:cNvPr id="82" name="Google Shape;82;p17"/>
          <p:cNvSpPr txBox="1"/>
          <p:nvPr/>
        </p:nvSpPr>
        <p:spPr>
          <a:xfrm>
            <a:off x="367400" y="380525"/>
            <a:ext cx="8161500" cy="8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Lato"/>
                <a:ea typeface="Lato"/>
                <a:cs typeface="Lato"/>
                <a:sym typeface="Lato"/>
              </a:rPr>
              <a:t>I usually take my tests with Accessible Testing.  Where do I take my tests now?</a:t>
            </a:r>
            <a:endParaRPr sz="2500" b="1">
              <a:solidFill>
                <a:schemeClr val="dk1"/>
              </a:solidFill>
              <a:latin typeface="Lato"/>
              <a:ea typeface="Lato"/>
              <a:cs typeface="Lato"/>
              <a:sym typeface="Lato"/>
            </a:endParaRPr>
          </a:p>
        </p:txBody>
      </p:sp>
      <p:sp>
        <p:nvSpPr>
          <p:cNvPr id="83" name="Google Shape;83;p17"/>
          <p:cNvSpPr txBox="1"/>
          <p:nvPr/>
        </p:nvSpPr>
        <p:spPr>
          <a:xfrm>
            <a:off x="380525" y="1408825"/>
            <a:ext cx="8095800" cy="2822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Please share your accommodations letter with your instructor at the beginning of the term if you will anticipate using your testing accommodations.</a:t>
            </a:r>
            <a:endParaRPr sz="2000">
              <a:solidFill>
                <a:schemeClr val="dk1"/>
              </a:solidFill>
              <a:latin typeface="Lato"/>
              <a:ea typeface="Lato"/>
              <a:cs typeface="Lato"/>
              <a:sym typeface="Lato"/>
            </a:endParaRPr>
          </a:p>
          <a:p>
            <a:pPr marL="914400" lvl="0" indent="0" algn="l" rtl="0">
              <a:spcBef>
                <a:spcPts val="0"/>
              </a:spcBef>
              <a:spcAft>
                <a:spcPts val="0"/>
              </a:spcAft>
              <a:buNone/>
            </a:pPr>
            <a:endParaRPr sz="2000">
              <a:solidFill>
                <a:schemeClr val="dk1"/>
              </a:solidFill>
              <a:latin typeface="Lato"/>
              <a:ea typeface="Lato"/>
              <a:cs typeface="Lato"/>
              <a:sym typeface="Lato"/>
            </a:endParaRPr>
          </a:p>
          <a:p>
            <a:pPr marL="457200" lvl="0" indent="-355600" algn="l" rtl="0">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Your tests will be given via Blackboard.</a:t>
            </a:r>
            <a:endParaRPr sz="2000">
              <a:solidFill>
                <a:schemeClr val="dk1"/>
              </a:solidFill>
              <a:latin typeface="Lato"/>
              <a:ea typeface="Lato"/>
              <a:cs typeface="Lato"/>
              <a:sym typeface="Lato"/>
            </a:endParaRPr>
          </a:p>
          <a:p>
            <a:pPr marL="914400" lvl="0" indent="0" algn="l" rtl="0">
              <a:spcBef>
                <a:spcPts val="0"/>
              </a:spcBef>
              <a:spcAft>
                <a:spcPts val="0"/>
              </a:spcAft>
              <a:buNone/>
            </a:pPr>
            <a:endParaRPr sz="2000">
              <a:solidFill>
                <a:schemeClr val="dk1"/>
              </a:solidFill>
              <a:latin typeface="Lato"/>
              <a:ea typeface="Lato"/>
              <a:cs typeface="Lato"/>
              <a:sym typeface="Lato"/>
            </a:endParaRPr>
          </a:p>
          <a:p>
            <a:pPr marL="457200" lvl="0" indent="-355600" algn="l" rtl="0">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You should find a quiet environment with limited distractions to take your exams.</a:t>
            </a:r>
            <a:endParaRPr sz="20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7"/>
        <p:cNvGrpSpPr/>
        <p:nvPr/>
      </p:nvGrpSpPr>
      <p:grpSpPr>
        <a:xfrm>
          <a:off x="0" y="0"/>
          <a:ext cx="0" cy="0"/>
          <a:chOff x="0" y="0"/>
          <a:chExt cx="0" cy="0"/>
        </a:xfrm>
      </p:grpSpPr>
      <p:sp>
        <p:nvSpPr>
          <p:cNvPr id="88" name="Google Shape;88;p18"/>
          <p:cNvSpPr txBox="1"/>
          <p:nvPr/>
        </p:nvSpPr>
        <p:spPr>
          <a:xfrm>
            <a:off x="347675" y="157500"/>
            <a:ext cx="8161500" cy="8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Lato"/>
                <a:ea typeface="Lato"/>
                <a:cs typeface="Lato"/>
                <a:sym typeface="Lato"/>
              </a:rPr>
              <a:t>What are some general tips for taking tests online?</a:t>
            </a:r>
            <a:endParaRPr sz="2500" b="1">
              <a:solidFill>
                <a:schemeClr val="dk1"/>
              </a:solidFill>
              <a:latin typeface="Lato"/>
              <a:ea typeface="Lato"/>
              <a:cs typeface="Lato"/>
              <a:sym typeface="Lato"/>
            </a:endParaRPr>
          </a:p>
        </p:txBody>
      </p:sp>
      <p:sp>
        <p:nvSpPr>
          <p:cNvPr id="89" name="Google Shape;89;p18"/>
          <p:cNvSpPr txBox="1"/>
          <p:nvPr/>
        </p:nvSpPr>
        <p:spPr>
          <a:xfrm>
            <a:off x="380525" y="779950"/>
            <a:ext cx="8095800" cy="3614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To minimize distractions, set up your space before starting the test. </a:t>
            </a:r>
            <a:endParaRPr sz="1800">
              <a:solidFill>
                <a:schemeClr val="dk1"/>
              </a:solidFill>
              <a:latin typeface="Lato"/>
              <a:ea typeface="Lato"/>
              <a:cs typeface="Lato"/>
              <a:sym typeface="Lato"/>
            </a:endParaRPr>
          </a:p>
          <a:p>
            <a:pPr marL="857250" lvl="1"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Make the environment feel like a testing environment (i.e. -  don’t eat lunch while taking your exam, turn off the television).</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To minimize interruptions, inform others in your home that you will be taking a test for a specific span of time.</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Have all allowed materials available and organized before starting the test.</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At least 15 minutes before the test, make sure you do not have any computer or internet access issues.</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Have a clock or timer nearby so you can monitor your time (you may want to set a timer to go off 10 minutes before your time is up).</a:t>
            </a:r>
            <a:endParaRPr sz="18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Have scrap paper so that you can note questions you want to revisit.</a:t>
            </a:r>
            <a:endParaRPr sz="1800">
              <a:solidFill>
                <a:schemeClr val="dk1"/>
              </a:solidFill>
              <a:latin typeface="Lato"/>
              <a:ea typeface="Lato"/>
              <a:cs typeface="Lato"/>
              <a:sym typeface="Lato"/>
            </a:endParaRPr>
          </a:p>
          <a:p>
            <a:pPr marL="914400" lvl="0" indent="0" algn="l" rtl="0">
              <a:spcBef>
                <a:spcPts val="0"/>
              </a:spcBef>
              <a:spcAft>
                <a:spcPts val="0"/>
              </a:spcAft>
              <a:buNone/>
            </a:pPr>
            <a:endParaRPr sz="1800">
              <a:solidFill>
                <a:schemeClr val="dk1"/>
              </a:solidFill>
              <a:latin typeface="Lato"/>
              <a:ea typeface="Lato"/>
              <a:cs typeface="Lato"/>
              <a:sym typeface="Lato"/>
            </a:endParaRPr>
          </a:p>
        </p:txBody>
      </p:sp>
      <p:pic>
        <p:nvPicPr>
          <p:cNvPr id="90" name="Google Shape;90;p18"/>
          <p:cNvPicPr preferRelativeResize="0"/>
          <p:nvPr/>
        </p:nvPicPr>
        <p:blipFill>
          <a:blip r:embed="rId3">
            <a:alphaModFix/>
          </a:blip>
          <a:stretch>
            <a:fillRect/>
          </a:stretch>
        </p:blipFill>
        <p:spPr>
          <a:xfrm>
            <a:off x="6987088" y="4317551"/>
            <a:ext cx="1914673" cy="56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6930238" y="4323476"/>
            <a:ext cx="1914673" cy="563125"/>
          </a:xfrm>
          <a:prstGeom prst="rect">
            <a:avLst/>
          </a:prstGeom>
          <a:noFill/>
          <a:ln>
            <a:noFill/>
          </a:ln>
        </p:spPr>
      </p:pic>
      <p:sp>
        <p:nvSpPr>
          <p:cNvPr id="96" name="Google Shape;96;p19"/>
          <p:cNvSpPr txBox="1"/>
          <p:nvPr/>
        </p:nvSpPr>
        <p:spPr>
          <a:xfrm>
            <a:off x="347675" y="157500"/>
            <a:ext cx="8664600" cy="8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Lato"/>
                <a:ea typeface="Lato"/>
                <a:cs typeface="Lato"/>
                <a:sym typeface="Lato"/>
              </a:rPr>
              <a:t>What are some general tips for taking tests online?  </a:t>
            </a:r>
            <a:r>
              <a:rPr lang="en" b="1">
                <a:solidFill>
                  <a:schemeClr val="dk1"/>
                </a:solidFill>
                <a:latin typeface="Lato"/>
                <a:ea typeface="Lato"/>
                <a:cs typeface="Lato"/>
                <a:sym typeface="Lato"/>
              </a:rPr>
              <a:t>(continued)</a:t>
            </a:r>
            <a:endParaRPr b="1">
              <a:solidFill>
                <a:schemeClr val="dk1"/>
              </a:solidFill>
              <a:latin typeface="Lato"/>
              <a:ea typeface="Lato"/>
              <a:cs typeface="Lato"/>
              <a:sym typeface="Lato"/>
            </a:endParaRPr>
          </a:p>
        </p:txBody>
      </p:sp>
      <p:sp>
        <p:nvSpPr>
          <p:cNvPr id="97" name="Google Shape;97;p19"/>
          <p:cNvSpPr txBox="1"/>
          <p:nvPr/>
        </p:nvSpPr>
        <p:spPr>
          <a:xfrm>
            <a:off x="380525" y="1007663"/>
            <a:ext cx="8095800" cy="340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1"/>
                </a:solidFill>
                <a:latin typeface="Lato"/>
                <a:ea typeface="Lato"/>
                <a:cs typeface="Lato"/>
                <a:sym typeface="Lato"/>
              </a:rPr>
              <a:t>Make sure you are aware of the rules and expectations for the test: </a:t>
            </a:r>
            <a:endParaRPr sz="200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200">
              <a:solidFill>
                <a:schemeClr val="dk1"/>
              </a:solidFill>
              <a:latin typeface="Lato"/>
              <a:ea typeface="Lato"/>
              <a:cs typeface="Lato"/>
              <a:sym typeface="Lato"/>
            </a:endParaRPr>
          </a:p>
          <a:p>
            <a:pPr marL="457200" lvl="0" indent="-355600" algn="l" rtl="0">
              <a:lnSpc>
                <a:spcPct val="115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Is it open book/notes or are students held to the honor system?</a:t>
            </a:r>
            <a:endParaRPr sz="200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200">
              <a:solidFill>
                <a:schemeClr val="dk1"/>
              </a:solidFill>
              <a:latin typeface="Lato"/>
              <a:ea typeface="Lato"/>
              <a:cs typeface="Lato"/>
              <a:sym typeface="Lato"/>
            </a:endParaRPr>
          </a:p>
          <a:p>
            <a:pPr marL="457200" lvl="0" indent="-355600" algn="l" rtl="0">
              <a:lnSpc>
                <a:spcPct val="115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Can you start the test at any time or is the test only available during a certain time frame?</a:t>
            </a:r>
            <a:endParaRPr sz="200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200">
              <a:solidFill>
                <a:schemeClr val="dk1"/>
              </a:solidFill>
              <a:latin typeface="Lato"/>
              <a:ea typeface="Lato"/>
              <a:cs typeface="Lato"/>
              <a:sym typeface="Lato"/>
            </a:endParaRPr>
          </a:p>
          <a:p>
            <a:pPr marL="457200" lvl="0" indent="-355600" algn="l" rtl="0">
              <a:lnSpc>
                <a:spcPct val="115000"/>
              </a:lnSpc>
              <a:spcBef>
                <a:spcPts val="0"/>
              </a:spcBef>
              <a:spcAft>
                <a:spcPts val="0"/>
              </a:spcAft>
              <a:buClr>
                <a:schemeClr val="dk1"/>
              </a:buClr>
              <a:buSzPts val="2000"/>
              <a:buFont typeface="Lato"/>
              <a:buChar char="●"/>
            </a:pPr>
            <a:r>
              <a:rPr lang="en" sz="2000">
                <a:solidFill>
                  <a:schemeClr val="dk1"/>
                </a:solidFill>
                <a:latin typeface="Lato"/>
                <a:ea typeface="Lato"/>
                <a:cs typeface="Lato"/>
                <a:sym typeface="Lato"/>
              </a:rPr>
              <a:t>Make sure you know how many questions are on the test and how much time you have, so you can plan accordingly.</a:t>
            </a:r>
            <a:endParaRPr sz="2000">
              <a:solidFill>
                <a:schemeClr val="dk1"/>
              </a:solidFill>
              <a:latin typeface="Lato"/>
              <a:ea typeface="Lato"/>
              <a:cs typeface="Lato"/>
              <a:sym typeface="Lato"/>
            </a:endParaRPr>
          </a:p>
          <a:p>
            <a:pPr marL="457200" lvl="0" indent="0" algn="l" rtl="0">
              <a:spcBef>
                <a:spcPts val="0"/>
              </a:spcBef>
              <a:spcAft>
                <a:spcPts val="0"/>
              </a:spcAft>
              <a:buNone/>
            </a:pPr>
            <a:endParaRPr sz="18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6828488" y="4266951"/>
            <a:ext cx="1914673" cy="563125"/>
          </a:xfrm>
          <a:prstGeom prst="rect">
            <a:avLst/>
          </a:prstGeom>
          <a:noFill/>
          <a:ln>
            <a:noFill/>
          </a:ln>
        </p:spPr>
      </p:pic>
      <p:sp>
        <p:nvSpPr>
          <p:cNvPr id="103" name="Google Shape;103;p20"/>
          <p:cNvSpPr txBox="1"/>
          <p:nvPr/>
        </p:nvSpPr>
        <p:spPr>
          <a:xfrm>
            <a:off x="367400" y="380525"/>
            <a:ext cx="8161500" cy="8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Lato"/>
                <a:ea typeface="Lato"/>
                <a:cs typeface="Lato"/>
                <a:sym typeface="Lato"/>
              </a:rPr>
              <a:t>How do I receive Course Notes for my online class?</a:t>
            </a:r>
            <a:endParaRPr sz="2500" b="1">
              <a:solidFill>
                <a:schemeClr val="dk1"/>
              </a:solidFill>
              <a:latin typeface="Lato"/>
              <a:ea typeface="Lato"/>
              <a:cs typeface="Lato"/>
              <a:sym typeface="Lato"/>
            </a:endParaRPr>
          </a:p>
        </p:txBody>
      </p:sp>
      <p:sp>
        <p:nvSpPr>
          <p:cNvPr id="104" name="Google Shape;104;p20"/>
          <p:cNvSpPr txBox="1"/>
          <p:nvPr/>
        </p:nvSpPr>
        <p:spPr>
          <a:xfrm>
            <a:off x="380525" y="930050"/>
            <a:ext cx="8095800" cy="32622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Please follow the same process to request accommodations for your online courses as you would with in-person courses. </a:t>
            </a:r>
            <a:endParaRPr sz="1900">
              <a:solidFill>
                <a:schemeClr val="dk1"/>
              </a:solidFill>
              <a:latin typeface="Lato"/>
              <a:ea typeface="Lato"/>
              <a:cs typeface="Lato"/>
              <a:sym typeface="Lato"/>
            </a:endParaRPr>
          </a:p>
          <a:p>
            <a:pPr marL="914400" lvl="0" indent="0" algn="l" rtl="0">
              <a:spcBef>
                <a:spcPts val="0"/>
              </a:spcBef>
              <a:spcAft>
                <a:spcPts val="0"/>
              </a:spcAft>
              <a:buNone/>
            </a:pPr>
            <a:endParaRPr sz="1900">
              <a:solidFill>
                <a:schemeClr val="dk1"/>
              </a:solidFill>
              <a:latin typeface="Lato"/>
              <a:ea typeface="Lato"/>
              <a:cs typeface="Lato"/>
              <a:sym typeface="Lato"/>
            </a:endParaRPr>
          </a:p>
          <a:p>
            <a:pPr marL="457200" lvl="0" indent="-349250" algn="l" rtl="0">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Submit a Semester Request for Course Notes.</a:t>
            </a:r>
            <a:endParaRPr sz="1900">
              <a:solidFill>
                <a:schemeClr val="dk1"/>
              </a:solidFill>
              <a:latin typeface="Lato"/>
              <a:ea typeface="Lato"/>
              <a:cs typeface="Lato"/>
              <a:sym typeface="Lato"/>
            </a:endParaRPr>
          </a:p>
          <a:p>
            <a:pPr marL="0" lvl="0" indent="0" algn="l" rtl="0">
              <a:spcBef>
                <a:spcPts val="0"/>
              </a:spcBef>
              <a:spcAft>
                <a:spcPts val="0"/>
              </a:spcAft>
              <a:buNone/>
            </a:pPr>
            <a:endParaRPr sz="1900">
              <a:solidFill>
                <a:schemeClr val="dk1"/>
              </a:solidFill>
              <a:latin typeface="Lato"/>
              <a:ea typeface="Lato"/>
              <a:cs typeface="Lato"/>
              <a:sym typeface="Lato"/>
            </a:endParaRPr>
          </a:p>
          <a:p>
            <a:pPr marL="457200" lvl="0" indent="-349250" algn="l" rtl="0">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Upload audio files from the online lecture to Note Taking Express.</a:t>
            </a:r>
            <a:endParaRPr sz="1900">
              <a:solidFill>
                <a:schemeClr val="dk1"/>
              </a:solidFill>
              <a:latin typeface="Lato"/>
              <a:ea typeface="Lato"/>
              <a:cs typeface="Lato"/>
              <a:sym typeface="Lato"/>
            </a:endParaRPr>
          </a:p>
          <a:p>
            <a:pPr marL="0" lvl="0" indent="0" algn="l" rtl="0">
              <a:spcBef>
                <a:spcPts val="0"/>
              </a:spcBef>
              <a:spcAft>
                <a:spcPts val="0"/>
              </a:spcAft>
              <a:buNone/>
            </a:pPr>
            <a:endParaRPr sz="1900">
              <a:solidFill>
                <a:schemeClr val="dk1"/>
              </a:solidFill>
              <a:latin typeface="Lato"/>
              <a:ea typeface="Lato"/>
              <a:cs typeface="Lato"/>
              <a:sym typeface="Lato"/>
            </a:endParaRPr>
          </a:p>
          <a:p>
            <a:pPr marL="457200" lvl="0" indent="-349250" algn="l" rtl="0">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Download your notes from your Note Taking Express account.</a:t>
            </a:r>
            <a:endParaRPr sz="1900">
              <a:solidFill>
                <a:schemeClr val="dk1"/>
              </a:solidFill>
              <a:latin typeface="Lato"/>
              <a:ea typeface="Lato"/>
              <a:cs typeface="Lato"/>
              <a:sym typeface="Lato"/>
            </a:endParaRPr>
          </a:p>
          <a:p>
            <a:pPr marL="0" lvl="0" indent="0" algn="l" rtl="0">
              <a:spcBef>
                <a:spcPts val="0"/>
              </a:spcBef>
              <a:spcAft>
                <a:spcPts val="0"/>
              </a:spcAft>
              <a:buNone/>
            </a:pPr>
            <a:endParaRPr sz="1900">
              <a:solidFill>
                <a:schemeClr val="dk1"/>
              </a:solidFill>
              <a:latin typeface="Lato"/>
              <a:ea typeface="Lato"/>
              <a:cs typeface="Lato"/>
              <a:sym typeface="Lato"/>
            </a:endParaRPr>
          </a:p>
          <a:p>
            <a:pPr marL="457200" lvl="0" indent="-349250" algn="l" rtl="0">
              <a:spcBef>
                <a:spcPts val="0"/>
              </a:spcBef>
              <a:spcAft>
                <a:spcPts val="0"/>
              </a:spcAft>
              <a:buClr>
                <a:schemeClr val="dk1"/>
              </a:buClr>
              <a:buSzPts val="1900"/>
              <a:buFont typeface="Lato"/>
              <a:buChar char="●"/>
            </a:pPr>
            <a:r>
              <a:rPr lang="en" sz="1900">
                <a:solidFill>
                  <a:schemeClr val="dk1"/>
                </a:solidFill>
                <a:latin typeface="Lato"/>
                <a:ea typeface="Lato"/>
                <a:cs typeface="Lato"/>
                <a:sym typeface="Lato"/>
              </a:rPr>
              <a:t>If you have any concerns regarding your notes, please contact </a:t>
            </a:r>
            <a:r>
              <a:rPr lang="en" sz="1900" u="sng">
                <a:solidFill>
                  <a:schemeClr val="hlink"/>
                </a:solidFill>
                <a:latin typeface="Lato"/>
                <a:ea typeface="Lato"/>
                <a:cs typeface="Lato"/>
                <a:sym typeface="Lato"/>
                <a:hlinkClick r:id="rId4"/>
              </a:rPr>
              <a:t>notetaking@csueastbay.edu</a:t>
            </a:r>
            <a:r>
              <a:rPr lang="en" sz="1900">
                <a:solidFill>
                  <a:schemeClr val="dk1"/>
                </a:solidFill>
                <a:latin typeface="Lato"/>
                <a:ea typeface="Lato"/>
                <a:cs typeface="Lato"/>
                <a:sym typeface="Lato"/>
              </a:rPr>
              <a:t>.</a:t>
            </a:r>
            <a:endParaRPr sz="1900">
              <a:solidFill>
                <a:schemeClr val="dk1"/>
              </a:solidFill>
              <a:latin typeface="Lato"/>
              <a:ea typeface="Lato"/>
              <a:cs typeface="Lato"/>
              <a:sym typeface="Lato"/>
            </a:endParaRPr>
          </a:p>
          <a:p>
            <a:pPr marL="914400" lvl="0" indent="0" algn="l" rtl="0">
              <a:spcBef>
                <a:spcPts val="0"/>
              </a:spcBef>
              <a:spcAft>
                <a:spcPts val="0"/>
              </a:spcAft>
              <a:buNone/>
            </a:pPr>
            <a:endParaRPr sz="18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6918938" y="4357401"/>
            <a:ext cx="1914673" cy="563125"/>
          </a:xfrm>
          <a:prstGeom prst="rect">
            <a:avLst/>
          </a:prstGeom>
          <a:noFill/>
          <a:ln>
            <a:noFill/>
          </a:ln>
        </p:spPr>
      </p:pic>
      <p:sp>
        <p:nvSpPr>
          <p:cNvPr id="110" name="Google Shape;110;p21"/>
          <p:cNvSpPr txBox="1"/>
          <p:nvPr/>
        </p:nvSpPr>
        <p:spPr>
          <a:xfrm>
            <a:off x="367400" y="380525"/>
            <a:ext cx="8161500" cy="10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chemeClr val="dk1"/>
                </a:solidFill>
                <a:latin typeface="Lato"/>
                <a:ea typeface="Lato"/>
                <a:cs typeface="Lato"/>
                <a:sym typeface="Lato"/>
              </a:rPr>
              <a:t>What should I do if I am having technical issues with my online class? </a:t>
            </a:r>
            <a:endParaRPr sz="2500" b="1">
              <a:solidFill>
                <a:schemeClr val="dk1"/>
              </a:solidFill>
              <a:latin typeface="Lato"/>
              <a:ea typeface="Lato"/>
              <a:cs typeface="Lato"/>
              <a:sym typeface="Lato"/>
            </a:endParaRPr>
          </a:p>
        </p:txBody>
      </p:sp>
      <p:sp>
        <p:nvSpPr>
          <p:cNvPr id="111" name="Google Shape;111;p21"/>
          <p:cNvSpPr txBox="1"/>
          <p:nvPr/>
        </p:nvSpPr>
        <p:spPr>
          <a:xfrm>
            <a:off x="225600" y="1533650"/>
            <a:ext cx="8493600" cy="27000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An issue on your Blackboard?  Call 1-855-414-9911 (available 24/7)</a:t>
            </a:r>
            <a:endParaRPr sz="1800">
              <a:solidFill>
                <a:schemeClr val="dk1"/>
              </a:solidFill>
              <a:latin typeface="Lato"/>
              <a:ea typeface="Lato"/>
              <a:cs typeface="Lato"/>
              <a:sym typeface="Lato"/>
            </a:endParaRPr>
          </a:p>
          <a:p>
            <a:pPr marL="914400" lvl="0" indent="0" algn="l" rtl="0">
              <a:lnSpc>
                <a:spcPct val="115000"/>
              </a:lnSpc>
              <a:spcBef>
                <a:spcPts val="0"/>
              </a:spcBef>
              <a:spcAft>
                <a:spcPts val="0"/>
              </a:spcAft>
              <a:buNone/>
            </a:pPr>
            <a:endParaRPr sz="10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An issue with your assistive technology software?  Contact </a:t>
            </a:r>
            <a:r>
              <a:rPr lang="en" sz="1800" u="sng">
                <a:solidFill>
                  <a:schemeClr val="hlink"/>
                </a:solidFill>
                <a:latin typeface="Lato"/>
                <a:ea typeface="Lato"/>
                <a:cs typeface="Lato"/>
                <a:sym typeface="Lato"/>
                <a:hlinkClick r:id="rId4"/>
              </a:rPr>
              <a:t>atstudent@csueastbay.edu</a:t>
            </a:r>
            <a:r>
              <a:rPr lang="en" sz="1800">
                <a:solidFill>
                  <a:schemeClr val="dk1"/>
                </a:solidFill>
                <a:latin typeface="Lato"/>
                <a:ea typeface="Lato"/>
                <a:cs typeface="Lato"/>
                <a:sym typeface="Lato"/>
              </a:rPr>
              <a:t> </a:t>
            </a:r>
            <a:endParaRPr sz="1800">
              <a:solidFill>
                <a:schemeClr val="dk1"/>
              </a:solidFill>
              <a:latin typeface="Lato"/>
              <a:ea typeface="Lato"/>
              <a:cs typeface="Lato"/>
              <a:sym typeface="Lato"/>
            </a:endParaRPr>
          </a:p>
          <a:p>
            <a:pPr marL="914400" lvl="0" indent="0" algn="l" rtl="0">
              <a:lnSpc>
                <a:spcPct val="115000"/>
              </a:lnSpc>
              <a:spcBef>
                <a:spcPts val="0"/>
              </a:spcBef>
              <a:spcAft>
                <a:spcPts val="0"/>
              </a:spcAft>
              <a:buNone/>
            </a:pPr>
            <a:endParaRPr sz="1000">
              <a:solidFill>
                <a:schemeClr val="dk1"/>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An issue with Note Taking Express?  Contact </a:t>
            </a:r>
            <a:r>
              <a:rPr lang="en" sz="1800" u="sng">
                <a:solidFill>
                  <a:schemeClr val="hlink"/>
                </a:solidFill>
                <a:latin typeface="Lato"/>
                <a:ea typeface="Lato"/>
                <a:cs typeface="Lato"/>
                <a:sym typeface="Lato"/>
                <a:hlinkClick r:id="rId5"/>
              </a:rPr>
              <a:t>notetaking@csueastbay.edu</a:t>
            </a:r>
            <a:r>
              <a:rPr lang="en" sz="1800">
                <a:solidFill>
                  <a:srgbClr val="FFFFFF"/>
                </a:solidFill>
                <a:latin typeface="Lato"/>
                <a:ea typeface="Lato"/>
                <a:cs typeface="Lato"/>
                <a:sym typeface="Lato"/>
              </a:rPr>
              <a:t> or call Note Taking Express at 1-888-763-2966.</a:t>
            </a:r>
            <a:endParaRPr sz="1800">
              <a:solidFill>
                <a:srgbClr val="FFFFFF"/>
              </a:solidFill>
              <a:latin typeface="Lato"/>
              <a:ea typeface="Lato"/>
              <a:cs typeface="Lato"/>
              <a:sym typeface="Lato"/>
            </a:endParaRPr>
          </a:p>
          <a:p>
            <a:pPr marL="914400" lvl="0" indent="0" algn="l" rtl="0">
              <a:lnSpc>
                <a:spcPct val="115000"/>
              </a:lnSpc>
              <a:spcBef>
                <a:spcPts val="0"/>
              </a:spcBef>
              <a:spcAft>
                <a:spcPts val="0"/>
              </a:spcAft>
              <a:buNone/>
            </a:pPr>
            <a:endParaRPr sz="1000">
              <a:solidFill>
                <a:srgbClr val="FFFFFF"/>
              </a:solidFill>
              <a:latin typeface="Lato"/>
              <a:ea typeface="Lato"/>
              <a:cs typeface="Lato"/>
              <a:sym typeface="Lato"/>
            </a:endParaRPr>
          </a:p>
          <a:p>
            <a:pPr marL="457200" lvl="0" indent="-342900" algn="l" rtl="0">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Testing time not extended on Blackboard by instructor?   Contact </a:t>
            </a:r>
            <a:r>
              <a:rPr lang="en" sz="1800" u="sng">
                <a:solidFill>
                  <a:schemeClr val="hlink"/>
                </a:solidFill>
                <a:latin typeface="Lato"/>
                <a:ea typeface="Lato"/>
                <a:cs typeface="Lato"/>
                <a:sym typeface="Lato"/>
                <a:hlinkClick r:id="rId6"/>
              </a:rPr>
              <a:t>astesting@csueastbay.edu</a:t>
            </a:r>
            <a:endParaRPr sz="18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957</Words>
  <Application>Microsoft Office PowerPoint</Application>
  <PresentationFormat>On-screen Show (16:9)</PresentationFormat>
  <Paragraphs>82</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Lato</vt:lpstr>
      <vt:lpstr>Arial</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Johnson</dc:creator>
  <cp:lastModifiedBy>Brian Johnson</cp:lastModifiedBy>
  <cp:revision>1</cp:revision>
  <dcterms:modified xsi:type="dcterms:W3CDTF">2020-07-27T18:18:13Z</dcterms:modified>
</cp:coreProperties>
</file>