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5" r:id="rId1"/>
  </p:sldMasterIdLst>
  <p:notesMasterIdLst>
    <p:notesMasterId r:id="rId49"/>
  </p:notesMasterIdLst>
  <p:handoutMasterIdLst>
    <p:handoutMasterId r:id="rId50"/>
  </p:handoutMasterIdLst>
  <p:sldIdLst>
    <p:sldId id="378" r:id="rId2"/>
    <p:sldId id="379" r:id="rId3"/>
    <p:sldId id="410" r:id="rId4"/>
    <p:sldId id="381" r:id="rId5"/>
    <p:sldId id="364" r:id="rId6"/>
    <p:sldId id="380" r:id="rId7"/>
    <p:sldId id="382" r:id="rId8"/>
    <p:sldId id="383" r:id="rId9"/>
    <p:sldId id="407" r:id="rId10"/>
    <p:sldId id="367" r:id="rId11"/>
    <p:sldId id="365" r:id="rId12"/>
    <p:sldId id="366" r:id="rId13"/>
    <p:sldId id="372" r:id="rId14"/>
    <p:sldId id="408" r:id="rId15"/>
    <p:sldId id="409" r:id="rId16"/>
    <p:sldId id="384" r:id="rId17"/>
    <p:sldId id="368" r:id="rId18"/>
    <p:sldId id="370" r:id="rId19"/>
    <p:sldId id="376" r:id="rId20"/>
    <p:sldId id="374" r:id="rId21"/>
    <p:sldId id="406" r:id="rId22"/>
    <p:sldId id="395" r:id="rId23"/>
    <p:sldId id="386" r:id="rId24"/>
    <p:sldId id="387" r:id="rId25"/>
    <p:sldId id="388" r:id="rId26"/>
    <p:sldId id="389" r:id="rId27"/>
    <p:sldId id="390" r:id="rId28"/>
    <p:sldId id="391" r:id="rId29"/>
    <p:sldId id="392" r:id="rId30"/>
    <p:sldId id="393" r:id="rId31"/>
    <p:sldId id="411" r:id="rId32"/>
    <p:sldId id="412" r:id="rId33"/>
    <p:sldId id="413" r:id="rId34"/>
    <p:sldId id="394" r:id="rId35"/>
    <p:sldId id="385" r:id="rId36"/>
    <p:sldId id="377" r:id="rId37"/>
    <p:sldId id="396" r:id="rId38"/>
    <p:sldId id="397" r:id="rId39"/>
    <p:sldId id="398" r:id="rId40"/>
    <p:sldId id="399" r:id="rId41"/>
    <p:sldId id="400" r:id="rId42"/>
    <p:sldId id="401" r:id="rId43"/>
    <p:sldId id="404" r:id="rId44"/>
    <p:sldId id="340" r:id="rId45"/>
    <p:sldId id="402" r:id="rId46"/>
    <p:sldId id="403" r:id="rId47"/>
    <p:sldId id="405" r:id="rId48"/>
  </p:sldIdLst>
  <p:sldSz cx="9144000" cy="6858000" type="screen4x3"/>
  <p:notesSz cx="7010400" cy="9296400"/>
  <p:defaultTextStyle>
    <a:defPPr>
      <a:defRPr lang="en-US"/>
    </a:defPPr>
    <a:lvl1pPr algn="l" rtl="0" fontAlgn="base">
      <a:spcBef>
        <a:spcPct val="0"/>
      </a:spcBef>
      <a:spcAft>
        <a:spcPct val="0"/>
      </a:spcAft>
      <a:defRPr sz="2400" b="1" kern="1200">
        <a:solidFill>
          <a:schemeClr val="tx1"/>
        </a:solidFill>
        <a:latin typeface="Arial" charset="0"/>
        <a:ea typeface="+mn-ea"/>
        <a:cs typeface="+mn-cs"/>
      </a:defRPr>
    </a:lvl1pPr>
    <a:lvl2pPr marL="457200" algn="l" rtl="0" fontAlgn="base">
      <a:spcBef>
        <a:spcPct val="0"/>
      </a:spcBef>
      <a:spcAft>
        <a:spcPct val="0"/>
      </a:spcAft>
      <a:defRPr sz="2400" b="1" kern="1200">
        <a:solidFill>
          <a:schemeClr val="tx1"/>
        </a:solidFill>
        <a:latin typeface="Arial" charset="0"/>
        <a:ea typeface="+mn-ea"/>
        <a:cs typeface="+mn-cs"/>
      </a:defRPr>
    </a:lvl2pPr>
    <a:lvl3pPr marL="914400" algn="l" rtl="0" fontAlgn="base">
      <a:spcBef>
        <a:spcPct val="0"/>
      </a:spcBef>
      <a:spcAft>
        <a:spcPct val="0"/>
      </a:spcAft>
      <a:defRPr sz="2400" b="1" kern="1200">
        <a:solidFill>
          <a:schemeClr val="tx1"/>
        </a:solidFill>
        <a:latin typeface="Arial" charset="0"/>
        <a:ea typeface="+mn-ea"/>
        <a:cs typeface="+mn-cs"/>
      </a:defRPr>
    </a:lvl3pPr>
    <a:lvl4pPr marL="1371600" algn="l" rtl="0" fontAlgn="base">
      <a:spcBef>
        <a:spcPct val="0"/>
      </a:spcBef>
      <a:spcAft>
        <a:spcPct val="0"/>
      </a:spcAft>
      <a:defRPr sz="2400" b="1" kern="1200">
        <a:solidFill>
          <a:schemeClr val="tx1"/>
        </a:solidFill>
        <a:latin typeface="Arial" charset="0"/>
        <a:ea typeface="+mn-ea"/>
        <a:cs typeface="+mn-cs"/>
      </a:defRPr>
    </a:lvl4pPr>
    <a:lvl5pPr marL="1828800" algn="l" rtl="0" fontAlgn="base">
      <a:spcBef>
        <a:spcPct val="0"/>
      </a:spcBef>
      <a:spcAft>
        <a:spcPct val="0"/>
      </a:spcAft>
      <a:defRPr sz="2400" b="1" kern="1200">
        <a:solidFill>
          <a:schemeClr val="tx1"/>
        </a:solidFill>
        <a:latin typeface="Arial" charset="0"/>
        <a:ea typeface="+mn-ea"/>
        <a:cs typeface="+mn-cs"/>
      </a:defRPr>
    </a:lvl5pPr>
    <a:lvl6pPr marL="2286000" algn="l" defTabSz="914400" rtl="0" eaLnBrk="1" latinLnBrk="0" hangingPunct="1">
      <a:defRPr sz="2400" b="1" kern="1200">
        <a:solidFill>
          <a:schemeClr val="tx1"/>
        </a:solidFill>
        <a:latin typeface="Arial" charset="0"/>
        <a:ea typeface="+mn-ea"/>
        <a:cs typeface="+mn-cs"/>
      </a:defRPr>
    </a:lvl6pPr>
    <a:lvl7pPr marL="2743200" algn="l" defTabSz="914400" rtl="0" eaLnBrk="1" latinLnBrk="0" hangingPunct="1">
      <a:defRPr sz="2400" b="1" kern="1200">
        <a:solidFill>
          <a:schemeClr val="tx1"/>
        </a:solidFill>
        <a:latin typeface="Arial" charset="0"/>
        <a:ea typeface="+mn-ea"/>
        <a:cs typeface="+mn-cs"/>
      </a:defRPr>
    </a:lvl7pPr>
    <a:lvl8pPr marL="3200400" algn="l" defTabSz="914400" rtl="0" eaLnBrk="1" latinLnBrk="0" hangingPunct="1">
      <a:defRPr sz="2400" b="1" kern="1200">
        <a:solidFill>
          <a:schemeClr val="tx1"/>
        </a:solidFill>
        <a:latin typeface="Arial" charset="0"/>
        <a:ea typeface="+mn-ea"/>
        <a:cs typeface="+mn-cs"/>
      </a:defRPr>
    </a:lvl8pPr>
    <a:lvl9pPr marL="3657600" algn="l" defTabSz="914400" rtl="0" eaLnBrk="1" latinLnBrk="0" hangingPunct="1">
      <a:defRPr sz="24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3747"/>
    <a:srgbClr val="932B37"/>
    <a:srgbClr val="610DBD"/>
    <a:srgbClr val="1275B8"/>
    <a:srgbClr val="9C1F2E"/>
    <a:srgbClr val="E6B012"/>
    <a:srgbClr val="CF142B"/>
    <a:srgbClr val="B662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8" autoAdjust="0"/>
    <p:restoredTop sz="91383" autoAdjust="0"/>
  </p:normalViewPr>
  <p:slideViewPr>
    <p:cSldViewPr>
      <p:cViewPr>
        <p:scale>
          <a:sx n="66" d="100"/>
          <a:sy n="66" d="100"/>
        </p:scale>
        <p:origin x="-1482" y="-432"/>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4" d="100"/>
          <a:sy n="94" d="100"/>
        </p:scale>
        <p:origin x="-2970"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37840" cy="465138"/>
          </a:xfrm>
          <a:prstGeom prst="rect">
            <a:avLst/>
          </a:prstGeom>
          <a:noFill/>
          <a:ln w="9525">
            <a:noFill/>
            <a:miter lim="800000"/>
            <a:headEnd/>
            <a:tailEnd/>
          </a:ln>
          <a:effectLst/>
        </p:spPr>
        <p:txBody>
          <a:bodyPr vert="horz" wrap="square" lIns="91429" tIns="45715" rIns="91429" bIns="45715" numCol="1" anchor="t" anchorCtr="0" compatLnSpc="1">
            <a:prstTxWarp prst="textNoShape">
              <a:avLst/>
            </a:prstTxWarp>
          </a:bodyPr>
          <a:lstStyle>
            <a:lvl1pPr>
              <a:defRPr sz="1200" b="0"/>
            </a:lvl1pPr>
          </a:lstStyle>
          <a:p>
            <a:pPr>
              <a:defRPr/>
            </a:pPr>
            <a:endParaRPr lang="en-US" dirty="0"/>
          </a:p>
        </p:txBody>
      </p:sp>
      <p:sp>
        <p:nvSpPr>
          <p:cNvPr id="7171" name="Rectangle 3"/>
          <p:cNvSpPr>
            <a:spLocks noGrp="1" noChangeArrowheads="1"/>
          </p:cNvSpPr>
          <p:nvPr>
            <p:ph type="dt" sz="quarter" idx="1"/>
          </p:nvPr>
        </p:nvSpPr>
        <p:spPr bwMode="auto">
          <a:xfrm>
            <a:off x="3972560" y="0"/>
            <a:ext cx="3037840" cy="465138"/>
          </a:xfrm>
          <a:prstGeom prst="rect">
            <a:avLst/>
          </a:prstGeom>
          <a:noFill/>
          <a:ln w="9525">
            <a:noFill/>
            <a:miter lim="800000"/>
            <a:headEnd/>
            <a:tailEnd/>
          </a:ln>
          <a:effectLst/>
        </p:spPr>
        <p:txBody>
          <a:bodyPr vert="horz" wrap="square" lIns="91429" tIns="45715" rIns="91429" bIns="45715" numCol="1" anchor="t" anchorCtr="0" compatLnSpc="1">
            <a:prstTxWarp prst="textNoShape">
              <a:avLst/>
            </a:prstTxWarp>
          </a:bodyPr>
          <a:lstStyle>
            <a:lvl1pPr algn="r">
              <a:defRPr sz="1200" b="0"/>
            </a:lvl1pPr>
          </a:lstStyle>
          <a:p>
            <a:pPr>
              <a:defRPr/>
            </a:pPr>
            <a:endParaRPr lang="en-US" dirty="0"/>
          </a:p>
        </p:txBody>
      </p:sp>
      <p:sp>
        <p:nvSpPr>
          <p:cNvPr id="7172" name="Rectangle 4"/>
          <p:cNvSpPr>
            <a:spLocks noGrp="1" noChangeArrowheads="1"/>
          </p:cNvSpPr>
          <p:nvPr>
            <p:ph type="ftr" sz="quarter" idx="2"/>
          </p:nvPr>
        </p:nvSpPr>
        <p:spPr bwMode="auto">
          <a:xfrm>
            <a:off x="0" y="8831264"/>
            <a:ext cx="3037840" cy="465137"/>
          </a:xfrm>
          <a:prstGeom prst="rect">
            <a:avLst/>
          </a:prstGeom>
          <a:noFill/>
          <a:ln w="9525">
            <a:noFill/>
            <a:miter lim="800000"/>
            <a:headEnd/>
            <a:tailEnd/>
          </a:ln>
          <a:effectLst/>
        </p:spPr>
        <p:txBody>
          <a:bodyPr vert="horz" wrap="square" lIns="91429" tIns="45715" rIns="91429" bIns="45715" numCol="1" anchor="b" anchorCtr="0" compatLnSpc="1">
            <a:prstTxWarp prst="textNoShape">
              <a:avLst/>
            </a:prstTxWarp>
          </a:bodyPr>
          <a:lstStyle>
            <a:lvl1pPr>
              <a:defRPr sz="1200" b="0"/>
            </a:lvl1pPr>
          </a:lstStyle>
          <a:p>
            <a:pPr>
              <a:defRPr/>
            </a:pPr>
            <a:endParaRPr lang="en-US" dirty="0"/>
          </a:p>
        </p:txBody>
      </p:sp>
      <p:sp>
        <p:nvSpPr>
          <p:cNvPr id="7173" name="Rectangle 5"/>
          <p:cNvSpPr>
            <a:spLocks noGrp="1" noChangeArrowheads="1"/>
          </p:cNvSpPr>
          <p:nvPr>
            <p:ph type="sldNum" sz="quarter" idx="3"/>
          </p:nvPr>
        </p:nvSpPr>
        <p:spPr bwMode="auto">
          <a:xfrm>
            <a:off x="3972560" y="8831264"/>
            <a:ext cx="3037840" cy="465137"/>
          </a:xfrm>
          <a:prstGeom prst="rect">
            <a:avLst/>
          </a:prstGeom>
          <a:noFill/>
          <a:ln w="9525">
            <a:noFill/>
            <a:miter lim="800000"/>
            <a:headEnd/>
            <a:tailEnd/>
          </a:ln>
          <a:effectLst/>
        </p:spPr>
        <p:txBody>
          <a:bodyPr vert="horz" wrap="square" lIns="91429" tIns="45715" rIns="91429" bIns="45715" numCol="1" anchor="b" anchorCtr="0" compatLnSpc="1">
            <a:prstTxWarp prst="textNoShape">
              <a:avLst/>
            </a:prstTxWarp>
          </a:bodyPr>
          <a:lstStyle>
            <a:lvl1pPr algn="r">
              <a:defRPr sz="1200" b="0"/>
            </a:lvl1pPr>
          </a:lstStyle>
          <a:p>
            <a:pPr>
              <a:defRPr/>
            </a:pPr>
            <a:fld id="{2F98DBDC-89F0-4E3A-A1FC-0E35186CF923}" type="slidenum">
              <a:rPr lang="en-US"/>
              <a:pPr>
                <a:defRPr/>
              </a:pPr>
              <a:t>‹#›</a:t>
            </a:fld>
            <a:endParaRPr lang="en-US" dirty="0"/>
          </a:p>
        </p:txBody>
      </p:sp>
    </p:spTree>
    <p:extLst>
      <p:ext uri="{BB962C8B-B14F-4D97-AF65-F5344CB8AC3E}">
        <p14:creationId xmlns:p14="http://schemas.microsoft.com/office/powerpoint/2010/main" val="36374306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7840" cy="465138"/>
          </a:xfrm>
          <a:prstGeom prst="rect">
            <a:avLst/>
          </a:prstGeom>
          <a:noFill/>
          <a:ln w="9525">
            <a:noFill/>
            <a:miter lim="800000"/>
            <a:headEnd/>
            <a:tailEnd/>
          </a:ln>
          <a:effectLst/>
        </p:spPr>
        <p:txBody>
          <a:bodyPr vert="horz" wrap="square" lIns="91429" tIns="45715" rIns="91429" bIns="45715" numCol="1" anchor="t" anchorCtr="0" compatLnSpc="1">
            <a:prstTxWarp prst="textNoShape">
              <a:avLst/>
            </a:prstTxWarp>
          </a:bodyPr>
          <a:lstStyle>
            <a:lvl1pPr>
              <a:defRPr sz="1200" b="0"/>
            </a:lvl1pPr>
          </a:lstStyle>
          <a:p>
            <a:pPr>
              <a:defRPr/>
            </a:pPr>
            <a:endParaRPr lang="en-US" dirty="0"/>
          </a:p>
        </p:txBody>
      </p:sp>
      <p:sp>
        <p:nvSpPr>
          <p:cNvPr id="9219" name="Rectangle 3"/>
          <p:cNvSpPr>
            <a:spLocks noGrp="1" noChangeArrowheads="1"/>
          </p:cNvSpPr>
          <p:nvPr>
            <p:ph type="dt" idx="1"/>
          </p:nvPr>
        </p:nvSpPr>
        <p:spPr bwMode="auto">
          <a:xfrm>
            <a:off x="3972560" y="0"/>
            <a:ext cx="3037840" cy="465138"/>
          </a:xfrm>
          <a:prstGeom prst="rect">
            <a:avLst/>
          </a:prstGeom>
          <a:noFill/>
          <a:ln w="9525">
            <a:noFill/>
            <a:miter lim="800000"/>
            <a:headEnd/>
            <a:tailEnd/>
          </a:ln>
          <a:effectLst/>
        </p:spPr>
        <p:txBody>
          <a:bodyPr vert="horz" wrap="square" lIns="91429" tIns="45715" rIns="91429" bIns="45715" numCol="1" anchor="t" anchorCtr="0" compatLnSpc="1">
            <a:prstTxWarp prst="textNoShape">
              <a:avLst/>
            </a:prstTxWarp>
          </a:bodyPr>
          <a:lstStyle>
            <a:lvl1pPr algn="r">
              <a:defRPr sz="1200" b="0"/>
            </a:lvl1pPr>
          </a:lstStyle>
          <a:p>
            <a:pPr>
              <a:defRPr/>
            </a:pPr>
            <a:endParaRPr lang="en-US" dirty="0"/>
          </a:p>
        </p:txBody>
      </p:sp>
      <p:sp>
        <p:nvSpPr>
          <p:cNvPr id="49156" name="Rectangle 4"/>
          <p:cNvSpPr>
            <a:spLocks noGrp="1" noRot="1" noChangeAspect="1" noChangeArrowheads="1" noTextEdit="1"/>
          </p:cNvSpPr>
          <p:nvPr>
            <p:ph type="sldImg" idx="2"/>
          </p:nvPr>
        </p:nvSpPr>
        <p:spPr bwMode="auto">
          <a:xfrm>
            <a:off x="4214813" y="542925"/>
            <a:ext cx="2090737" cy="15684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467360" y="2246313"/>
            <a:ext cx="5997787" cy="6430962"/>
          </a:xfrm>
          <a:prstGeom prst="rect">
            <a:avLst/>
          </a:prstGeom>
          <a:noFill/>
          <a:ln w="9525">
            <a:noFill/>
            <a:miter lim="800000"/>
            <a:headEnd/>
            <a:tailEnd/>
          </a:ln>
          <a:effectLst/>
        </p:spPr>
        <p:txBody>
          <a:bodyPr vert="horz" wrap="square" lIns="91429" tIns="45715" rIns="91429" bIns="457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9222" name="Rectangle 6"/>
          <p:cNvSpPr>
            <a:spLocks noGrp="1" noChangeArrowheads="1"/>
          </p:cNvSpPr>
          <p:nvPr>
            <p:ph type="ftr" sz="quarter" idx="4"/>
          </p:nvPr>
        </p:nvSpPr>
        <p:spPr bwMode="auto">
          <a:xfrm>
            <a:off x="0" y="8831264"/>
            <a:ext cx="3037840" cy="465137"/>
          </a:xfrm>
          <a:prstGeom prst="rect">
            <a:avLst/>
          </a:prstGeom>
          <a:noFill/>
          <a:ln w="9525">
            <a:noFill/>
            <a:miter lim="800000"/>
            <a:headEnd/>
            <a:tailEnd/>
          </a:ln>
          <a:effectLst/>
        </p:spPr>
        <p:txBody>
          <a:bodyPr vert="horz" wrap="square" lIns="91429" tIns="45715" rIns="91429" bIns="45715" numCol="1" anchor="b" anchorCtr="0" compatLnSpc="1">
            <a:prstTxWarp prst="textNoShape">
              <a:avLst/>
            </a:prstTxWarp>
          </a:bodyPr>
          <a:lstStyle>
            <a:lvl1pPr>
              <a:defRPr sz="1200" b="0"/>
            </a:lvl1pPr>
          </a:lstStyle>
          <a:p>
            <a:pPr>
              <a:defRPr/>
            </a:pPr>
            <a:endParaRPr lang="en-US" dirty="0"/>
          </a:p>
        </p:txBody>
      </p:sp>
      <p:sp>
        <p:nvSpPr>
          <p:cNvPr id="9223" name="Rectangle 7"/>
          <p:cNvSpPr>
            <a:spLocks noGrp="1" noChangeArrowheads="1"/>
          </p:cNvSpPr>
          <p:nvPr>
            <p:ph type="sldNum" sz="quarter" idx="5"/>
          </p:nvPr>
        </p:nvSpPr>
        <p:spPr bwMode="auto">
          <a:xfrm>
            <a:off x="3972560" y="8831264"/>
            <a:ext cx="3037840" cy="465137"/>
          </a:xfrm>
          <a:prstGeom prst="rect">
            <a:avLst/>
          </a:prstGeom>
          <a:noFill/>
          <a:ln w="9525">
            <a:noFill/>
            <a:miter lim="800000"/>
            <a:headEnd/>
            <a:tailEnd/>
          </a:ln>
          <a:effectLst/>
        </p:spPr>
        <p:txBody>
          <a:bodyPr vert="horz" wrap="square" lIns="91429" tIns="45715" rIns="91429" bIns="45715" numCol="1" anchor="b" anchorCtr="0" compatLnSpc="1">
            <a:prstTxWarp prst="textNoShape">
              <a:avLst/>
            </a:prstTxWarp>
          </a:bodyPr>
          <a:lstStyle>
            <a:lvl1pPr algn="r">
              <a:defRPr sz="1200" b="0"/>
            </a:lvl1pPr>
          </a:lstStyle>
          <a:p>
            <a:pPr>
              <a:defRPr/>
            </a:pPr>
            <a:fld id="{EA3EA9F1-14C3-4643-AE35-3CD886C4508B}" type="slidenum">
              <a:rPr lang="en-US"/>
              <a:pPr>
                <a:defRPr/>
              </a:pPr>
              <a:t>‹#›</a:t>
            </a:fld>
            <a:endParaRPr lang="en-US" dirty="0"/>
          </a:p>
        </p:txBody>
      </p:sp>
    </p:spTree>
    <p:extLst>
      <p:ext uri="{BB962C8B-B14F-4D97-AF65-F5344CB8AC3E}">
        <p14:creationId xmlns:p14="http://schemas.microsoft.com/office/powerpoint/2010/main" val="33515758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Arial" charset="0"/>
        <a:ea typeface="+mn-ea"/>
        <a:cs typeface="+mn-cs"/>
      </a:defRPr>
    </a:lvl1pPr>
    <a:lvl2pPr marL="457200" algn="l" rtl="0" eaLnBrk="0" fontAlgn="base" hangingPunct="0">
      <a:spcBef>
        <a:spcPct val="30000"/>
      </a:spcBef>
      <a:spcAft>
        <a:spcPct val="0"/>
      </a:spcAft>
      <a:defRPr sz="1400" kern="1200">
        <a:solidFill>
          <a:schemeClr val="tx1"/>
        </a:solidFill>
        <a:latin typeface="Arial" charset="0"/>
        <a:ea typeface="+mn-ea"/>
        <a:cs typeface="+mn-cs"/>
      </a:defRPr>
    </a:lvl2pPr>
    <a:lvl3pPr marL="914400" algn="l" rtl="0" eaLnBrk="0" fontAlgn="base" hangingPunct="0">
      <a:spcBef>
        <a:spcPct val="30000"/>
      </a:spcBef>
      <a:spcAft>
        <a:spcPct val="0"/>
      </a:spcAft>
      <a:defRPr sz="1400" kern="1200">
        <a:solidFill>
          <a:schemeClr val="tx1"/>
        </a:solidFill>
        <a:latin typeface="Arial"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Arial"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A3EA9F1-14C3-4643-AE35-3CD886C4508B}"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 sample of the Education Code that was enacted for Parking Fines and Forfeitures.  Note that it authorizes the collection of funds, the state fund it has to be deposited in AND the appropriate uses.  </a:t>
            </a:r>
            <a:endParaRPr lang="en-US" dirty="0"/>
          </a:p>
        </p:txBody>
      </p:sp>
      <p:sp>
        <p:nvSpPr>
          <p:cNvPr id="4" name="Slide Number Placeholder 3"/>
          <p:cNvSpPr>
            <a:spLocks noGrp="1"/>
          </p:cNvSpPr>
          <p:nvPr>
            <p:ph type="sldNum" sz="quarter" idx="10"/>
          </p:nvPr>
        </p:nvSpPr>
        <p:spPr/>
        <p:txBody>
          <a:bodyPr/>
          <a:lstStyle/>
          <a:p>
            <a:pPr>
              <a:defRPr/>
            </a:pPr>
            <a:fld id="{EA3EA9F1-14C3-4643-AE35-3CD886C4508B}"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Ed Code changed how we have to account for many activities.  This is the legislation that allowed us to operate some activities in the State University Trust Fund.  Over the years more and more activities have been authorized to operate in the campus local trust fund.</a:t>
            </a:r>
          </a:p>
          <a:p>
            <a:endParaRPr lang="en-US" dirty="0"/>
          </a:p>
        </p:txBody>
      </p:sp>
      <p:sp>
        <p:nvSpPr>
          <p:cNvPr id="4" name="Slide Number Placeholder 3"/>
          <p:cNvSpPr>
            <a:spLocks noGrp="1"/>
          </p:cNvSpPr>
          <p:nvPr>
            <p:ph type="sldNum" sz="quarter" idx="10"/>
          </p:nvPr>
        </p:nvSpPr>
        <p:spPr/>
        <p:txBody>
          <a:bodyPr/>
          <a:lstStyle/>
          <a:p>
            <a:pPr>
              <a:defRPr/>
            </a:pPr>
            <a:fld id="{EA3EA9F1-14C3-4643-AE35-3CD886C4508B}"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Each of these sub-letter activities were added over the years – for example housing received its authority from (d) </a:t>
            </a:r>
            <a:endParaRPr lang="en-US" dirty="0"/>
          </a:p>
        </p:txBody>
      </p:sp>
      <p:sp>
        <p:nvSpPr>
          <p:cNvPr id="4" name="Slide Number Placeholder 3"/>
          <p:cNvSpPr>
            <a:spLocks noGrp="1"/>
          </p:cNvSpPr>
          <p:nvPr>
            <p:ph type="sldNum" sz="quarter" idx="10"/>
          </p:nvPr>
        </p:nvSpPr>
        <p:spPr/>
        <p:txBody>
          <a:bodyPr/>
          <a:lstStyle/>
          <a:p>
            <a:pPr>
              <a:defRPr/>
            </a:pPr>
            <a:fld id="{EA3EA9F1-14C3-4643-AE35-3CD886C4508B}"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 then there is the big one – in 2006 – (l) where we are allowed to deposit our student fees in State University Trust</a:t>
            </a:r>
            <a:endParaRPr lang="en-US" dirty="0"/>
          </a:p>
        </p:txBody>
      </p:sp>
      <p:sp>
        <p:nvSpPr>
          <p:cNvPr id="4" name="Slide Number Placeholder 3"/>
          <p:cNvSpPr>
            <a:spLocks noGrp="1"/>
          </p:cNvSpPr>
          <p:nvPr>
            <p:ph type="sldNum" sz="quarter" idx="10"/>
          </p:nvPr>
        </p:nvSpPr>
        <p:spPr/>
        <p:txBody>
          <a:bodyPr/>
          <a:lstStyle/>
          <a:p>
            <a:pPr>
              <a:defRPr/>
            </a:pPr>
            <a:fld id="{EA3EA9F1-14C3-4643-AE35-3CD886C4508B}"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A3EA9F1-14C3-4643-AE35-3CD886C4508B}"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A3EA9F1-14C3-4643-AE35-3CD886C4508B}"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 summary of all the delegations included in EO 1000.  The following slides contain the actual language in EO 1000</a:t>
            </a:r>
            <a:endParaRPr lang="en-US" dirty="0"/>
          </a:p>
        </p:txBody>
      </p:sp>
      <p:sp>
        <p:nvSpPr>
          <p:cNvPr id="4" name="Slide Number Placeholder 3"/>
          <p:cNvSpPr>
            <a:spLocks noGrp="1"/>
          </p:cNvSpPr>
          <p:nvPr>
            <p:ph type="sldNum" sz="quarter" idx="10"/>
          </p:nvPr>
        </p:nvSpPr>
        <p:spPr/>
        <p:txBody>
          <a:bodyPr/>
          <a:lstStyle/>
          <a:p>
            <a:pPr>
              <a:defRPr/>
            </a:pPr>
            <a:fld id="{EA3EA9F1-14C3-4643-AE35-3CD886C4508B}" type="slidenum">
              <a:rPr lang="en-US" smtClean="0"/>
              <a:pPr>
                <a:defRPr/>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A3EA9F1-14C3-4643-AE35-3CD886C4508B}" type="slidenum">
              <a:rPr lang="en-US" smtClean="0"/>
              <a:pPr>
                <a:defRPr/>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A3EA9F1-14C3-4643-AE35-3CD886C4508B}" type="slidenum">
              <a:rPr lang="en-US" smtClean="0"/>
              <a:pPr>
                <a:defRPr/>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A3EA9F1-14C3-4643-AE35-3CD886C4508B}" type="slidenum">
              <a:rPr lang="en-US" smtClean="0"/>
              <a:pPr>
                <a:defRPr/>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part of the training is going to cover our operating rules, the various funds we have here at East Bay and the Chart of Accounts that is used to manage these funds.</a:t>
            </a:r>
            <a:endParaRPr lang="en-US" dirty="0"/>
          </a:p>
        </p:txBody>
      </p:sp>
      <p:sp>
        <p:nvSpPr>
          <p:cNvPr id="4" name="Slide Number Placeholder 3"/>
          <p:cNvSpPr>
            <a:spLocks noGrp="1"/>
          </p:cNvSpPr>
          <p:nvPr>
            <p:ph type="sldNum" sz="quarter" idx="10"/>
          </p:nvPr>
        </p:nvSpPr>
        <p:spPr/>
        <p:txBody>
          <a:bodyPr/>
          <a:lstStyle/>
          <a:p>
            <a:pPr>
              <a:defRPr/>
            </a:pPr>
            <a:fld id="{EA3EA9F1-14C3-4643-AE35-3CD886C4508B}"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the last bullet – this indicates that the campus can loose its delegation if it does not comply with EO 1000</a:t>
            </a:r>
          </a:p>
          <a:p>
            <a:endParaRPr lang="en-US" dirty="0"/>
          </a:p>
        </p:txBody>
      </p:sp>
      <p:sp>
        <p:nvSpPr>
          <p:cNvPr id="4" name="Slide Number Placeholder 3"/>
          <p:cNvSpPr>
            <a:spLocks noGrp="1"/>
          </p:cNvSpPr>
          <p:nvPr>
            <p:ph type="sldNum" sz="quarter" idx="10"/>
          </p:nvPr>
        </p:nvSpPr>
        <p:spPr/>
        <p:txBody>
          <a:bodyPr/>
          <a:lstStyle/>
          <a:p>
            <a:pPr>
              <a:defRPr/>
            </a:pPr>
            <a:fld id="{EA3EA9F1-14C3-4643-AE35-3CD886C4508B}" type="slidenum">
              <a:rPr lang="en-US" smtClean="0"/>
              <a:pPr>
                <a:defRPr/>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help us keep up with all of these codes, rules, funds etc, each fund within  the PeopleSoft Finance application has many attributes assigned to it.  In this sample – EB001 – you can see the Ed Code that enacted it and defines its purpose, the State Fund that it operates in and the CSU Fund that defines it.  These attributes help us communicate with the State of California and the Chancellor’s office – and many times electronically.   That’s a good thing.</a:t>
            </a:r>
          </a:p>
          <a:p>
            <a:endParaRPr lang="en-US" dirty="0"/>
          </a:p>
        </p:txBody>
      </p:sp>
      <p:sp>
        <p:nvSpPr>
          <p:cNvPr id="4" name="Slide Number Placeholder 3"/>
          <p:cNvSpPr>
            <a:spLocks noGrp="1"/>
          </p:cNvSpPr>
          <p:nvPr>
            <p:ph type="sldNum" sz="quarter" idx="10"/>
          </p:nvPr>
        </p:nvSpPr>
        <p:spPr/>
        <p:txBody>
          <a:bodyPr/>
          <a:lstStyle/>
          <a:p>
            <a:pPr>
              <a:defRPr/>
            </a:pPr>
            <a:fld id="{EA3EA9F1-14C3-4643-AE35-3CD886C4508B}" type="slidenum">
              <a:rPr lang="en-US" smtClean="0"/>
              <a:pPr>
                <a:defRPr/>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we are going to look at some of the different kinds of funds we have here at East Bay</a:t>
            </a:r>
            <a:endParaRPr lang="en-US" dirty="0"/>
          </a:p>
        </p:txBody>
      </p:sp>
      <p:sp>
        <p:nvSpPr>
          <p:cNvPr id="4" name="Slide Number Placeholder 3"/>
          <p:cNvSpPr>
            <a:spLocks noGrp="1"/>
          </p:cNvSpPr>
          <p:nvPr>
            <p:ph type="sldNum" sz="quarter" idx="10"/>
          </p:nvPr>
        </p:nvSpPr>
        <p:spPr/>
        <p:txBody>
          <a:bodyPr/>
          <a:lstStyle/>
          <a:p>
            <a:pPr>
              <a:defRPr/>
            </a:pPr>
            <a:fld id="{EA3EA9F1-14C3-4643-AE35-3CD886C4508B}" type="slidenum">
              <a:rPr lang="en-US" smtClean="0"/>
              <a:pPr>
                <a:defRPr/>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our main operating fund.  All activities related to instruction of matriculated students are captured in this fund along with all the support activities such as IT, custodial, finance, counseling, financial aid, admissions, electricity, etc</a:t>
            </a:r>
            <a:endParaRPr lang="en-US" dirty="0"/>
          </a:p>
        </p:txBody>
      </p:sp>
      <p:sp>
        <p:nvSpPr>
          <p:cNvPr id="4" name="Slide Number Placeholder 3"/>
          <p:cNvSpPr>
            <a:spLocks noGrp="1"/>
          </p:cNvSpPr>
          <p:nvPr>
            <p:ph type="sldNum" sz="quarter" idx="10"/>
          </p:nvPr>
        </p:nvSpPr>
        <p:spPr/>
        <p:txBody>
          <a:bodyPr/>
          <a:lstStyle/>
          <a:p>
            <a:pPr>
              <a:defRPr/>
            </a:pPr>
            <a:fld id="{EA3EA9F1-14C3-4643-AE35-3CD886C4508B}" type="slidenum">
              <a:rPr lang="en-US" smtClean="0"/>
              <a:pPr>
                <a:defRPr/>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6888" y="609600"/>
            <a:ext cx="2092325" cy="1568450"/>
          </a:xfrm>
        </p:spPr>
      </p:sp>
      <p:sp>
        <p:nvSpPr>
          <p:cNvPr id="3" name="Notes Placeholder 2"/>
          <p:cNvSpPr>
            <a:spLocks noGrp="1"/>
          </p:cNvSpPr>
          <p:nvPr>
            <p:ph type="body" idx="1"/>
          </p:nvPr>
        </p:nvSpPr>
        <p:spPr/>
        <p:txBody>
          <a:bodyPr>
            <a:normAutofit/>
          </a:bodyPr>
          <a:lstStyle/>
          <a:p>
            <a:r>
              <a:rPr lang="en-US" dirty="0" smtClean="0"/>
              <a:t>Students pay a separate and distinct fee for IRA.  It is restricted to its uses by Education Code 89230 – which</a:t>
            </a:r>
            <a:r>
              <a:rPr lang="en-US" baseline="0" dirty="0" smtClean="0"/>
              <a:t> are outlined here</a:t>
            </a:r>
            <a:r>
              <a:rPr lang="en-US" dirty="0" smtClean="0"/>
              <a:t>.  At East Bay theses funds start</a:t>
            </a:r>
            <a:r>
              <a:rPr lang="en-US" baseline="0" dirty="0" smtClean="0"/>
              <a:t> with the letters “PM”</a:t>
            </a:r>
            <a:endParaRPr lang="en-US" dirty="0"/>
          </a:p>
        </p:txBody>
      </p:sp>
      <p:sp>
        <p:nvSpPr>
          <p:cNvPr id="4" name="Slide Number Placeholder 3"/>
          <p:cNvSpPr>
            <a:spLocks noGrp="1"/>
          </p:cNvSpPr>
          <p:nvPr>
            <p:ph type="sldNum" sz="quarter" idx="10"/>
          </p:nvPr>
        </p:nvSpPr>
        <p:spPr/>
        <p:txBody>
          <a:bodyPr/>
          <a:lstStyle/>
          <a:p>
            <a:pPr>
              <a:defRPr/>
            </a:pPr>
            <a:fld id="{EA3EA9F1-14C3-4643-AE35-3CD886C4508B}" type="slidenum">
              <a:rPr lang="en-US" smtClean="0"/>
              <a:pPr>
                <a:defRPr/>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East Bay Fund values begin</a:t>
            </a:r>
            <a:r>
              <a:rPr lang="en-US" baseline="0" dirty="0" smtClean="0"/>
              <a:t> with “PU” for lottery funds</a:t>
            </a:r>
            <a:endParaRPr lang="en-US" dirty="0"/>
          </a:p>
        </p:txBody>
      </p:sp>
      <p:sp>
        <p:nvSpPr>
          <p:cNvPr id="4" name="Slide Number Placeholder 3"/>
          <p:cNvSpPr>
            <a:spLocks noGrp="1"/>
          </p:cNvSpPr>
          <p:nvPr>
            <p:ph type="sldNum" sz="quarter" idx="10"/>
          </p:nvPr>
        </p:nvSpPr>
        <p:spPr/>
        <p:txBody>
          <a:bodyPr/>
          <a:lstStyle/>
          <a:p>
            <a:pPr>
              <a:defRPr/>
            </a:pPr>
            <a:fld id="{EA3EA9F1-14C3-4643-AE35-3CD886C4508B}" type="slidenum">
              <a:rPr lang="en-US" smtClean="0"/>
              <a:pPr>
                <a:defRPr/>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Lottery was enacted via Government</a:t>
            </a:r>
            <a:r>
              <a:rPr lang="en-US" baseline="0" dirty="0" smtClean="0"/>
              <a:t> Code 8880.5.  It also has defined restrictions.  Note a. Must supplement – not supplant – state funding of instruction</a:t>
            </a:r>
            <a:endParaRPr lang="en-US" dirty="0"/>
          </a:p>
        </p:txBody>
      </p:sp>
      <p:sp>
        <p:nvSpPr>
          <p:cNvPr id="4" name="Slide Number Placeholder 3"/>
          <p:cNvSpPr>
            <a:spLocks noGrp="1"/>
          </p:cNvSpPr>
          <p:nvPr>
            <p:ph type="sldNum" sz="quarter" idx="10"/>
          </p:nvPr>
        </p:nvSpPr>
        <p:spPr/>
        <p:txBody>
          <a:bodyPr/>
          <a:lstStyle/>
          <a:p>
            <a:pPr>
              <a:defRPr/>
            </a:pPr>
            <a:fld id="{EA3EA9F1-14C3-4643-AE35-3CD886C4508B}" type="slidenum">
              <a:rPr lang="en-US" smtClean="0"/>
              <a:pPr>
                <a:defRPr/>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A3EA9F1-14C3-4643-AE35-3CD886C4508B}" type="slidenum">
              <a:rPr lang="en-US" smtClean="0"/>
              <a:pPr>
                <a:defRPr/>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A3EA9F1-14C3-4643-AE35-3CD886C4508B}" type="slidenum">
              <a:rPr lang="en-US" smtClean="0"/>
              <a:pPr>
                <a:defRPr/>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A3EA9F1-14C3-4643-AE35-3CD886C4508B}" type="slidenum">
              <a:rPr lang="en-US" smtClean="0"/>
              <a:pPr>
                <a:defRPr/>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CSU is not for profit – we are a public entity</a:t>
            </a:r>
            <a:endParaRPr lang="en-US" dirty="0"/>
          </a:p>
        </p:txBody>
      </p:sp>
      <p:sp>
        <p:nvSpPr>
          <p:cNvPr id="4" name="Slide Number Placeholder 3"/>
          <p:cNvSpPr>
            <a:spLocks noGrp="1"/>
          </p:cNvSpPr>
          <p:nvPr>
            <p:ph type="sldNum" sz="quarter" idx="10"/>
          </p:nvPr>
        </p:nvSpPr>
        <p:spPr/>
        <p:txBody>
          <a:bodyPr/>
          <a:lstStyle/>
          <a:p>
            <a:pPr>
              <a:defRPr/>
            </a:pPr>
            <a:fld id="{EA3EA9F1-14C3-4643-AE35-3CD886C4508B}" type="slidenum">
              <a:rPr lang="en-US" smtClean="0"/>
              <a:pPr>
                <a:defRPr/>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A3EA9F1-14C3-4643-AE35-3CD886C4508B}" type="slidenum">
              <a:rPr lang="en-US" smtClean="0"/>
              <a:pPr>
                <a:defRPr/>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A3EA9F1-14C3-4643-AE35-3CD886C4508B}" type="slidenum">
              <a:rPr lang="en-US" smtClean="0"/>
              <a:pPr>
                <a:defRPr/>
              </a:pPr>
              <a:t>34</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CSU uses 6 PeopleSoft</a:t>
            </a:r>
            <a:r>
              <a:rPr lang="en-US" baseline="0" dirty="0" smtClean="0"/>
              <a:t> Chartfields.  This is a summary of each one</a:t>
            </a:r>
            <a:endParaRPr lang="en-US" dirty="0"/>
          </a:p>
        </p:txBody>
      </p:sp>
      <p:sp>
        <p:nvSpPr>
          <p:cNvPr id="4" name="Slide Number Placeholder 3"/>
          <p:cNvSpPr>
            <a:spLocks noGrp="1"/>
          </p:cNvSpPr>
          <p:nvPr>
            <p:ph type="sldNum" sz="quarter" idx="10"/>
          </p:nvPr>
        </p:nvSpPr>
        <p:spPr/>
        <p:txBody>
          <a:bodyPr/>
          <a:lstStyle/>
          <a:p>
            <a:pPr>
              <a:defRPr/>
            </a:pPr>
            <a:fld id="{EA3EA9F1-14C3-4643-AE35-3CD886C4508B}" type="slidenum">
              <a:rPr lang="en-US" smtClean="0"/>
              <a:pPr>
                <a:defRPr/>
              </a:pPr>
              <a:t>36</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how all the funding</a:t>
            </a:r>
            <a:r>
              <a:rPr lang="en-US" baseline="0" dirty="0" smtClean="0"/>
              <a:t> sources and legislation are tracked</a:t>
            </a:r>
            <a:endParaRPr lang="en-US" dirty="0"/>
          </a:p>
        </p:txBody>
      </p:sp>
      <p:sp>
        <p:nvSpPr>
          <p:cNvPr id="4" name="Slide Number Placeholder 3"/>
          <p:cNvSpPr>
            <a:spLocks noGrp="1"/>
          </p:cNvSpPr>
          <p:nvPr>
            <p:ph type="sldNum" sz="quarter" idx="10"/>
          </p:nvPr>
        </p:nvSpPr>
        <p:spPr/>
        <p:txBody>
          <a:bodyPr/>
          <a:lstStyle/>
          <a:p>
            <a:pPr>
              <a:defRPr/>
            </a:pPr>
            <a:fld id="{EA3EA9F1-14C3-4643-AE35-3CD886C4508B}" type="slidenum">
              <a:rPr lang="en-US" smtClean="0"/>
              <a:pPr>
                <a:defRPr/>
              </a:pPr>
              <a:t>37</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Okay</a:t>
            </a:r>
            <a:r>
              <a:rPr lang="en-US" baseline="0" dirty="0" smtClean="0"/>
              <a:t> – a final look before we try to use them</a:t>
            </a:r>
            <a:endParaRPr lang="en-US" dirty="0"/>
          </a:p>
        </p:txBody>
      </p:sp>
      <p:sp>
        <p:nvSpPr>
          <p:cNvPr id="4" name="Slide Number Placeholder 3"/>
          <p:cNvSpPr>
            <a:spLocks noGrp="1"/>
          </p:cNvSpPr>
          <p:nvPr>
            <p:ph type="sldNum" sz="quarter" idx="10"/>
          </p:nvPr>
        </p:nvSpPr>
        <p:spPr/>
        <p:txBody>
          <a:bodyPr/>
          <a:lstStyle/>
          <a:p>
            <a:pPr>
              <a:defRPr/>
            </a:pPr>
            <a:fld id="{EA3EA9F1-14C3-4643-AE35-3CD886C4508B}" type="slidenum">
              <a:rPr lang="en-US" smtClean="0"/>
              <a:pPr>
                <a:defRPr/>
              </a:pPr>
              <a:t>43</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a sample set of values for each chart field</a:t>
            </a:r>
          </a:p>
          <a:p>
            <a:endParaRPr lang="en-US" dirty="0"/>
          </a:p>
        </p:txBody>
      </p:sp>
      <p:sp>
        <p:nvSpPr>
          <p:cNvPr id="4" name="Slide Number Placeholder 3"/>
          <p:cNvSpPr>
            <a:spLocks noGrp="1"/>
          </p:cNvSpPr>
          <p:nvPr>
            <p:ph type="sldNum" sz="quarter" idx="10"/>
          </p:nvPr>
        </p:nvSpPr>
        <p:spPr/>
        <p:txBody>
          <a:bodyPr/>
          <a:lstStyle/>
          <a:p>
            <a:pPr>
              <a:defRPr/>
            </a:pPr>
            <a:fld id="{EA3EA9F1-14C3-4643-AE35-3CD886C4508B}" type="slidenum">
              <a:rPr lang="en-US" smtClean="0"/>
              <a:pPr>
                <a:defRPr/>
              </a:pPr>
              <a:t>44</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a:t>
            </a:r>
            <a:r>
              <a:rPr lang="en-US" baseline="0" dirty="0" smtClean="0"/>
              <a:t> chartfields would you use:</a:t>
            </a:r>
          </a:p>
          <a:p>
            <a:r>
              <a:rPr lang="en-US" baseline="0" dirty="0" smtClean="0"/>
              <a:t>Answer:  CSU01 – 11650- 660003 –CL002</a:t>
            </a:r>
          </a:p>
          <a:p>
            <a:r>
              <a:rPr lang="en-US" dirty="0" smtClean="0"/>
              <a:t>Or </a:t>
            </a:r>
          </a:p>
          <a:p>
            <a:r>
              <a:rPr lang="en-US" baseline="0" dirty="0" smtClean="0"/>
              <a:t>IRA01</a:t>
            </a:r>
          </a:p>
        </p:txBody>
      </p:sp>
      <p:sp>
        <p:nvSpPr>
          <p:cNvPr id="4" name="Slide Number Placeholder 3"/>
          <p:cNvSpPr>
            <a:spLocks noGrp="1"/>
          </p:cNvSpPr>
          <p:nvPr>
            <p:ph type="sldNum" sz="quarter" idx="10"/>
          </p:nvPr>
        </p:nvSpPr>
        <p:spPr/>
        <p:txBody>
          <a:bodyPr/>
          <a:lstStyle/>
          <a:p>
            <a:pPr>
              <a:defRPr/>
            </a:pPr>
            <a:fld id="{EA3EA9F1-14C3-4643-AE35-3CD886C4508B}" type="slidenum">
              <a:rPr lang="en-US" smtClean="0"/>
              <a:pPr>
                <a:defRPr/>
              </a:pPr>
              <a:t>45</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 PKG01-14500-619001</a:t>
            </a:r>
            <a:endParaRPr lang="en-US" dirty="0"/>
          </a:p>
        </p:txBody>
      </p:sp>
      <p:sp>
        <p:nvSpPr>
          <p:cNvPr id="4" name="Slide Number Placeholder 3"/>
          <p:cNvSpPr>
            <a:spLocks noGrp="1"/>
          </p:cNvSpPr>
          <p:nvPr>
            <p:ph type="sldNum" sz="quarter" idx="10"/>
          </p:nvPr>
        </p:nvSpPr>
        <p:spPr/>
        <p:txBody>
          <a:bodyPr/>
          <a:lstStyle/>
          <a:p>
            <a:pPr>
              <a:defRPr/>
            </a:pPr>
            <a:fld id="{EA3EA9F1-14C3-4643-AE35-3CD886C4508B}" type="slidenum">
              <a:rPr lang="en-US" smtClean="0"/>
              <a:pPr>
                <a:defRPr/>
              </a:pPr>
              <a:t>46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we follow the chart the CSU Board of Trustees was established by the California Legislature – Board Members are appointed by the Governor</a:t>
            </a:r>
            <a:endParaRPr lang="en-US" dirty="0"/>
          </a:p>
        </p:txBody>
      </p:sp>
      <p:sp>
        <p:nvSpPr>
          <p:cNvPr id="4" name="Slide Number Placeholder 3"/>
          <p:cNvSpPr>
            <a:spLocks noGrp="1"/>
          </p:cNvSpPr>
          <p:nvPr>
            <p:ph type="sldNum" sz="quarter" idx="10"/>
          </p:nvPr>
        </p:nvSpPr>
        <p:spPr/>
        <p:txBody>
          <a:bodyPr/>
          <a:lstStyle/>
          <a:p>
            <a:pPr>
              <a:defRPr/>
            </a:pPr>
            <a:fld id="{EA3EA9F1-14C3-4643-AE35-3CD886C4508B}"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While this chart is impossible to read – it is a good pictorial display of how the legislative laws and regulations flow down to the campus.  Always good to understand what’s a guideline vs. a law .</a:t>
            </a:r>
          </a:p>
          <a:p>
            <a:endParaRPr lang="en-US" dirty="0" smtClean="0"/>
          </a:p>
          <a:p>
            <a:r>
              <a:rPr lang="en-US" dirty="0" smtClean="0"/>
              <a:t>This first callout is highlighting Title 5 – which is the Administrative Policies established by the CSU Board of Trustees.</a:t>
            </a:r>
          </a:p>
          <a:p>
            <a:endParaRPr lang="en-US" dirty="0" smtClean="0"/>
          </a:p>
        </p:txBody>
      </p:sp>
      <p:sp>
        <p:nvSpPr>
          <p:cNvPr id="4" name="Slide Number Placeholder 3"/>
          <p:cNvSpPr>
            <a:spLocks noGrp="1"/>
          </p:cNvSpPr>
          <p:nvPr>
            <p:ph type="sldNum" sz="quarter" idx="10"/>
          </p:nvPr>
        </p:nvSpPr>
        <p:spPr/>
        <p:txBody>
          <a:bodyPr/>
          <a:lstStyle/>
          <a:p>
            <a:pPr>
              <a:defRPr/>
            </a:pPr>
            <a:fld id="{EA3EA9F1-14C3-4643-AE35-3CD886C4508B}"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callout is pointing out the Public Contract Code, Education Code and the Budget Act.  The staff in Procurement Services assures we are in compliance with these rules – primarily for public works activity,</a:t>
            </a:r>
            <a:r>
              <a:rPr lang="en-US" baseline="0" dirty="0" smtClean="0"/>
              <a:t> the Budget office keeps tabs on the Budget Act and Accounting is effected by the Ed Code.  We’ll see some sample in the following slides.</a:t>
            </a:r>
            <a:endParaRPr lang="en-US" dirty="0"/>
          </a:p>
        </p:txBody>
      </p:sp>
      <p:sp>
        <p:nvSpPr>
          <p:cNvPr id="4" name="Slide Number Placeholder 3"/>
          <p:cNvSpPr>
            <a:spLocks noGrp="1"/>
          </p:cNvSpPr>
          <p:nvPr>
            <p:ph type="sldNum" sz="quarter" idx="10"/>
          </p:nvPr>
        </p:nvSpPr>
        <p:spPr/>
        <p:txBody>
          <a:bodyPr/>
          <a:lstStyle/>
          <a:p>
            <a:pPr>
              <a:defRPr/>
            </a:pPr>
            <a:fld id="{EA3EA9F1-14C3-4643-AE35-3CD886C4508B}"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CSU Chancellor is appointed by the Board of Trustees – and has been delegated to act on their behalf</a:t>
            </a:r>
            <a:endParaRPr lang="en-US" dirty="0"/>
          </a:p>
        </p:txBody>
      </p:sp>
      <p:sp>
        <p:nvSpPr>
          <p:cNvPr id="4" name="Slide Number Placeholder 3"/>
          <p:cNvSpPr>
            <a:spLocks noGrp="1"/>
          </p:cNvSpPr>
          <p:nvPr>
            <p:ph type="sldNum" sz="quarter" idx="10"/>
          </p:nvPr>
        </p:nvSpPr>
        <p:spPr/>
        <p:txBody>
          <a:bodyPr/>
          <a:lstStyle/>
          <a:p>
            <a:pPr>
              <a:defRPr/>
            </a:pPr>
            <a:fld id="{EA3EA9F1-14C3-4643-AE35-3CD886C4508B}"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 finally we get to the campus president, who has received his or her delegation of authority from the Chancellor.  Fiscal authority has been delegated by Executive Order 1000.</a:t>
            </a:r>
            <a:endParaRPr lang="en-US" dirty="0"/>
          </a:p>
        </p:txBody>
      </p:sp>
      <p:sp>
        <p:nvSpPr>
          <p:cNvPr id="4" name="Slide Number Placeholder 3"/>
          <p:cNvSpPr>
            <a:spLocks noGrp="1"/>
          </p:cNvSpPr>
          <p:nvPr>
            <p:ph type="sldNum" sz="quarter" idx="10"/>
          </p:nvPr>
        </p:nvSpPr>
        <p:spPr/>
        <p:txBody>
          <a:bodyPr/>
          <a:lstStyle/>
          <a:p>
            <a:pPr>
              <a:defRPr/>
            </a:pPr>
            <a:fld id="{EA3EA9F1-14C3-4643-AE35-3CD886C4508B}"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that we have seen the high level flow of the compliance rules, we’re going to see some more specific examples….</a:t>
            </a:r>
            <a:endParaRPr lang="en-US" dirty="0"/>
          </a:p>
        </p:txBody>
      </p:sp>
      <p:sp>
        <p:nvSpPr>
          <p:cNvPr id="4" name="Slide Number Placeholder 3"/>
          <p:cNvSpPr>
            <a:spLocks noGrp="1"/>
          </p:cNvSpPr>
          <p:nvPr>
            <p:ph type="sldNum" sz="quarter" idx="10"/>
          </p:nvPr>
        </p:nvSpPr>
        <p:spPr/>
        <p:txBody>
          <a:bodyPr/>
          <a:lstStyle/>
          <a:p>
            <a:pPr>
              <a:defRPr/>
            </a:pPr>
            <a:fld id="{EA3EA9F1-14C3-4643-AE35-3CD886C4508B}"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44213AF-26F6-41FA-8D85-E2C5388D6E58}" type="datetimeFigureOut">
              <a:rPr lang="en-US" smtClean="0"/>
              <a:pPr/>
              <a:t>10/9/2013</a:t>
            </a:fld>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kumimoji="0" lang="en-US" dirty="0">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BBC35B-A44B-4119-B8DA-DE9E3DFADA20}" type="slidenum">
              <a:rPr kumimoji="0" lang="en-US" smtClean="0"/>
              <a:pPr/>
              <a:t>‹#›</a:t>
            </a:fld>
            <a:endParaRPr kumimoji="0"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10/9/2013</a:t>
            </a:fld>
            <a:endParaRPr lang="en-US" dirty="0"/>
          </a:p>
        </p:txBody>
      </p:sp>
      <p:sp>
        <p:nvSpPr>
          <p:cNvPr id="5" name="Footer Placeholder 4"/>
          <p:cNvSpPr>
            <a:spLocks noGrp="1"/>
          </p:cNvSpPr>
          <p:nvPr>
            <p:ph type="ftr" sz="quarter" idx="11"/>
          </p:nvPr>
        </p:nvSpPr>
        <p:spPr/>
        <p:txBody>
          <a:bodyPr/>
          <a:lstStyle>
            <a:extLst/>
          </a:lstStyle>
          <a:p>
            <a:endParaRPr kumimoji="0" lang="en-US" dirty="0"/>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10/9/2013</a:t>
            </a:fld>
            <a:endParaRPr lang="en-US" dirty="0"/>
          </a:p>
        </p:txBody>
      </p:sp>
      <p:sp>
        <p:nvSpPr>
          <p:cNvPr id="5" name="Footer Placeholder 4"/>
          <p:cNvSpPr>
            <a:spLocks noGrp="1"/>
          </p:cNvSpPr>
          <p:nvPr>
            <p:ph type="ftr" sz="quarter" idx="11"/>
          </p:nvPr>
        </p:nvSpPr>
        <p:spPr/>
        <p:txBody>
          <a:bodyPr/>
          <a:lstStyle>
            <a:extLst/>
          </a:lstStyle>
          <a:p>
            <a:endParaRPr kumimoji="0" lang="en-US" dirty="0"/>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10/9/2013</a:t>
            </a:fld>
            <a:endParaRPr lang="en-US" dirty="0"/>
          </a:p>
        </p:txBody>
      </p:sp>
      <p:sp>
        <p:nvSpPr>
          <p:cNvPr id="5" name="Footer Placeholder 4"/>
          <p:cNvSpPr>
            <a:spLocks noGrp="1"/>
          </p:cNvSpPr>
          <p:nvPr>
            <p:ph type="ftr" sz="quarter" idx="11"/>
          </p:nvPr>
        </p:nvSpPr>
        <p:spPr/>
        <p:txBody>
          <a:bodyPr/>
          <a:lstStyle>
            <a:extLst/>
          </a:lstStyle>
          <a:p>
            <a:endParaRPr kumimoji="0" lang="en-US" dirty="0"/>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10/9/2013</a:t>
            </a:fld>
            <a:endParaRPr lang="en-US" dirty="0"/>
          </a:p>
        </p:txBody>
      </p:sp>
      <p:sp>
        <p:nvSpPr>
          <p:cNvPr id="5" name="Footer Placeholder 4"/>
          <p:cNvSpPr>
            <a:spLocks noGrp="1"/>
          </p:cNvSpPr>
          <p:nvPr>
            <p:ph type="ftr" sz="quarter" idx="11"/>
          </p:nvPr>
        </p:nvSpPr>
        <p:spPr/>
        <p:txBody>
          <a:bodyPr/>
          <a:lstStyle>
            <a:extLst/>
          </a:lstStyle>
          <a:p>
            <a:endParaRPr kumimoji="0" lang="en-US" dirty="0"/>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4213AF-26F6-41FA-8D85-E2C5388D6E58}" type="datetimeFigureOut">
              <a:rPr lang="en-US" smtClean="0"/>
              <a:pPr/>
              <a:t>10/9/2013</a:t>
            </a:fld>
            <a:endParaRPr lang="en-US" dirty="0"/>
          </a:p>
        </p:txBody>
      </p:sp>
      <p:sp>
        <p:nvSpPr>
          <p:cNvPr id="6" name="Footer Placeholder 5"/>
          <p:cNvSpPr>
            <a:spLocks noGrp="1"/>
          </p:cNvSpPr>
          <p:nvPr>
            <p:ph type="ftr" sz="quarter" idx="11"/>
          </p:nvPr>
        </p:nvSpPr>
        <p:spPr/>
        <p:txBody>
          <a:bodyPr/>
          <a:lstStyle>
            <a:extLst/>
          </a:lstStyle>
          <a:p>
            <a:endParaRPr kumimoji="0" lang="en-US" dirty="0"/>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44213AF-26F6-41FA-8D85-E2C5388D6E58}" type="datetimeFigureOut">
              <a:rPr lang="en-US" smtClean="0"/>
              <a:pPr/>
              <a:t>10/9/2013</a:t>
            </a:fld>
            <a:endParaRPr lang="en-US" dirty="0"/>
          </a:p>
        </p:txBody>
      </p:sp>
      <p:sp>
        <p:nvSpPr>
          <p:cNvPr id="8" name="Footer Placeholder 7"/>
          <p:cNvSpPr>
            <a:spLocks noGrp="1"/>
          </p:cNvSpPr>
          <p:nvPr>
            <p:ph type="ftr" sz="quarter" idx="11"/>
          </p:nvPr>
        </p:nvSpPr>
        <p:spPr/>
        <p:txBody>
          <a:bodyPr/>
          <a:lstStyle>
            <a:extLst/>
          </a:lstStyle>
          <a:p>
            <a:endParaRPr kumimoji="0" lang="en-US" dirty="0"/>
          </a:p>
        </p:txBody>
      </p:sp>
      <p:sp>
        <p:nvSpPr>
          <p:cNvPr id="9" name="Slide Number Placeholder 8"/>
          <p:cNvSpPr>
            <a:spLocks noGrp="1"/>
          </p:cNvSpPr>
          <p:nvPr>
            <p:ph type="sldNum" sz="quarter" idx="12"/>
          </p:nvPr>
        </p:nvSpPr>
        <p:spPr/>
        <p:txBody>
          <a:bodyPr/>
          <a:lstStyle>
            <a:extLst/>
          </a:lstStyle>
          <a:p>
            <a:fld id="{D5BBC35B-A44B-4119-B8DA-DE9E3DFADA20}"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44213AF-26F6-41FA-8D85-E2C5388D6E58}" type="datetimeFigureOut">
              <a:rPr lang="en-US" smtClean="0"/>
              <a:pPr/>
              <a:t>10/9/2013</a:t>
            </a:fld>
            <a:endParaRPr lang="en-US" dirty="0"/>
          </a:p>
        </p:txBody>
      </p:sp>
      <p:sp>
        <p:nvSpPr>
          <p:cNvPr id="4" name="Footer Placeholder 3"/>
          <p:cNvSpPr>
            <a:spLocks noGrp="1"/>
          </p:cNvSpPr>
          <p:nvPr>
            <p:ph type="ftr" sz="quarter" idx="11"/>
          </p:nvPr>
        </p:nvSpPr>
        <p:spPr/>
        <p:txBody>
          <a:bodyPr/>
          <a:lstStyle>
            <a:extLst/>
          </a:lstStyle>
          <a:p>
            <a:endParaRPr kumimoji="0" lang="en-US" dirty="0"/>
          </a:p>
        </p:txBody>
      </p:sp>
      <p:sp>
        <p:nvSpPr>
          <p:cNvPr id="5" name="Slide Number Placeholder 4"/>
          <p:cNvSpPr>
            <a:spLocks noGrp="1"/>
          </p:cNvSpPr>
          <p:nvPr>
            <p:ph type="sldNum" sz="quarter" idx="12"/>
          </p:nvPr>
        </p:nvSpPr>
        <p:spPr/>
        <p:txBody>
          <a:bodyPr/>
          <a:lstStyle>
            <a:extLst/>
          </a:lstStyle>
          <a:p>
            <a:fld id="{D5BBC35B-A44B-4119-B8DA-DE9E3DFADA20}" type="slidenum">
              <a:rPr kumimoji="0" lang="en-US" smtClean="0"/>
              <a:pPr/>
              <a:t>‹#›</a:t>
            </a:fld>
            <a:endParaRPr kumimoji="0"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44213AF-26F6-41FA-8D85-E2C5388D6E58}" type="datetimeFigureOut">
              <a:rPr lang="en-US" smtClean="0"/>
              <a:pPr/>
              <a:t>10/9/2013</a:t>
            </a:fld>
            <a:endParaRPr lang="en-US" dirty="0"/>
          </a:p>
        </p:txBody>
      </p:sp>
      <p:sp>
        <p:nvSpPr>
          <p:cNvPr id="3" name="Footer Placeholder 2"/>
          <p:cNvSpPr>
            <a:spLocks noGrp="1"/>
          </p:cNvSpPr>
          <p:nvPr>
            <p:ph type="ftr" sz="quarter" idx="11"/>
          </p:nvPr>
        </p:nvSpPr>
        <p:spPr/>
        <p:txBody>
          <a:bodyPr/>
          <a:lstStyle>
            <a:extLst/>
          </a:lstStyle>
          <a:p>
            <a:endParaRPr kumimoji="0" lang="en-US" dirty="0"/>
          </a:p>
        </p:txBody>
      </p:sp>
      <p:sp>
        <p:nvSpPr>
          <p:cNvPr id="4" name="Slide Number Placeholder 3"/>
          <p:cNvSpPr>
            <a:spLocks noGrp="1"/>
          </p:cNvSpPr>
          <p:nvPr>
            <p:ph type="sldNum" sz="quarter" idx="12"/>
          </p:nvPr>
        </p:nvSpPr>
        <p:spPr/>
        <p:txBody>
          <a:bodyPr/>
          <a:lstStyle>
            <a:extLst/>
          </a:lstStyle>
          <a:p>
            <a:fld id="{D5BBC35B-A44B-4119-B8DA-DE9E3DFADA20}" type="slidenum">
              <a:rPr kumimoji="0" lang="en-US" smtClean="0"/>
              <a:pPr/>
              <a:t>‹#›</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44213AF-26F6-41FA-8D85-E2C5388D6E58}" type="datetimeFigureOut">
              <a:rPr lang="en-US" smtClean="0"/>
              <a:pPr/>
              <a:t>10/9/2013</a:t>
            </a:fld>
            <a:endParaRPr lang="en-US" dirty="0"/>
          </a:p>
        </p:txBody>
      </p:sp>
      <p:sp>
        <p:nvSpPr>
          <p:cNvPr id="6" name="Footer Placeholder 5"/>
          <p:cNvSpPr>
            <a:spLocks noGrp="1"/>
          </p:cNvSpPr>
          <p:nvPr>
            <p:ph type="ftr" sz="quarter" idx="11"/>
          </p:nvPr>
        </p:nvSpPr>
        <p:spPr/>
        <p:txBody>
          <a:bodyPr/>
          <a:lstStyle>
            <a:extLst/>
          </a:lstStyle>
          <a:p>
            <a:endParaRPr kumimoji="0" lang="en-US" dirty="0"/>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44213AF-26F6-41FA-8D85-E2C5388D6E58}" type="datetimeFigureOut">
              <a:rPr lang="en-US" smtClean="0"/>
              <a:pPr/>
              <a:t>10/9/2013</a:t>
            </a:fld>
            <a:endParaRPr lang="en-US" dirty="0">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dirty="0">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BBC35B-A44B-4119-B8DA-DE9E3DFADA20}" type="slidenum">
              <a:rPr kumimoji="0" lang="en-US" smtClean="0"/>
              <a:pPr/>
              <a:t>‹#›</a:t>
            </a:fld>
            <a:endParaRPr kumimoji="0" lang="en-US" dirty="0">
              <a:solidFill>
                <a:schemeClr val="tx1"/>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44213AF-26F6-41FA-8D85-E2C5388D6E58}" type="datetimeFigureOut">
              <a:rPr lang="en-US" smtClean="0"/>
              <a:pPr/>
              <a:t>10/9/2013</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a:t>‹#›</a:t>
            </a:fld>
            <a:endParaRPr kumimoji="0" lang="en-US" sz="1000" b="0" dirty="0">
              <a:solidFill>
                <a:schemeClr val="tx1"/>
              </a:solidFill>
            </a:endParaRPr>
          </a:p>
        </p:txBody>
      </p:sp>
      <p:sp>
        <p:nvSpPr>
          <p:cNvPr id="11" name="Rectangle 36"/>
          <p:cNvSpPr>
            <a:spLocks noChangeArrowheads="1"/>
          </p:cNvSpPr>
          <p:nvPr userDrawn="1"/>
        </p:nvSpPr>
        <p:spPr bwMode="auto">
          <a:xfrm>
            <a:off x="0" y="0"/>
            <a:ext cx="9144000" cy="76200"/>
          </a:xfrm>
          <a:prstGeom prst="rect">
            <a:avLst/>
          </a:prstGeom>
          <a:solidFill>
            <a:srgbClr val="CF142B"/>
          </a:solidFill>
          <a:ln w="9525">
            <a:noFill/>
            <a:miter lim="800000"/>
            <a:headEnd/>
            <a:tailEnd/>
          </a:ln>
          <a:effectLst/>
        </p:spPr>
        <p:txBody>
          <a:bodyPr wrap="none" anchor="ctr"/>
          <a:lstStyle/>
          <a:p>
            <a:pPr algn="ctr">
              <a:defRPr/>
            </a:pPr>
            <a:endParaRPr lang="en-US" b="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leginfo.ca.gov/cgi-bin/displaycode?section=edc&amp;group=89001-90000&amp;file=89230"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2.emf"/><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2.emf"/><Relationship Id="rId4"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2.emf"/><Relationship Id="rId4" Type="http://schemas.openxmlformats.org/officeDocument/2006/relationships/oleObject" Target="../embeddings/oleObject5.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Finance Overview</a:t>
            </a:r>
            <a:endParaRPr lang="en-US" dirty="0"/>
          </a:p>
        </p:txBody>
      </p:sp>
      <p:sp>
        <p:nvSpPr>
          <p:cNvPr id="5" name="Subtitle 4"/>
          <p:cNvSpPr>
            <a:spLocks noGrp="1"/>
          </p:cNvSpPr>
          <p:nvPr>
            <p:ph type="subTitle" idx="1"/>
          </p:nvPr>
        </p:nvSpPr>
        <p:spPr/>
        <p:txBody>
          <a:bodyPr/>
          <a:lstStyle/>
          <a:p>
            <a:r>
              <a:rPr lang="en-US" dirty="0" smtClean="0"/>
              <a:t>CSU East Bay</a:t>
            </a:r>
          </a:p>
          <a:p>
            <a:r>
              <a:rPr lang="en-US" dirty="0" smtClean="0"/>
              <a:t>June 2011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Sample – </a:t>
            </a:r>
            <a:r>
              <a:rPr lang="en-US" b="1" dirty="0" smtClean="0"/>
              <a:t>Parking Fines and Forfeitures</a:t>
            </a:r>
          </a:p>
          <a:p>
            <a:r>
              <a:rPr lang="en-US" dirty="0" smtClean="0"/>
              <a:t>89701.5. Moneys in the State University Parking Revenue Fund received as parking fines and forfeitures shall be </a:t>
            </a:r>
            <a:r>
              <a:rPr lang="en-US" b="1" dirty="0" smtClean="0"/>
              <a:t>used exclusively </a:t>
            </a:r>
            <a:r>
              <a:rPr lang="en-US" dirty="0" smtClean="0"/>
              <a:t>for the development, enhancement, and operation of alternate methods of transportation programs for students and employees, for the mitigation of the impact of off-campus student and employee parking in university communities, and for the administration of the parking fines and forfeitures programs.</a:t>
            </a:r>
            <a:endParaRPr lang="en-US" dirty="0"/>
          </a:p>
        </p:txBody>
      </p:sp>
      <p:sp>
        <p:nvSpPr>
          <p:cNvPr id="3" name="Title 2"/>
          <p:cNvSpPr>
            <a:spLocks noGrp="1"/>
          </p:cNvSpPr>
          <p:nvPr>
            <p:ph type="title"/>
          </p:nvPr>
        </p:nvSpPr>
        <p:spPr/>
        <p:txBody>
          <a:bodyPr>
            <a:normAutofit fontScale="90000"/>
          </a:bodyPr>
          <a:lstStyle/>
          <a:p>
            <a:r>
              <a:rPr lang="en-US" dirty="0" smtClean="0"/>
              <a:t>Our Authority for how we use funds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89721. Notwithstanding any other provision of law, the chief fiscal officer of each campus of the California State University shall deposit into and maintain in local trust accounts or in trust accounts in accordance with Sections 16305 to 16305.7, inclusive, of the Government Code, or in the California State University Trust Fund, moneys received in connection with the following sources or purposes: </a:t>
            </a:r>
          </a:p>
        </p:txBody>
      </p:sp>
      <p:sp>
        <p:nvSpPr>
          <p:cNvPr id="3" name="Title 2"/>
          <p:cNvSpPr>
            <a:spLocks noGrp="1"/>
          </p:cNvSpPr>
          <p:nvPr>
            <p:ph type="title"/>
          </p:nvPr>
        </p:nvSpPr>
        <p:spPr/>
        <p:txBody>
          <a:bodyPr>
            <a:normAutofit fontScale="90000"/>
          </a:bodyPr>
          <a:lstStyle/>
          <a:p>
            <a:r>
              <a:rPr lang="en-US" dirty="0" smtClean="0"/>
              <a:t>Our authority for where we deposit funds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lvl="0"/>
            <a:r>
              <a:rPr lang="en-US" dirty="0" smtClean="0"/>
              <a:t>(a) Gifts, bequests, devises, and donations received under Section </a:t>
            </a:r>
            <a:r>
              <a:rPr lang="en-US" b="1" dirty="0" smtClean="0"/>
              <a:t>89720</a:t>
            </a:r>
            <a:r>
              <a:rPr lang="en-US" dirty="0" smtClean="0"/>
              <a:t>. </a:t>
            </a:r>
          </a:p>
          <a:p>
            <a:pPr lvl="0"/>
            <a:r>
              <a:rPr lang="en-US" dirty="0" smtClean="0"/>
              <a:t>(b) </a:t>
            </a:r>
            <a:r>
              <a:rPr lang="en-US" b="1" dirty="0" smtClean="0"/>
              <a:t>Any student loan or scholarship fund program</a:t>
            </a:r>
            <a:r>
              <a:rPr lang="en-US" dirty="0" smtClean="0"/>
              <a:t>, including but not limited to, student loan programs of the state, federal government (including programs referred to in Section 89723), local government, or private sources. </a:t>
            </a:r>
          </a:p>
          <a:p>
            <a:pPr lvl="0"/>
            <a:r>
              <a:rPr lang="en-US" dirty="0" smtClean="0"/>
              <a:t>(c) Advance payment for anticipated expenditures or encumbrances in connection with </a:t>
            </a:r>
            <a:r>
              <a:rPr lang="en-US" b="1" dirty="0" smtClean="0"/>
              <a:t>federal grants or contracts</a:t>
            </a:r>
            <a:r>
              <a:rPr lang="en-US" dirty="0" smtClean="0"/>
              <a:t>. </a:t>
            </a:r>
          </a:p>
          <a:p>
            <a:pPr lvl="0"/>
            <a:r>
              <a:rPr lang="en-US" dirty="0" smtClean="0"/>
              <a:t>(d) Room, board, and similar expenses of students enrolled in the international program of the California State University. </a:t>
            </a:r>
          </a:p>
          <a:p>
            <a:pPr lvl="0"/>
            <a:r>
              <a:rPr lang="en-US" dirty="0" smtClean="0"/>
              <a:t>(e) Cafeteria replacement funds. </a:t>
            </a:r>
          </a:p>
          <a:p>
            <a:pPr lvl="0"/>
            <a:r>
              <a:rPr lang="en-US" dirty="0" smtClean="0"/>
              <a:t>(f) Miscellaneous receipts in the nature of deposits subject to return upon approval of a proper application. </a:t>
            </a:r>
          </a:p>
          <a:p>
            <a:pPr lvl="0"/>
            <a:r>
              <a:rPr lang="en-US" dirty="0" smtClean="0"/>
              <a:t>(g) Fees and charges for services, materials, and facilities..</a:t>
            </a:r>
          </a:p>
        </p:txBody>
      </p:sp>
      <p:sp>
        <p:nvSpPr>
          <p:cNvPr id="3" name="Title 2"/>
          <p:cNvSpPr>
            <a:spLocks noGrp="1"/>
          </p:cNvSpPr>
          <p:nvPr>
            <p:ph type="title"/>
          </p:nvPr>
        </p:nvSpPr>
        <p:spPr>
          <a:xfrm>
            <a:off x="533400" y="304800"/>
            <a:ext cx="8229600" cy="1143000"/>
          </a:xfrm>
        </p:spPr>
        <p:txBody>
          <a:bodyPr>
            <a:normAutofit fontScale="90000"/>
          </a:bodyPr>
          <a:lstStyle/>
          <a:p>
            <a:r>
              <a:rPr lang="en-US" dirty="0" smtClean="0"/>
              <a:t>Our authority for where we deposit funds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48072"/>
          </a:xfrm>
        </p:spPr>
        <p:txBody>
          <a:bodyPr>
            <a:normAutofit fontScale="77500" lnSpcReduction="20000"/>
          </a:bodyPr>
          <a:lstStyle/>
          <a:p>
            <a:pPr lvl="0"/>
            <a:r>
              <a:rPr lang="en-US" dirty="0" smtClean="0"/>
              <a:t>(h) Fees for </a:t>
            </a:r>
            <a:r>
              <a:rPr lang="en-US" b="1" dirty="0" smtClean="0"/>
              <a:t>instructionally related activities </a:t>
            </a:r>
            <a:r>
              <a:rPr lang="en-US" dirty="0" smtClean="0"/>
              <a:t>as defined by the trustees and as authorized by Section 89700 and revenues derived from the conduct of the instructionally related activities. </a:t>
            </a:r>
          </a:p>
          <a:p>
            <a:pPr lvl="0"/>
            <a:r>
              <a:rPr lang="en-US" dirty="0" smtClean="0"/>
              <a:t>(i) Fees for parking, health facilities or health services, and for extension programs, special sessions, and other self-supporting instructional programs. </a:t>
            </a:r>
          </a:p>
          <a:p>
            <a:pPr lvl="0"/>
            <a:r>
              <a:rPr lang="en-US" dirty="0" smtClean="0"/>
              <a:t>(j) Revenue received by the trustees from the California State </a:t>
            </a:r>
            <a:r>
              <a:rPr lang="en-US" b="1" dirty="0" smtClean="0"/>
              <a:t>Lottery</a:t>
            </a:r>
            <a:r>
              <a:rPr lang="en-US" dirty="0" smtClean="0"/>
              <a:t> </a:t>
            </a:r>
            <a:r>
              <a:rPr lang="en-US" b="1" dirty="0" smtClean="0"/>
              <a:t>Education</a:t>
            </a:r>
            <a:r>
              <a:rPr lang="en-US" dirty="0" smtClean="0"/>
              <a:t> Fund pursuant to Section 8880.5 of the Government </a:t>
            </a:r>
            <a:r>
              <a:rPr lang="en-US" b="1" dirty="0" smtClean="0"/>
              <a:t>Code</a:t>
            </a:r>
            <a:r>
              <a:rPr lang="en-US" dirty="0" smtClean="0"/>
              <a:t>. </a:t>
            </a:r>
          </a:p>
          <a:p>
            <a:pPr lvl="0"/>
            <a:r>
              <a:rPr lang="en-US" dirty="0" smtClean="0"/>
              <a:t>(k) Moneys received by the trustees for research, workshops, conferences, institutes, and special projects. </a:t>
            </a:r>
          </a:p>
          <a:p>
            <a:pPr lvl="0"/>
            <a:r>
              <a:rPr lang="en-US" dirty="0" smtClean="0"/>
              <a:t>(l) Moneys collected as </a:t>
            </a:r>
            <a:r>
              <a:rPr lang="en-US" b="1" dirty="0" smtClean="0"/>
              <a:t>higher education fees </a:t>
            </a:r>
            <a:r>
              <a:rPr lang="en-US" dirty="0" smtClean="0"/>
              <a:t>and income from students of any campus of the California State University and from other persons pursuant to Section 89700. The Controller shall have the authority to audit the expenditure of these funds.</a:t>
            </a:r>
            <a:endParaRPr lang="en-US" dirty="0"/>
          </a:p>
        </p:txBody>
      </p:sp>
      <p:sp>
        <p:nvSpPr>
          <p:cNvPr id="3" name="Title 2"/>
          <p:cNvSpPr>
            <a:spLocks noGrp="1"/>
          </p:cNvSpPr>
          <p:nvPr>
            <p:ph type="title"/>
          </p:nvPr>
        </p:nvSpPr>
        <p:spPr/>
        <p:txBody>
          <a:bodyPr>
            <a:normAutofit fontScale="90000"/>
          </a:bodyPr>
          <a:lstStyle/>
          <a:p>
            <a:r>
              <a:rPr lang="en-US" dirty="0" smtClean="0"/>
              <a:t>Our authority</a:t>
            </a:r>
            <a:r>
              <a:rPr lang="en-US" baseline="0" dirty="0" smtClean="0"/>
              <a:t> for where we deposit funds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State of California has a fund “State University Trust Fund”</a:t>
            </a:r>
          </a:p>
          <a:p>
            <a:r>
              <a:rPr lang="en-US" dirty="0" smtClean="0"/>
              <a:t>CSU has many activities authorized by ED Code 89720 that operate within the State University Trust Fund</a:t>
            </a:r>
          </a:p>
          <a:p>
            <a:pPr lvl="1"/>
            <a:r>
              <a:rPr lang="en-US" dirty="0" smtClean="0"/>
              <a:t>Housing</a:t>
            </a:r>
          </a:p>
          <a:p>
            <a:pPr lvl="1"/>
            <a:r>
              <a:rPr lang="en-US" dirty="0" smtClean="0"/>
              <a:t>Parking</a:t>
            </a:r>
          </a:p>
          <a:p>
            <a:pPr lvl="1"/>
            <a:r>
              <a:rPr lang="en-US" dirty="0" smtClean="0"/>
              <a:t>CSU Operating Fund</a:t>
            </a:r>
          </a:p>
          <a:p>
            <a:pPr lvl="1"/>
            <a:r>
              <a:rPr lang="en-US" dirty="0" smtClean="0"/>
              <a:t>CERF</a:t>
            </a:r>
          </a:p>
          <a:p>
            <a:pPr lvl="1"/>
            <a:r>
              <a:rPr lang="en-US" dirty="0" smtClean="0"/>
              <a:t>Miscellaneous</a:t>
            </a:r>
          </a:p>
          <a:p>
            <a:pPr lvl="2"/>
            <a:r>
              <a:rPr lang="en-US" dirty="0" smtClean="0"/>
              <a:t>Most campus departments call this activity “trust”</a:t>
            </a:r>
            <a:endParaRPr lang="en-US" dirty="0"/>
          </a:p>
        </p:txBody>
      </p:sp>
      <p:sp>
        <p:nvSpPr>
          <p:cNvPr id="3" name="Title 2"/>
          <p:cNvSpPr>
            <a:spLocks noGrp="1"/>
          </p:cNvSpPr>
          <p:nvPr>
            <p:ph type="title"/>
          </p:nvPr>
        </p:nvSpPr>
        <p:spPr/>
        <p:txBody>
          <a:bodyPr/>
          <a:lstStyle/>
          <a:p>
            <a:r>
              <a:rPr lang="en-US" dirty="0" smtClean="0"/>
              <a:t>What is “trust”?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US" dirty="0" smtClean="0"/>
              <a:t>EO 1000 – Delegation of Fiscal Authority to Campus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President shall ensure:</a:t>
            </a:r>
          </a:p>
          <a:p>
            <a:pPr lvl="1"/>
            <a:r>
              <a:rPr lang="en-US" dirty="0" smtClean="0"/>
              <a:t>Compliance</a:t>
            </a:r>
          </a:p>
          <a:p>
            <a:pPr lvl="1"/>
            <a:r>
              <a:rPr lang="en-US" dirty="0" smtClean="0"/>
              <a:t>Expenditures do not exceed available resources</a:t>
            </a:r>
          </a:p>
          <a:p>
            <a:pPr lvl="1"/>
            <a:r>
              <a:rPr lang="en-US" dirty="0" smtClean="0"/>
              <a:t>Internal controls</a:t>
            </a:r>
          </a:p>
          <a:p>
            <a:pPr lvl="1"/>
            <a:r>
              <a:rPr lang="en-US" dirty="0" smtClean="0"/>
              <a:t>Appropriate accounting processes</a:t>
            </a:r>
          </a:p>
          <a:p>
            <a:pPr lvl="1"/>
            <a:r>
              <a:rPr lang="en-US" dirty="0" smtClean="0"/>
              <a:t>Sufficient reserves for contingencies</a:t>
            </a:r>
          </a:p>
          <a:p>
            <a:pPr lvl="1"/>
            <a:r>
              <a:rPr lang="en-US" dirty="0" smtClean="0"/>
              <a:t>Timely year-end close</a:t>
            </a:r>
          </a:p>
          <a:p>
            <a:pPr lvl="1"/>
            <a:r>
              <a:rPr lang="en-US" dirty="0" smtClean="0"/>
              <a:t>GAAP</a:t>
            </a:r>
          </a:p>
          <a:p>
            <a:pPr lvl="1"/>
            <a:r>
              <a:rPr lang="en-US" dirty="0" smtClean="0"/>
              <a:t>Propriety of all expense &amp; integrity of Auxiliary Org</a:t>
            </a:r>
          </a:p>
          <a:p>
            <a:pPr lvl="1"/>
            <a:r>
              <a:rPr lang="en-US" dirty="0" smtClean="0"/>
              <a:t>Cost incurred by the CSU Operating Fund are appropriately recovered</a:t>
            </a:r>
            <a:endParaRPr lang="en-US" dirty="0"/>
          </a:p>
        </p:txBody>
      </p:sp>
      <p:sp>
        <p:nvSpPr>
          <p:cNvPr id="3" name="Title 2"/>
          <p:cNvSpPr>
            <a:spLocks noGrp="1"/>
          </p:cNvSpPr>
          <p:nvPr>
            <p:ph type="title"/>
          </p:nvPr>
        </p:nvSpPr>
        <p:spPr/>
        <p:txBody>
          <a:bodyPr>
            <a:normAutofit fontScale="90000"/>
          </a:bodyPr>
          <a:lstStyle/>
          <a:p>
            <a:r>
              <a:rPr lang="en-US" dirty="0" smtClean="0"/>
              <a:t>Executive Order 1000 – Delegation for Fiscal Authority Summary</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447800"/>
            <a:ext cx="8153400" cy="5410200"/>
          </a:xfrm>
        </p:spPr>
        <p:txBody>
          <a:bodyPr>
            <a:normAutofit fontScale="85000" lnSpcReduction="20000"/>
          </a:bodyPr>
          <a:lstStyle/>
          <a:p>
            <a:r>
              <a:rPr lang="en-US" dirty="0" smtClean="0"/>
              <a:t>The campus President shall: </a:t>
            </a:r>
          </a:p>
          <a:p>
            <a:r>
              <a:rPr lang="en-US" dirty="0" smtClean="0"/>
              <a:t>Ensure that the responsibility delegated by this Executive Order is exercised in compliance with all applicable statutes, regulations, and policies of the Board of Trustees, and CSU policies, standards, and definitions.</a:t>
            </a:r>
          </a:p>
          <a:p>
            <a:r>
              <a:rPr lang="en-US" dirty="0" smtClean="0"/>
              <a:t>Ensure that expenditure commitments do not exceed available resources and that budget plans are fiscally sound and sustainable. </a:t>
            </a:r>
          </a:p>
          <a:p>
            <a:r>
              <a:rPr lang="en-US" dirty="0" smtClean="0"/>
              <a:t>Ensure that appropriate internal controls are in place for the safeguarding of assets and the reliability of financial reporting. </a:t>
            </a:r>
          </a:p>
          <a:p>
            <a:r>
              <a:rPr lang="en-US" dirty="0" smtClean="0"/>
              <a:t>Ensure that accounting processes are established to maintain appropriate records of financial transactions and balances, in accordance with CSU policies, standards, and definitions. </a:t>
            </a:r>
            <a:br>
              <a:rPr lang="en-US" dirty="0" smtClean="0"/>
            </a:br>
            <a:r>
              <a:rPr lang="en-US" dirty="0" smtClean="0"/>
              <a:t/>
            </a:r>
            <a:br>
              <a:rPr lang="en-US" dirty="0" smtClean="0"/>
            </a:br>
            <a:endParaRPr lang="en-US" dirty="0" smtClean="0"/>
          </a:p>
        </p:txBody>
      </p:sp>
      <p:sp>
        <p:nvSpPr>
          <p:cNvPr id="3" name="Title 2"/>
          <p:cNvSpPr>
            <a:spLocks noGrp="1"/>
          </p:cNvSpPr>
          <p:nvPr>
            <p:ph type="title"/>
          </p:nvPr>
        </p:nvSpPr>
        <p:spPr/>
        <p:txBody>
          <a:bodyPr>
            <a:normAutofit fontScale="90000"/>
          </a:bodyPr>
          <a:lstStyle/>
          <a:p>
            <a:r>
              <a:rPr lang="en-US" dirty="0" smtClean="0"/>
              <a:t>EO 1000 – Delegation of Fiscal Authority</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447800"/>
            <a:ext cx="8077200" cy="5105400"/>
          </a:xfrm>
        </p:spPr>
        <p:txBody>
          <a:bodyPr>
            <a:normAutofit fontScale="85000" lnSpcReduction="10000"/>
          </a:bodyPr>
          <a:lstStyle/>
          <a:p>
            <a:pPr lvl="0"/>
            <a:r>
              <a:rPr lang="en-US" dirty="0" smtClean="0"/>
              <a:t>Ensure that sufficient reserves are established for contingencies for Funds operated outside the state treasury system, in accordance with CSU policies, standards, and definitions. </a:t>
            </a:r>
          </a:p>
          <a:p>
            <a:r>
              <a:rPr lang="en-US" dirty="0" smtClean="0"/>
              <a:t>Ensure timely end-of-period closing entries and submittal of financial reports. </a:t>
            </a:r>
          </a:p>
          <a:p>
            <a:r>
              <a:rPr lang="en-US" dirty="0" smtClean="0"/>
              <a:t>Ensure timely post-closing adjustments and annual submittal of financial statements prepared in accordance with Generally Accepted Accounting Principles. </a:t>
            </a:r>
          </a:p>
          <a:p>
            <a:r>
              <a:rPr lang="en-US" dirty="0" smtClean="0"/>
              <a:t>Ensure the propriety of all expenditures and the integrity of the financial reporting made by Auxiliary Organizations and provide timely financial reports prepared in accordance with Generally Accepted Accounting Principles from those auxiliaries. </a:t>
            </a:r>
          </a:p>
        </p:txBody>
      </p:sp>
      <p:sp>
        <p:nvSpPr>
          <p:cNvPr id="3" name="Title 2"/>
          <p:cNvSpPr>
            <a:spLocks noGrp="1"/>
          </p:cNvSpPr>
          <p:nvPr>
            <p:ph type="title"/>
          </p:nvPr>
        </p:nvSpPr>
        <p:spPr/>
        <p:txBody>
          <a:bodyPr>
            <a:normAutofit fontScale="90000"/>
          </a:bodyPr>
          <a:lstStyle/>
          <a:p>
            <a:r>
              <a:rPr lang="en-US" dirty="0" smtClean="0"/>
              <a:t>EO 1000 – Delegation of Fiscal Authority</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lvl="0"/>
            <a:r>
              <a:rPr lang="en-US" dirty="0" smtClean="0"/>
              <a:t>Ensure that costs incurred by the CSU Operating Fund (see Section III: CSU Fund Categories and Types) for services, products, and facilities provided to other CSU funds and to Auxiliary Organizations are properly and consistently recovered with cash and/or a documented exchange of value. Allowable direct costs incurred by the CSU Operating Fund shall be allocated and recovered based on actual costs incurred. Allowable and allocable indirect costs shall be allocated and recovered according to a cost allocation plan that utilizes a documented and consistent methodology including identification of indirect costs and a basis for allocation. The campus Chief Financial Officer, or designee, shall annually approve and implement the cost allocation plan.</a:t>
            </a:r>
            <a:endParaRPr lang="en-US" dirty="0"/>
          </a:p>
        </p:txBody>
      </p:sp>
      <p:sp>
        <p:nvSpPr>
          <p:cNvPr id="3" name="Title 2"/>
          <p:cNvSpPr>
            <a:spLocks noGrp="1"/>
          </p:cNvSpPr>
          <p:nvPr>
            <p:ph type="title"/>
          </p:nvPr>
        </p:nvSpPr>
        <p:spPr/>
        <p:txBody>
          <a:bodyPr>
            <a:normAutofit fontScale="90000"/>
          </a:bodyPr>
          <a:lstStyle/>
          <a:p>
            <a:r>
              <a:rPr lang="en-US" dirty="0" smtClean="0"/>
              <a:t>EO 1000 – Delegation of Fiscal Authority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State/Government Authority</a:t>
            </a:r>
          </a:p>
          <a:p>
            <a:pPr lvl="1"/>
            <a:r>
              <a:rPr lang="en-US" dirty="0" smtClean="0"/>
              <a:t>How we use funds</a:t>
            </a:r>
          </a:p>
          <a:p>
            <a:pPr lvl="1"/>
            <a:r>
              <a:rPr lang="en-US" dirty="0" smtClean="0"/>
              <a:t>Where we deposit funds</a:t>
            </a:r>
          </a:p>
          <a:p>
            <a:r>
              <a:rPr lang="en-US" dirty="0" smtClean="0"/>
              <a:t>Executive Order 1000 – CSU Delegation of Authority</a:t>
            </a:r>
          </a:p>
          <a:p>
            <a:r>
              <a:rPr lang="en-US" dirty="0" smtClean="0"/>
              <a:t>Description of Funding Sources</a:t>
            </a:r>
          </a:p>
          <a:p>
            <a:r>
              <a:rPr lang="en-US" dirty="0" smtClean="0"/>
              <a:t>Chart of Accounts</a:t>
            </a:r>
          </a:p>
          <a:p>
            <a:r>
              <a:rPr lang="en-US" dirty="0" smtClean="0"/>
              <a:t>Questions</a:t>
            </a:r>
          </a:p>
          <a:p>
            <a:pPr lvl="1"/>
            <a:endParaRPr lang="en-US" dirty="0"/>
          </a:p>
        </p:txBody>
      </p:sp>
      <p:sp>
        <p:nvSpPr>
          <p:cNvPr id="3" name="Title 2"/>
          <p:cNvSpPr>
            <a:spLocks noGrp="1"/>
          </p:cNvSpPr>
          <p:nvPr>
            <p:ph type="title"/>
          </p:nvPr>
        </p:nvSpPr>
        <p:spPr/>
        <p:txBody>
          <a:bodyPr/>
          <a:lstStyle/>
          <a:p>
            <a:r>
              <a:rPr lang="en-US" dirty="0" smtClean="0"/>
              <a:t>Agenda</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lvl="0"/>
            <a:r>
              <a:rPr lang="en-US" dirty="0" smtClean="0"/>
              <a:t>All CSU fiscal policies, standards, and definitions shall be promulgated, published, and maintained by the Executive Vice Chancellor and Chief Financial Officer, or designees. This Executive Order shall serve as the fundamental principle justifying the authority of these subsequent fiscal policies, standards, and definitions.</a:t>
            </a:r>
          </a:p>
          <a:p>
            <a:r>
              <a:rPr lang="en-US" dirty="0" smtClean="0"/>
              <a:t>The Chancellor, or designees, shall establish and maintain a basic complement of common system wide financial accounting information systems to enable this delegation of fiscal authority.</a:t>
            </a:r>
          </a:p>
          <a:p>
            <a:r>
              <a:rPr lang="en-US" b="1" dirty="0" smtClean="0"/>
              <a:t>Authority delegated by this Executive Order may be revoked in whole or in part if in the judgment of the Chancellor the campus President has not complied substantially with provisions of this Executive Order. </a:t>
            </a:r>
          </a:p>
          <a:p>
            <a:endParaRPr lang="en-US" dirty="0"/>
          </a:p>
        </p:txBody>
      </p:sp>
      <p:sp>
        <p:nvSpPr>
          <p:cNvPr id="3" name="Title 2"/>
          <p:cNvSpPr>
            <a:spLocks noGrp="1"/>
          </p:cNvSpPr>
          <p:nvPr>
            <p:ph type="title"/>
          </p:nvPr>
        </p:nvSpPr>
        <p:spPr/>
        <p:txBody>
          <a:bodyPr>
            <a:normAutofit fontScale="90000"/>
          </a:bodyPr>
          <a:lstStyle/>
          <a:p>
            <a:r>
              <a:rPr lang="en-US" dirty="0" smtClean="0"/>
              <a:t>EO 1000 Delegation</a:t>
            </a:r>
            <a:r>
              <a:rPr lang="en-US" baseline="0" dirty="0" smtClean="0"/>
              <a:t> of Fiscal Authority</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Sample of how PeopleSoft Keeps Track of all this…..</a:t>
            </a:r>
            <a:endParaRPr lang="en-US" dirty="0"/>
          </a:p>
        </p:txBody>
      </p:sp>
      <p:pic>
        <p:nvPicPr>
          <p:cNvPr id="91138" name="Picture 2"/>
          <p:cNvPicPr>
            <a:picLocks noGrp="1" noChangeAspect="1" noChangeArrowheads="1"/>
          </p:cNvPicPr>
          <p:nvPr>
            <p:ph idx="1"/>
          </p:nvPr>
        </p:nvPicPr>
        <p:blipFill>
          <a:blip r:embed="rId3" cstate="print"/>
          <a:srcRect/>
          <a:stretch>
            <a:fillRect/>
          </a:stretch>
        </p:blipFill>
        <p:spPr bwMode="auto">
          <a:xfrm>
            <a:off x="1524000" y="1447800"/>
            <a:ext cx="5943600" cy="4805826"/>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Common Funding Source</a:t>
            </a:r>
            <a:endParaRPr lang="en-US" dirty="0"/>
          </a:p>
        </p:txBody>
      </p:sp>
      <p:sp>
        <p:nvSpPr>
          <p:cNvPr id="5" name="Subtitle 4"/>
          <p:cNvSpPr>
            <a:spLocks noGrp="1"/>
          </p:cNvSpPr>
          <p:nvPr>
            <p:ph type="subTitle" idx="1"/>
          </p:nvPr>
        </p:nvSpPr>
        <p:spPr/>
        <p:txBody>
          <a:bodyPr/>
          <a:lstStyle/>
          <a:p>
            <a:r>
              <a:rPr lang="en-US" dirty="0" smtClean="0"/>
              <a:t>CSU East Bay</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dirty="0" smtClean="0"/>
              <a:t>Main Operating Fund</a:t>
            </a:r>
          </a:p>
        </p:txBody>
      </p:sp>
      <p:sp>
        <p:nvSpPr>
          <p:cNvPr id="48131" name="Rectangle 3"/>
          <p:cNvSpPr>
            <a:spLocks noGrp="1" noChangeArrowheads="1"/>
          </p:cNvSpPr>
          <p:nvPr>
            <p:ph type="body" idx="1"/>
          </p:nvPr>
        </p:nvSpPr>
        <p:spPr/>
        <p:txBody>
          <a:bodyPr>
            <a:normAutofit lnSpcReduction="10000"/>
          </a:bodyPr>
          <a:lstStyle/>
          <a:p>
            <a:pPr>
              <a:lnSpc>
                <a:spcPct val="90000"/>
              </a:lnSpc>
            </a:pPr>
            <a:r>
              <a:rPr lang="en-US" b="1" dirty="0" smtClean="0"/>
              <a:t>General Fund/Student Fee Revenue</a:t>
            </a:r>
          </a:p>
          <a:p>
            <a:pPr lvl="1">
              <a:lnSpc>
                <a:spcPct val="90000"/>
              </a:lnSpc>
            </a:pPr>
            <a:r>
              <a:rPr lang="en-US" b="1" dirty="0" smtClean="0"/>
              <a:t> CSU Operating Fund</a:t>
            </a:r>
          </a:p>
          <a:p>
            <a:pPr lvl="1">
              <a:lnSpc>
                <a:spcPct val="90000"/>
              </a:lnSpc>
            </a:pPr>
            <a:r>
              <a:rPr lang="en-US" dirty="0" smtClean="0"/>
              <a:t>The primary purpose of the CSU Operating Fund is to record revenues and expenditures for state-supported instruction.</a:t>
            </a:r>
          </a:p>
          <a:p>
            <a:pPr lvl="2">
              <a:lnSpc>
                <a:spcPct val="90000"/>
              </a:lnSpc>
            </a:pPr>
            <a:r>
              <a:rPr lang="en-US" dirty="0" smtClean="0"/>
              <a:t>Used to record state tax revenue and student fees.  The state tax revenue portion, which is annually allocated by the California Legislature to the CSU, is the main source of funds for the University operating budget.  A secondary source of funds is student fees such as the CSU Tuition, Non-Resident Tuition, Application Fee, Health Services fee, and other fees. </a:t>
            </a:r>
          </a:p>
          <a:p>
            <a:pPr>
              <a:lnSpc>
                <a:spcPct val="90000"/>
              </a:lnSpc>
            </a:pPr>
            <a:r>
              <a:rPr lang="en-US" dirty="0" smtClean="0"/>
              <a:t>CSU Fund 485</a:t>
            </a:r>
          </a:p>
          <a:p>
            <a:pPr>
              <a:lnSpc>
                <a:spcPct val="90000"/>
              </a:lnSpc>
            </a:pPr>
            <a:r>
              <a:rPr lang="en-US" dirty="0" smtClean="0"/>
              <a:t>Fund value begins with EB (EB001)</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rmAutofit fontScale="90000"/>
          </a:bodyPr>
          <a:lstStyle/>
          <a:p>
            <a:r>
              <a:rPr lang="en-US" dirty="0" smtClean="0"/>
              <a:t>IRA (Instructionally Related Activities)</a:t>
            </a:r>
          </a:p>
        </p:txBody>
      </p:sp>
      <p:sp>
        <p:nvSpPr>
          <p:cNvPr id="49155" name="Rectangle 3"/>
          <p:cNvSpPr>
            <a:spLocks noGrp="1" noChangeArrowheads="1"/>
          </p:cNvSpPr>
          <p:nvPr>
            <p:ph type="body" idx="1"/>
          </p:nvPr>
        </p:nvSpPr>
        <p:spPr/>
        <p:txBody>
          <a:bodyPr>
            <a:normAutofit lnSpcReduction="10000"/>
          </a:bodyPr>
          <a:lstStyle/>
          <a:p>
            <a:pPr>
              <a:lnSpc>
                <a:spcPct val="90000"/>
              </a:lnSpc>
            </a:pPr>
            <a:r>
              <a:rPr lang="en-US" sz="1800" b="1" dirty="0" smtClean="0"/>
              <a:t>Use of Funds</a:t>
            </a:r>
          </a:p>
          <a:p>
            <a:pPr lvl="1">
              <a:lnSpc>
                <a:spcPct val="90000"/>
              </a:lnSpc>
            </a:pPr>
            <a:r>
              <a:rPr lang="en-US" sz="1700" dirty="0" smtClean="0"/>
              <a:t>Funding source are fees collected for the mandatory IRA Fee and or revenue generated by the IRA program itself</a:t>
            </a:r>
          </a:p>
          <a:p>
            <a:pPr lvl="1">
              <a:lnSpc>
                <a:spcPct val="90000"/>
              </a:lnSpc>
            </a:pPr>
            <a:r>
              <a:rPr lang="en-US" sz="1700" dirty="0" smtClean="0"/>
              <a:t>IRA funds are to be used solely for the support of instructionally related activities as defined in </a:t>
            </a:r>
            <a:r>
              <a:rPr lang="en-US" sz="1700" dirty="0" smtClean="0">
                <a:hlinkClick r:id="rId3"/>
              </a:rPr>
              <a:t>Section 89230 of the Education Code</a:t>
            </a:r>
            <a:r>
              <a:rPr lang="en-US" sz="1700" dirty="0" smtClean="0"/>
              <a:t> and by CSU System-wide policy. As a general rule, expenditure of IRA funds follows the same principles and guidelines as required of CSU Operating Fund monies. </a:t>
            </a:r>
          </a:p>
          <a:p>
            <a:pPr lvl="2">
              <a:lnSpc>
                <a:spcPct val="90000"/>
              </a:lnSpc>
            </a:pPr>
            <a:r>
              <a:rPr lang="en-US" sz="1500" dirty="0" smtClean="0"/>
              <a:t>Exception: Different Guidelines under Hospitality Policy</a:t>
            </a:r>
          </a:p>
          <a:p>
            <a:pPr lvl="1">
              <a:lnSpc>
                <a:spcPct val="90000"/>
              </a:lnSpc>
            </a:pPr>
            <a:r>
              <a:rPr lang="en-US" sz="1700" dirty="0" smtClean="0"/>
              <a:t>If capital equipment is purchased whose use will not be restricted to IRA programs/activities, IRA funds may be employed only in proportion to the anticipated IRA use. </a:t>
            </a:r>
          </a:p>
          <a:p>
            <a:pPr lvl="1">
              <a:lnSpc>
                <a:spcPct val="90000"/>
              </a:lnSpc>
            </a:pPr>
            <a:r>
              <a:rPr lang="en-US" sz="1700" dirty="0" smtClean="0"/>
              <a:t>Expenditure for awards that are the culmination of a group(s) or individual(s) efforts through competition or as a normal part of program activities will be allowed. Awards will normally be in the form of trophies, plaques, ribbons, and other similar items, the value of which is primarily intangible and limited to the recipient(s). </a:t>
            </a:r>
          </a:p>
          <a:p>
            <a:pPr lvl="1">
              <a:lnSpc>
                <a:spcPct val="90000"/>
              </a:lnSpc>
            </a:pPr>
            <a:r>
              <a:rPr lang="en-US" sz="1800" dirty="0" smtClean="0"/>
              <a:t>CSU Fund 463</a:t>
            </a:r>
          </a:p>
          <a:p>
            <a:pPr lvl="1">
              <a:lnSpc>
                <a:spcPct val="90000"/>
              </a:lnSpc>
            </a:pPr>
            <a:r>
              <a:rPr lang="en-US" sz="1800" dirty="0" smtClean="0"/>
              <a:t>Fund Value begins with PM with unique programs</a:t>
            </a:r>
            <a:endParaRPr lang="en-US" sz="1700" dirty="0" smtClean="0"/>
          </a:p>
          <a:p>
            <a:pPr lvl="1">
              <a:lnSpc>
                <a:spcPct val="90000"/>
              </a:lnSpc>
              <a:buNone/>
            </a:pPr>
            <a:endParaRPr lang="en-US" sz="1700" dirty="0" smtClean="0"/>
          </a:p>
          <a:p>
            <a:pPr>
              <a:lnSpc>
                <a:spcPct val="90000"/>
              </a:lnSpc>
            </a:pPr>
            <a:endParaRPr lang="en-US" sz="18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p:cNvSpPr>
            <a:spLocks noGrp="1" noChangeArrowheads="1"/>
          </p:cNvSpPr>
          <p:nvPr>
            <p:ph idx="1"/>
          </p:nvPr>
        </p:nvSpPr>
        <p:spPr/>
        <p:txBody>
          <a:bodyPr/>
          <a:lstStyle/>
          <a:p>
            <a:r>
              <a:rPr lang="en-US" dirty="0" smtClean="0"/>
              <a:t>Funding source</a:t>
            </a:r>
          </a:p>
          <a:p>
            <a:pPr lvl="1"/>
            <a:r>
              <a:rPr lang="en-US" dirty="0" smtClean="0"/>
              <a:t>Cash generated from the sale of California State Lottery tickets, a portion of which is allocated to CSU campuses</a:t>
            </a:r>
          </a:p>
          <a:p>
            <a:r>
              <a:rPr lang="en-US" dirty="0" smtClean="0"/>
              <a:t>Departments are allocated Lottery Funds by an annual budget allocation</a:t>
            </a:r>
          </a:p>
          <a:p>
            <a:r>
              <a:rPr lang="en-US" dirty="0" smtClean="0"/>
              <a:t>CSU Fund 481</a:t>
            </a:r>
          </a:p>
          <a:p>
            <a:r>
              <a:rPr lang="en-US" dirty="0" smtClean="0"/>
              <a:t>Fund begins with PU</a:t>
            </a:r>
          </a:p>
        </p:txBody>
      </p:sp>
      <p:sp>
        <p:nvSpPr>
          <p:cNvPr id="50178" name="Rectangle 3"/>
          <p:cNvSpPr>
            <a:spLocks noGrp="1" noChangeArrowheads="1"/>
          </p:cNvSpPr>
          <p:nvPr>
            <p:ph type="title"/>
          </p:nvPr>
        </p:nvSpPr>
        <p:spPr/>
        <p:txBody>
          <a:bodyPr/>
          <a:lstStyle/>
          <a:p>
            <a:r>
              <a:rPr lang="en-US" dirty="0" smtClean="0"/>
              <a:t>Lottery Education Fund</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dirty="0" smtClean="0"/>
              <a:t>Lottery Guidelines</a:t>
            </a:r>
          </a:p>
        </p:txBody>
      </p:sp>
      <p:sp>
        <p:nvSpPr>
          <p:cNvPr id="51203" name="Rectangle 3"/>
          <p:cNvSpPr>
            <a:spLocks noGrp="1" noChangeArrowheads="1"/>
          </p:cNvSpPr>
          <p:nvPr>
            <p:ph type="body" idx="1"/>
          </p:nvPr>
        </p:nvSpPr>
        <p:spPr/>
        <p:txBody>
          <a:bodyPr/>
          <a:lstStyle/>
          <a:p>
            <a:pPr lvl="1">
              <a:buFont typeface="Wingdings" pitchFamily="2" charset="2"/>
              <a:buNone/>
            </a:pPr>
            <a:r>
              <a:rPr lang="en-US" dirty="0" smtClean="0"/>
              <a:t> </a:t>
            </a:r>
          </a:p>
        </p:txBody>
      </p:sp>
      <p:pic>
        <p:nvPicPr>
          <p:cNvPr id="51204" name="Picture 4"/>
          <p:cNvPicPr>
            <a:picLocks noChangeAspect="1" noChangeArrowheads="1"/>
          </p:cNvPicPr>
          <p:nvPr/>
        </p:nvPicPr>
        <p:blipFill>
          <a:blip r:embed="rId3" cstate="print"/>
          <a:srcRect/>
          <a:stretch>
            <a:fillRect/>
          </a:stretch>
        </p:blipFill>
        <p:spPr bwMode="auto">
          <a:xfrm>
            <a:off x="304800" y="1371600"/>
            <a:ext cx="8120063" cy="920750"/>
          </a:xfrm>
          <a:prstGeom prst="rect">
            <a:avLst/>
          </a:prstGeom>
          <a:noFill/>
          <a:ln w="9525">
            <a:noFill/>
            <a:miter lim="800000"/>
            <a:headEnd/>
            <a:tailEnd/>
          </a:ln>
        </p:spPr>
      </p:pic>
      <p:pic>
        <p:nvPicPr>
          <p:cNvPr id="51205" name="Picture 5"/>
          <p:cNvPicPr>
            <a:picLocks noChangeAspect="1" noChangeArrowheads="1"/>
          </p:cNvPicPr>
          <p:nvPr/>
        </p:nvPicPr>
        <p:blipFill>
          <a:blip r:embed="rId4" cstate="print"/>
          <a:srcRect/>
          <a:stretch>
            <a:fillRect/>
          </a:stretch>
        </p:blipFill>
        <p:spPr bwMode="auto">
          <a:xfrm>
            <a:off x="304800" y="2743200"/>
            <a:ext cx="8229600" cy="2860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noChangeArrowheads="1"/>
          </p:cNvSpPr>
          <p:nvPr>
            <p:ph idx="1"/>
          </p:nvPr>
        </p:nvSpPr>
        <p:spPr/>
        <p:txBody>
          <a:bodyPr/>
          <a:lstStyle/>
          <a:p>
            <a:r>
              <a:rPr lang="en-US" b="1" dirty="0" smtClean="0"/>
              <a:t>Funding Source </a:t>
            </a:r>
            <a:endParaRPr lang="en-US" dirty="0" smtClean="0"/>
          </a:p>
          <a:p>
            <a:pPr lvl="1"/>
            <a:r>
              <a:rPr lang="en-US" dirty="0" smtClean="0"/>
              <a:t>Revenues are generated from license fees paid by dormitory residents and must be used exclusively for the self-supporting housing program</a:t>
            </a:r>
          </a:p>
          <a:p>
            <a:r>
              <a:rPr lang="en-US" dirty="0" smtClean="0"/>
              <a:t>CSU Fund 531</a:t>
            </a:r>
          </a:p>
          <a:p>
            <a:r>
              <a:rPr lang="en-US" dirty="0" smtClean="0"/>
              <a:t>Fund begins with PV</a:t>
            </a:r>
          </a:p>
        </p:txBody>
      </p:sp>
      <p:sp>
        <p:nvSpPr>
          <p:cNvPr id="52226" name="Rectangle 3"/>
          <p:cNvSpPr>
            <a:spLocks noGrp="1" noChangeArrowheads="1"/>
          </p:cNvSpPr>
          <p:nvPr>
            <p:ph type="title"/>
          </p:nvPr>
        </p:nvSpPr>
        <p:spPr/>
        <p:txBody>
          <a:bodyPr/>
          <a:lstStyle/>
          <a:p>
            <a:r>
              <a:rPr lang="en-US" dirty="0" smtClean="0"/>
              <a:t>Housing Operations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p:cNvSpPr>
            <a:spLocks noGrp="1" noChangeArrowheads="1"/>
          </p:cNvSpPr>
          <p:nvPr>
            <p:ph idx="1"/>
          </p:nvPr>
        </p:nvSpPr>
        <p:spPr/>
        <p:txBody>
          <a:bodyPr/>
          <a:lstStyle/>
          <a:p>
            <a:r>
              <a:rPr lang="en-US" b="1" dirty="0" smtClean="0"/>
              <a:t>Funding Source</a:t>
            </a:r>
            <a:endParaRPr lang="en-US" dirty="0" smtClean="0"/>
          </a:p>
          <a:p>
            <a:pPr lvl="1"/>
            <a:r>
              <a:rPr lang="en-US" dirty="0" smtClean="0"/>
              <a:t>Parking revenue is generated from the sale of parking permits and fines paid for citations issued.  </a:t>
            </a:r>
          </a:p>
          <a:p>
            <a:pPr lvl="2"/>
            <a:r>
              <a:rPr lang="en-US" dirty="0" smtClean="0"/>
              <a:t>Parking permit revenue must be used to maintain parking lots and parking staff</a:t>
            </a:r>
          </a:p>
          <a:p>
            <a:pPr lvl="2"/>
            <a:r>
              <a:rPr lang="en-US" dirty="0" smtClean="0"/>
              <a:t>Citation income must be used for administration of citations and alternate transportation. </a:t>
            </a:r>
          </a:p>
          <a:p>
            <a:r>
              <a:rPr lang="en-US" dirty="0" smtClean="0"/>
              <a:t>Parking Fines and Forfeitures – CSU Fund 471</a:t>
            </a:r>
          </a:p>
          <a:p>
            <a:r>
              <a:rPr lang="en-US" dirty="0" smtClean="0"/>
              <a:t>Parking Fees – CSU Fund 472</a:t>
            </a:r>
          </a:p>
          <a:p>
            <a:r>
              <a:rPr lang="en-US" dirty="0" smtClean="0"/>
              <a:t>Fund begins with PT</a:t>
            </a:r>
          </a:p>
        </p:txBody>
      </p:sp>
      <p:sp>
        <p:nvSpPr>
          <p:cNvPr id="53250" name="Rectangle 3"/>
          <p:cNvSpPr>
            <a:spLocks noGrp="1" noChangeArrowheads="1"/>
          </p:cNvSpPr>
          <p:nvPr>
            <p:ph type="title"/>
          </p:nvPr>
        </p:nvSpPr>
        <p:spPr/>
        <p:txBody>
          <a:bodyPr/>
          <a:lstStyle/>
          <a:p>
            <a:r>
              <a:rPr lang="en-US" dirty="0" smtClean="0"/>
              <a:t>Parking Operations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p:cNvSpPr>
            <a:spLocks noGrp="1" noChangeArrowheads="1"/>
          </p:cNvSpPr>
          <p:nvPr>
            <p:ph idx="1"/>
          </p:nvPr>
        </p:nvSpPr>
        <p:spPr/>
        <p:txBody>
          <a:bodyPr/>
          <a:lstStyle/>
          <a:p>
            <a:r>
              <a:rPr lang="en-US" b="1" dirty="0" smtClean="0"/>
              <a:t>Funding Source </a:t>
            </a:r>
          </a:p>
          <a:p>
            <a:pPr lvl="1"/>
            <a:r>
              <a:rPr lang="en-US" dirty="0" smtClean="0"/>
              <a:t>These sources are generated by student fees for enrollment in Continuing Education courses.  </a:t>
            </a:r>
          </a:p>
          <a:p>
            <a:pPr lvl="1"/>
            <a:r>
              <a:rPr lang="en-US" dirty="0" smtClean="0"/>
              <a:t>Funds must be used for self-supporting instruction in the Continuing Education program. </a:t>
            </a:r>
          </a:p>
          <a:p>
            <a:r>
              <a:rPr lang="en-US" dirty="0" smtClean="0"/>
              <a:t>CSU Fund 441</a:t>
            </a:r>
          </a:p>
          <a:p>
            <a:r>
              <a:rPr lang="en-US" dirty="0" smtClean="0"/>
              <a:t>Fund begins with PE</a:t>
            </a:r>
          </a:p>
        </p:txBody>
      </p:sp>
      <p:sp>
        <p:nvSpPr>
          <p:cNvPr id="54274" name="Rectangle 3"/>
          <p:cNvSpPr>
            <a:spLocks noGrp="1" noChangeArrowheads="1"/>
          </p:cNvSpPr>
          <p:nvPr>
            <p:ph type="title"/>
          </p:nvPr>
        </p:nvSpPr>
        <p:spPr/>
        <p:txBody>
          <a:bodyPr/>
          <a:lstStyle/>
          <a:p>
            <a:r>
              <a:rPr lang="en-US" sz="2400" dirty="0" smtClean="0"/>
              <a:t>Continuing Education Revenue Fund (CERF)</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State/Government Flow of Authority</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2"/>
          <p:cNvSpPr>
            <a:spLocks noGrp="1" noChangeArrowheads="1"/>
          </p:cNvSpPr>
          <p:nvPr>
            <p:ph idx="1"/>
          </p:nvPr>
        </p:nvSpPr>
        <p:spPr/>
        <p:txBody>
          <a:bodyPr/>
          <a:lstStyle/>
          <a:p>
            <a:r>
              <a:rPr lang="en-US" b="1" dirty="0" smtClean="0"/>
              <a:t>Funding Source</a:t>
            </a:r>
          </a:p>
          <a:p>
            <a:pPr lvl="1"/>
            <a:r>
              <a:rPr lang="en-US" dirty="0" smtClean="0"/>
              <a:t>Revenues are generated from the mandatory University Union fee.</a:t>
            </a:r>
          </a:p>
          <a:p>
            <a:pPr lvl="1"/>
            <a:r>
              <a:rPr lang="en-US" dirty="0" smtClean="0"/>
              <a:t>Exclusively for the self-supporting Campus University Union facilities and related programs. </a:t>
            </a:r>
          </a:p>
          <a:p>
            <a:r>
              <a:rPr lang="en-US" dirty="0" smtClean="0"/>
              <a:t>CSU Fund 534</a:t>
            </a:r>
          </a:p>
          <a:p>
            <a:r>
              <a:rPr lang="en-US" dirty="0" smtClean="0"/>
              <a:t>Fund begins with PW</a:t>
            </a:r>
          </a:p>
        </p:txBody>
      </p:sp>
      <p:sp>
        <p:nvSpPr>
          <p:cNvPr id="55298" name="Rectangle 3"/>
          <p:cNvSpPr>
            <a:spLocks noGrp="1" noChangeArrowheads="1"/>
          </p:cNvSpPr>
          <p:nvPr>
            <p:ph type="title"/>
          </p:nvPr>
        </p:nvSpPr>
        <p:spPr/>
        <p:txBody>
          <a:bodyPr/>
          <a:lstStyle/>
          <a:p>
            <a:r>
              <a:rPr lang="en-US" dirty="0" smtClean="0"/>
              <a:t>Campus Union Operations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Associated Student Fee </a:t>
            </a:r>
          </a:p>
          <a:p>
            <a:r>
              <a:rPr lang="en-US" dirty="0" smtClean="0"/>
              <a:t>ASI is a separate legal entity</a:t>
            </a:r>
          </a:p>
          <a:p>
            <a:r>
              <a:rPr lang="en-US" dirty="0" smtClean="0"/>
              <a:t>Established by EC 89720- 89724</a:t>
            </a:r>
          </a:p>
          <a:p>
            <a:r>
              <a:rPr lang="en-US" dirty="0" smtClean="0"/>
              <a:t>CSU Fund 461</a:t>
            </a:r>
          </a:p>
          <a:p>
            <a:r>
              <a:rPr lang="en-US" dirty="0" smtClean="0"/>
              <a:t>PS Fund AS</a:t>
            </a:r>
            <a:endParaRPr lang="en-US" dirty="0"/>
          </a:p>
        </p:txBody>
      </p:sp>
      <p:sp>
        <p:nvSpPr>
          <p:cNvPr id="3" name="Title 2"/>
          <p:cNvSpPr>
            <a:spLocks noGrp="1"/>
          </p:cNvSpPr>
          <p:nvPr>
            <p:ph type="title"/>
          </p:nvPr>
        </p:nvSpPr>
        <p:spPr/>
        <p:txBody>
          <a:bodyPr/>
          <a:lstStyle/>
          <a:p>
            <a:r>
              <a:rPr lang="en-US" dirty="0" smtClean="0"/>
              <a:t>ASI</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447800"/>
            <a:ext cx="8763000" cy="4247317"/>
          </a:xfrm>
          <a:prstGeom prst="rect">
            <a:avLst/>
          </a:prstGeom>
        </p:spPr>
        <p:txBody>
          <a:bodyPr wrap="square">
            <a:spAutoFit/>
          </a:bodyPr>
          <a:lstStyle/>
          <a:p>
            <a:r>
              <a:rPr lang="en-US" sz="1800" u="sng" dirty="0" err="1"/>
              <a:t>Dxxxx</a:t>
            </a:r>
            <a:r>
              <a:rPr lang="en-US" sz="1800" dirty="0"/>
              <a:t> – Donor restricted funds. These funds are classified as restricted for current use which is interpreted from the gift agreement where the donors record their intended use of the gift and/or list any restriction. In 2012-13 existing balances of this type were transferred from the Ed Foundation </a:t>
            </a:r>
            <a:r>
              <a:rPr lang="en-US" sz="1800" dirty="0" err="1"/>
              <a:t>EKxxx</a:t>
            </a:r>
            <a:r>
              <a:rPr lang="en-US" sz="1800" dirty="0"/>
              <a:t> funds to the University for better accessibility and spending by departments. All </a:t>
            </a:r>
            <a:r>
              <a:rPr lang="en-US" sz="1800" dirty="0" err="1"/>
              <a:t>Dxxxx</a:t>
            </a:r>
            <a:r>
              <a:rPr lang="en-US" sz="1800" dirty="0"/>
              <a:t> funds are governed by the University Trust Fund Agreements signed by the department administrators and approvers. While scholarships, if allowed by the gift, may be funded from </a:t>
            </a:r>
            <a:r>
              <a:rPr lang="en-US" sz="1800" dirty="0" err="1"/>
              <a:t>Dxxxx</a:t>
            </a:r>
            <a:r>
              <a:rPr lang="en-US" sz="1800" dirty="0"/>
              <a:t> funds they must be transferred to a </a:t>
            </a:r>
            <a:r>
              <a:rPr lang="en-US" sz="1800" dirty="0" err="1"/>
              <a:t>PIxxx</a:t>
            </a:r>
            <a:r>
              <a:rPr lang="en-US" sz="1800" dirty="0"/>
              <a:t> fund to be expended for that purpose.</a:t>
            </a:r>
          </a:p>
          <a:p>
            <a:r>
              <a:rPr lang="en-US" sz="1800" dirty="0"/>
              <a:t> </a:t>
            </a:r>
          </a:p>
          <a:p>
            <a:r>
              <a:rPr lang="en-US" sz="1800" u="sng" dirty="0" err="1"/>
              <a:t>PIxxx</a:t>
            </a:r>
            <a:r>
              <a:rPr lang="en-US" sz="1800" u="sng" dirty="0"/>
              <a:t> </a:t>
            </a:r>
            <a:r>
              <a:rPr lang="en-US" sz="1800" dirty="0"/>
              <a:t>– These scholarship funds are only used for issuing scholarships to students. Scholarships are funded from various sources including endowment funds (L0xxx) which are held by the Ed Foundation. Transfers to fund these scholarships can occur from </a:t>
            </a:r>
            <a:r>
              <a:rPr lang="en-US" sz="1800" dirty="0" err="1"/>
              <a:t>Dxxxx</a:t>
            </a:r>
            <a:r>
              <a:rPr lang="en-US" sz="1800" dirty="0"/>
              <a:t> funds to </a:t>
            </a:r>
            <a:r>
              <a:rPr lang="en-US" sz="1800" dirty="0" err="1"/>
              <a:t>PIxxx</a:t>
            </a:r>
            <a:r>
              <a:rPr lang="en-US" sz="1800" dirty="0"/>
              <a:t> funds. Scholarships are the only expenses allowed from </a:t>
            </a:r>
            <a:r>
              <a:rPr lang="en-US" sz="1800" dirty="0" err="1"/>
              <a:t>PIxxx</a:t>
            </a:r>
            <a:r>
              <a:rPr lang="en-US" sz="1800" dirty="0"/>
              <a:t> funds.</a:t>
            </a:r>
          </a:p>
        </p:txBody>
      </p:sp>
      <p:sp>
        <p:nvSpPr>
          <p:cNvPr id="3" name="TextBox 2"/>
          <p:cNvSpPr txBox="1"/>
          <p:nvPr/>
        </p:nvSpPr>
        <p:spPr>
          <a:xfrm>
            <a:off x="457200" y="304799"/>
            <a:ext cx="7467600" cy="723275"/>
          </a:xfrm>
          <a:prstGeom prst="rect">
            <a:avLst/>
          </a:prstGeom>
          <a:noFill/>
        </p:spPr>
        <p:txBody>
          <a:bodyPr wrap="square" rtlCol="0">
            <a:spAutoFit/>
          </a:bodyPr>
          <a:lstStyle/>
          <a:p>
            <a:r>
              <a:rPr lang="en-US" sz="4100" dirty="0" smtClean="0">
                <a:effectLst>
                  <a:outerShdw blurRad="38100" dist="38100" dir="2700000" algn="tl">
                    <a:srgbClr val="000000">
                      <a:alpha val="43137"/>
                    </a:srgbClr>
                  </a:outerShdw>
                </a:effectLst>
                <a:latin typeface="Lucida Sans Unicode" panose="020B0602030504020204" pitchFamily="34" charset="0"/>
                <a:cs typeface="Lucida Sans Unicode" panose="020B0602030504020204" pitchFamily="34" charset="0"/>
              </a:rPr>
              <a:t>Additional Funds</a:t>
            </a:r>
            <a:endParaRPr lang="en-US" sz="4100" dirty="0">
              <a:effectLst>
                <a:outerShdw blurRad="38100" dist="38100" dir="2700000" algn="tl">
                  <a:srgbClr val="000000">
                    <a:alpha val="43137"/>
                  </a:srgbClr>
                </a:outerShdw>
              </a:effectLst>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3303311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52400"/>
            <a:ext cx="8077200" cy="723275"/>
          </a:xfrm>
          <a:prstGeom prst="rect">
            <a:avLst/>
          </a:prstGeom>
          <a:noFill/>
        </p:spPr>
        <p:txBody>
          <a:bodyPr wrap="square" rtlCol="0">
            <a:spAutoFit/>
          </a:bodyPr>
          <a:lstStyle/>
          <a:p>
            <a:pPr lvl="0"/>
            <a:r>
              <a:rPr lang="en-US" sz="4100" dirty="0">
                <a:solidFill>
                  <a:prstClr val="black"/>
                </a:solidFill>
                <a:effectLst>
                  <a:outerShdw blurRad="38100" dist="38100" dir="2700000" algn="tl">
                    <a:srgbClr val="000000">
                      <a:alpha val="43137"/>
                    </a:srgbClr>
                  </a:outerShdw>
                </a:effectLst>
                <a:latin typeface="Lucida Sans Unicode" panose="020B0602030504020204" pitchFamily="34" charset="0"/>
                <a:cs typeface="Lucida Sans Unicode" panose="020B0602030504020204" pitchFamily="34" charset="0"/>
              </a:rPr>
              <a:t>Additional Funds</a:t>
            </a:r>
            <a:endParaRPr lang="en-US" sz="4100" dirty="0">
              <a:solidFill>
                <a:prstClr val="black"/>
              </a:solidFill>
              <a:effectLst>
                <a:outerShdw blurRad="38100" dist="38100" dir="2700000" algn="tl">
                  <a:srgbClr val="000000">
                    <a:alpha val="43137"/>
                  </a:srgbClr>
                </a:outerShdw>
              </a:effectLst>
              <a:latin typeface="Lucida Sans Unicode" panose="020B0602030504020204" pitchFamily="34" charset="0"/>
              <a:cs typeface="Lucida Sans Unicode" panose="020B0602030504020204" pitchFamily="34" charset="0"/>
            </a:endParaRPr>
          </a:p>
        </p:txBody>
      </p:sp>
      <p:sp>
        <p:nvSpPr>
          <p:cNvPr id="3" name="Rectangle 2"/>
          <p:cNvSpPr/>
          <p:nvPr/>
        </p:nvSpPr>
        <p:spPr>
          <a:xfrm>
            <a:off x="152400" y="1295400"/>
            <a:ext cx="8991600" cy="4247317"/>
          </a:xfrm>
          <a:prstGeom prst="rect">
            <a:avLst/>
          </a:prstGeom>
        </p:spPr>
        <p:txBody>
          <a:bodyPr wrap="square">
            <a:spAutoFit/>
          </a:bodyPr>
          <a:lstStyle/>
          <a:p>
            <a:r>
              <a:rPr lang="en-US" sz="1800" u="sng" dirty="0" err="1"/>
              <a:t>Lxxxx</a:t>
            </a:r>
            <a:r>
              <a:rPr lang="en-US" sz="1800" dirty="0"/>
              <a:t>- Endowment funds are held solely by the Ed Foundation and are invested under a policy that stresses preservation of the principal while maximizing investment earning. An annual payout of roughly 4% is issued on the approval of the Ed Foundation board and these payouts may be directed to either </a:t>
            </a:r>
            <a:r>
              <a:rPr lang="en-US" sz="1800" dirty="0" err="1"/>
              <a:t>PIxxx</a:t>
            </a:r>
            <a:r>
              <a:rPr lang="en-US" sz="1800" dirty="0"/>
              <a:t> or </a:t>
            </a:r>
            <a:r>
              <a:rPr lang="en-US" sz="1800" dirty="0" err="1"/>
              <a:t>Dxxxx</a:t>
            </a:r>
            <a:r>
              <a:rPr lang="en-US" sz="1800" dirty="0"/>
              <a:t> funds in accordance with the terms outlined in the donor gift agreement. With rare exceptions that are driven by the terms of the donor gift agreement, the principal amount is never spent so that it will act as a continuing source of revenue.</a:t>
            </a:r>
          </a:p>
          <a:p>
            <a:r>
              <a:rPr lang="en-US" sz="1800" dirty="0"/>
              <a:t> </a:t>
            </a:r>
          </a:p>
          <a:p>
            <a:r>
              <a:rPr lang="en-US" sz="1800" u="sng" dirty="0" err="1"/>
              <a:t>Wxxxx</a:t>
            </a:r>
            <a:r>
              <a:rPr lang="en-US" sz="1800" dirty="0"/>
              <a:t>- Grant and Contract fiscal activity that were previously housed at the Foundation. These funds are administered by Office of Research and Sponsored Programs (ORSP), a component of Academic Affairs, and each expenditure must be reviewed and approved by ORSP before it can be charged to these funds. The spending rules for these funds are specified within the grants or contracts which outline the activity to be performed and any restrictions.</a:t>
            </a:r>
          </a:p>
        </p:txBody>
      </p:sp>
    </p:spTree>
    <p:extLst>
      <p:ext uri="{BB962C8B-B14F-4D97-AF65-F5344CB8AC3E}">
        <p14:creationId xmlns:p14="http://schemas.microsoft.com/office/powerpoint/2010/main" val="11708527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p:cNvSpPr>
            <a:spLocks noGrp="1" noChangeArrowheads="1"/>
          </p:cNvSpPr>
          <p:nvPr>
            <p:ph idx="1"/>
          </p:nvPr>
        </p:nvSpPr>
        <p:spPr/>
        <p:txBody>
          <a:bodyPr/>
          <a:lstStyle/>
          <a:p>
            <a:r>
              <a:rPr lang="en-US" dirty="0" smtClean="0"/>
              <a:t>Funding Source</a:t>
            </a:r>
          </a:p>
          <a:p>
            <a:pPr lvl="1"/>
            <a:r>
              <a:rPr lang="en-US" dirty="0" smtClean="0"/>
              <a:t>There are two sources of funds for CSU capital outlay programs</a:t>
            </a:r>
          </a:p>
          <a:p>
            <a:pPr lvl="2"/>
            <a:r>
              <a:rPr lang="en-US" dirty="0" smtClean="0"/>
              <a:t>state tax revenues appropriated by the state legislature</a:t>
            </a:r>
          </a:p>
          <a:p>
            <a:pPr lvl="2"/>
            <a:r>
              <a:rPr lang="en-US" dirty="0" smtClean="0"/>
              <a:t>the proceeds from the sale of bonds.</a:t>
            </a:r>
          </a:p>
          <a:p>
            <a:pPr lvl="1"/>
            <a:r>
              <a:rPr lang="en-US" dirty="0" smtClean="0"/>
              <a:t>funding is allocated to the University as either</a:t>
            </a:r>
          </a:p>
          <a:p>
            <a:pPr lvl="2"/>
            <a:r>
              <a:rPr lang="en-US" dirty="0" smtClean="0"/>
              <a:t> Minor Capital Outlay (projects of $600,000 or less)</a:t>
            </a:r>
          </a:p>
          <a:p>
            <a:pPr lvl="2"/>
            <a:r>
              <a:rPr lang="en-US" dirty="0" smtClean="0"/>
              <a:t> Major Capital Outlay (projects greater than $600,000).</a:t>
            </a:r>
          </a:p>
          <a:p>
            <a:pPr lvl="1"/>
            <a:r>
              <a:rPr lang="en-US" dirty="0" smtClean="0"/>
              <a:t>The funding must be used for the construction projects specified. </a:t>
            </a:r>
          </a:p>
        </p:txBody>
      </p:sp>
      <p:sp>
        <p:nvSpPr>
          <p:cNvPr id="56322" name="Rectangle 3"/>
          <p:cNvSpPr>
            <a:spLocks noGrp="1" noChangeArrowheads="1"/>
          </p:cNvSpPr>
          <p:nvPr>
            <p:ph type="title"/>
          </p:nvPr>
        </p:nvSpPr>
        <p:spPr/>
        <p:txBody>
          <a:bodyPr/>
          <a:lstStyle/>
          <a:p>
            <a:r>
              <a:rPr lang="en-US" dirty="0" smtClean="0"/>
              <a:t>Capital Outlay</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Chart of Accounts</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p:txBody>
          <a:bodyPr>
            <a:normAutofit lnSpcReduction="10000"/>
          </a:bodyPr>
          <a:lstStyle/>
          <a:p>
            <a:r>
              <a:rPr lang="en-US" sz="3600" dirty="0" smtClean="0"/>
              <a:t>Fund</a:t>
            </a:r>
            <a:r>
              <a:rPr lang="en-US" dirty="0" smtClean="0"/>
              <a:t> – Tied to a specific purpose (Trial Balance)</a:t>
            </a:r>
          </a:p>
          <a:p>
            <a:r>
              <a:rPr lang="en-US" sz="3600" dirty="0" smtClean="0"/>
              <a:t>DeptID</a:t>
            </a:r>
            <a:r>
              <a:rPr lang="en-US" dirty="0" smtClean="0"/>
              <a:t> – Campus Organization (Same in HR)</a:t>
            </a:r>
          </a:p>
          <a:p>
            <a:r>
              <a:rPr lang="en-US" sz="3600" dirty="0" smtClean="0"/>
              <a:t>Account</a:t>
            </a:r>
            <a:r>
              <a:rPr lang="en-US" dirty="0" smtClean="0"/>
              <a:t> – Type of Expenditure </a:t>
            </a:r>
          </a:p>
          <a:p>
            <a:r>
              <a:rPr lang="en-US" sz="3600" dirty="0" smtClean="0"/>
              <a:t>Program </a:t>
            </a:r>
            <a:r>
              <a:rPr lang="en-US" dirty="0" smtClean="0"/>
              <a:t>– On Going Revenue &amp; Expense</a:t>
            </a:r>
          </a:p>
          <a:p>
            <a:r>
              <a:rPr lang="en-US" sz="3600" dirty="0" smtClean="0"/>
              <a:t>Project</a:t>
            </a:r>
            <a:r>
              <a:rPr lang="en-US" dirty="0" smtClean="0"/>
              <a:t> – Time specific Revenue &amp; Expense</a:t>
            </a:r>
          </a:p>
          <a:p>
            <a:r>
              <a:rPr lang="en-US" sz="3600" dirty="0" smtClean="0"/>
              <a:t>Class</a:t>
            </a:r>
            <a:r>
              <a:rPr lang="en-US" dirty="0" smtClean="0"/>
              <a:t> – Dept level information Rev &amp; Expense</a:t>
            </a:r>
          </a:p>
        </p:txBody>
      </p:sp>
      <p:sp>
        <p:nvSpPr>
          <p:cNvPr id="12290" name="Title 1"/>
          <p:cNvSpPr>
            <a:spLocks noGrp="1"/>
          </p:cNvSpPr>
          <p:nvPr>
            <p:ph type="title"/>
          </p:nvPr>
        </p:nvSpPr>
        <p:spPr/>
        <p:txBody>
          <a:bodyPr/>
          <a:lstStyle/>
          <a:p>
            <a:r>
              <a:rPr lang="en-US" dirty="0" smtClean="0"/>
              <a:t>ChartField Overview</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5400" dirty="0" smtClean="0"/>
              <a:t>Identifies funding that has a specific defined purpose</a:t>
            </a:r>
          </a:p>
          <a:p>
            <a:endParaRPr lang="en-US" sz="5400" dirty="0"/>
          </a:p>
        </p:txBody>
      </p:sp>
      <p:sp>
        <p:nvSpPr>
          <p:cNvPr id="3" name="Title 2"/>
          <p:cNvSpPr>
            <a:spLocks noGrp="1"/>
          </p:cNvSpPr>
          <p:nvPr>
            <p:ph type="title"/>
          </p:nvPr>
        </p:nvSpPr>
        <p:spPr/>
        <p:txBody>
          <a:bodyPr/>
          <a:lstStyle/>
          <a:p>
            <a:r>
              <a:rPr lang="en-US" dirty="0" smtClean="0"/>
              <a:t>FUND</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dirty="0" smtClean="0"/>
              <a:t>A unique department within the University organization</a:t>
            </a:r>
          </a:p>
          <a:p>
            <a:pPr lvl="1"/>
            <a:r>
              <a:rPr lang="en-US" sz="3200" dirty="0" smtClean="0"/>
              <a:t>Can also be used to identify a major program within a department, example: Utilities</a:t>
            </a:r>
            <a:endParaRPr lang="en-US" sz="3200" dirty="0"/>
          </a:p>
        </p:txBody>
      </p:sp>
      <p:sp>
        <p:nvSpPr>
          <p:cNvPr id="3" name="Title 2"/>
          <p:cNvSpPr>
            <a:spLocks noGrp="1"/>
          </p:cNvSpPr>
          <p:nvPr>
            <p:ph type="title"/>
          </p:nvPr>
        </p:nvSpPr>
        <p:spPr/>
        <p:txBody>
          <a:bodyPr/>
          <a:lstStyle/>
          <a:p>
            <a:r>
              <a:rPr lang="en-US" dirty="0" smtClean="0"/>
              <a:t>Department</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600" dirty="0" smtClean="0"/>
              <a:t>Identifies Assets, Liabilities, Expense and Revenue</a:t>
            </a:r>
          </a:p>
          <a:p>
            <a:pPr lvl="1"/>
            <a:r>
              <a:rPr lang="en-US" dirty="0" smtClean="0"/>
              <a:t>Campus departments will most often use Expense and Revenue Accounts</a:t>
            </a:r>
          </a:p>
          <a:p>
            <a:pPr lvl="2"/>
            <a:r>
              <a:rPr lang="en-US" dirty="0" smtClean="0"/>
              <a:t>Expense accounts begin with a 6</a:t>
            </a:r>
          </a:p>
          <a:p>
            <a:pPr lvl="2"/>
            <a:r>
              <a:rPr lang="en-US" dirty="0" smtClean="0"/>
              <a:t>Revenue accounts begin with a 5</a:t>
            </a:r>
          </a:p>
          <a:p>
            <a:pPr lvl="1"/>
            <a:r>
              <a:rPr lang="en-US" dirty="0" smtClean="0"/>
              <a:t>Sample:</a:t>
            </a:r>
          </a:p>
          <a:p>
            <a:pPr lvl="2"/>
            <a:r>
              <a:rPr lang="en-US" dirty="0" smtClean="0"/>
              <a:t>660003 = Supplies and Service</a:t>
            </a:r>
          </a:p>
          <a:p>
            <a:pPr lvl="2"/>
            <a:r>
              <a:rPr lang="en-US" dirty="0" smtClean="0"/>
              <a:t>606001 = Travel</a:t>
            </a:r>
          </a:p>
          <a:p>
            <a:pPr lvl="2"/>
            <a:r>
              <a:rPr lang="en-US" dirty="0" smtClean="0"/>
              <a:t>619001 = Equipment</a:t>
            </a:r>
            <a:endParaRPr lang="en-US" dirty="0"/>
          </a:p>
        </p:txBody>
      </p:sp>
      <p:sp>
        <p:nvSpPr>
          <p:cNvPr id="3" name="Title 2"/>
          <p:cNvSpPr>
            <a:spLocks noGrp="1"/>
          </p:cNvSpPr>
          <p:nvPr>
            <p:ph type="title"/>
          </p:nvPr>
        </p:nvSpPr>
        <p:spPr/>
        <p:txBody>
          <a:bodyPr/>
          <a:lstStyle/>
          <a:p>
            <a:r>
              <a:rPr lang="en-US" dirty="0" smtClean="0"/>
              <a:t>Account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3657600" cy="1782762"/>
          </a:xfrm>
        </p:spPr>
        <p:txBody>
          <a:bodyPr>
            <a:normAutofit fontScale="90000"/>
          </a:bodyPr>
          <a:lstStyle/>
          <a:p>
            <a:r>
              <a:rPr lang="en-US" dirty="0" smtClean="0"/>
              <a:t>Our Operating “Rules”</a:t>
            </a:r>
            <a:endParaRPr lang="en-US" dirty="0"/>
          </a:p>
        </p:txBody>
      </p:sp>
      <p:graphicFrame>
        <p:nvGraphicFramePr>
          <p:cNvPr id="68610" name="Object 2"/>
          <p:cNvGraphicFramePr>
            <a:graphicFrameLocks noGrp="1" noChangeAspect="1"/>
          </p:cNvGraphicFramePr>
          <p:nvPr>
            <p:ph idx="1"/>
          </p:nvPr>
        </p:nvGraphicFramePr>
        <p:xfrm>
          <a:off x="4191000" y="1"/>
          <a:ext cx="4982138" cy="6858000"/>
        </p:xfrm>
        <a:graphic>
          <a:graphicData uri="http://schemas.openxmlformats.org/presentationml/2006/ole">
            <mc:AlternateContent xmlns:mc="http://schemas.openxmlformats.org/markup-compatibility/2006">
              <mc:Choice xmlns:v="urn:schemas-microsoft-com:vml" Requires="v">
                <p:oleObj spid="_x0000_s87043" name="Visio" r:id="rId4" imgW="6801307" imgH="9361505" progId="">
                  <p:embed/>
                </p:oleObj>
              </mc:Choice>
              <mc:Fallback>
                <p:oleObj name="Visio" r:id="rId4" imgW="6801307" imgH="9361505" progId="">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91000" y="1"/>
                        <a:ext cx="4982138" cy="685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ounded Rectangular Callout 5"/>
          <p:cNvSpPr/>
          <p:nvPr/>
        </p:nvSpPr>
        <p:spPr>
          <a:xfrm>
            <a:off x="304800" y="3048000"/>
            <a:ext cx="3276600" cy="1295400"/>
          </a:xfrm>
          <a:prstGeom prst="wedgeRoundRectCallout">
            <a:avLst>
              <a:gd name="adj1" fmla="val 119923"/>
              <a:gd name="adj2" fmla="val -2766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CSU Board of Trustees</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Identifies major on-going activity</a:t>
            </a:r>
          </a:p>
          <a:p>
            <a:r>
              <a:rPr lang="en-US" dirty="0" smtClean="0"/>
              <a:t>Used with Revenue and Expense only</a:t>
            </a:r>
          </a:p>
          <a:p>
            <a:r>
              <a:rPr lang="en-US" dirty="0" smtClean="0"/>
              <a:t>Example:</a:t>
            </a:r>
          </a:p>
          <a:p>
            <a:pPr lvl="1"/>
            <a:r>
              <a:rPr lang="en-US" dirty="0" smtClean="0"/>
              <a:t>Defines IRA Programs</a:t>
            </a:r>
          </a:p>
          <a:p>
            <a:pPr lvl="2"/>
            <a:r>
              <a:rPr lang="en-US" dirty="0" smtClean="0"/>
              <a:t>IA003 – Art Gallery</a:t>
            </a:r>
          </a:p>
          <a:p>
            <a:pPr lvl="2"/>
            <a:r>
              <a:rPr lang="en-US" dirty="0" smtClean="0"/>
              <a:t>IA013 – Music Jazz Studies</a:t>
            </a:r>
            <a:endParaRPr lang="en-US" dirty="0"/>
          </a:p>
        </p:txBody>
      </p:sp>
      <p:sp>
        <p:nvSpPr>
          <p:cNvPr id="3" name="Title 2"/>
          <p:cNvSpPr>
            <a:spLocks noGrp="1"/>
          </p:cNvSpPr>
          <p:nvPr>
            <p:ph type="title"/>
          </p:nvPr>
        </p:nvSpPr>
        <p:spPr/>
        <p:txBody>
          <a:bodyPr/>
          <a:lstStyle/>
          <a:p>
            <a:r>
              <a:rPr lang="en-US" dirty="0" smtClean="0"/>
              <a:t>Program</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Defines activity with a start and end date</a:t>
            </a:r>
          </a:p>
          <a:p>
            <a:pPr lvl="1"/>
            <a:r>
              <a:rPr lang="en-US" dirty="0" smtClean="0"/>
              <a:t>Capital Outlay projects</a:t>
            </a:r>
          </a:p>
          <a:p>
            <a:pPr lvl="1"/>
            <a:r>
              <a:rPr lang="en-US" dirty="0" smtClean="0"/>
              <a:t>Continuing Education</a:t>
            </a:r>
          </a:p>
          <a:p>
            <a:pPr lvl="1"/>
            <a:r>
              <a:rPr lang="en-US" dirty="0" smtClean="0"/>
              <a:t>Faculty Support Grants</a:t>
            </a:r>
            <a:endParaRPr lang="en-US" dirty="0"/>
          </a:p>
        </p:txBody>
      </p:sp>
      <p:sp>
        <p:nvSpPr>
          <p:cNvPr id="3" name="Title 2"/>
          <p:cNvSpPr>
            <a:spLocks noGrp="1"/>
          </p:cNvSpPr>
          <p:nvPr>
            <p:ph type="title"/>
          </p:nvPr>
        </p:nvSpPr>
        <p:spPr/>
        <p:txBody>
          <a:bodyPr/>
          <a:lstStyle/>
          <a:p>
            <a:r>
              <a:rPr lang="en-US" dirty="0" smtClean="0"/>
              <a:t>Project</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Defines minor on-going activity</a:t>
            </a:r>
          </a:p>
          <a:p>
            <a:pPr lvl="1"/>
            <a:r>
              <a:rPr lang="en-US" dirty="0" smtClean="0"/>
              <a:t>This activity is often related to a specific department – not a major activity</a:t>
            </a:r>
          </a:p>
          <a:p>
            <a:pPr lvl="1"/>
            <a:r>
              <a:rPr lang="en-US" dirty="0" smtClean="0"/>
              <a:t>CX001 thru CX022 are labeled Department Choice X</a:t>
            </a:r>
          </a:p>
          <a:p>
            <a:pPr lvl="2"/>
            <a:r>
              <a:rPr lang="en-US" dirty="0" smtClean="0"/>
              <a:t>Can be used as needed to define a single transaction</a:t>
            </a:r>
          </a:p>
        </p:txBody>
      </p:sp>
      <p:sp>
        <p:nvSpPr>
          <p:cNvPr id="3" name="Title 2"/>
          <p:cNvSpPr>
            <a:spLocks noGrp="1"/>
          </p:cNvSpPr>
          <p:nvPr>
            <p:ph type="title"/>
          </p:nvPr>
        </p:nvSpPr>
        <p:spPr/>
        <p:txBody>
          <a:bodyPr/>
          <a:lstStyle/>
          <a:p>
            <a:r>
              <a:rPr lang="en-US" dirty="0" smtClean="0"/>
              <a:t>Class</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p:txBody>
          <a:bodyPr>
            <a:normAutofit lnSpcReduction="10000"/>
          </a:bodyPr>
          <a:lstStyle/>
          <a:p>
            <a:r>
              <a:rPr lang="en-US" sz="3600" dirty="0" smtClean="0"/>
              <a:t>Fund</a:t>
            </a:r>
            <a:r>
              <a:rPr lang="en-US" dirty="0" smtClean="0"/>
              <a:t> – Tied to a specific purpose (Trial Balance)</a:t>
            </a:r>
          </a:p>
          <a:p>
            <a:r>
              <a:rPr lang="en-US" sz="3600" dirty="0" smtClean="0"/>
              <a:t>DeptID</a:t>
            </a:r>
            <a:r>
              <a:rPr lang="en-US" dirty="0" smtClean="0"/>
              <a:t> – Campus Organization (Same in HR)</a:t>
            </a:r>
          </a:p>
          <a:p>
            <a:r>
              <a:rPr lang="en-US" sz="3600" dirty="0" smtClean="0"/>
              <a:t>Account</a:t>
            </a:r>
            <a:r>
              <a:rPr lang="en-US" dirty="0" smtClean="0"/>
              <a:t> – Type of Expenditure </a:t>
            </a:r>
          </a:p>
          <a:p>
            <a:r>
              <a:rPr lang="en-US" sz="3600" dirty="0" smtClean="0"/>
              <a:t>Program </a:t>
            </a:r>
            <a:r>
              <a:rPr lang="en-US" dirty="0" smtClean="0"/>
              <a:t>– On Going Revenue &amp; Expense</a:t>
            </a:r>
          </a:p>
          <a:p>
            <a:r>
              <a:rPr lang="en-US" sz="3600" dirty="0" smtClean="0"/>
              <a:t>Project</a:t>
            </a:r>
            <a:r>
              <a:rPr lang="en-US" dirty="0" smtClean="0"/>
              <a:t> – Time specific Revenue &amp; Expense</a:t>
            </a:r>
          </a:p>
          <a:p>
            <a:r>
              <a:rPr lang="en-US" sz="3600" dirty="0" smtClean="0"/>
              <a:t>Class</a:t>
            </a:r>
            <a:r>
              <a:rPr lang="en-US" dirty="0" smtClean="0"/>
              <a:t> – Dept level information Rev &amp; Expense</a:t>
            </a:r>
          </a:p>
        </p:txBody>
      </p:sp>
      <p:sp>
        <p:nvSpPr>
          <p:cNvPr id="12290" name="Title 1"/>
          <p:cNvSpPr>
            <a:spLocks noGrp="1"/>
          </p:cNvSpPr>
          <p:nvPr>
            <p:ph type="title"/>
          </p:nvPr>
        </p:nvSpPr>
        <p:spPr/>
        <p:txBody>
          <a:bodyPr/>
          <a:lstStyle/>
          <a:p>
            <a:r>
              <a:rPr lang="en-US" dirty="0" smtClean="0"/>
              <a:t>ChartField Review</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5" name="Picture 2"/>
          <p:cNvPicPr>
            <a:picLocks noGrp="1" noChangeAspect="1" noChangeArrowheads="1"/>
          </p:cNvPicPr>
          <p:nvPr>
            <p:ph idx="1"/>
          </p:nvPr>
        </p:nvPicPr>
        <p:blipFill>
          <a:blip r:embed="rId3" cstate="print"/>
          <a:srcRect/>
          <a:stretch>
            <a:fillRect/>
          </a:stretch>
        </p:blipFill>
        <p:spPr>
          <a:xfrm>
            <a:off x="228600" y="1752600"/>
            <a:ext cx="8691563" cy="3733800"/>
          </a:xfrm>
          <a:noFill/>
        </p:spPr>
      </p:pic>
      <p:sp>
        <p:nvSpPr>
          <p:cNvPr id="13314" name="Title 1"/>
          <p:cNvSpPr>
            <a:spLocks noGrp="1"/>
          </p:cNvSpPr>
          <p:nvPr>
            <p:ph type="title"/>
          </p:nvPr>
        </p:nvSpPr>
        <p:spPr/>
        <p:txBody>
          <a:bodyPr/>
          <a:lstStyle/>
          <a:p>
            <a:r>
              <a:rPr lang="en-US" dirty="0" smtClean="0"/>
              <a:t>Sample Chart of Accounts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5" name="Picture 2"/>
          <p:cNvPicPr>
            <a:picLocks noGrp="1" noChangeAspect="1" noChangeArrowheads="1"/>
          </p:cNvPicPr>
          <p:nvPr>
            <p:ph idx="1"/>
          </p:nvPr>
        </p:nvPicPr>
        <p:blipFill>
          <a:blip r:embed="rId3" cstate="print"/>
          <a:srcRect/>
          <a:stretch>
            <a:fillRect/>
          </a:stretch>
        </p:blipFill>
        <p:spPr>
          <a:xfrm>
            <a:off x="1066800" y="1143000"/>
            <a:ext cx="6786563" cy="2915433"/>
          </a:xfrm>
          <a:noFill/>
        </p:spPr>
      </p:pic>
      <p:sp>
        <p:nvSpPr>
          <p:cNvPr id="13314" name="Title 1"/>
          <p:cNvSpPr>
            <a:spLocks noGrp="1"/>
          </p:cNvSpPr>
          <p:nvPr>
            <p:ph type="title"/>
          </p:nvPr>
        </p:nvSpPr>
        <p:spPr/>
        <p:txBody>
          <a:bodyPr/>
          <a:lstStyle/>
          <a:p>
            <a:r>
              <a:rPr lang="en-US" dirty="0" smtClean="0"/>
              <a:t>Sample Chart of Accounts</a:t>
            </a:r>
          </a:p>
        </p:txBody>
      </p:sp>
      <p:sp>
        <p:nvSpPr>
          <p:cNvPr id="4" name="TextBox 3"/>
          <p:cNvSpPr txBox="1"/>
          <p:nvPr/>
        </p:nvSpPr>
        <p:spPr>
          <a:xfrm>
            <a:off x="457200" y="4495800"/>
            <a:ext cx="8153400" cy="830997"/>
          </a:xfrm>
          <a:prstGeom prst="rect">
            <a:avLst/>
          </a:prstGeom>
          <a:noFill/>
        </p:spPr>
        <p:txBody>
          <a:bodyPr wrap="square" rtlCol="0">
            <a:spAutoFit/>
          </a:bodyPr>
          <a:lstStyle/>
          <a:p>
            <a:r>
              <a:rPr lang="en-US" dirty="0" smtClean="0"/>
              <a:t>The Theatre Dept is buying supplies for the upcoming play  - Guys and Dolls</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5" name="Picture 2"/>
          <p:cNvPicPr>
            <a:picLocks noGrp="1" noChangeAspect="1" noChangeArrowheads="1"/>
          </p:cNvPicPr>
          <p:nvPr>
            <p:ph idx="1"/>
          </p:nvPr>
        </p:nvPicPr>
        <p:blipFill>
          <a:blip r:embed="rId3" cstate="print"/>
          <a:srcRect/>
          <a:stretch>
            <a:fillRect/>
          </a:stretch>
        </p:blipFill>
        <p:spPr>
          <a:xfrm>
            <a:off x="1066800" y="1143000"/>
            <a:ext cx="6786563" cy="2915433"/>
          </a:xfrm>
          <a:noFill/>
        </p:spPr>
      </p:pic>
      <p:sp>
        <p:nvSpPr>
          <p:cNvPr id="13314" name="Title 1"/>
          <p:cNvSpPr>
            <a:spLocks noGrp="1"/>
          </p:cNvSpPr>
          <p:nvPr>
            <p:ph type="title"/>
          </p:nvPr>
        </p:nvSpPr>
        <p:spPr/>
        <p:txBody>
          <a:bodyPr/>
          <a:lstStyle/>
          <a:p>
            <a:r>
              <a:rPr lang="en-US" dirty="0" smtClean="0"/>
              <a:t>Sample Chart of Accounts</a:t>
            </a:r>
          </a:p>
        </p:txBody>
      </p:sp>
      <p:sp>
        <p:nvSpPr>
          <p:cNvPr id="4" name="TextBox 3"/>
          <p:cNvSpPr txBox="1"/>
          <p:nvPr/>
        </p:nvSpPr>
        <p:spPr>
          <a:xfrm>
            <a:off x="457200" y="4495800"/>
            <a:ext cx="8153400" cy="830997"/>
          </a:xfrm>
          <a:prstGeom prst="rect">
            <a:avLst/>
          </a:prstGeom>
          <a:noFill/>
        </p:spPr>
        <p:txBody>
          <a:bodyPr wrap="square" rtlCol="0">
            <a:spAutoFit/>
          </a:bodyPr>
          <a:lstStyle/>
          <a:p>
            <a:r>
              <a:rPr lang="en-US" dirty="0" smtClean="0"/>
              <a:t>Equipment needs to be purchased by the Facilities Dept to help maintain the parking lots</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Questions</a:t>
            </a:r>
            <a:endParaRPr lang="en-US" dirty="0"/>
          </a:p>
        </p:txBody>
      </p:sp>
      <p:pic>
        <p:nvPicPr>
          <p:cNvPr id="90114" name="Picture 2" descr="C:\Documents and Settings\xx5953\Local Settings\Temporary Internet Files\Content.IE5\L2XKERFX\MC900434411[1].wmf"/>
          <p:cNvPicPr>
            <a:picLocks noGrp="1" noChangeAspect="1" noChangeArrowheads="1"/>
          </p:cNvPicPr>
          <p:nvPr>
            <p:ph idx="1"/>
          </p:nvPr>
        </p:nvPicPr>
        <p:blipFill>
          <a:blip r:embed="rId2" cstate="print"/>
          <a:srcRect/>
          <a:stretch>
            <a:fillRect/>
          </a:stretch>
        </p:blipFill>
        <p:spPr bwMode="auto">
          <a:xfrm>
            <a:off x="2667000" y="1752600"/>
            <a:ext cx="3403600" cy="382905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3657600" cy="1782762"/>
          </a:xfrm>
        </p:spPr>
        <p:txBody>
          <a:bodyPr>
            <a:normAutofit fontScale="90000"/>
          </a:bodyPr>
          <a:lstStyle/>
          <a:p>
            <a:r>
              <a:rPr lang="en-US" dirty="0" smtClean="0"/>
              <a:t>Our Operating “Rules”</a:t>
            </a:r>
            <a:endParaRPr lang="en-US" dirty="0"/>
          </a:p>
        </p:txBody>
      </p:sp>
      <p:graphicFrame>
        <p:nvGraphicFramePr>
          <p:cNvPr id="68610" name="Object 2"/>
          <p:cNvGraphicFramePr>
            <a:graphicFrameLocks noGrp="1" noChangeAspect="1"/>
          </p:cNvGraphicFramePr>
          <p:nvPr>
            <p:ph idx="1"/>
          </p:nvPr>
        </p:nvGraphicFramePr>
        <p:xfrm>
          <a:off x="4191000" y="0"/>
          <a:ext cx="4953000" cy="6817891"/>
        </p:xfrm>
        <a:graphic>
          <a:graphicData uri="http://schemas.openxmlformats.org/presentationml/2006/ole">
            <mc:AlternateContent xmlns:mc="http://schemas.openxmlformats.org/markup-compatibility/2006">
              <mc:Choice xmlns:v="urn:schemas-microsoft-com:vml" Requires="v">
                <p:oleObj spid="_x0000_s68611" name="Visio" r:id="rId4" imgW="6801307" imgH="9361505" progId="">
                  <p:embed/>
                </p:oleObj>
              </mc:Choice>
              <mc:Fallback>
                <p:oleObj name="Visio" r:id="rId4" imgW="6801307" imgH="9361505" progId="">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91000" y="0"/>
                        <a:ext cx="4953000" cy="681789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ounded Rectangular Callout 5"/>
          <p:cNvSpPr/>
          <p:nvPr/>
        </p:nvSpPr>
        <p:spPr>
          <a:xfrm>
            <a:off x="228600" y="3810000"/>
            <a:ext cx="3124200" cy="2133600"/>
          </a:xfrm>
          <a:prstGeom prst="wedgeRoundRectCallout">
            <a:avLst>
              <a:gd name="adj1" fmla="val 190798"/>
              <a:gd name="adj2" fmla="val -5175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Title 5: Education</a:t>
            </a:r>
          </a:p>
          <a:p>
            <a:pPr algn="ctr"/>
            <a:r>
              <a:rPr lang="en-US" dirty="0" smtClean="0"/>
              <a:t>Board of Trustees of the CSU</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3657600" cy="1782762"/>
          </a:xfrm>
        </p:spPr>
        <p:txBody>
          <a:bodyPr>
            <a:normAutofit fontScale="90000"/>
          </a:bodyPr>
          <a:lstStyle/>
          <a:p>
            <a:r>
              <a:rPr lang="en-US" dirty="0" smtClean="0"/>
              <a:t>Our Operating “Rules”</a:t>
            </a:r>
            <a:endParaRPr lang="en-US" dirty="0"/>
          </a:p>
        </p:txBody>
      </p:sp>
      <p:graphicFrame>
        <p:nvGraphicFramePr>
          <p:cNvPr id="68610" name="Object 2"/>
          <p:cNvGraphicFramePr>
            <a:graphicFrameLocks noGrp="1" noChangeAspect="1"/>
          </p:cNvGraphicFramePr>
          <p:nvPr>
            <p:ph idx="1"/>
          </p:nvPr>
        </p:nvGraphicFramePr>
        <p:xfrm>
          <a:off x="4191000" y="0"/>
          <a:ext cx="4953000" cy="6817891"/>
        </p:xfrm>
        <a:graphic>
          <a:graphicData uri="http://schemas.openxmlformats.org/presentationml/2006/ole">
            <mc:AlternateContent xmlns:mc="http://schemas.openxmlformats.org/markup-compatibility/2006">
              <mc:Choice xmlns:v="urn:schemas-microsoft-com:vml" Requires="v">
                <p:oleObj spid="_x0000_s86019" name="Visio" r:id="rId4" imgW="6801307" imgH="9361505" progId="">
                  <p:embed/>
                </p:oleObj>
              </mc:Choice>
              <mc:Fallback>
                <p:oleObj name="Visio" r:id="rId4" imgW="6801307" imgH="9361505" progId="">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91000" y="0"/>
                        <a:ext cx="4953000" cy="681789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ounded Rectangular Callout 5"/>
          <p:cNvSpPr/>
          <p:nvPr/>
        </p:nvSpPr>
        <p:spPr>
          <a:xfrm>
            <a:off x="0" y="2438400"/>
            <a:ext cx="3276600" cy="1600200"/>
          </a:xfrm>
          <a:prstGeom prst="wedgeRoundRectCallout">
            <a:avLst>
              <a:gd name="adj1" fmla="val 81385"/>
              <a:gd name="adj2" fmla="val 4516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Public Contract Code</a:t>
            </a:r>
          </a:p>
          <a:p>
            <a:pPr algn="ctr"/>
            <a:r>
              <a:rPr lang="en-US" dirty="0" smtClean="0"/>
              <a:t>Education Code</a:t>
            </a:r>
          </a:p>
          <a:p>
            <a:pPr algn="ctr"/>
            <a:r>
              <a:rPr lang="en-US" dirty="0" smtClean="0"/>
              <a:t>Budget Act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3657600" cy="1782762"/>
          </a:xfrm>
        </p:spPr>
        <p:txBody>
          <a:bodyPr>
            <a:normAutofit fontScale="90000"/>
          </a:bodyPr>
          <a:lstStyle/>
          <a:p>
            <a:r>
              <a:rPr lang="en-US" dirty="0" smtClean="0"/>
              <a:t>Our Operating “Rules”</a:t>
            </a:r>
            <a:endParaRPr lang="en-US" dirty="0"/>
          </a:p>
        </p:txBody>
      </p:sp>
      <p:graphicFrame>
        <p:nvGraphicFramePr>
          <p:cNvPr id="68610" name="Object 2"/>
          <p:cNvGraphicFramePr>
            <a:graphicFrameLocks noGrp="1" noChangeAspect="1"/>
          </p:cNvGraphicFramePr>
          <p:nvPr>
            <p:ph idx="1"/>
          </p:nvPr>
        </p:nvGraphicFramePr>
        <p:xfrm>
          <a:off x="4191000" y="1"/>
          <a:ext cx="4982138" cy="6858000"/>
        </p:xfrm>
        <a:graphic>
          <a:graphicData uri="http://schemas.openxmlformats.org/presentationml/2006/ole">
            <mc:AlternateContent xmlns:mc="http://schemas.openxmlformats.org/markup-compatibility/2006">
              <mc:Choice xmlns:v="urn:schemas-microsoft-com:vml" Requires="v">
                <p:oleObj spid="_x0000_s88067" name="Visio" r:id="rId4" imgW="6801307" imgH="9361505" progId="">
                  <p:embed/>
                </p:oleObj>
              </mc:Choice>
              <mc:Fallback>
                <p:oleObj name="Visio" r:id="rId4" imgW="6801307" imgH="9361505" progId="">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91000" y="1"/>
                        <a:ext cx="4982138" cy="685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ounded Rectangular Callout 5"/>
          <p:cNvSpPr/>
          <p:nvPr/>
        </p:nvSpPr>
        <p:spPr>
          <a:xfrm>
            <a:off x="304800" y="3048000"/>
            <a:ext cx="3276600" cy="1295400"/>
          </a:xfrm>
          <a:prstGeom prst="wedgeRoundRectCallout">
            <a:avLst>
              <a:gd name="adj1" fmla="val 123467"/>
              <a:gd name="adj2" fmla="val 13703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Chancellor of the CSU</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3657600" cy="1782762"/>
          </a:xfrm>
        </p:spPr>
        <p:txBody>
          <a:bodyPr>
            <a:normAutofit fontScale="90000"/>
          </a:bodyPr>
          <a:lstStyle/>
          <a:p>
            <a:r>
              <a:rPr lang="en-US" dirty="0" smtClean="0"/>
              <a:t>Our Operating “Rules”</a:t>
            </a:r>
            <a:endParaRPr lang="en-US" dirty="0"/>
          </a:p>
        </p:txBody>
      </p:sp>
      <p:graphicFrame>
        <p:nvGraphicFramePr>
          <p:cNvPr id="68610" name="Object 2"/>
          <p:cNvGraphicFramePr>
            <a:graphicFrameLocks noGrp="1" noChangeAspect="1"/>
          </p:cNvGraphicFramePr>
          <p:nvPr>
            <p:ph idx="1"/>
          </p:nvPr>
        </p:nvGraphicFramePr>
        <p:xfrm>
          <a:off x="4191000" y="1"/>
          <a:ext cx="4982138" cy="6858000"/>
        </p:xfrm>
        <a:graphic>
          <a:graphicData uri="http://schemas.openxmlformats.org/presentationml/2006/ole">
            <mc:AlternateContent xmlns:mc="http://schemas.openxmlformats.org/markup-compatibility/2006">
              <mc:Choice xmlns:v="urn:schemas-microsoft-com:vml" Requires="v">
                <p:oleObj spid="_x0000_s89091" name="Visio" r:id="rId4" imgW="6801307" imgH="9361505" progId="">
                  <p:embed/>
                </p:oleObj>
              </mc:Choice>
              <mc:Fallback>
                <p:oleObj name="Visio" r:id="rId4" imgW="6801307" imgH="9361505" progId="">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91000" y="1"/>
                        <a:ext cx="4982138" cy="685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ounded Rectangular Callout 5"/>
          <p:cNvSpPr/>
          <p:nvPr/>
        </p:nvSpPr>
        <p:spPr>
          <a:xfrm>
            <a:off x="304800" y="3048000"/>
            <a:ext cx="3276600" cy="1295400"/>
          </a:xfrm>
          <a:prstGeom prst="wedgeRoundRectCallout">
            <a:avLst>
              <a:gd name="adj1" fmla="val 126125"/>
              <a:gd name="adj2" fmla="val 22779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Campus Presidents</a:t>
            </a:r>
          </a:p>
          <a:p>
            <a:pPr algn="ctr"/>
            <a:r>
              <a:rPr lang="en-US" dirty="0" smtClean="0"/>
              <a:t>(EO 1000)</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Some more specific authorities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2">
      <a:dk1>
        <a:sysClr val="windowText" lastClr="000000"/>
      </a:dk1>
      <a:lt1>
        <a:sysClr val="window" lastClr="FFFFFF"/>
      </a:lt1>
      <a:dk2>
        <a:srgbClr val="464646"/>
      </a:dk2>
      <a:lt2>
        <a:srgbClr val="DEF5FA"/>
      </a:lt2>
      <a:accent1>
        <a:srgbClr val="FF0000"/>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6653</TotalTime>
  <Words>2926</Words>
  <Application>Microsoft Office PowerPoint</Application>
  <PresentationFormat>On-screen Show (4:3)</PresentationFormat>
  <Paragraphs>279</Paragraphs>
  <Slides>47</Slides>
  <Notes>37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49" baseType="lpstr">
      <vt:lpstr>Concourse</vt:lpstr>
      <vt:lpstr>Visio</vt:lpstr>
      <vt:lpstr>Finance Overview</vt:lpstr>
      <vt:lpstr>Agenda</vt:lpstr>
      <vt:lpstr>State/Government Flow of Authority</vt:lpstr>
      <vt:lpstr>Our Operating “Rules”</vt:lpstr>
      <vt:lpstr>Our Operating “Rules”</vt:lpstr>
      <vt:lpstr>Our Operating “Rules”</vt:lpstr>
      <vt:lpstr>Our Operating “Rules”</vt:lpstr>
      <vt:lpstr>Our Operating “Rules”</vt:lpstr>
      <vt:lpstr>Some more specific authorities</vt:lpstr>
      <vt:lpstr>Our Authority for how we use funds</vt:lpstr>
      <vt:lpstr>Our authority for where we deposit funds</vt:lpstr>
      <vt:lpstr>Our authority for where we deposit funds</vt:lpstr>
      <vt:lpstr>Our authority for where we deposit funds</vt:lpstr>
      <vt:lpstr>What is “trust”?</vt:lpstr>
      <vt:lpstr>EO 1000 – Delegation of Fiscal Authority to Campus</vt:lpstr>
      <vt:lpstr>Executive Order 1000 – Delegation for Fiscal Authority Summary</vt:lpstr>
      <vt:lpstr>EO 1000 – Delegation of Fiscal Authority</vt:lpstr>
      <vt:lpstr>EO 1000 – Delegation of Fiscal Authority</vt:lpstr>
      <vt:lpstr>EO 1000 – Delegation of Fiscal Authority</vt:lpstr>
      <vt:lpstr>EO 1000 Delegation of Fiscal Authority</vt:lpstr>
      <vt:lpstr>Sample of how PeopleSoft Keeps Track of all this…..</vt:lpstr>
      <vt:lpstr>Common Funding Source</vt:lpstr>
      <vt:lpstr>Main Operating Fund</vt:lpstr>
      <vt:lpstr>IRA (Instructionally Related Activities)</vt:lpstr>
      <vt:lpstr>Lottery Education Fund</vt:lpstr>
      <vt:lpstr>Lottery Guidelines</vt:lpstr>
      <vt:lpstr>Housing Operations</vt:lpstr>
      <vt:lpstr>Parking Operations</vt:lpstr>
      <vt:lpstr>Continuing Education Revenue Fund (CERF)</vt:lpstr>
      <vt:lpstr>Campus Union Operations</vt:lpstr>
      <vt:lpstr>ASI</vt:lpstr>
      <vt:lpstr>PowerPoint Presentation</vt:lpstr>
      <vt:lpstr>PowerPoint Presentation</vt:lpstr>
      <vt:lpstr>Capital Outlay</vt:lpstr>
      <vt:lpstr>Chart of Accounts</vt:lpstr>
      <vt:lpstr>ChartField Overview</vt:lpstr>
      <vt:lpstr>FUND</vt:lpstr>
      <vt:lpstr>Department</vt:lpstr>
      <vt:lpstr>Account</vt:lpstr>
      <vt:lpstr>Program</vt:lpstr>
      <vt:lpstr>Project</vt:lpstr>
      <vt:lpstr>Class</vt:lpstr>
      <vt:lpstr>ChartField Review</vt:lpstr>
      <vt:lpstr>Sample Chart of Accounts</vt:lpstr>
      <vt:lpstr>Sample Chart of Accounts</vt:lpstr>
      <vt:lpstr>Sample Chart of Accounts</vt:lpstr>
      <vt:lpstr>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name or presenter name</dc:title>
  <dc:creator/>
  <dc:description/>
  <cp:lastModifiedBy>karla cuero</cp:lastModifiedBy>
  <cp:revision>257</cp:revision>
  <cp:lastPrinted>2005-12-21T18:20:40Z</cp:lastPrinted>
  <dcterms:created xsi:type="dcterms:W3CDTF">2000-10-09T15:40:46Z</dcterms:created>
  <dcterms:modified xsi:type="dcterms:W3CDTF">2013-10-09T22:52:04Z</dcterms:modified>
</cp:coreProperties>
</file>