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2"/>
  </p:notesMasterIdLst>
  <p:handoutMasterIdLst>
    <p:handoutMasterId r:id="rId33"/>
  </p:handoutMasterIdLst>
  <p:sldIdLst>
    <p:sldId id="378" r:id="rId2"/>
    <p:sldId id="387" r:id="rId3"/>
    <p:sldId id="381" r:id="rId4"/>
    <p:sldId id="382" r:id="rId5"/>
    <p:sldId id="385" r:id="rId6"/>
    <p:sldId id="383" r:id="rId7"/>
    <p:sldId id="396" r:id="rId8"/>
    <p:sldId id="388" r:id="rId9"/>
    <p:sldId id="421" r:id="rId10"/>
    <p:sldId id="389" r:id="rId11"/>
    <p:sldId id="390" r:id="rId12"/>
    <p:sldId id="391" r:id="rId13"/>
    <p:sldId id="397" r:id="rId14"/>
    <p:sldId id="398" r:id="rId15"/>
    <p:sldId id="399" r:id="rId16"/>
    <p:sldId id="401" r:id="rId17"/>
    <p:sldId id="417" r:id="rId18"/>
    <p:sldId id="392" r:id="rId19"/>
    <p:sldId id="393" r:id="rId20"/>
    <p:sldId id="394" r:id="rId21"/>
    <p:sldId id="402" r:id="rId22"/>
    <p:sldId id="403" r:id="rId23"/>
    <p:sldId id="404" r:id="rId24"/>
    <p:sldId id="405" r:id="rId25"/>
    <p:sldId id="418" r:id="rId26"/>
    <p:sldId id="406" r:id="rId27"/>
    <p:sldId id="420" r:id="rId28"/>
    <p:sldId id="412" r:id="rId29"/>
    <p:sldId id="415" r:id="rId30"/>
    <p:sldId id="414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3747"/>
    <a:srgbClr val="932B37"/>
    <a:srgbClr val="610DBD"/>
    <a:srgbClr val="1275B8"/>
    <a:srgbClr val="9C1F2E"/>
    <a:srgbClr val="E6B012"/>
    <a:srgbClr val="CF142B"/>
    <a:srgbClr val="B66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1383" autoAdjust="0"/>
  </p:normalViewPr>
  <p:slideViewPr>
    <p:cSldViewPr>
      <p:cViewPr>
        <p:scale>
          <a:sx n="90" d="100"/>
          <a:sy n="90" d="100"/>
        </p:scale>
        <p:origin x="-1524" y="-49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80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F98DBDC-89F0-4E3A-A1FC-0E35186CF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14813" y="542925"/>
            <a:ext cx="2090737" cy="1568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7360" y="2246313"/>
            <a:ext cx="5997787" cy="643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A3EA9F1-14C3-4643-AE35-3CD886C45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2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EA9F1-14C3-4643-AE35-3CD886C450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1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this presentation, we’ll focus</a:t>
            </a:r>
            <a:r>
              <a:rPr lang="en-US" baseline="0" dirty="0" smtClean="0"/>
              <a:t> on the Manage my Budget Dashboard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EA9F1-14C3-4643-AE35-3CD886C4508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  <a:r>
              <a:rPr lang="en-US" baseline="0" dirty="0" smtClean="0"/>
              <a:t> a look at the Department Report for this example.. 3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EA9F1-14C3-4643-AE35-3CD886C4508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86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saving as defaults, and also how to access saved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EA9F1-14C3-4643-AE35-3CD886C4508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exporting to Excel as well as printing to PDF,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EA9F1-14C3-4643-AE35-3CD886C4508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4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that the “X” needs to be removed when searching for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EA9F1-14C3-4643-AE35-3CD886C4508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7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7/17/2014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1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CF14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syou.calstate.edu/Divisions-Orgs/bus-fin/it/BI-DW/CFSDW/Pages/BI-DW-User-Documentation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Reporting 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CSU East Bay</a:t>
            </a:r>
          </a:p>
          <a:p>
            <a:r>
              <a:rPr lang="en-US" dirty="0" smtClean="0"/>
              <a:t>June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</a:rPr>
              <a:t>Manage My Budget “Dashboard” has 10 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+mj-lt"/>
              </a:rPr>
              <a:t>    Tabs (Reports) You Can Choose From</a:t>
            </a:r>
            <a:endParaRPr lang="en-US" sz="3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4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Report – Filters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Report – 3 Column - </a:t>
            </a:r>
            <a:br>
              <a:rPr lang="en-US" dirty="0" smtClean="0"/>
            </a:br>
            <a:r>
              <a:rPr lang="en-US" dirty="0" smtClean="0"/>
              <a:t>Column Selectors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28694"/>
            <a:ext cx="8534400" cy="42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Department Report – Saving Reports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Report – Download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 Basic Locations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6604" y="1752600"/>
            <a:ext cx="8085868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Set Your Home Page</a:t>
            </a:r>
          </a:p>
          <a:p>
            <a:pPr algn="ctr"/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</a:t>
            </a:r>
          </a:p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EBCMP</a:t>
            </a:r>
          </a:p>
          <a:p>
            <a:pPr algn="ctr"/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(EBFDN or EBEDF)</a:t>
            </a:r>
          </a:p>
          <a:p>
            <a:pPr algn="ctr"/>
            <a:r>
              <a:rPr lang="en-US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nd choose “Standard Budget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Filters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534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Select Report Criteria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52" y="1447800"/>
            <a:ext cx="8038096" cy="28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campuses have access to the CSU Data Warehouse</a:t>
            </a:r>
          </a:p>
          <a:p>
            <a:r>
              <a:rPr lang="en-US" dirty="0" smtClean="0"/>
              <a:t>CSU is using the ORACLE OBIEE reporting tool</a:t>
            </a:r>
          </a:p>
          <a:p>
            <a:pPr lvl="1"/>
            <a:r>
              <a:rPr lang="en-US" dirty="0" smtClean="0"/>
              <a:t>Summarized reports by all </a:t>
            </a:r>
            <a:r>
              <a:rPr lang="en-US" dirty="0" err="1" smtClean="0"/>
              <a:t>ChartFields</a:t>
            </a:r>
            <a:r>
              <a:rPr lang="en-US" dirty="0" smtClean="0"/>
              <a:t> with drill down</a:t>
            </a:r>
          </a:p>
          <a:p>
            <a:pPr lvl="1"/>
            <a:r>
              <a:rPr lang="en-US" dirty="0" smtClean="0"/>
              <a:t>Open PO’s with drill down</a:t>
            </a:r>
          </a:p>
          <a:p>
            <a:pPr lvl="1"/>
            <a:r>
              <a:rPr lang="en-US" dirty="0" smtClean="0"/>
              <a:t>Transactions by “posted date”</a:t>
            </a:r>
          </a:p>
          <a:p>
            <a:pPr lvl="1"/>
            <a:r>
              <a:rPr lang="en-US" dirty="0" smtClean="0"/>
              <a:t>Department Hierarchy</a:t>
            </a:r>
          </a:p>
          <a:p>
            <a:pPr lvl="2"/>
            <a:r>
              <a:rPr lang="en-US" dirty="0" smtClean="0"/>
              <a:t>Report by Division, by College, by Department</a:t>
            </a:r>
          </a:p>
          <a:p>
            <a:pPr lvl="3"/>
            <a:r>
              <a:rPr lang="en-US" dirty="0" smtClean="0"/>
              <a:t>Can select by one and report at lower level</a:t>
            </a:r>
          </a:p>
          <a:p>
            <a:pPr lvl="1"/>
            <a:r>
              <a:rPr lang="en-US" dirty="0" smtClean="0"/>
              <a:t>Data is one day old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 Data Warehouse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Select Report Criteria</a:t>
            </a:r>
            <a:endParaRPr lang="en-US" dirty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839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 Multi-Select vs. Prompt select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Dashboards are interactive</a:t>
            </a:r>
          </a:p>
          <a:p>
            <a:pPr lvl="1"/>
            <a:r>
              <a:rPr lang="en-US" dirty="0" smtClean="0"/>
              <a:t>Users can choose the information they want to see by using the column selectors</a:t>
            </a:r>
          </a:p>
          <a:p>
            <a:pPr lvl="1"/>
            <a:r>
              <a:rPr lang="en-US" dirty="0" smtClean="0"/>
              <a:t>The number </a:t>
            </a:r>
            <a:r>
              <a:rPr lang="en-US" smtClean="0"/>
              <a:t>of </a:t>
            </a:r>
            <a:r>
              <a:rPr lang="en-US" smtClean="0"/>
              <a:t>column </a:t>
            </a:r>
            <a:r>
              <a:rPr lang="en-US" dirty="0" smtClean="0"/>
              <a:t>selectors in any given report is identified in its name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Selectors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Account </a:t>
            </a:r>
          </a:p>
          <a:p>
            <a:r>
              <a:rPr lang="en-US" dirty="0" smtClean="0"/>
              <a:t>Account Category</a:t>
            </a:r>
          </a:p>
          <a:p>
            <a:r>
              <a:rPr lang="en-US" dirty="0" smtClean="0"/>
              <a:t>Fund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Program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err="1" smtClean="0"/>
              <a:t>DeptID</a:t>
            </a:r>
            <a:endParaRPr lang="en-US" dirty="0" smtClean="0"/>
          </a:p>
          <a:p>
            <a:r>
              <a:rPr lang="en-US" dirty="0" smtClean="0"/>
              <a:t>Account Type</a:t>
            </a:r>
          </a:p>
          <a:p>
            <a:r>
              <a:rPr lang="en-US" dirty="0" smtClean="0"/>
              <a:t>CSU Fund</a:t>
            </a:r>
          </a:p>
          <a:p>
            <a:r>
              <a:rPr lang="en-US" dirty="0" smtClean="0"/>
              <a:t>FIRMS Object Code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“Department” Page on the “Manage My Budget” Dashboard Column Selectors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 by Fund</a:t>
            </a:r>
          </a:p>
          <a:p>
            <a:r>
              <a:rPr lang="en-US" dirty="0" smtClean="0"/>
              <a:t>Fund by Account</a:t>
            </a:r>
          </a:p>
          <a:p>
            <a:r>
              <a:rPr lang="en-US" dirty="0" smtClean="0"/>
              <a:t>Account by Program</a:t>
            </a:r>
          </a:p>
          <a:p>
            <a:r>
              <a:rPr lang="en-US" dirty="0" smtClean="0"/>
              <a:t>Dept by Account</a:t>
            </a:r>
          </a:p>
          <a:p>
            <a:r>
              <a:rPr lang="en-US" dirty="0" smtClean="0"/>
              <a:t>Project by Program</a:t>
            </a:r>
          </a:p>
          <a:p>
            <a:r>
              <a:rPr lang="en-US" dirty="0" smtClean="0"/>
              <a:t>Fund by Dept</a:t>
            </a:r>
          </a:p>
          <a:p>
            <a:r>
              <a:rPr lang="en-US" dirty="0" smtClean="0"/>
              <a:t>Dept by Project</a:t>
            </a:r>
          </a:p>
          <a:p>
            <a:pPr lvl="1"/>
            <a:r>
              <a:rPr lang="en-US" dirty="0" smtClean="0"/>
              <a:t>The user can also choose a 3 or 4 column report</a:t>
            </a:r>
          </a:p>
          <a:p>
            <a:pPr lvl="1"/>
            <a:r>
              <a:rPr lang="en-US" dirty="0" smtClean="0"/>
              <a:t>Report possibilities are endless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Sample: </a:t>
            </a:r>
            <a:r>
              <a:rPr lang="en-US" dirty="0" smtClean="0"/>
              <a:t>2 Column Report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9433" y="1752600"/>
            <a:ext cx="8480206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Set Your Home Page</a:t>
            </a:r>
          </a:p>
          <a:p>
            <a:pPr algn="ctr"/>
            <a:r>
              <a:rPr lang="en-US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</a:t>
            </a:r>
          </a:p>
          <a:p>
            <a:pPr algn="ctr"/>
            <a:r>
              <a:rPr lang="en-US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EBCMP</a:t>
            </a:r>
          </a:p>
          <a:p>
            <a:pPr algn="ctr"/>
            <a:r>
              <a:rPr lang="en-US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(EBFDN or EBEDF)</a:t>
            </a:r>
          </a:p>
          <a:p>
            <a:pPr algn="ctr"/>
            <a:r>
              <a:rPr lang="en-US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choose “Standard Budget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 Column Selectors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514807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To view pre-encumbrances in your reports, select “Summarized with Pre-</a:t>
            </a:r>
            <a:r>
              <a:rPr lang="en-US" sz="1600" dirty="0" err="1" smtClean="0"/>
              <a:t>Enc</a:t>
            </a:r>
            <a:r>
              <a:rPr lang="en-US" sz="1600" dirty="0" smtClean="0"/>
              <a:t>”</a:t>
            </a:r>
          </a:p>
          <a:p>
            <a:pPr lvl="1"/>
            <a:r>
              <a:rPr lang="en-US" sz="1600" dirty="0" smtClean="0"/>
              <a:t>For example - requisitions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Pre-Encumbrance Reports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763001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143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Review/Any Questions?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CSU Training Materials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csyou.calstate.edu/Divisions-Orgs/bus-fin/it/BI-DW/CFSDW/Pages/BI-DW-User-Documentation.aspx</a:t>
            </a:r>
            <a:endParaRPr lang="en-US" dirty="0" smtClean="0"/>
          </a:p>
          <a:p>
            <a:pPr lvl="1"/>
            <a:r>
              <a:rPr lang="en-US" dirty="0" smtClean="0"/>
              <a:t>Refer to the 11G Guides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Login to the CSU Data Warehouse?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1"/>
            <a:ext cx="4191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752601"/>
            <a:ext cx="7772400" cy="1829761"/>
          </a:xfrm>
        </p:spPr>
        <p:txBody>
          <a:bodyPr/>
          <a:lstStyle/>
          <a:p>
            <a:r>
              <a:rPr lang="en-US" dirty="0" smtClean="0"/>
              <a:t>Overall Demonstration</a:t>
            </a:r>
            <a:br>
              <a:rPr lang="en-US" dirty="0" smtClean="0"/>
            </a:br>
            <a:r>
              <a:rPr lang="en-US" dirty="0" smtClean="0"/>
              <a:t>and hands-on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East Bay from the CSU Portal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33" y="1848881"/>
            <a:ext cx="7333334" cy="379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 your CSU East Bay Net ID and Password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047" y="2139357"/>
            <a:ext cx="5561905" cy="32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Select “CFS Data Warehouse Login – 11G”</a:t>
            </a:r>
            <a:endParaRPr lang="en-US" sz="3000" dirty="0"/>
          </a:p>
        </p:txBody>
      </p:sp>
      <p:sp>
        <p:nvSpPr>
          <p:cNvPr id="5" name="Oval 4"/>
          <p:cNvSpPr/>
          <p:nvPr/>
        </p:nvSpPr>
        <p:spPr>
          <a:xfrm>
            <a:off x="2209800" y="3276600"/>
            <a:ext cx="1524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12" y="1481138"/>
            <a:ext cx="7055176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Login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Dashboards</a:t>
            </a:r>
          </a:p>
          <a:p>
            <a:r>
              <a:rPr lang="en-US" dirty="0" smtClean="0"/>
              <a:t>Pages</a:t>
            </a:r>
          </a:p>
          <a:p>
            <a:r>
              <a:rPr lang="en-US" dirty="0" smtClean="0"/>
              <a:t>Report Filters = Selection Criteria</a:t>
            </a:r>
          </a:p>
          <a:p>
            <a:pPr lvl="1"/>
            <a:r>
              <a:rPr lang="en-US" dirty="0" smtClean="0"/>
              <a:t>Prompt</a:t>
            </a:r>
          </a:p>
          <a:p>
            <a:pPr lvl="1"/>
            <a:r>
              <a:rPr lang="en-US" dirty="0" smtClean="0"/>
              <a:t>Multi-select</a:t>
            </a:r>
          </a:p>
          <a:p>
            <a:r>
              <a:rPr lang="en-US" dirty="0" smtClean="0"/>
              <a:t>Column Selectors</a:t>
            </a:r>
          </a:p>
          <a:p>
            <a:r>
              <a:rPr lang="en-US" dirty="0" smtClean="0"/>
              <a:t>Page Options</a:t>
            </a:r>
          </a:p>
          <a:p>
            <a:r>
              <a:rPr lang="en-US" dirty="0" smtClean="0"/>
              <a:t>Download &amp; Print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OBIEE </a:t>
            </a:r>
            <a:r>
              <a:rPr lang="en-US" dirty="0" smtClean="0"/>
              <a:t>Basics: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" y="228600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Select the Dashboard You’d Like to Use</a:t>
            </a:r>
            <a:endParaRPr lang="en-US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86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6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0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8762</TotalTime>
  <Words>438</Words>
  <Application>Microsoft Office PowerPoint</Application>
  <PresentationFormat>On-screen Show (4:3)</PresentationFormat>
  <Paragraphs>95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Financial Reporting  Overview</vt:lpstr>
      <vt:lpstr>CSU Data Warehouse</vt:lpstr>
      <vt:lpstr>How do you Login to the CSU Data Warehouse?</vt:lpstr>
      <vt:lpstr>Select East Bay from the CSU Portal</vt:lpstr>
      <vt:lpstr>Enter your CSU East Bay Net ID and Password</vt:lpstr>
      <vt:lpstr>Select “CFS Data Warehouse Login – 11G”</vt:lpstr>
      <vt:lpstr>Login Demo</vt:lpstr>
      <vt:lpstr>Some OBIEE Basics:</vt:lpstr>
      <vt:lpstr>Select the Dashboard You’d Like to Use</vt:lpstr>
      <vt:lpstr>PowerPoint Presentation</vt:lpstr>
      <vt:lpstr>Department Report</vt:lpstr>
      <vt:lpstr>Department Report – Filters</vt:lpstr>
      <vt:lpstr>Department Report – 3 Column -  Column Selectors</vt:lpstr>
      <vt:lpstr>  Department Report – Saving Reports</vt:lpstr>
      <vt:lpstr>Department Report – Download</vt:lpstr>
      <vt:lpstr>Demo Basic Locations</vt:lpstr>
      <vt:lpstr>PowerPoint Presentation</vt:lpstr>
      <vt:lpstr>Report Filters</vt:lpstr>
      <vt:lpstr>Multi Select Report Criteria</vt:lpstr>
      <vt:lpstr>Multi Select Report Criteria</vt:lpstr>
      <vt:lpstr>Demo Multi-Select vs. Prompt select</vt:lpstr>
      <vt:lpstr>Column Selectors</vt:lpstr>
      <vt:lpstr>The “Department” Page on the “Manage My Budget” Dashboard Column Selectors</vt:lpstr>
      <vt:lpstr>Sample: 2 Column Report</vt:lpstr>
      <vt:lpstr>PowerPoint Presentation</vt:lpstr>
      <vt:lpstr>Demo Column Selectors</vt:lpstr>
      <vt:lpstr>Pre-Encumbrance Reports</vt:lpstr>
      <vt:lpstr>PowerPoint Presentation</vt:lpstr>
      <vt:lpstr>Resources</vt:lpstr>
      <vt:lpstr>Overall Demonstration and hands-on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 or presenter name</dc:title>
  <dc:creator>Karla Cuero</dc:creator>
  <cp:lastModifiedBy>Karla Cuero</cp:lastModifiedBy>
  <cp:revision>293</cp:revision>
  <cp:lastPrinted>2005-12-21T18:20:40Z</cp:lastPrinted>
  <dcterms:created xsi:type="dcterms:W3CDTF">2000-10-09T15:40:46Z</dcterms:created>
  <dcterms:modified xsi:type="dcterms:W3CDTF">2014-07-17T23:00:31Z</dcterms:modified>
</cp:coreProperties>
</file>