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692" r:id="rId4"/>
    <p:sldMasterId id="2147483705" r:id="rId5"/>
  </p:sldMasterIdLst>
  <p:notesMasterIdLst>
    <p:notesMasterId r:id="rId63"/>
  </p:notesMasterIdLst>
  <p:sldIdLst>
    <p:sldId id="466" r:id="rId6"/>
    <p:sldId id="277" r:id="rId7"/>
    <p:sldId id="278" r:id="rId8"/>
    <p:sldId id="268" r:id="rId9"/>
    <p:sldId id="275" r:id="rId10"/>
    <p:sldId id="269" r:id="rId11"/>
    <p:sldId id="270" r:id="rId12"/>
    <p:sldId id="271" r:id="rId13"/>
    <p:sldId id="272" r:id="rId14"/>
    <p:sldId id="274" r:id="rId15"/>
    <p:sldId id="276" r:id="rId16"/>
    <p:sldId id="279" r:id="rId17"/>
    <p:sldId id="280" r:id="rId18"/>
    <p:sldId id="281" r:id="rId19"/>
    <p:sldId id="282" r:id="rId20"/>
    <p:sldId id="283" r:id="rId21"/>
    <p:sldId id="284" r:id="rId22"/>
    <p:sldId id="257" r:id="rId23"/>
    <p:sldId id="258" r:id="rId24"/>
    <p:sldId id="286" r:id="rId25"/>
    <p:sldId id="259" r:id="rId26"/>
    <p:sldId id="260" r:id="rId27"/>
    <p:sldId id="273" r:id="rId28"/>
    <p:sldId id="299" r:id="rId29"/>
    <p:sldId id="295" r:id="rId30"/>
    <p:sldId id="302" r:id="rId31"/>
    <p:sldId id="306" r:id="rId32"/>
    <p:sldId id="298" r:id="rId33"/>
    <p:sldId id="348" r:id="rId34"/>
    <p:sldId id="347" r:id="rId35"/>
    <p:sldId id="346" r:id="rId36"/>
    <p:sldId id="300" r:id="rId37"/>
    <p:sldId id="301" r:id="rId38"/>
    <p:sldId id="303" r:id="rId39"/>
    <p:sldId id="384" r:id="rId40"/>
    <p:sldId id="304" r:id="rId41"/>
    <p:sldId id="297" r:id="rId42"/>
    <p:sldId id="305" r:id="rId43"/>
    <p:sldId id="307" r:id="rId44"/>
    <p:sldId id="345" r:id="rId45"/>
    <p:sldId id="344" r:id="rId46"/>
    <p:sldId id="343" r:id="rId47"/>
    <p:sldId id="342" r:id="rId48"/>
    <p:sldId id="308" r:id="rId49"/>
    <p:sldId id="309" r:id="rId50"/>
    <p:sldId id="380" r:id="rId51"/>
    <p:sldId id="382" r:id="rId52"/>
    <p:sldId id="375" r:id="rId53"/>
    <p:sldId id="383" r:id="rId54"/>
    <p:sldId id="337" r:id="rId55"/>
    <p:sldId id="256" r:id="rId56"/>
    <p:sldId id="468" r:id="rId57"/>
    <p:sldId id="469" r:id="rId58"/>
    <p:sldId id="470" r:id="rId59"/>
    <p:sldId id="471" r:id="rId60"/>
    <p:sldId id="472" r:id="rId61"/>
    <p:sldId id="47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635F17-0D4E-4669-AA2D-E6548952CCCD}">
          <p14:sldIdLst>
            <p14:sldId id="466"/>
            <p14:sldId id="277"/>
            <p14:sldId id="278"/>
            <p14:sldId id="268"/>
            <p14:sldId id="275"/>
            <p14:sldId id="269"/>
            <p14:sldId id="270"/>
            <p14:sldId id="271"/>
            <p14:sldId id="272"/>
            <p14:sldId id="274"/>
            <p14:sldId id="276"/>
            <p14:sldId id="279"/>
            <p14:sldId id="280"/>
            <p14:sldId id="281"/>
            <p14:sldId id="282"/>
            <p14:sldId id="283"/>
            <p14:sldId id="284"/>
            <p14:sldId id="257"/>
            <p14:sldId id="258"/>
            <p14:sldId id="286"/>
            <p14:sldId id="259"/>
            <p14:sldId id="260"/>
            <p14:sldId id="273"/>
            <p14:sldId id="299"/>
            <p14:sldId id="295"/>
            <p14:sldId id="302"/>
            <p14:sldId id="306"/>
            <p14:sldId id="298"/>
            <p14:sldId id="348"/>
            <p14:sldId id="347"/>
            <p14:sldId id="346"/>
            <p14:sldId id="300"/>
            <p14:sldId id="301"/>
            <p14:sldId id="303"/>
            <p14:sldId id="384"/>
            <p14:sldId id="304"/>
            <p14:sldId id="297"/>
            <p14:sldId id="305"/>
            <p14:sldId id="307"/>
            <p14:sldId id="345"/>
            <p14:sldId id="344"/>
            <p14:sldId id="343"/>
            <p14:sldId id="342"/>
            <p14:sldId id="308"/>
            <p14:sldId id="309"/>
            <p14:sldId id="380"/>
            <p14:sldId id="382"/>
            <p14:sldId id="375"/>
            <p14:sldId id="383"/>
            <p14:sldId id="337"/>
            <p14:sldId id="256"/>
            <p14:sldId id="468"/>
            <p14:sldId id="469"/>
            <p14:sldId id="470"/>
            <p14:sldId id="471"/>
            <p14:sldId id="472"/>
            <p14:sldId id="473"/>
          </p14:sldIdLst>
        </p14:section>
        <p14:section name="Default Section" id="{7C0210F0-6C57-4B2D-AD98-EE1B3C9CB2C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17D37-2A3F-490A-A06E-59EFD2A5748C}"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9FB37-AD50-4D57-BA85-C4D72C46D917}" type="slidenum">
              <a:rPr lang="en-US" smtClean="0"/>
              <a:t>‹#›</a:t>
            </a:fld>
            <a:endParaRPr lang="en-US"/>
          </a:p>
        </p:txBody>
      </p:sp>
    </p:spTree>
    <p:extLst>
      <p:ext uri="{BB962C8B-B14F-4D97-AF65-F5344CB8AC3E}">
        <p14:creationId xmlns:p14="http://schemas.microsoft.com/office/powerpoint/2010/main" val="98703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B991F00-5D83-4321-975B-C52186A486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77E7DF-4FE5-423E-B4A8-0CB3BEE069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9" name="Rectangle 3">
            <a:extLst>
              <a:ext uri="{FF2B5EF4-FFF2-40B4-BE49-F238E27FC236}">
                <a16:creationId xmlns:a16="http://schemas.microsoft.com/office/drawing/2014/main" id="{B4C3253C-6EA8-46FC-B445-F7ED1D80A336}"/>
              </a:ext>
            </a:extLst>
          </p:cNvPr>
          <p:cNvSpPr txBox="1">
            <a:spLocks noGrp="1"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8A5E19-D49C-4385-84B6-4CBDE37D5FD6}" type="datetime1">
              <a:rPr kumimoji="0" lang="en-US" alt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4/20/2023</a:t>
            </a:fld>
            <a:endParaRPr kumimoji="0" lang="en-US" alt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9220" name="Rectangle 7">
            <a:extLst>
              <a:ext uri="{FF2B5EF4-FFF2-40B4-BE49-F238E27FC236}">
                <a16:creationId xmlns:a16="http://schemas.microsoft.com/office/drawing/2014/main" id="{464BA726-9717-4606-9D6B-219AB2E35FBE}"/>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646122-6241-4F99-9F92-0D803AD26484}" type="slidenum">
              <a:rPr kumimoji="0" lang="en-US" alt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9221" name="Rectangle 2">
            <a:extLst>
              <a:ext uri="{FF2B5EF4-FFF2-40B4-BE49-F238E27FC236}">
                <a16:creationId xmlns:a16="http://schemas.microsoft.com/office/drawing/2014/main" id="{F8544A99-4AFB-40CA-A549-40E7D6AC70A2}"/>
              </a:ext>
            </a:extLst>
          </p:cNvPr>
          <p:cNvSpPr>
            <a:spLocks noChangeArrowheads="1" noTextEdit="1"/>
          </p:cNvSpPr>
          <p:nvPr>
            <p:ph type="sldImg"/>
          </p:nvPr>
        </p:nvSpPr>
        <p:spPr>
          <a:ln/>
        </p:spPr>
      </p:sp>
      <p:sp>
        <p:nvSpPr>
          <p:cNvPr id="9222" name="Rectangle 3">
            <a:extLst>
              <a:ext uri="{FF2B5EF4-FFF2-40B4-BE49-F238E27FC236}">
                <a16:creationId xmlns:a16="http://schemas.microsoft.com/office/drawing/2014/main" id="{4FF7C715-0879-4D82-989F-698178629368}"/>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cd126a98_1_0: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cd126a98_1_0:notes"/>
          <p:cNvSpPr txBox="1">
            <a:spLocks noGrp="1"/>
          </p:cNvSpPr>
          <p:nvPr>
            <p:ph type="body" idx="1"/>
          </p:nvPr>
        </p:nvSpPr>
        <p:spPr>
          <a:xfrm>
            <a:off x="701675" y="4416190"/>
            <a:ext cx="5607000" cy="41824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Sai</a:t>
            </a:r>
            <a:endParaRPr dirty="0"/>
          </a:p>
        </p:txBody>
      </p:sp>
      <p:sp>
        <p:nvSpPr>
          <p:cNvPr id="147" name="Google Shape;147;gc6cd126a98_1_0:notes"/>
          <p:cNvSpPr txBox="1">
            <a:spLocks noGrp="1"/>
          </p:cNvSpPr>
          <p:nvPr>
            <p:ph type="sldNum" idx="12"/>
          </p:nvPr>
        </p:nvSpPr>
        <p:spPr>
          <a:xfrm>
            <a:off x="3970338" y="8829180"/>
            <a:ext cx="3038400" cy="465658"/>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0080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cd126a98_1_0: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cd126a98_1_0:notes"/>
          <p:cNvSpPr txBox="1">
            <a:spLocks noGrp="1"/>
          </p:cNvSpPr>
          <p:nvPr>
            <p:ph type="body" idx="1"/>
          </p:nvPr>
        </p:nvSpPr>
        <p:spPr>
          <a:xfrm>
            <a:off x="701675" y="4416190"/>
            <a:ext cx="5607000" cy="41824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Sai</a:t>
            </a:r>
            <a:endParaRPr dirty="0"/>
          </a:p>
        </p:txBody>
      </p:sp>
      <p:sp>
        <p:nvSpPr>
          <p:cNvPr id="147" name="Google Shape;147;gc6cd126a98_1_0:notes"/>
          <p:cNvSpPr txBox="1">
            <a:spLocks noGrp="1"/>
          </p:cNvSpPr>
          <p:nvPr>
            <p:ph type="sldNum" idx="12"/>
          </p:nvPr>
        </p:nvSpPr>
        <p:spPr>
          <a:xfrm>
            <a:off x="3970338" y="8829180"/>
            <a:ext cx="3038400" cy="465658"/>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62314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cd126a98_1_0: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cd126a98_1_0:notes"/>
          <p:cNvSpPr txBox="1">
            <a:spLocks noGrp="1"/>
          </p:cNvSpPr>
          <p:nvPr>
            <p:ph type="body" idx="1"/>
          </p:nvPr>
        </p:nvSpPr>
        <p:spPr>
          <a:xfrm>
            <a:off x="701675" y="4416190"/>
            <a:ext cx="5607000" cy="41824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Sai</a:t>
            </a:r>
            <a:endParaRPr dirty="0"/>
          </a:p>
        </p:txBody>
      </p:sp>
      <p:sp>
        <p:nvSpPr>
          <p:cNvPr id="147" name="Google Shape;147;gc6cd126a98_1_0:notes"/>
          <p:cNvSpPr txBox="1">
            <a:spLocks noGrp="1"/>
          </p:cNvSpPr>
          <p:nvPr>
            <p:ph type="sldNum" idx="12"/>
          </p:nvPr>
        </p:nvSpPr>
        <p:spPr>
          <a:xfrm>
            <a:off x="3970338" y="8829180"/>
            <a:ext cx="3038400" cy="465658"/>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3425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662D-9DB5-4CDD-A75B-8768A79A8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0768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701675" y="4416191"/>
            <a:ext cx="5607050" cy="41825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4: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448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cd126a98_1_0: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cd126a98_1_0:notes"/>
          <p:cNvSpPr txBox="1">
            <a:spLocks noGrp="1"/>
          </p:cNvSpPr>
          <p:nvPr>
            <p:ph type="body" idx="1"/>
          </p:nvPr>
        </p:nvSpPr>
        <p:spPr>
          <a:xfrm>
            <a:off x="701675" y="4416190"/>
            <a:ext cx="5607000" cy="41824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c6cd126a98_1_0:notes"/>
          <p:cNvSpPr txBox="1">
            <a:spLocks noGrp="1"/>
          </p:cNvSpPr>
          <p:nvPr>
            <p:ph type="sldNum" idx="12"/>
          </p:nvPr>
        </p:nvSpPr>
        <p:spPr>
          <a:xfrm>
            <a:off x="3970338" y="8829180"/>
            <a:ext cx="3038400" cy="465658"/>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3101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cd126a98_1_0: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cd126a98_1_0:notes"/>
          <p:cNvSpPr txBox="1">
            <a:spLocks noGrp="1"/>
          </p:cNvSpPr>
          <p:nvPr>
            <p:ph type="body" idx="1"/>
          </p:nvPr>
        </p:nvSpPr>
        <p:spPr>
          <a:xfrm>
            <a:off x="701675" y="4416190"/>
            <a:ext cx="5607000" cy="41824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c6cd126a98_1_0:notes"/>
          <p:cNvSpPr txBox="1">
            <a:spLocks noGrp="1"/>
          </p:cNvSpPr>
          <p:nvPr>
            <p:ph type="sldNum" idx="12"/>
          </p:nvPr>
        </p:nvSpPr>
        <p:spPr>
          <a:xfrm>
            <a:off x="3970338" y="8829180"/>
            <a:ext cx="3038400" cy="465658"/>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4725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cd126a98_1_0: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cd126a98_1_0:notes"/>
          <p:cNvSpPr txBox="1">
            <a:spLocks noGrp="1"/>
          </p:cNvSpPr>
          <p:nvPr>
            <p:ph type="body" idx="1"/>
          </p:nvPr>
        </p:nvSpPr>
        <p:spPr>
          <a:xfrm>
            <a:off x="701675" y="4416190"/>
            <a:ext cx="5607000" cy="41824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c6cd126a98_1_0:notes"/>
          <p:cNvSpPr txBox="1">
            <a:spLocks noGrp="1"/>
          </p:cNvSpPr>
          <p:nvPr>
            <p:ph type="sldNum" idx="12"/>
          </p:nvPr>
        </p:nvSpPr>
        <p:spPr>
          <a:xfrm>
            <a:off x="3970338" y="8829180"/>
            <a:ext cx="3038400" cy="465658"/>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38815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cd126a98_1_0: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cd126a98_1_0:notes"/>
          <p:cNvSpPr txBox="1">
            <a:spLocks noGrp="1"/>
          </p:cNvSpPr>
          <p:nvPr>
            <p:ph type="body" idx="1"/>
          </p:nvPr>
        </p:nvSpPr>
        <p:spPr>
          <a:xfrm>
            <a:off x="701675" y="4416190"/>
            <a:ext cx="5607000" cy="41824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c6cd126a98_1_0:notes"/>
          <p:cNvSpPr txBox="1">
            <a:spLocks noGrp="1"/>
          </p:cNvSpPr>
          <p:nvPr>
            <p:ph type="sldNum" idx="12"/>
          </p:nvPr>
        </p:nvSpPr>
        <p:spPr>
          <a:xfrm>
            <a:off x="3970338" y="8829180"/>
            <a:ext cx="3038400" cy="465658"/>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61033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662D-9DB5-4CDD-A75B-8768A79A8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38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D35BB5B-50A8-45C3-9F3A-22D6BBDD2F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34ADEE-EDD4-496B-9A1B-417A9B7BE2D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7" name="Rectangle 3">
            <a:extLst>
              <a:ext uri="{FF2B5EF4-FFF2-40B4-BE49-F238E27FC236}">
                <a16:creationId xmlns:a16="http://schemas.microsoft.com/office/drawing/2014/main" id="{A5A8B26F-19A9-4419-A5C0-88729DDD9CBE}"/>
              </a:ext>
            </a:extLst>
          </p:cNvPr>
          <p:cNvSpPr txBox="1">
            <a:spLocks noGrp="1"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DD03F4-285E-4820-B823-D2D9B4F100A7}" type="datetime1">
              <a:rPr kumimoji="0" lang="en-US" alt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4/20/2023</a:t>
            </a:fld>
            <a:endParaRPr kumimoji="0" lang="en-US" alt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11268" name="Rectangle 7">
            <a:extLst>
              <a:ext uri="{FF2B5EF4-FFF2-40B4-BE49-F238E27FC236}">
                <a16:creationId xmlns:a16="http://schemas.microsoft.com/office/drawing/2014/main" id="{81BC4B8B-9875-4670-BDB2-FEE030E0AA01}"/>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B41FC1-66C7-4710-A343-2FE76EDF79BE}" type="slidenum">
              <a:rPr kumimoji="0" lang="en-US" alt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11269" name="Rectangle 2">
            <a:extLst>
              <a:ext uri="{FF2B5EF4-FFF2-40B4-BE49-F238E27FC236}">
                <a16:creationId xmlns:a16="http://schemas.microsoft.com/office/drawing/2014/main" id="{4806107D-806F-42E3-8699-28084AB91FFB}"/>
              </a:ext>
            </a:extLst>
          </p:cNvPr>
          <p:cNvSpPr>
            <a:spLocks noChangeArrowheads="1" noTextEdit="1"/>
          </p:cNvSpPr>
          <p:nvPr>
            <p:ph type="sldImg"/>
          </p:nvPr>
        </p:nvSpPr>
        <p:spPr>
          <a:xfrm>
            <a:off x="1184275" y="696913"/>
            <a:ext cx="4648200" cy="3486150"/>
          </a:xfrm>
          <a:ln/>
        </p:spPr>
      </p:sp>
      <p:sp>
        <p:nvSpPr>
          <p:cNvPr id="11270" name="Rectangle 3">
            <a:extLst>
              <a:ext uri="{FF2B5EF4-FFF2-40B4-BE49-F238E27FC236}">
                <a16:creationId xmlns:a16="http://schemas.microsoft.com/office/drawing/2014/main" id="{E5BBA0FA-D765-45F8-8785-659B580F5734}"/>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0" tIns="45750" rIns="91500" bIns="45750"/>
          <a:lstStyle/>
          <a:p>
            <a:pPr eaLnBrk="1" hangingPunct="1"/>
            <a:r>
              <a:rPr lang="en-US" altLang="en-US">
                <a:latin typeface="Arial" panose="020B0604020202020204" pitchFamily="34" charset="0"/>
              </a:rPr>
              <a:t>Unit 1 - UAPD - California Federation of the Union of American Physicians and Dentists</a:t>
            </a:r>
          </a:p>
          <a:p>
            <a:pPr eaLnBrk="1" hangingPunct="1"/>
            <a:r>
              <a:rPr lang="en-US" altLang="en-US">
                <a:latin typeface="Arial" panose="020B0604020202020204" pitchFamily="34" charset="0"/>
              </a:rPr>
              <a:t>Unit 2 - CSUEU - California State Employees’ Association  (Registered Nurse, Pharmacist, Nutritionist)</a:t>
            </a:r>
          </a:p>
          <a:p>
            <a:pPr eaLnBrk="1" hangingPunct="1"/>
            <a:r>
              <a:rPr lang="en-US" altLang="en-US">
                <a:latin typeface="Arial" panose="020B0604020202020204" pitchFamily="34" charset="0"/>
              </a:rPr>
              <a:t>Unit 3 - CFA -  California Faculty Association</a:t>
            </a:r>
          </a:p>
          <a:p>
            <a:pPr eaLnBrk="1" hangingPunct="1"/>
            <a:r>
              <a:rPr lang="en-US" altLang="en-US">
                <a:latin typeface="Arial" panose="020B0604020202020204" pitchFamily="34" charset="0"/>
              </a:rPr>
              <a:t>Unit 4 - APC - Academic Professionals of California (Student Services Professional, Evaluator, Credential Analyst)</a:t>
            </a:r>
          </a:p>
          <a:p>
            <a:pPr eaLnBrk="1" hangingPunct="1"/>
            <a:r>
              <a:rPr lang="en-US" altLang="en-US">
                <a:latin typeface="Arial" panose="020B0604020202020204" pitchFamily="34" charset="0"/>
              </a:rPr>
              <a:t>Unit 5 - CSUEU - California State Employees’ Association (Food Service Worker, Groundsworker, Custodian)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701675" y="4381500"/>
            <a:ext cx="5607050" cy="41497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431800" y="692150"/>
            <a:ext cx="6146800" cy="3459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701675" y="4381500"/>
            <a:ext cx="5607050" cy="41497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431800" y="692150"/>
            <a:ext cx="6146800" cy="3459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417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701675" y="4381500"/>
            <a:ext cx="5607050" cy="41497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431800" y="692150"/>
            <a:ext cx="6146800" cy="3459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090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701675" y="4381500"/>
            <a:ext cx="5607050" cy="41497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431800" y="692150"/>
            <a:ext cx="6146800" cy="3459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043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701675" y="4381500"/>
            <a:ext cx="5607050" cy="41497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431800" y="692150"/>
            <a:ext cx="6146800" cy="3459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11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701675" y="4381500"/>
            <a:ext cx="5607050" cy="41497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431800" y="692150"/>
            <a:ext cx="6146800" cy="3459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356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701675" y="4381500"/>
            <a:ext cx="5607050" cy="41497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431800" y="692150"/>
            <a:ext cx="6146800" cy="3459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73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91F6395-4D3A-4E4D-ABEE-29D8B31B14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4D0A4C-69FB-4FD2-AE54-DE1D6594671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5" name="Rectangle 3">
            <a:extLst>
              <a:ext uri="{FF2B5EF4-FFF2-40B4-BE49-F238E27FC236}">
                <a16:creationId xmlns:a16="http://schemas.microsoft.com/office/drawing/2014/main" id="{1B355573-14C9-431E-9ED1-B3A7A941BADF}"/>
              </a:ext>
            </a:extLst>
          </p:cNvPr>
          <p:cNvSpPr txBox="1">
            <a:spLocks noGrp="1"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8D35D1-34C1-47ED-8499-7058967703FF}" type="datetime1">
              <a:rPr kumimoji="0" lang="en-US" alt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4/20/2023</a:t>
            </a:fld>
            <a:endParaRPr kumimoji="0" lang="en-US" alt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13316" name="Rectangle 7">
            <a:extLst>
              <a:ext uri="{FF2B5EF4-FFF2-40B4-BE49-F238E27FC236}">
                <a16:creationId xmlns:a16="http://schemas.microsoft.com/office/drawing/2014/main" id="{77EC9C96-6733-4AED-90A9-09A096772156}"/>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46F5E-66EA-4EE7-94E5-3D905102DC9F}" type="slidenum">
              <a:rPr kumimoji="0" lang="en-US" alt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13317" name="Rectangle 2">
            <a:extLst>
              <a:ext uri="{FF2B5EF4-FFF2-40B4-BE49-F238E27FC236}">
                <a16:creationId xmlns:a16="http://schemas.microsoft.com/office/drawing/2014/main" id="{A1D7C3C3-93FD-4F96-A0A9-2F4BD49FA386}"/>
              </a:ext>
            </a:extLst>
          </p:cNvPr>
          <p:cNvSpPr>
            <a:spLocks noChangeArrowheads="1" noTextEdit="1"/>
          </p:cNvSpPr>
          <p:nvPr>
            <p:ph type="sldImg"/>
          </p:nvPr>
        </p:nvSpPr>
        <p:spPr>
          <a:xfrm>
            <a:off x="1184275" y="696913"/>
            <a:ext cx="4648200" cy="3486150"/>
          </a:xfrm>
          <a:ln/>
        </p:spPr>
      </p:sp>
      <p:sp>
        <p:nvSpPr>
          <p:cNvPr id="13318" name="Rectangle 3">
            <a:extLst>
              <a:ext uri="{FF2B5EF4-FFF2-40B4-BE49-F238E27FC236}">
                <a16:creationId xmlns:a16="http://schemas.microsoft.com/office/drawing/2014/main" id="{0D201982-6BD5-4980-B9BA-85A77334EA61}"/>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0" tIns="45750" rIns="91500" bIns="45750"/>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C9BC4E4E-B4EC-4E7B-A22A-7886A587DA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A84D-8A6F-4093-BF57-AEE94E2782B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3" name="Rectangle 3">
            <a:extLst>
              <a:ext uri="{FF2B5EF4-FFF2-40B4-BE49-F238E27FC236}">
                <a16:creationId xmlns:a16="http://schemas.microsoft.com/office/drawing/2014/main" id="{5A90AD4A-E09A-4F69-8012-A72349A025B2}"/>
              </a:ext>
            </a:extLst>
          </p:cNvPr>
          <p:cNvSpPr txBox="1">
            <a:spLocks noGrp="1"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56B50B-C515-455D-93A8-99C5BAACFE94}" type="datetime1">
              <a:rPr kumimoji="0" lang="en-US" alt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4/20/2023</a:t>
            </a:fld>
            <a:endParaRPr kumimoji="0" lang="en-US" alt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15364" name="Rectangle 7">
            <a:extLst>
              <a:ext uri="{FF2B5EF4-FFF2-40B4-BE49-F238E27FC236}">
                <a16:creationId xmlns:a16="http://schemas.microsoft.com/office/drawing/2014/main" id="{A29EF3E2-5A33-489B-9B78-95A5F5E411DB}"/>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631BE3-3500-4868-B795-FB9FA868856F}" type="slidenum">
              <a:rPr kumimoji="0" lang="en-US" alt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15365" name="Rectangle 2">
            <a:extLst>
              <a:ext uri="{FF2B5EF4-FFF2-40B4-BE49-F238E27FC236}">
                <a16:creationId xmlns:a16="http://schemas.microsoft.com/office/drawing/2014/main" id="{2C2BECEF-1A3B-4A7B-AF05-DF595A1332A0}"/>
              </a:ext>
            </a:extLst>
          </p:cNvPr>
          <p:cNvSpPr>
            <a:spLocks noChangeArrowheads="1" noTextEdit="1"/>
          </p:cNvSpPr>
          <p:nvPr>
            <p:ph type="sldImg"/>
          </p:nvPr>
        </p:nvSpPr>
        <p:spPr>
          <a:xfrm>
            <a:off x="1184275" y="696913"/>
            <a:ext cx="4648200" cy="3486150"/>
          </a:xfrm>
          <a:ln/>
        </p:spPr>
      </p:sp>
      <p:sp>
        <p:nvSpPr>
          <p:cNvPr id="15366" name="Rectangle 3">
            <a:extLst>
              <a:ext uri="{FF2B5EF4-FFF2-40B4-BE49-F238E27FC236}">
                <a16:creationId xmlns:a16="http://schemas.microsoft.com/office/drawing/2014/main" id="{473CB2B3-AF0F-4593-A7D3-4386E87B2197}"/>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0" tIns="45750" rIns="91500" bIns="45750"/>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4D96415-08E5-4572-9679-416717A3BF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E4A3A8-3C0C-49D4-A1A4-580EE6D337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1" name="Rectangle 3">
            <a:extLst>
              <a:ext uri="{FF2B5EF4-FFF2-40B4-BE49-F238E27FC236}">
                <a16:creationId xmlns:a16="http://schemas.microsoft.com/office/drawing/2014/main" id="{E95E2299-2DC3-4377-9EDC-B4E49A0EB9F9}"/>
              </a:ext>
            </a:extLst>
          </p:cNvPr>
          <p:cNvSpPr txBox="1">
            <a:spLocks noGrp="1"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DC11E4-A1D5-4FB7-8C39-DCFD2AC5FD21}" type="datetime1">
              <a:rPr kumimoji="0" lang="en-US" alt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4/20/2023</a:t>
            </a:fld>
            <a:endParaRPr kumimoji="0" lang="en-US" alt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17412" name="Rectangle 7">
            <a:extLst>
              <a:ext uri="{FF2B5EF4-FFF2-40B4-BE49-F238E27FC236}">
                <a16:creationId xmlns:a16="http://schemas.microsoft.com/office/drawing/2014/main" id="{D282628E-FC77-4493-BCFC-29B521CEA2E1}"/>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5" tIns="46607" rIns="93215" bIns="46607"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0DC01E-EDE0-4AED-8DC4-0B51CEF2DC71}" type="slidenum">
              <a:rPr kumimoji="0" lang="en-US" alt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17413" name="Rectangle 2">
            <a:extLst>
              <a:ext uri="{FF2B5EF4-FFF2-40B4-BE49-F238E27FC236}">
                <a16:creationId xmlns:a16="http://schemas.microsoft.com/office/drawing/2014/main" id="{51A811E5-BE3F-4D70-86A6-8DABC7B8E81C}"/>
              </a:ext>
            </a:extLst>
          </p:cNvPr>
          <p:cNvSpPr>
            <a:spLocks noChangeArrowheads="1" noTextEdit="1"/>
          </p:cNvSpPr>
          <p:nvPr>
            <p:ph type="sldImg"/>
          </p:nvPr>
        </p:nvSpPr>
        <p:spPr>
          <a:xfrm>
            <a:off x="1184275" y="696913"/>
            <a:ext cx="4648200" cy="3486150"/>
          </a:xfrm>
          <a:ln/>
        </p:spPr>
      </p:sp>
      <p:sp>
        <p:nvSpPr>
          <p:cNvPr id="17414" name="Rectangle 3">
            <a:extLst>
              <a:ext uri="{FF2B5EF4-FFF2-40B4-BE49-F238E27FC236}">
                <a16:creationId xmlns:a16="http://schemas.microsoft.com/office/drawing/2014/main" id="{50F5D8D5-B216-4D38-AA40-2A98A8ABEE00}"/>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0" tIns="45750" rIns="91500" bIns="45750"/>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701675" y="4416191"/>
            <a:ext cx="5607050" cy="41825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Sai</a:t>
            </a:r>
          </a:p>
          <a:p>
            <a:pPr marL="0" lvl="0" indent="0" algn="l" rtl="0">
              <a:spcBef>
                <a:spcPts val="0"/>
              </a:spcBef>
              <a:spcAft>
                <a:spcPts val="0"/>
              </a:spcAft>
              <a:buNone/>
            </a:pPr>
            <a:endParaRPr lang="en-US" dirty="0"/>
          </a:p>
        </p:txBody>
      </p:sp>
      <p:sp>
        <p:nvSpPr>
          <p:cNvPr id="123" name="Google Shape;123;p2: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63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662D-9DB5-4CDD-A75B-8768A79A8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04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662D-9DB5-4CDD-A75B-8768A79A8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38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cd126a98_1_0:notes"/>
          <p:cNvSpPr>
            <a:spLocks noGrp="1" noRot="1" noChangeAspect="1"/>
          </p:cNvSpPr>
          <p:nvPr>
            <p:ph type="sldImg" idx="2"/>
          </p:nvPr>
        </p:nvSpPr>
        <p:spPr>
          <a:xfrm>
            <a:off x="406400" y="696913"/>
            <a:ext cx="6197600"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cd126a98_1_0:notes"/>
          <p:cNvSpPr txBox="1">
            <a:spLocks noGrp="1"/>
          </p:cNvSpPr>
          <p:nvPr>
            <p:ph type="body" idx="1"/>
          </p:nvPr>
        </p:nvSpPr>
        <p:spPr>
          <a:xfrm>
            <a:off x="701675" y="4416190"/>
            <a:ext cx="5607000" cy="41824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Sai</a:t>
            </a:r>
            <a:endParaRPr dirty="0"/>
          </a:p>
        </p:txBody>
      </p:sp>
      <p:sp>
        <p:nvSpPr>
          <p:cNvPr id="147" name="Google Shape;147;gc6cd126a98_1_0:notes"/>
          <p:cNvSpPr txBox="1">
            <a:spLocks noGrp="1"/>
          </p:cNvSpPr>
          <p:nvPr>
            <p:ph type="sldNum" idx="12"/>
          </p:nvPr>
        </p:nvSpPr>
        <p:spPr>
          <a:xfrm>
            <a:off x="3970338" y="8829180"/>
            <a:ext cx="3038400" cy="465658"/>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17736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a:pPr/>
              <a:t>4/20/2023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39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91397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99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2553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3740349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9033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30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708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382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5A170-2F3D-4355-9A29-F47603B15807}"/>
              </a:ext>
            </a:extLst>
          </p:cNvPr>
          <p:cNvSpPr/>
          <p:nvPr/>
        </p:nvSpPr>
        <p:spPr>
          <a:xfrm>
            <a:off x="1037167"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a:extLst>
              <a:ext uri="{FF2B5EF4-FFF2-40B4-BE49-F238E27FC236}">
                <a16:creationId xmlns:a16="http://schemas.microsoft.com/office/drawing/2014/main" id="{B0050B6D-F8C3-4124-84E7-A1EE06BCFD93}"/>
              </a:ext>
            </a:extLst>
          </p:cNvPr>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5742F14D-1F57-49D6-B917-56C456685B28}"/>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68EB9947-9E9E-4C76-BCF3-D394FE15914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9107B83-2E12-434A-BB1D-14324DB42420}"/>
              </a:ext>
            </a:extLst>
          </p:cNvPr>
          <p:cNvSpPr>
            <a:spLocks noGrp="1"/>
          </p:cNvSpPr>
          <p:nvPr>
            <p:ph type="sldNum" sz="quarter" idx="12"/>
          </p:nvPr>
        </p:nvSpPr>
        <p:spPr/>
        <p:txBody>
          <a:bodyPr/>
          <a:lstStyle>
            <a:lvl1pPr>
              <a:defRPr/>
            </a:lvl1pPr>
          </a:lstStyle>
          <a:p>
            <a:fld id="{5248A6F5-4453-48E3-B9CE-88F5249FC199}" type="slidenum">
              <a:rPr lang="en-US" altLang="en-US"/>
              <a:pPr/>
              <a:t>‹#›</a:t>
            </a:fld>
            <a:endParaRPr lang="en-US" altLang="en-US"/>
          </a:p>
        </p:txBody>
      </p:sp>
    </p:spTree>
    <p:extLst>
      <p:ext uri="{BB962C8B-B14F-4D97-AF65-F5344CB8AC3E}">
        <p14:creationId xmlns:p14="http://schemas.microsoft.com/office/powerpoint/2010/main" val="2555181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25A0F-FC61-488A-972E-EF91411F82F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E4EA78D-4B42-44C9-AF51-7356B3E6F4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827A02-AC95-4EE0-BC00-3184BDA37C38}"/>
              </a:ext>
            </a:extLst>
          </p:cNvPr>
          <p:cNvSpPr>
            <a:spLocks noGrp="1"/>
          </p:cNvSpPr>
          <p:nvPr>
            <p:ph type="sldNum" sz="quarter" idx="12"/>
          </p:nvPr>
        </p:nvSpPr>
        <p:spPr/>
        <p:txBody>
          <a:bodyPr/>
          <a:lstStyle>
            <a:lvl1pPr>
              <a:defRPr/>
            </a:lvl1pPr>
          </a:lstStyle>
          <a:p>
            <a:fld id="{69EF1ABC-A93A-4A1D-9558-D109756C4C0A}" type="slidenum">
              <a:rPr lang="en-US" altLang="en-US"/>
              <a:pPr/>
              <a:t>‹#›</a:t>
            </a:fld>
            <a:endParaRPr lang="en-US" altLang="en-US"/>
          </a:p>
        </p:txBody>
      </p:sp>
    </p:spTree>
    <p:extLst>
      <p:ext uri="{BB962C8B-B14F-4D97-AF65-F5344CB8AC3E}">
        <p14:creationId xmlns:p14="http://schemas.microsoft.com/office/powerpoint/2010/main" val="24404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a:t>‹#›</a:t>
            </a:fld>
            <a:endParaRPr lang="en-US" dirty="0"/>
          </a:p>
        </p:txBody>
      </p:sp>
    </p:spTree>
    <p:extLst>
      <p:ext uri="{BB962C8B-B14F-4D97-AF65-F5344CB8AC3E}">
        <p14:creationId xmlns:p14="http://schemas.microsoft.com/office/powerpoint/2010/main" val="1765508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2BBAEC-C4DF-4E97-BBB1-4EEF36B5DBE0}"/>
              </a:ext>
            </a:extLst>
          </p:cNvPr>
          <p:cNvSpPr/>
          <p:nvPr/>
        </p:nvSpPr>
        <p:spPr>
          <a:xfrm>
            <a:off x="1037167"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a:extLst>
              <a:ext uri="{FF2B5EF4-FFF2-40B4-BE49-F238E27FC236}">
                <a16:creationId xmlns:a16="http://schemas.microsoft.com/office/drawing/2014/main" id="{947196F9-08EA-404A-A6F6-A98CC4AF4817}"/>
              </a:ext>
            </a:extLst>
          </p:cNvPr>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1016000" y="3276600"/>
            <a:ext cx="100584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D8F37B21-02E2-432A-85C9-427318F362CA}"/>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F3D103FB-E8C6-4E0F-A18B-07D0630B3C5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698C8E0-E71D-4FB3-A9AC-4265DFAD4FBD}"/>
              </a:ext>
            </a:extLst>
          </p:cNvPr>
          <p:cNvSpPr>
            <a:spLocks noGrp="1"/>
          </p:cNvSpPr>
          <p:nvPr>
            <p:ph type="sldNum" sz="quarter" idx="12"/>
          </p:nvPr>
        </p:nvSpPr>
        <p:spPr/>
        <p:txBody>
          <a:bodyPr/>
          <a:lstStyle>
            <a:lvl1pPr>
              <a:defRPr/>
            </a:lvl1pPr>
          </a:lstStyle>
          <a:p>
            <a:fld id="{440F2BAD-5770-4B0D-B10B-52C7C3D4E357}" type="slidenum">
              <a:rPr lang="en-US" altLang="en-US"/>
              <a:pPr/>
              <a:t>‹#›</a:t>
            </a:fld>
            <a:endParaRPr lang="en-US" altLang="en-US"/>
          </a:p>
        </p:txBody>
      </p:sp>
    </p:spTree>
    <p:extLst>
      <p:ext uri="{BB962C8B-B14F-4D97-AF65-F5344CB8AC3E}">
        <p14:creationId xmlns:p14="http://schemas.microsoft.com/office/powerpoint/2010/main" val="3088645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583476-2594-4908-B600-226AE6ECFAE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AAAFDE7-7B44-4B98-96CE-B78E3B483B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51364A-D1AC-4D22-B05A-BCB13E555AB9}"/>
              </a:ext>
            </a:extLst>
          </p:cNvPr>
          <p:cNvSpPr>
            <a:spLocks noGrp="1"/>
          </p:cNvSpPr>
          <p:nvPr>
            <p:ph type="sldNum" sz="quarter" idx="12"/>
          </p:nvPr>
        </p:nvSpPr>
        <p:spPr/>
        <p:txBody>
          <a:bodyPr/>
          <a:lstStyle>
            <a:lvl1pPr>
              <a:defRPr/>
            </a:lvl1pPr>
          </a:lstStyle>
          <a:p>
            <a:fld id="{E69C8DB6-CD3B-4325-90F5-BAA08CD81C53}" type="slidenum">
              <a:rPr lang="en-US" altLang="en-US"/>
              <a:pPr/>
              <a:t>‹#›</a:t>
            </a:fld>
            <a:endParaRPr lang="en-US" altLang="en-US"/>
          </a:p>
        </p:txBody>
      </p:sp>
    </p:spTree>
    <p:extLst>
      <p:ext uri="{BB962C8B-B14F-4D97-AF65-F5344CB8AC3E}">
        <p14:creationId xmlns:p14="http://schemas.microsoft.com/office/powerpoint/2010/main" val="3535882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4713516-61C0-4F61-80A8-3ED1C768CDFB}"/>
              </a:ext>
            </a:extLst>
          </p:cNvPr>
          <p:cNvCxnSpPr/>
          <p:nvPr/>
        </p:nvCxnSpPr>
        <p:spPr>
          <a:xfrm>
            <a:off x="1011767" y="1249364"/>
            <a:ext cx="4876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72FB0CD-6CC8-4CBE-91F7-62B8397C5178}"/>
              </a:ext>
            </a:extLst>
          </p:cNvPr>
          <p:cNvCxnSpPr/>
          <p:nvPr/>
        </p:nvCxnSpPr>
        <p:spPr>
          <a:xfrm>
            <a:off x="6193367" y="1249364"/>
            <a:ext cx="48768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1936" y="1329264"/>
            <a:ext cx="48768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1329264"/>
            <a:ext cx="48768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073EB469-A116-409B-B59B-F2AC42D7B581}"/>
              </a:ext>
            </a:extLst>
          </p:cNvPr>
          <p:cNvSpPr>
            <a:spLocks noGrp="1"/>
          </p:cNvSpPr>
          <p:nvPr>
            <p:ph type="dt" sz="half" idx="10"/>
          </p:nvPr>
        </p:nvSpPr>
        <p:spPr/>
        <p:txBody>
          <a:bodyPr/>
          <a:lstStyle>
            <a:lvl1pPr>
              <a:defRPr/>
            </a:lvl1pPr>
          </a:lstStyle>
          <a:p>
            <a:pPr>
              <a:defRPr/>
            </a:pPr>
            <a:endParaRPr lang="en-US"/>
          </a:p>
        </p:txBody>
      </p:sp>
      <p:sp>
        <p:nvSpPr>
          <p:cNvPr id="10" name="Footer Placeholder 7">
            <a:extLst>
              <a:ext uri="{FF2B5EF4-FFF2-40B4-BE49-F238E27FC236}">
                <a16:creationId xmlns:a16="http://schemas.microsoft.com/office/drawing/2014/main" id="{CE7F4441-BEDB-4200-BA64-A76F1BF52C42}"/>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ECCDC9EB-6F54-4AAF-B7F5-41E8E63E45F7}"/>
              </a:ext>
            </a:extLst>
          </p:cNvPr>
          <p:cNvSpPr>
            <a:spLocks noGrp="1"/>
          </p:cNvSpPr>
          <p:nvPr>
            <p:ph type="sldNum" sz="quarter" idx="12"/>
          </p:nvPr>
        </p:nvSpPr>
        <p:spPr/>
        <p:txBody>
          <a:bodyPr/>
          <a:lstStyle>
            <a:lvl1pPr>
              <a:defRPr/>
            </a:lvl1pPr>
          </a:lstStyle>
          <a:p>
            <a:fld id="{9A3D1741-D78F-4731-827B-50A4548AF2B7}" type="slidenum">
              <a:rPr lang="en-US" altLang="en-US"/>
              <a:pPr/>
              <a:t>‹#›</a:t>
            </a:fld>
            <a:endParaRPr lang="en-US" altLang="en-US"/>
          </a:p>
        </p:txBody>
      </p:sp>
    </p:spTree>
    <p:extLst>
      <p:ext uri="{BB962C8B-B14F-4D97-AF65-F5344CB8AC3E}">
        <p14:creationId xmlns:p14="http://schemas.microsoft.com/office/powerpoint/2010/main" val="1137601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ACD11A2-D4FA-44CC-8C19-6937C6B8C51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1EB91AA-8780-421E-9312-4C90751AE2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4DC7403-06D4-4483-912E-339EBDFA34F9}"/>
              </a:ext>
            </a:extLst>
          </p:cNvPr>
          <p:cNvSpPr>
            <a:spLocks noGrp="1"/>
          </p:cNvSpPr>
          <p:nvPr>
            <p:ph type="sldNum" sz="quarter" idx="12"/>
          </p:nvPr>
        </p:nvSpPr>
        <p:spPr/>
        <p:txBody>
          <a:bodyPr/>
          <a:lstStyle>
            <a:lvl1pPr>
              <a:defRPr/>
            </a:lvl1pPr>
          </a:lstStyle>
          <a:p>
            <a:fld id="{2CC0DDB1-BAFF-4E2B-ADD2-1C6E5CA4AB2D}" type="slidenum">
              <a:rPr lang="en-US" altLang="en-US"/>
              <a:pPr/>
              <a:t>‹#›</a:t>
            </a:fld>
            <a:endParaRPr lang="en-US" altLang="en-US"/>
          </a:p>
        </p:txBody>
      </p:sp>
    </p:spTree>
    <p:extLst>
      <p:ext uri="{BB962C8B-B14F-4D97-AF65-F5344CB8AC3E}">
        <p14:creationId xmlns:p14="http://schemas.microsoft.com/office/powerpoint/2010/main" val="3525199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D4D7F3-7DED-4E92-9D40-16A28F729BA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3831FF7-D185-49F9-AE35-C18ECAAFBB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05254DD-44E8-4E0D-8080-83E007368B13}"/>
              </a:ext>
            </a:extLst>
          </p:cNvPr>
          <p:cNvSpPr>
            <a:spLocks noGrp="1"/>
          </p:cNvSpPr>
          <p:nvPr>
            <p:ph type="sldNum" sz="quarter" idx="12"/>
          </p:nvPr>
        </p:nvSpPr>
        <p:spPr/>
        <p:txBody>
          <a:bodyPr/>
          <a:lstStyle>
            <a:lvl1pPr>
              <a:defRPr/>
            </a:lvl1pPr>
          </a:lstStyle>
          <a:p>
            <a:fld id="{5CA87069-8957-4082-AA22-E702F35C6318}" type="slidenum">
              <a:rPr lang="en-US" altLang="en-US"/>
              <a:pPr/>
              <a:t>‹#›</a:t>
            </a:fld>
            <a:endParaRPr lang="en-US" altLang="en-US"/>
          </a:p>
        </p:txBody>
      </p:sp>
    </p:spTree>
    <p:extLst>
      <p:ext uri="{BB962C8B-B14F-4D97-AF65-F5344CB8AC3E}">
        <p14:creationId xmlns:p14="http://schemas.microsoft.com/office/powerpoint/2010/main" val="92874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3A660E2-E5E0-4D13-B6AD-855FE6F8D82C}"/>
              </a:ext>
            </a:extLst>
          </p:cNvPr>
          <p:cNvCxnSpPr/>
          <p:nvPr/>
        </p:nvCxnSpPr>
        <p:spPr>
          <a:xfrm rot="5400000">
            <a:off x="2871259" y="2515130"/>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16000" y="4572000"/>
            <a:ext cx="9046464"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21FAC016-E7F6-4F9E-BFEA-8FEE79AB02A4}"/>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EC58601B-2840-4E81-BBBB-BF6B775DF75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64EFA8CA-34EF-4E7B-8C47-AA1E37C6B778}"/>
              </a:ext>
            </a:extLst>
          </p:cNvPr>
          <p:cNvSpPr>
            <a:spLocks noGrp="1"/>
          </p:cNvSpPr>
          <p:nvPr>
            <p:ph type="sldNum" sz="quarter" idx="12"/>
          </p:nvPr>
        </p:nvSpPr>
        <p:spPr/>
        <p:txBody>
          <a:bodyPr/>
          <a:lstStyle>
            <a:lvl1pPr>
              <a:defRPr/>
            </a:lvl1pPr>
          </a:lstStyle>
          <a:p>
            <a:fld id="{353DFE49-C801-4F62-BD13-7450EED94595}" type="slidenum">
              <a:rPr lang="en-US" altLang="en-US"/>
              <a:pPr/>
              <a:t>‹#›</a:t>
            </a:fld>
            <a:endParaRPr lang="en-US" altLang="en-US"/>
          </a:p>
        </p:txBody>
      </p:sp>
    </p:spTree>
    <p:extLst>
      <p:ext uri="{BB962C8B-B14F-4D97-AF65-F5344CB8AC3E}">
        <p14:creationId xmlns:p14="http://schemas.microsoft.com/office/powerpoint/2010/main" val="33759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133856" y="3505200"/>
            <a:ext cx="98552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685BA3-5FB3-4CE9-9686-F5BA7C68904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D153194-D0A1-428A-8218-C923BD56DD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8AAB6B-02B9-41AA-90E4-8A23AB240849}"/>
              </a:ext>
            </a:extLst>
          </p:cNvPr>
          <p:cNvSpPr>
            <a:spLocks noGrp="1"/>
          </p:cNvSpPr>
          <p:nvPr>
            <p:ph type="sldNum" sz="quarter" idx="12"/>
          </p:nvPr>
        </p:nvSpPr>
        <p:spPr/>
        <p:txBody>
          <a:bodyPr/>
          <a:lstStyle>
            <a:lvl1pPr>
              <a:defRPr/>
            </a:lvl1pPr>
          </a:lstStyle>
          <a:p>
            <a:fld id="{020AAE36-C2D0-4C12-BE8A-BFB123378CA5}" type="slidenum">
              <a:rPr lang="en-US" altLang="en-US"/>
              <a:pPr/>
              <a:t>‹#›</a:t>
            </a:fld>
            <a:endParaRPr lang="en-US" altLang="en-US"/>
          </a:p>
        </p:txBody>
      </p:sp>
    </p:spTree>
    <p:extLst>
      <p:ext uri="{BB962C8B-B14F-4D97-AF65-F5344CB8AC3E}">
        <p14:creationId xmlns:p14="http://schemas.microsoft.com/office/powerpoint/2010/main" val="3676431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ECF05-413C-4092-9943-911441F1392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04F1CBB-4728-4850-A034-C78D4AE79F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713392-CE36-43E0-961D-EE36805CBD65}"/>
              </a:ext>
            </a:extLst>
          </p:cNvPr>
          <p:cNvSpPr>
            <a:spLocks noGrp="1"/>
          </p:cNvSpPr>
          <p:nvPr>
            <p:ph type="sldNum" sz="quarter" idx="12"/>
          </p:nvPr>
        </p:nvSpPr>
        <p:spPr/>
        <p:txBody>
          <a:bodyPr/>
          <a:lstStyle>
            <a:lvl1pPr>
              <a:defRPr/>
            </a:lvl1pPr>
          </a:lstStyle>
          <a:p>
            <a:fld id="{DC5C9627-9BD1-4DC6-911E-B9E845714B26}" type="slidenum">
              <a:rPr lang="en-US" altLang="en-US"/>
              <a:pPr/>
              <a:t>‹#›</a:t>
            </a:fld>
            <a:endParaRPr lang="en-US" altLang="en-US"/>
          </a:p>
        </p:txBody>
      </p:sp>
    </p:spTree>
    <p:extLst>
      <p:ext uri="{BB962C8B-B14F-4D97-AF65-F5344CB8AC3E}">
        <p14:creationId xmlns:p14="http://schemas.microsoft.com/office/powerpoint/2010/main" val="2450487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BB6D8-746E-4043-98B8-64F62EC7D1A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E27D3-5B8E-4396-9DF2-C956B8C014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2326A9-0CE2-4A97-B3E8-78087BDBCCCC}"/>
              </a:ext>
            </a:extLst>
          </p:cNvPr>
          <p:cNvSpPr>
            <a:spLocks noGrp="1"/>
          </p:cNvSpPr>
          <p:nvPr>
            <p:ph type="sldNum" sz="quarter" idx="12"/>
          </p:nvPr>
        </p:nvSpPr>
        <p:spPr/>
        <p:txBody>
          <a:bodyPr/>
          <a:lstStyle>
            <a:lvl1pPr>
              <a:defRPr/>
            </a:lvl1pPr>
          </a:lstStyle>
          <a:p>
            <a:fld id="{AA48333C-7EFC-4D5B-A7FD-1E3942818FFA}" type="slidenum">
              <a:rPr lang="en-US" altLang="en-US"/>
              <a:pPr/>
              <a:t>‹#›</a:t>
            </a:fld>
            <a:endParaRPr lang="en-US" altLang="en-US"/>
          </a:p>
        </p:txBody>
      </p:sp>
    </p:spTree>
    <p:extLst>
      <p:ext uri="{BB962C8B-B14F-4D97-AF65-F5344CB8AC3E}">
        <p14:creationId xmlns:p14="http://schemas.microsoft.com/office/powerpoint/2010/main" val="1631524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ECC69E-B8DF-4FBB-AEA7-186CF38F5A40}"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4/20/2023</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2A64D-6A18-4D83-8292-AD4A0CC9C366}"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4530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990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EECC69E-B8DF-4FBB-AEA7-186CF38F5A40}" type="datetimeFigureOut">
              <a:rPr lang="en-US" smtClean="0"/>
              <a:t>4/20/2023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752A64D-6A18-4D83-8292-AD4A0CC9C366}" type="slidenum">
              <a:rPr lang="en-US" smtClean="0"/>
              <a:t>‹#›</a:t>
            </a:fld>
            <a:endParaRPr lang="en-US" dirty="0"/>
          </a:p>
        </p:txBody>
      </p:sp>
    </p:spTree>
    <p:extLst>
      <p:ext uri="{BB962C8B-B14F-4D97-AF65-F5344CB8AC3E}">
        <p14:creationId xmlns:p14="http://schemas.microsoft.com/office/powerpoint/2010/main" val="218266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ECC69E-B8DF-4FBB-AEA7-186CF38F5A40}" type="datetimeFigureOut">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2A64D-6A18-4D83-8292-AD4A0CC9C366}"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164537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EECC69E-B8DF-4FBB-AEA7-186CF38F5A40}" type="datetimeFigureOut">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2A64D-6A18-4D83-8292-AD4A0CC9C366}" type="slidenum">
              <a:rPr lang="en-US" smtClean="0"/>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2897712922"/>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EECC69E-B8DF-4FBB-AEA7-186CF38F5A40}" type="datetimeFigureOut">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52A64D-6A18-4D83-8292-AD4A0CC9C366}"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6588686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EECC69E-B8DF-4FBB-AEA7-186CF38F5A40}" type="datetimeFigureOut">
              <a:rPr lang="en-US" smtClean="0"/>
              <a:t>4/20/2023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52A64D-6A18-4D83-8292-AD4A0CC9C366}" type="slidenum">
              <a:rPr lang="en-US" smtClean="0"/>
              <a:t>‹#›</a:t>
            </a:fld>
            <a:endParaRPr lang="en-US" dirty="0"/>
          </a:p>
        </p:txBody>
      </p:sp>
    </p:spTree>
    <p:extLst>
      <p:ext uri="{BB962C8B-B14F-4D97-AF65-F5344CB8AC3E}">
        <p14:creationId xmlns:p14="http://schemas.microsoft.com/office/powerpoint/2010/main" val="207164391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ECC69E-B8DF-4FBB-AEA7-186CF38F5A40}" type="datetimeFigureOut">
              <a:rPr lang="en-US" smtClean="0"/>
              <a:t>4/20/2023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52A64D-6A18-4D83-8292-AD4A0CC9C366}"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9861371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CC69E-B8DF-4FBB-AEA7-186CF38F5A40}" type="datetimeFigureOut">
              <a:rPr lang="en-US" smtClean="0"/>
              <a:t>4/20/2023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52A64D-6A18-4D83-8292-AD4A0CC9C366}" type="slidenum">
              <a:rPr lang="en-US" smtClean="0"/>
              <a:t>‹#›</a:t>
            </a:fld>
            <a:endParaRPr lang="en-US" dirty="0"/>
          </a:p>
        </p:txBody>
      </p:sp>
    </p:spTree>
    <p:extLst>
      <p:ext uri="{BB962C8B-B14F-4D97-AF65-F5344CB8AC3E}">
        <p14:creationId xmlns:p14="http://schemas.microsoft.com/office/powerpoint/2010/main" val="1727359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CEECC69E-B8DF-4FBB-AEA7-186CF38F5A40}" type="datetimeFigureOut">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52A64D-6A18-4D83-8292-AD4A0CC9C366}" type="slidenum">
              <a:rPr lang="en-US" smtClean="0"/>
              <a:t>‹#›</a:t>
            </a:fld>
            <a:endParaRPr lang="en-US" dirty="0"/>
          </a:p>
        </p:txBody>
      </p:sp>
    </p:spTree>
    <p:extLst>
      <p:ext uri="{BB962C8B-B14F-4D97-AF65-F5344CB8AC3E}">
        <p14:creationId xmlns:p14="http://schemas.microsoft.com/office/powerpoint/2010/main" val="194941864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EECC69E-B8DF-4FBB-AEA7-186CF38F5A40}" type="datetimeFigureOut">
              <a:rPr lang="en-US" smtClean="0"/>
              <a:t>4/20/2023</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752A64D-6A18-4D83-8292-AD4A0CC9C366}" type="slidenum">
              <a:rPr lang="en-US" smtClean="0"/>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334987454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ECC69E-B8DF-4FBB-AEA7-186CF38F5A40}" type="datetimeFigureOut">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2A64D-6A18-4D83-8292-AD4A0CC9C366}" type="slidenum">
              <a:rPr lang="en-US" smtClean="0"/>
              <a:t>‹#›</a:t>
            </a:fld>
            <a:endParaRPr lang="en-US" dirty="0"/>
          </a:p>
        </p:txBody>
      </p:sp>
    </p:spTree>
    <p:extLst>
      <p:ext uri="{BB962C8B-B14F-4D97-AF65-F5344CB8AC3E}">
        <p14:creationId xmlns:p14="http://schemas.microsoft.com/office/powerpoint/2010/main" val="11358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a:t>‹#›</a:t>
            </a:fld>
            <a:endParaRPr lang="en-US" dirty="0"/>
          </a:p>
        </p:txBody>
      </p:sp>
    </p:spTree>
    <p:extLst>
      <p:ext uri="{BB962C8B-B14F-4D97-AF65-F5344CB8AC3E}">
        <p14:creationId xmlns:p14="http://schemas.microsoft.com/office/powerpoint/2010/main" val="385204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ECC69E-B8DF-4FBB-AEA7-186CF38F5A40}" type="datetimeFigureOut">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2A64D-6A18-4D83-8292-AD4A0CC9C366}" type="slidenum">
              <a:rPr lang="en-US" smtClean="0"/>
              <a:t>‹#›</a:t>
            </a:fld>
            <a:endParaRPr lang="en-US" dirty="0"/>
          </a:p>
        </p:txBody>
      </p:sp>
    </p:spTree>
    <p:extLst>
      <p:ext uri="{BB962C8B-B14F-4D97-AF65-F5344CB8AC3E}">
        <p14:creationId xmlns:p14="http://schemas.microsoft.com/office/powerpoint/2010/main" val="3216039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EE6C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17961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8"/>
          <p:cNvSpPr txBox="1">
            <a:spLocks noGrp="1"/>
          </p:cNvSpPr>
          <p:nvPr>
            <p:ph type="body" idx="1"/>
          </p:nvPr>
        </p:nvSpPr>
        <p:spPr>
          <a:xfrm>
            <a:off x="609600" y="1481329"/>
            <a:ext cx="10972800" cy="4525963"/>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21" name="Google Shape;21;p8"/>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8"/>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94107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body" idx="1"/>
          </p:nvPr>
        </p:nvSpPr>
        <p:spPr>
          <a:xfrm>
            <a:off x="609600" y="1481329"/>
            <a:ext cx="53848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7" name="Google Shape;47;p11"/>
          <p:cNvSpPr txBox="1">
            <a:spLocks noGrp="1"/>
          </p:cNvSpPr>
          <p:nvPr>
            <p:ph type="body" idx="2"/>
          </p:nvPr>
        </p:nvSpPr>
        <p:spPr>
          <a:xfrm>
            <a:off x="6197600" y="1481329"/>
            <a:ext cx="53848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8" name="Google Shape;48;p11"/>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1"/>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90936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bg>
      <p:bgPr>
        <a:blipFill rotWithShape="1">
          <a:blip r:embed="rId2">
            <a:alphaModFix/>
          </a:blip>
          <a:tile tx="0" ty="0" sx="50000" sy="50000" flip="none" algn="tl"/>
        </a:blipFill>
        <a:effectLst/>
      </p:bgPr>
    </p:bg>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609600" y="273050"/>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
          <p:cNvSpPr txBox="1">
            <a:spLocks noGrp="1"/>
          </p:cNvSpPr>
          <p:nvPr>
            <p:ph type="body" idx="1"/>
          </p:nvPr>
        </p:nvSpPr>
        <p:spPr>
          <a:xfrm>
            <a:off x="609600" y="5410200"/>
            <a:ext cx="5386917"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5" name="Google Shape;55;p12"/>
          <p:cNvSpPr txBox="1">
            <a:spLocks noGrp="1"/>
          </p:cNvSpPr>
          <p:nvPr>
            <p:ph type="body" idx="2"/>
          </p:nvPr>
        </p:nvSpPr>
        <p:spPr>
          <a:xfrm>
            <a:off x="6193369" y="5410200"/>
            <a:ext cx="5389033"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6" name="Google Shape;56;p12"/>
          <p:cNvSpPr txBox="1">
            <a:spLocks noGrp="1"/>
          </p:cNvSpPr>
          <p:nvPr>
            <p:ph type="body" idx="3"/>
          </p:nvPr>
        </p:nvSpPr>
        <p:spPr>
          <a:xfrm>
            <a:off x="609600" y="1444295"/>
            <a:ext cx="5386917" cy="3941763"/>
          </a:xfrm>
          <a:prstGeom prst="rect">
            <a:avLst/>
          </a:prstGeom>
          <a:noFill/>
          <a:ln>
            <a:noFill/>
          </a:ln>
        </p:spPr>
        <p:txBody>
          <a:bodyPr spcFirstLastPara="1" wrap="square" lIns="91425" tIns="45700" rIns="91425" bIns="45700" anchor="t" anchorCtr="0">
            <a:normAutofit/>
          </a:bodyPr>
          <a:lstStyle>
            <a:lvl1pPr marL="457200" lvl="0" indent="-332232" algn="l">
              <a:spcBef>
                <a:spcPts val="40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7" name="Google Shape;57;p12"/>
          <p:cNvSpPr txBox="1">
            <a:spLocks noGrp="1"/>
          </p:cNvSpPr>
          <p:nvPr>
            <p:ph type="body" idx="4"/>
          </p:nvPr>
        </p:nvSpPr>
        <p:spPr>
          <a:xfrm>
            <a:off x="6193368" y="1444295"/>
            <a:ext cx="5389033" cy="3941763"/>
          </a:xfrm>
          <a:prstGeom prst="rect">
            <a:avLst/>
          </a:prstGeom>
          <a:noFill/>
          <a:ln>
            <a:noFill/>
          </a:ln>
        </p:spPr>
        <p:txBody>
          <a:bodyPr spcFirstLastPara="1" wrap="square" lIns="91425" tIns="45700" rIns="91425" bIns="45700" anchor="t" anchorCtr="0">
            <a:normAutofit/>
          </a:bodyPr>
          <a:lstStyle>
            <a:lvl1pPr marL="457200" lvl="0" indent="-332232" algn="l">
              <a:spcBef>
                <a:spcPts val="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8" name="Google Shape;58;p12"/>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645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94561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4"/>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8276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219200" y="4876800"/>
            <a:ext cx="9975701"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Clr>
                <a:schemeClr val="accent1"/>
              </a:buClr>
              <a:buSzPts val="2500"/>
              <a:buFont typeface="Lucida Sans"/>
              <a:buNone/>
              <a:defRPr sz="25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a:spLocks noGrp="1"/>
          </p:cNvSpPr>
          <p:nvPr>
            <p:ph type="body" idx="1"/>
          </p:nvPr>
        </p:nvSpPr>
        <p:spPr>
          <a:xfrm>
            <a:off x="5892800" y="5355102"/>
            <a:ext cx="5299456" cy="914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1088"/>
              <a:buNone/>
              <a:defRPr sz="1600"/>
            </a:lvl1pPr>
            <a:lvl2pPr marL="914400" lvl="1" indent="-228600" algn="l">
              <a:spcBef>
                <a:spcPts val="324"/>
              </a:spcBef>
              <a:spcAft>
                <a:spcPts val="0"/>
              </a:spcAft>
              <a:buSzPts val="1200"/>
              <a:buNone/>
              <a:defRPr sz="1200"/>
            </a:lvl2pPr>
            <a:lvl3pPr marL="1371600" lvl="2" indent="-228600" algn="l">
              <a:spcBef>
                <a:spcPts val="350"/>
              </a:spcBef>
              <a:spcAft>
                <a:spcPts val="0"/>
              </a:spcAft>
              <a:buSzPts val="1000"/>
              <a:buNone/>
              <a:defRPr sz="1000"/>
            </a:lvl3pPr>
            <a:lvl4pPr marL="1828800" lvl="3" indent="-228600" algn="l">
              <a:spcBef>
                <a:spcPts val="350"/>
              </a:spcBef>
              <a:spcAft>
                <a:spcPts val="0"/>
              </a:spcAft>
              <a:buSzPts val="900"/>
              <a:buNone/>
              <a:defRPr sz="900"/>
            </a:lvl4pPr>
            <a:lvl5pPr marL="2286000" lvl="4" indent="-228600" algn="l">
              <a:spcBef>
                <a:spcPts val="350"/>
              </a:spcBef>
              <a:spcAft>
                <a:spcPts val="0"/>
              </a:spcAft>
              <a:buSzPts val="900"/>
              <a:buNone/>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3" name="Google Shape;73;p15"/>
          <p:cNvSpPr txBox="1">
            <a:spLocks noGrp="1"/>
          </p:cNvSpPr>
          <p:nvPr>
            <p:ph type="body" idx="2"/>
          </p:nvPr>
        </p:nvSpPr>
        <p:spPr>
          <a:xfrm>
            <a:off x="1219200" y="274320"/>
            <a:ext cx="9973056" cy="4572000"/>
          </a:xfrm>
          <a:prstGeom prst="rect">
            <a:avLst/>
          </a:prstGeom>
          <a:noFill/>
          <a:ln>
            <a:noFill/>
          </a:ln>
        </p:spPr>
        <p:txBody>
          <a:bodyPr spcFirstLastPara="1" wrap="square" lIns="91425" tIns="45700" rIns="91425" bIns="45700" anchor="t" anchorCtr="0">
            <a:normAutofit/>
          </a:bodyPr>
          <a:lstStyle>
            <a:lvl1pPr marL="457200" lvl="0" indent="-366776" algn="l">
              <a:spcBef>
                <a:spcPts val="400"/>
              </a:spcBef>
              <a:spcAft>
                <a:spcPts val="0"/>
              </a:spcAft>
              <a:buSzPts val="2176"/>
              <a:buChar char="🞂"/>
              <a:defRPr sz="3200"/>
            </a:lvl1pPr>
            <a:lvl2pPr marL="914400" lvl="1" indent="-406400" algn="l">
              <a:spcBef>
                <a:spcPts val="324"/>
              </a:spcBef>
              <a:spcAft>
                <a:spcPts val="0"/>
              </a:spcAft>
              <a:buSzPts val="2800"/>
              <a:buChar char="◦"/>
              <a:defRPr sz="2800"/>
            </a:lvl2pPr>
            <a:lvl3pPr marL="1371600" lvl="2" indent="-381000" algn="l">
              <a:spcBef>
                <a:spcPts val="350"/>
              </a:spcBef>
              <a:spcAft>
                <a:spcPts val="0"/>
              </a:spcAft>
              <a:buSzPts val="2400"/>
              <a:buChar char="●"/>
              <a:defRPr sz="2400"/>
            </a:lvl3pPr>
            <a:lvl4pPr marL="1828800" lvl="3" indent="-355600" algn="l">
              <a:spcBef>
                <a:spcPts val="350"/>
              </a:spcBef>
              <a:spcAft>
                <a:spcPts val="0"/>
              </a:spcAft>
              <a:buSzPts val="2000"/>
              <a:buChar char="●"/>
              <a:defRPr sz="2000"/>
            </a:lvl4pPr>
            <a:lvl5pPr marL="2286000" lvl="4" indent="-355600" algn="l">
              <a:spcBef>
                <a:spcPts val="350"/>
              </a:spcBef>
              <a:spcAft>
                <a:spcPts val="0"/>
              </a:spcAft>
              <a:buSzPts val="2000"/>
              <a:buChar char="●"/>
              <a:defRPr sz="20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4" name="Google Shape;74;p15"/>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8667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1521643" y="5443402"/>
            <a:ext cx="9550400" cy="648232"/>
          </a:xfrm>
          <a:prstGeom prst="rect">
            <a:avLst/>
          </a:prstGeom>
          <a:noFill/>
          <a:ln>
            <a:noFill/>
          </a:ln>
        </p:spPr>
        <p:txBody>
          <a:bodyPr spcFirstLastPara="1" wrap="square" lIns="91425" tIns="0" rIns="91425" bIns="45700" anchor="t" anchorCtr="0">
            <a:normAutofit/>
          </a:bodyPr>
          <a:lstStyle>
            <a:lvl1pPr marL="457200" marR="18288" lvl="0" indent="-228600" algn="r">
              <a:spcBef>
                <a:spcPts val="400"/>
              </a:spcBef>
              <a:spcAft>
                <a:spcPts val="0"/>
              </a:spcAft>
              <a:buSzPts val="952"/>
              <a:buNone/>
              <a:defRPr sz="1400"/>
            </a:lvl1pPr>
            <a:lvl2pPr marL="914400" lvl="1" indent="-304800" algn="l">
              <a:spcBef>
                <a:spcPts val="324"/>
              </a:spcBef>
              <a:spcAft>
                <a:spcPts val="0"/>
              </a:spcAft>
              <a:buSzPts val="1200"/>
              <a:buChar char="◦"/>
              <a:defRPr sz="1200"/>
            </a:lvl2pPr>
            <a:lvl3pPr marL="1371600" lvl="2" indent="-292100" algn="l">
              <a:spcBef>
                <a:spcPts val="350"/>
              </a:spcBef>
              <a:spcAft>
                <a:spcPts val="0"/>
              </a:spcAft>
              <a:buSzPts val="1000"/>
              <a:buChar char="●"/>
              <a:defRPr sz="1000"/>
            </a:lvl3pPr>
            <a:lvl4pPr marL="1828800" lvl="3" indent="-285750" algn="l">
              <a:spcBef>
                <a:spcPts val="350"/>
              </a:spcBef>
              <a:spcAft>
                <a:spcPts val="0"/>
              </a:spcAft>
              <a:buSzPts val="900"/>
              <a:buChar char="●"/>
              <a:defRPr sz="900"/>
            </a:lvl4pPr>
            <a:lvl5pPr marL="2286000" lvl="4" indent="-285750" algn="l">
              <a:spcBef>
                <a:spcPts val="350"/>
              </a:spcBef>
              <a:spcAft>
                <a:spcPts val="0"/>
              </a:spcAft>
              <a:buSzPts val="900"/>
              <a:buChar char="●"/>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9" name="Google Shape;79;p16"/>
          <p:cNvSpPr>
            <a:spLocks noGrp="1"/>
          </p:cNvSpPr>
          <p:nvPr>
            <p:ph type="pic" idx="2"/>
          </p:nvPr>
        </p:nvSpPr>
        <p:spPr>
          <a:xfrm>
            <a:off x="304800" y="189968"/>
            <a:ext cx="11582400" cy="4389120"/>
          </a:xfrm>
          <a:prstGeom prst="rect">
            <a:avLst/>
          </a:prstGeom>
          <a:solidFill>
            <a:schemeClr val="dk2"/>
          </a:solidFill>
          <a:ln w="9525" cap="flat" cmpd="sng">
            <a:solidFill>
              <a:schemeClr val="dk1"/>
            </a:solidFill>
            <a:prstDash val="solid"/>
            <a:round/>
            <a:headEnd type="none" w="sm" len="sm"/>
            <a:tailEnd type="none" w="sm" len="sm"/>
          </a:ln>
        </p:spPr>
      </p:sp>
      <p:sp>
        <p:nvSpPr>
          <p:cNvPr id="80" name="Google Shape;80;p16"/>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chemeClr val="lt1"/>
                </a:solidFill>
                <a:latin typeface="Lucida Sans"/>
                <a:ea typeface="Lucida Sans"/>
                <a:cs typeface="Lucida Sans"/>
                <a:sym typeface="Lucida Sans"/>
              </a:defRPr>
            </a:lvl1pPr>
            <a:lvl2pPr marL="0" lvl="1" indent="0" algn="r">
              <a:spcBef>
                <a:spcPts val="0"/>
              </a:spcBef>
              <a:buNone/>
              <a:defRPr sz="1000" b="0">
                <a:solidFill>
                  <a:schemeClr val="lt1"/>
                </a:solidFill>
                <a:latin typeface="Lucida Sans"/>
                <a:ea typeface="Lucida Sans"/>
                <a:cs typeface="Lucida Sans"/>
                <a:sym typeface="Lucida Sans"/>
              </a:defRPr>
            </a:lvl2pPr>
            <a:lvl3pPr marL="0" lvl="2" indent="0" algn="r">
              <a:spcBef>
                <a:spcPts val="0"/>
              </a:spcBef>
              <a:buNone/>
              <a:defRPr sz="1000" b="0">
                <a:solidFill>
                  <a:schemeClr val="lt1"/>
                </a:solidFill>
                <a:latin typeface="Lucida Sans"/>
                <a:ea typeface="Lucida Sans"/>
                <a:cs typeface="Lucida Sans"/>
                <a:sym typeface="Lucida Sans"/>
              </a:defRPr>
            </a:lvl3pPr>
            <a:lvl4pPr marL="0" lvl="3" indent="0" algn="r">
              <a:spcBef>
                <a:spcPts val="0"/>
              </a:spcBef>
              <a:buNone/>
              <a:defRPr sz="1000" b="0">
                <a:solidFill>
                  <a:schemeClr val="lt1"/>
                </a:solidFill>
                <a:latin typeface="Lucida Sans"/>
                <a:ea typeface="Lucida Sans"/>
                <a:cs typeface="Lucida Sans"/>
                <a:sym typeface="Lucida Sans"/>
              </a:defRPr>
            </a:lvl4pPr>
            <a:lvl5pPr marL="0" lvl="4" indent="0" algn="r">
              <a:spcBef>
                <a:spcPts val="0"/>
              </a:spcBef>
              <a:buNone/>
              <a:defRPr sz="1000" b="0">
                <a:solidFill>
                  <a:schemeClr val="lt1"/>
                </a:solidFill>
                <a:latin typeface="Lucida Sans"/>
                <a:ea typeface="Lucida Sans"/>
                <a:cs typeface="Lucida Sans"/>
                <a:sym typeface="Lucida Sans"/>
              </a:defRPr>
            </a:lvl5pPr>
            <a:lvl6pPr marL="0" lvl="5" indent="0" algn="r">
              <a:spcBef>
                <a:spcPts val="0"/>
              </a:spcBef>
              <a:buNone/>
              <a:defRPr sz="1000" b="0">
                <a:solidFill>
                  <a:schemeClr val="lt1"/>
                </a:solidFill>
                <a:latin typeface="Lucida Sans"/>
                <a:ea typeface="Lucida Sans"/>
                <a:cs typeface="Lucida Sans"/>
                <a:sym typeface="Lucida Sans"/>
              </a:defRPr>
            </a:lvl6pPr>
            <a:lvl7pPr marL="0" lvl="6" indent="0" algn="r">
              <a:spcBef>
                <a:spcPts val="0"/>
              </a:spcBef>
              <a:buNone/>
              <a:defRPr sz="1000" b="0">
                <a:solidFill>
                  <a:schemeClr val="lt1"/>
                </a:solidFill>
                <a:latin typeface="Lucida Sans"/>
                <a:ea typeface="Lucida Sans"/>
                <a:cs typeface="Lucida Sans"/>
                <a:sym typeface="Lucida Sans"/>
              </a:defRPr>
            </a:lvl7pPr>
            <a:lvl8pPr marL="0" lvl="7" indent="0" algn="r">
              <a:spcBef>
                <a:spcPts val="0"/>
              </a:spcBef>
              <a:buNone/>
              <a:defRPr sz="1000" b="0">
                <a:solidFill>
                  <a:schemeClr val="lt1"/>
                </a:solidFill>
                <a:latin typeface="Lucida Sans"/>
                <a:ea typeface="Lucida Sans"/>
                <a:cs typeface="Lucida Sans"/>
                <a:sym typeface="Lucida Sans"/>
              </a:defRPr>
            </a:lvl8pPr>
            <a:lvl9pPr marL="0" lvl="8" indent="0" algn="r">
              <a:spcBef>
                <a:spcPts val="0"/>
              </a:spcBef>
              <a:buNone/>
              <a:defRPr sz="1000" b="0">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16"/>
          <p:cNvSpPr txBox="1">
            <a:spLocks noGrp="1"/>
          </p:cNvSpPr>
          <p:nvPr>
            <p:ph type="title"/>
          </p:nvPr>
        </p:nvSpPr>
        <p:spPr>
          <a:xfrm>
            <a:off x="304800" y="4865122"/>
            <a:ext cx="10767243" cy="562672"/>
          </a:xfrm>
          <a:prstGeom prst="rect">
            <a:avLst/>
          </a:prstGeom>
          <a:noFill/>
          <a:ln>
            <a:noFill/>
          </a:ln>
        </p:spPr>
        <p:txBody>
          <a:bodyPr spcFirstLastPara="1" wrap="square" lIns="91425" tIns="45700" rIns="91425" bIns="45700" anchor="t" anchorCtr="0">
            <a:normAutofit/>
          </a:bodyPr>
          <a:lstStyle>
            <a:lvl1pPr marR="0" lvl="0" algn="r">
              <a:spcBef>
                <a:spcPts val="0"/>
              </a:spcBef>
              <a:spcAft>
                <a:spcPts val="0"/>
              </a:spcAft>
              <a:buClr>
                <a:schemeClr val="accent1"/>
              </a:buClr>
              <a:buSzPts val="3000"/>
              <a:buFont typeface="Lucida Sans"/>
              <a:buNone/>
              <a:defRPr sz="3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6"/>
          <p:cNvSpPr/>
          <p:nvPr/>
        </p:nvSpPr>
        <p:spPr>
          <a:xfrm>
            <a:off x="665697" y="5944936"/>
            <a:ext cx="6587499" cy="921076"/>
          </a:xfrm>
          <a:custGeom>
            <a:avLst/>
            <a:gdLst/>
            <a:ahLst/>
            <a:cxnLst/>
            <a:rect l="l" t="t" r="r" b="b"/>
            <a:pathLst>
              <a:path w="7485" h="337" extrusionOk="0">
                <a:moveTo>
                  <a:pt x="0" y="2"/>
                </a:moveTo>
                <a:lnTo>
                  <a:pt x="7485" y="337"/>
                </a:lnTo>
                <a:lnTo>
                  <a:pt x="5558" y="337"/>
                </a:lnTo>
                <a:lnTo>
                  <a:pt x="1" y="0"/>
                </a:lnTo>
              </a:path>
            </a:pathLst>
          </a:custGeom>
          <a:solidFill>
            <a:srgbClr val="D19A9A">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5" name="Google Shape;85;p16"/>
          <p:cNvSpPr/>
          <p:nvPr/>
        </p:nvSpPr>
        <p:spPr>
          <a:xfrm>
            <a:off x="647623" y="5939011"/>
            <a:ext cx="492060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6" name="Google Shape;86;p16"/>
          <p:cNvSpPr/>
          <p:nvPr/>
        </p:nvSpPr>
        <p:spPr>
          <a:xfrm>
            <a:off x="-8056" y="5791253"/>
            <a:ext cx="4536419"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87" name="Google Shape;87;p16"/>
          <p:cNvCxnSpPr/>
          <p:nvPr/>
        </p:nvCxnSpPr>
        <p:spPr>
          <a:xfrm>
            <a:off x="-12316" y="5787739"/>
            <a:ext cx="4540679" cy="1084383"/>
          </a:xfrm>
          <a:prstGeom prst="straightConnector1">
            <a:avLst/>
          </a:prstGeom>
          <a:noFill/>
          <a:ln w="12050" cap="flat" cmpd="sng">
            <a:solidFill>
              <a:srgbClr val="CC9191"/>
            </a:solidFill>
            <a:prstDash val="solid"/>
            <a:miter lim="800000"/>
            <a:headEnd type="none" w="sm" len="sm"/>
            <a:tailEnd type="none" w="sm" len="sm"/>
          </a:ln>
        </p:spPr>
      </p:cxnSp>
      <p:sp>
        <p:nvSpPr>
          <p:cNvPr id="88" name="Google Shape;88;p16"/>
          <p:cNvSpPr/>
          <p:nvPr/>
        </p:nvSpPr>
        <p:spPr>
          <a:xfrm>
            <a:off x="11552149" y="4988440"/>
            <a:ext cx="243840" cy="228600"/>
          </a:xfrm>
          <a:prstGeom prst="chevron">
            <a:avLst>
              <a:gd name="adj" fmla="val 50000"/>
            </a:avLst>
          </a:prstGeom>
          <a:gradFill>
            <a:gsLst>
              <a:gs pos="0">
                <a:srgbClr val="9A0000"/>
              </a:gs>
              <a:gs pos="72000">
                <a:srgbClr val="C84848"/>
              </a:gs>
              <a:gs pos="100000">
                <a:srgbClr val="D07979"/>
              </a:gs>
            </a:gsLst>
            <a:lin ang="16200000" scaled="0"/>
          </a:gradFill>
          <a:ln w="9525" cap="rnd" cmpd="sng">
            <a:solidFill>
              <a:srgbClr val="7E0000"/>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9" name="Google Shape;89;p16"/>
          <p:cNvSpPr/>
          <p:nvPr/>
        </p:nvSpPr>
        <p:spPr>
          <a:xfrm>
            <a:off x="11303595" y="4988440"/>
            <a:ext cx="243840" cy="228600"/>
          </a:xfrm>
          <a:prstGeom prst="chevron">
            <a:avLst>
              <a:gd name="adj" fmla="val 50000"/>
            </a:avLst>
          </a:prstGeom>
          <a:gradFill>
            <a:gsLst>
              <a:gs pos="0">
                <a:srgbClr val="9A0000"/>
              </a:gs>
              <a:gs pos="72000">
                <a:srgbClr val="C84848"/>
              </a:gs>
              <a:gs pos="100000">
                <a:srgbClr val="D07979"/>
              </a:gs>
            </a:gsLst>
            <a:lin ang="16200000" scaled="0"/>
          </a:gradFill>
          <a:ln w="9525" cap="rnd" cmpd="sng">
            <a:solidFill>
              <a:srgbClr val="7E0000"/>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Tree>
    <p:extLst>
      <p:ext uri="{BB962C8B-B14F-4D97-AF65-F5344CB8AC3E}">
        <p14:creationId xmlns:p14="http://schemas.microsoft.com/office/powerpoint/2010/main" val="1506882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7"/>
          <p:cNvSpPr txBox="1">
            <a:spLocks noGrp="1"/>
          </p:cNvSpPr>
          <p:nvPr>
            <p:ph type="body" idx="1"/>
          </p:nvPr>
        </p:nvSpPr>
        <p:spPr>
          <a:xfrm rot="5400000">
            <a:off x="3902965" y="-1812035"/>
            <a:ext cx="4386071" cy="109728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3" name="Google Shape;93;p17"/>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7"/>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7"/>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248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4/20/2023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110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rot="5400000">
            <a:off x="7513950" y="1886041"/>
            <a:ext cx="5592761" cy="236996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rot="5400000">
            <a:off x="2029620" y="-1145379"/>
            <a:ext cx="5592760" cy="84328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9" name="Google Shape;99;p18"/>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95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4/20/2023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17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4/20/2023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60734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67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789008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8.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9.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9.jpg"/><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4/20/2023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extLst>
      <p:ext uri="{BB962C8B-B14F-4D97-AF65-F5344CB8AC3E}">
        <p14:creationId xmlns:p14="http://schemas.microsoft.com/office/powerpoint/2010/main" val="403097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D415F92-B315-49C3-BF85-AAE20A6CCC61}"/>
              </a:ext>
            </a:extLst>
          </p:cNvPr>
          <p:cNvSpPr>
            <a:spLocks noGrp="1"/>
          </p:cNvSpPr>
          <p:nvPr>
            <p:ph type="title"/>
          </p:nvPr>
        </p:nvSpPr>
        <p:spPr bwMode="auto">
          <a:xfrm>
            <a:off x="1016000" y="4572000"/>
            <a:ext cx="904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316B600-1D3E-4D6B-9DAB-003BF086D880}"/>
              </a:ext>
            </a:extLst>
          </p:cNvPr>
          <p:cNvSpPr>
            <a:spLocks noGrp="1"/>
          </p:cNvSpPr>
          <p:nvPr>
            <p:ph type="body" idx="1"/>
          </p:nvPr>
        </p:nvSpPr>
        <p:spPr bwMode="auto">
          <a:xfrm>
            <a:off x="1016000" y="685800"/>
            <a:ext cx="1005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5B4E7E5-C02A-40B0-8745-DE662116EFF2}"/>
              </a:ext>
            </a:extLst>
          </p:cNvPr>
          <p:cNvSpPr>
            <a:spLocks noGrp="1"/>
          </p:cNvSpPr>
          <p:nvPr>
            <p:ph type="dt" sz="half" idx="2"/>
          </p:nvPr>
        </p:nvSpPr>
        <p:spPr>
          <a:xfrm>
            <a:off x="8331200" y="6208714"/>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95D1CB65-E692-4C74-8D52-6F58BD9C4113}"/>
              </a:ext>
            </a:extLst>
          </p:cNvPr>
          <p:cNvSpPr>
            <a:spLocks noGrp="1"/>
          </p:cNvSpPr>
          <p:nvPr>
            <p:ph type="ftr" sz="quarter" idx="3"/>
          </p:nvPr>
        </p:nvSpPr>
        <p:spPr>
          <a:xfrm>
            <a:off x="1016001" y="6208714"/>
            <a:ext cx="6498167" cy="365125"/>
          </a:xfrm>
          <a:prstGeom prst="rect">
            <a:avLst/>
          </a:prstGeom>
        </p:spPr>
        <p:txBody>
          <a:bodyPr vert="horz" lIns="91440" tIns="45720" rIns="91440" bIns="45720" rtlCol="0" anchor="ctr"/>
          <a:lstStyle>
            <a:lvl1pPr algn="l">
              <a:defRPr sz="1200" b="1">
                <a:solidFill>
                  <a:schemeClr val="tx2">
                    <a:lumMod val="90000"/>
                    <a:lumOff val="10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42D2CE2-7C6F-4571-8735-DE1B8423C13E}"/>
              </a:ext>
            </a:extLst>
          </p:cNvPr>
          <p:cNvSpPr>
            <a:spLocks noGrp="1"/>
          </p:cNvSpPr>
          <p:nvPr>
            <p:ph type="sldNum" sz="quarter" idx="4"/>
          </p:nvPr>
        </p:nvSpPr>
        <p:spPr>
          <a:xfrm>
            <a:off x="10160000" y="5688014"/>
            <a:ext cx="1016000" cy="365125"/>
          </a:xfrm>
          <a:prstGeom prst="rect">
            <a:avLst/>
          </a:prstGeom>
        </p:spPr>
        <p:txBody>
          <a:bodyPr vert="horz" wrap="square" lIns="91440" tIns="45720" rIns="91440" bIns="45720" numCol="1" anchor="ctr" anchorCtr="0" compatLnSpc="1">
            <a:prstTxWarp prst="textNoShape">
              <a:avLst/>
            </a:prstTxWarp>
          </a:bodyPr>
          <a:lstStyle>
            <a:lvl1pPr algn="r">
              <a:defRPr sz="2400">
                <a:solidFill>
                  <a:srgbClr val="262626"/>
                </a:solidFill>
                <a:latin typeface="Impact" panose="020B0806030902050204" pitchFamily="34" charset="0"/>
              </a:defRPr>
            </a:lvl1pPr>
          </a:lstStyle>
          <a:p>
            <a:fld id="{23FF984C-30B3-46C5-8E64-7F7C9F0D170C}" type="slidenum">
              <a:rPr lang="en-US" altLang="en-US"/>
              <a:pPr/>
              <a:t>‹#›</a:t>
            </a:fld>
            <a:endParaRPr lang="en-US" altLang="en-US"/>
          </a:p>
        </p:txBody>
      </p:sp>
      <p:sp>
        <p:nvSpPr>
          <p:cNvPr id="8" name="Rectangle 7">
            <a:extLst>
              <a:ext uri="{FF2B5EF4-FFF2-40B4-BE49-F238E27FC236}">
                <a16:creationId xmlns:a16="http://schemas.microsoft.com/office/drawing/2014/main" id="{57AA3139-DEF8-45C2-BE90-08CC334F49C7}"/>
              </a:ext>
            </a:extLst>
          </p:cNvPr>
          <p:cNvSpPr/>
          <p:nvPr/>
        </p:nvSpPr>
        <p:spPr>
          <a:xfrm>
            <a:off x="1037167"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a:extLst>
              <a:ext uri="{FF2B5EF4-FFF2-40B4-BE49-F238E27FC236}">
                <a16:creationId xmlns:a16="http://schemas.microsoft.com/office/drawing/2014/main" id="{EECF92F2-571A-4E98-80E3-B3E64ECB3C9A}"/>
              </a:ext>
            </a:extLst>
          </p:cNvPr>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37065970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8056" y="5791253"/>
            <a:ext cx="4536419"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EECC69E-B8DF-4FBB-AEA7-186CF38F5A40}" type="datetimeFigureOut">
              <a:rPr lang="en-US" smtClean="0"/>
              <a:t>4/20/2023</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752A64D-6A18-4D83-8292-AD4A0CC9C366}" type="slidenum">
              <a:rPr lang="en-US" smtClean="0"/>
              <a:t>‹#›</a:t>
            </a:fld>
            <a:endParaRPr lang="en-US" dirty="0"/>
          </a:p>
        </p:txBody>
      </p:sp>
    </p:spTree>
    <p:extLst>
      <p:ext uri="{BB962C8B-B14F-4D97-AF65-F5344CB8AC3E}">
        <p14:creationId xmlns:p14="http://schemas.microsoft.com/office/powerpoint/2010/main" val="2297269881"/>
      </p:ext>
    </p:extLst>
  </p:cSld>
  <p:clrMap bg1="lt1" tx1="dk1" bg2="lt2" tx2="dk2" accent1="accent1" accent2="accent2" accent3="accent3" accent4="accent4" accent5="accent5" accent6="accent6" hlink="hlink" folHlink="folHlink"/>
  <p:sldLayoutIdLst>
    <p:sldLayoutId id="2147483691"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EECC69E-B8DF-4FBB-AEA7-186CF38F5A40}" type="datetimeFigureOut">
              <a:rPr lang="en-US" smtClean="0"/>
              <a:t>4/20/2023</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752A64D-6A18-4D83-8292-AD4A0CC9C366}" type="slidenum">
              <a:rPr lang="en-US" smtClean="0"/>
              <a:t>‹#›</a:t>
            </a:fld>
            <a:endParaRPr lang="en-US" dirty="0"/>
          </a:p>
        </p:txBody>
      </p:sp>
    </p:spTree>
    <p:extLst>
      <p:ext uri="{BB962C8B-B14F-4D97-AF65-F5344CB8AC3E}">
        <p14:creationId xmlns:p14="http://schemas.microsoft.com/office/powerpoint/2010/main" val="75998477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p:nvPr/>
        </p:nvSpPr>
        <p:spPr>
          <a:xfrm>
            <a:off x="665697" y="5944936"/>
            <a:ext cx="6587499" cy="921076"/>
          </a:xfrm>
          <a:custGeom>
            <a:avLst/>
            <a:gdLst/>
            <a:ahLst/>
            <a:cxnLst/>
            <a:rect l="l" t="t" r="r" b="b"/>
            <a:pathLst>
              <a:path w="7485" h="337" extrusionOk="0">
                <a:moveTo>
                  <a:pt x="0" y="2"/>
                </a:moveTo>
                <a:lnTo>
                  <a:pt x="7485" y="337"/>
                </a:lnTo>
                <a:lnTo>
                  <a:pt x="5558" y="337"/>
                </a:lnTo>
                <a:lnTo>
                  <a:pt x="1" y="0"/>
                </a:lnTo>
              </a:path>
            </a:pathLst>
          </a:custGeom>
          <a:solidFill>
            <a:srgbClr val="D19A9A">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11" name="Google Shape;11;p7"/>
          <p:cNvSpPr/>
          <p:nvPr/>
        </p:nvSpPr>
        <p:spPr>
          <a:xfrm>
            <a:off x="647623" y="5939011"/>
            <a:ext cx="492060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12" name="Google Shape;12;p7"/>
          <p:cNvSpPr/>
          <p:nvPr/>
        </p:nvSpPr>
        <p:spPr>
          <a:xfrm>
            <a:off x="-8056" y="5791253"/>
            <a:ext cx="4536419" cy="1080868"/>
          </a:xfrm>
          <a:prstGeom prst="rtTriangle">
            <a:avLst/>
          </a:prstGeom>
          <a:blipFill rotWithShape="1">
            <a:blip r:embed="rId11">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13" name="Google Shape;13;p7"/>
          <p:cNvCxnSpPr/>
          <p:nvPr/>
        </p:nvCxnSpPr>
        <p:spPr>
          <a:xfrm>
            <a:off x="-12316" y="5787739"/>
            <a:ext cx="4540679" cy="1084383"/>
          </a:xfrm>
          <a:prstGeom prst="straightConnector1">
            <a:avLst/>
          </a:prstGeom>
          <a:noFill/>
          <a:ln w="12050" cap="flat" cmpd="sng">
            <a:solidFill>
              <a:srgbClr val="CC9191"/>
            </a:solidFill>
            <a:prstDash val="solid"/>
            <a:miter lim="800000"/>
            <a:headEnd type="none" w="sm" len="sm"/>
            <a:tailEnd type="none" w="sm" len="sm"/>
          </a:ln>
        </p:spPr>
      </p:cxnSp>
      <p:sp>
        <p:nvSpPr>
          <p:cNvPr id="14" name="Google Shape;14;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100"/>
              <a:buFont typeface="Lucida Sans"/>
              <a:buNone/>
              <a:defRPr sz="4100" b="1" i="0" u="none" strike="noStrike" cap="non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7"/>
          <p:cNvSpPr txBox="1">
            <a:spLocks noGrp="1"/>
          </p:cNvSpPr>
          <p:nvPr>
            <p:ph type="body" idx="1"/>
          </p:nvPr>
        </p:nvSpPr>
        <p:spPr>
          <a:xfrm>
            <a:off x="609600" y="1481329"/>
            <a:ext cx="10972800" cy="4525963"/>
          </a:xfrm>
          <a:prstGeom prst="rect">
            <a:avLst/>
          </a:prstGeom>
          <a:noFill/>
          <a:ln>
            <a:noFill/>
          </a:ln>
        </p:spPr>
        <p:txBody>
          <a:bodyPr spcFirstLastPara="1" wrap="square" lIns="91425" tIns="45700" rIns="91425" bIns="45700" anchor="t" anchorCtr="0">
            <a:norm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6" name="Google Shape;16;p7"/>
          <p:cNvSpPr txBox="1">
            <a:spLocks noGrp="1"/>
          </p:cNvSpPr>
          <p:nvPr>
            <p:ph type="dt" idx="10"/>
          </p:nvPr>
        </p:nvSpPr>
        <p:spPr>
          <a:xfrm>
            <a:off x="8969376" y="6407944"/>
            <a:ext cx="256032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7" name="Google Shape;17;p7"/>
          <p:cNvSpPr txBox="1">
            <a:spLocks noGrp="1"/>
          </p:cNvSpPr>
          <p:nvPr>
            <p:ph type="ftr" idx="11"/>
          </p:nvPr>
        </p:nvSpPr>
        <p:spPr>
          <a:xfrm>
            <a:off x="5840097" y="6407945"/>
            <a:ext cx="313424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8" name="Google Shape;18;p7"/>
          <p:cNvSpPr txBox="1">
            <a:spLocks noGrp="1"/>
          </p:cNvSpPr>
          <p:nvPr>
            <p:ph type="sldNum" idx="12"/>
          </p:nvPr>
        </p:nvSpPr>
        <p:spPr>
          <a:xfrm>
            <a:off x="11529696" y="6407945"/>
            <a:ext cx="48768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dk1"/>
                </a:solidFill>
                <a:latin typeface="Lucida Sans"/>
                <a:ea typeface="Lucida Sans"/>
                <a:cs typeface="Lucida Sans"/>
                <a:sym typeface="Lucida Sans"/>
              </a:defRPr>
            </a:lvl1pPr>
            <a:lvl2pPr marL="0" marR="0" lvl="1" indent="0" algn="r" rtl="0">
              <a:spcBef>
                <a:spcPts val="0"/>
              </a:spcBef>
              <a:buNone/>
              <a:defRPr sz="1000" b="0" u="none">
                <a:solidFill>
                  <a:schemeClr val="dk1"/>
                </a:solidFill>
                <a:latin typeface="Lucida Sans"/>
                <a:ea typeface="Lucida Sans"/>
                <a:cs typeface="Lucida Sans"/>
                <a:sym typeface="Lucida Sans"/>
              </a:defRPr>
            </a:lvl2pPr>
            <a:lvl3pPr marL="0" marR="0" lvl="2" indent="0" algn="r" rtl="0">
              <a:spcBef>
                <a:spcPts val="0"/>
              </a:spcBef>
              <a:buNone/>
              <a:defRPr sz="1000" b="0" u="none">
                <a:solidFill>
                  <a:schemeClr val="dk1"/>
                </a:solidFill>
                <a:latin typeface="Lucida Sans"/>
                <a:ea typeface="Lucida Sans"/>
                <a:cs typeface="Lucida Sans"/>
                <a:sym typeface="Lucida Sans"/>
              </a:defRPr>
            </a:lvl3pPr>
            <a:lvl4pPr marL="0" marR="0" lvl="3" indent="0" algn="r" rtl="0">
              <a:spcBef>
                <a:spcPts val="0"/>
              </a:spcBef>
              <a:buNone/>
              <a:defRPr sz="1000" b="0" u="none">
                <a:solidFill>
                  <a:schemeClr val="dk1"/>
                </a:solidFill>
                <a:latin typeface="Lucida Sans"/>
                <a:ea typeface="Lucida Sans"/>
                <a:cs typeface="Lucida Sans"/>
                <a:sym typeface="Lucida Sans"/>
              </a:defRPr>
            </a:lvl4pPr>
            <a:lvl5pPr marL="0" marR="0" lvl="4" indent="0" algn="r" rtl="0">
              <a:spcBef>
                <a:spcPts val="0"/>
              </a:spcBef>
              <a:buNone/>
              <a:defRPr sz="1000" b="0" u="none">
                <a:solidFill>
                  <a:schemeClr val="dk1"/>
                </a:solidFill>
                <a:latin typeface="Lucida Sans"/>
                <a:ea typeface="Lucida Sans"/>
                <a:cs typeface="Lucida Sans"/>
                <a:sym typeface="Lucida Sans"/>
              </a:defRPr>
            </a:lvl5pPr>
            <a:lvl6pPr marL="0" marR="0" lvl="5" indent="0" algn="r" rtl="0">
              <a:spcBef>
                <a:spcPts val="0"/>
              </a:spcBef>
              <a:buNone/>
              <a:defRPr sz="1000" b="0" u="none">
                <a:solidFill>
                  <a:schemeClr val="dk1"/>
                </a:solidFill>
                <a:latin typeface="Lucida Sans"/>
                <a:ea typeface="Lucida Sans"/>
                <a:cs typeface="Lucida Sans"/>
                <a:sym typeface="Lucida Sans"/>
              </a:defRPr>
            </a:lvl6pPr>
            <a:lvl7pPr marL="0" marR="0" lvl="6" indent="0" algn="r" rtl="0">
              <a:spcBef>
                <a:spcPts val="0"/>
              </a:spcBef>
              <a:buNone/>
              <a:defRPr sz="1000" b="0" u="none">
                <a:solidFill>
                  <a:schemeClr val="dk1"/>
                </a:solidFill>
                <a:latin typeface="Lucida Sans"/>
                <a:ea typeface="Lucida Sans"/>
                <a:cs typeface="Lucida Sans"/>
                <a:sym typeface="Lucida Sans"/>
              </a:defRPr>
            </a:lvl7pPr>
            <a:lvl8pPr marL="0" marR="0" lvl="7" indent="0" algn="r" rtl="0">
              <a:spcBef>
                <a:spcPts val="0"/>
              </a:spcBef>
              <a:buNone/>
              <a:defRPr sz="1000" b="0" u="none">
                <a:solidFill>
                  <a:schemeClr val="dk1"/>
                </a:solidFill>
                <a:latin typeface="Lucida Sans"/>
                <a:ea typeface="Lucida Sans"/>
                <a:cs typeface="Lucida Sans"/>
                <a:sym typeface="Lucida Sans"/>
              </a:defRPr>
            </a:lvl8pPr>
            <a:lvl9pPr marL="0" marR="0" lvl="8" indent="0" algn="r" rtl="0">
              <a:spcBef>
                <a:spcPts val="0"/>
              </a:spcBef>
              <a:buNone/>
              <a:defRPr sz="1000" b="0" u="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14664037"/>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sueastbay.edu/financialaid/types-of-aid/federal-work-study.html"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sueastbay.edu/payroll/files/docs/student-employment-guide.pdf"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s://connect.sco.ca.gov/"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hyperlink" Target="https://pixabay.com/de/stempel-save-the-date-rot-3047232/" TargetMode="Externa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22.jpeg"/><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emf"/><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package" Target="../embeddings/Microsoft_Excel_Worksheet.xlsx"/><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hyperlink" Target="mailto:chris.lam-Vazquez@csueastbay.edu" TargetMode="External"/><Relationship Id="rId7" Type="http://schemas.openxmlformats.org/officeDocument/2006/relationships/image" Target="../media/image30.png"/><Relationship Id="rId2" Type="http://schemas.openxmlformats.org/officeDocument/2006/relationships/hyperlink" Target="mailto:sai.vang@csueastnay.edu" TargetMode="External"/><Relationship Id="rId1" Type="http://schemas.openxmlformats.org/officeDocument/2006/relationships/slideLayout" Target="../slideLayouts/slideLayout31.xml"/><Relationship Id="rId6" Type="http://schemas.openxmlformats.org/officeDocument/2006/relationships/hyperlink" Target="mailto:Josephine.capiral@csueastbay.edu" TargetMode="External"/><Relationship Id="rId5" Type="http://schemas.openxmlformats.org/officeDocument/2006/relationships/hyperlink" Target="mailto:lana.lewis@csueastbay.edu" TargetMode="External"/><Relationship Id="rId4" Type="http://schemas.openxmlformats.org/officeDocument/2006/relationships/hyperlink" Target="mailto:rabi.joseph@csueastbay.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3" Type="http://schemas.openxmlformats.org/officeDocument/2006/relationships/hyperlink" Target="mailto:studentfinance@csueastbay.edu" TargetMode="External"/><Relationship Id="rId2" Type="http://schemas.openxmlformats.org/officeDocument/2006/relationships/notesSlide" Target="../notesSlides/notesSlide26.xml"/><Relationship Id="rId1" Type="http://schemas.openxmlformats.org/officeDocument/2006/relationships/slideLayout" Target="../slideLayouts/slideLayout4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sueastbay.edu/mycsueb/"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finaid@cuseastbay.edu" TargetMode="External"/><Relationship Id="rId2" Type="http://schemas.openxmlformats.org/officeDocument/2006/relationships/hyperlink" Target="mailto:lucretia.whitener@csueastbay.edu"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6FD468-8F5B-4AE6-B045-523AD8B08643}"/>
              </a:ext>
            </a:extLst>
          </p:cNvPr>
          <p:cNvSpPr>
            <a:spLocks noGrp="1"/>
          </p:cNvSpPr>
          <p:nvPr>
            <p:ph idx="1"/>
          </p:nvPr>
        </p:nvSpPr>
        <p:spPr>
          <a:xfrm>
            <a:off x="609600" y="1222130"/>
            <a:ext cx="10972800" cy="4972049"/>
          </a:xfrm>
        </p:spPr>
        <p:txBody>
          <a:bodyPr>
            <a:normAutofit fontScale="92500" lnSpcReduction="10000"/>
          </a:bodyPr>
          <a:lstStyle/>
          <a:p>
            <a:pPr lvl="0">
              <a:lnSpc>
                <a:spcPct val="107000"/>
              </a:lnSpc>
              <a:spcBef>
                <a:spcPts val="0"/>
              </a:spcBef>
              <a:buClr>
                <a:srgbClr val="AD0101"/>
              </a:buClr>
              <a:buFont typeface="Wingdings" panose="05000000000000000000" pitchFamily="2" charset="2"/>
              <a:buChar char="Ø"/>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Welcome – Maureen Pasag, Associate Vice President, Financial Services</a:t>
            </a:r>
          </a:p>
          <a:p>
            <a:pPr lvl="0">
              <a:lnSpc>
                <a:spcPct val="107000"/>
              </a:lnSpc>
              <a:spcBef>
                <a:spcPts val="0"/>
              </a:spcBef>
              <a:buClr>
                <a:srgbClr val="AD0101"/>
              </a:buClr>
              <a:buFont typeface="Wingdings" panose="05000000000000000000" pitchFamily="2" charset="2"/>
              <a:buChar char="Ø"/>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Clr>
                <a:srgbClr val="AD0101"/>
              </a:buClr>
              <a:buFont typeface="Wingdings" panose="05000000000000000000" pitchFamily="2" charset="2"/>
              <a:buChar char="Ø"/>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Topics</a:t>
            </a:r>
          </a:p>
          <a:p>
            <a:pPr marL="685800" lvl="1">
              <a:lnSpc>
                <a:spcPct val="107000"/>
              </a:lnSpc>
              <a:spcBef>
                <a:spcPts val="0"/>
              </a:spcBef>
              <a:buClrTx/>
              <a:buFont typeface="Arial" panose="020B0604020202020204" pitchFamily="34" charset="0"/>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Learning Aligned Employment Program (LAEP) and the Federal Work Study Process – Sonia </a:t>
            </a:r>
            <a:r>
              <a:rPr lang="en-US" sz="2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Jethani</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Director, Financial Aid</a:t>
            </a:r>
          </a:p>
          <a:p>
            <a:pPr marL="685800" lvl="1">
              <a:lnSpc>
                <a:spcPct val="107000"/>
              </a:lnSpc>
              <a:spcBef>
                <a:spcPts val="0"/>
              </a:spcBef>
              <a:buClrTx/>
              <a:buFont typeface="Arial" panose="020B0604020202020204" pitchFamily="34" charset="0"/>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Payroll Processes (Student Hiring &amp; Cross Campus Faculty/Staff Payments) and California Employee Connect – Tony </a:t>
            </a:r>
            <a:r>
              <a:rPr lang="en-US" sz="2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Tijero</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Director, Payroll Services</a:t>
            </a:r>
          </a:p>
          <a:p>
            <a:pPr marL="685800" lvl="1">
              <a:lnSpc>
                <a:spcPct val="107000"/>
              </a:lnSpc>
              <a:spcBef>
                <a:spcPts val="0"/>
              </a:spcBef>
              <a:buClrTx/>
              <a:buFont typeface="Arial" panose="020B0604020202020204" pitchFamily="34" charset="0"/>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Fiscal Year-End Information/Reminders</a:t>
            </a:r>
          </a:p>
          <a:p>
            <a:pPr marL="457200" lvl="1" indent="0">
              <a:lnSpc>
                <a:spcPct val="107000"/>
              </a:lnSpc>
              <a:spcBef>
                <a:spcPts val="0"/>
              </a:spcBef>
              <a:buClrTx/>
              <a:buNone/>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Procurement </a:t>
            </a:r>
          </a:p>
          <a:p>
            <a:pPr marL="457200" lvl="1" indent="0">
              <a:lnSpc>
                <a:spcPct val="107000"/>
              </a:lnSpc>
              <a:spcBef>
                <a:spcPts val="0"/>
              </a:spcBef>
              <a:buClrTx/>
              <a:buNone/>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General Accounting</a:t>
            </a:r>
          </a:p>
          <a:p>
            <a:pPr marL="457200" lvl="1" indent="0">
              <a:lnSpc>
                <a:spcPct val="107000"/>
              </a:lnSpc>
              <a:spcBef>
                <a:spcPts val="0"/>
              </a:spcBef>
              <a:buClrTx/>
              <a:buNone/>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Accounts Payable</a:t>
            </a:r>
          </a:p>
          <a:p>
            <a:pPr marL="800100" lvl="1" indent="-342900">
              <a:lnSpc>
                <a:spcPct val="107000"/>
              </a:lnSpc>
              <a:spcBef>
                <a:spcPts val="0"/>
              </a:spcBef>
              <a:buClrTx/>
              <a:buFont typeface="Arial" panose="020B0604020202020204" pitchFamily="34" charset="0"/>
              <a:buChar char="•"/>
            </a:pPr>
            <a:r>
              <a:rPr lang="en-US" sz="2400" dirty="0">
                <a:latin typeface="Calibri" panose="020F0502020204030204" pitchFamily="34" charset="0"/>
                <a:cs typeface="Calibri" panose="020F0502020204030204" pitchFamily="34" charset="0"/>
              </a:rPr>
              <a:t>Student Dynamic Bill – Aaron Ledesma, Associate Director, Student Finance</a:t>
            </a:r>
            <a:endPar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7000"/>
              </a:lnSpc>
              <a:spcBef>
                <a:spcPts val="0"/>
              </a:spcBef>
              <a:buClrTx/>
              <a:buNone/>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Clr>
                <a:srgbClr val="AD0101"/>
              </a:buClr>
              <a:buFont typeface="Wingdings" panose="05000000000000000000" pitchFamily="2" charset="2"/>
              <a:buChar char="Ø"/>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Closing – Vareece Lincoln</a:t>
            </a:r>
          </a:p>
          <a:p>
            <a:pPr marL="685800" lvl="1">
              <a:lnSpc>
                <a:spcPct val="107000"/>
              </a:lnSpc>
              <a:spcBef>
                <a:spcPts val="0"/>
              </a:spcBef>
              <a:buClrTx/>
              <a:buFont typeface="Arial" panose="020B0604020202020204" pitchFamily="34" charset="0"/>
              <a:buChar char="•"/>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685800" lvl="1">
              <a:lnSpc>
                <a:spcPct val="107000"/>
              </a:lnSpc>
              <a:spcBef>
                <a:spcPts val="0"/>
              </a:spcBef>
              <a:buClrTx/>
              <a:buFont typeface="Arial" panose="020B0604020202020204" pitchFamily="34" charset="0"/>
              <a:buChar char="•"/>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685800" lvl="1">
              <a:lnSpc>
                <a:spcPct val="107000"/>
              </a:lnSpc>
              <a:spcBef>
                <a:spcPts val="0"/>
              </a:spcBef>
              <a:buClrTx/>
              <a:buFont typeface="Arial" panose="020B0604020202020204" pitchFamily="34" charset="0"/>
              <a:buChar char="•"/>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685800" lvl="1">
              <a:lnSpc>
                <a:spcPct val="107000"/>
              </a:lnSpc>
              <a:spcBef>
                <a:spcPts val="0"/>
              </a:spcBef>
              <a:buClrTx/>
              <a:buFont typeface="Arial" panose="020B0604020202020204" pitchFamily="34" charset="0"/>
              <a:buChar char="•"/>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Clr>
                <a:srgbClr val="AD0101"/>
              </a:buClr>
              <a:buFont typeface="Wingdings" panose="05000000000000000000" pitchFamily="2" charset="2"/>
              <a:buChar char="Ø"/>
            </a:pP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B139A318-5FDC-4E65-8365-DA8E90505961}"/>
              </a:ext>
            </a:extLst>
          </p:cNvPr>
          <p:cNvSpPr>
            <a:spLocks noGrp="1"/>
          </p:cNvSpPr>
          <p:nvPr>
            <p:ph type="title"/>
          </p:nvPr>
        </p:nvSpPr>
        <p:spPr>
          <a:xfrm>
            <a:off x="609600" y="274638"/>
            <a:ext cx="10972800" cy="780439"/>
          </a:xfrm>
        </p:spPr>
        <p:txBody>
          <a:bodyPr>
            <a:normAutofit/>
          </a:bodyPr>
          <a:lstStyle/>
          <a:p>
            <a:pPr algn="ctr"/>
            <a:r>
              <a:rPr lang="en-US" sz="4400" dirty="0">
                <a:solidFill>
                  <a:srgbClr val="303030"/>
                </a:solidFill>
              </a:rPr>
              <a:t>Agenda</a:t>
            </a:r>
            <a:endParaRPr lang="en-US" sz="4400" dirty="0"/>
          </a:p>
        </p:txBody>
      </p:sp>
    </p:spTree>
    <p:extLst>
      <p:ext uri="{BB962C8B-B14F-4D97-AF65-F5344CB8AC3E}">
        <p14:creationId xmlns:p14="http://schemas.microsoft.com/office/powerpoint/2010/main" val="283826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grpSp>
        <p:nvGrpSpPr>
          <p:cNvPr id="37" name="Group 36">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8" name="Picture 37">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9" name="Rectangle 38">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1" name="Picture 40">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538C4D3-81E7-0E4C-B20F-FBD543DAA2A2}"/>
              </a:ext>
            </a:extLst>
          </p:cNvPr>
          <p:cNvSpPr>
            <a:spLocks noGrp="1"/>
          </p:cNvSpPr>
          <p:nvPr>
            <p:ph type="title"/>
          </p:nvPr>
        </p:nvSpPr>
        <p:spPr>
          <a:xfrm>
            <a:off x="6094412" y="982132"/>
            <a:ext cx="4802185" cy="1303867"/>
          </a:xfrm>
        </p:spPr>
        <p:txBody>
          <a:bodyPr>
            <a:normAutofit/>
          </a:bodyPr>
          <a:lstStyle/>
          <a:p>
            <a:r>
              <a:rPr lang="en-US" dirty="0">
                <a:solidFill>
                  <a:srgbClr val="262626"/>
                </a:solidFill>
              </a:rPr>
              <a:t>Example of Award</a:t>
            </a:r>
          </a:p>
        </p:txBody>
      </p:sp>
      <p:sp>
        <p:nvSpPr>
          <p:cNvPr id="60" name="Rectangle 42">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cxnSp>
        <p:nvCxnSpPr>
          <p:cNvPr id="61" name="Straight Connector 44">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98680D5-685C-334B-A713-73AD7F365CCD}"/>
              </a:ext>
            </a:extLst>
          </p:cNvPr>
          <p:cNvSpPr>
            <a:spLocks noGrp="1"/>
          </p:cNvSpPr>
          <p:nvPr>
            <p:ph idx="1"/>
          </p:nvPr>
        </p:nvSpPr>
        <p:spPr>
          <a:xfrm>
            <a:off x="6094412" y="2556932"/>
            <a:ext cx="4802184" cy="3318936"/>
          </a:xfrm>
        </p:spPr>
        <p:txBody>
          <a:bodyPr>
            <a:normAutofit fontScale="92500" lnSpcReduction="10000"/>
          </a:bodyPr>
          <a:lstStyle/>
          <a:p>
            <a:pPr>
              <a:lnSpc>
                <a:spcPct val="90000"/>
              </a:lnSpc>
            </a:pPr>
            <a:r>
              <a:rPr lang="en-US" sz="1700" dirty="0">
                <a:solidFill>
                  <a:srgbClr val="262626"/>
                </a:solidFill>
              </a:rPr>
              <a:t> </a:t>
            </a:r>
            <a:r>
              <a:rPr lang="en-US" sz="2000" dirty="0">
                <a:solidFill>
                  <a:srgbClr val="262626"/>
                </a:solidFill>
              </a:rPr>
              <a:t>Johnny lives on campus with a $23,000 budget. Below are his amounts and sources of aid.</a:t>
            </a:r>
          </a:p>
          <a:p>
            <a:pPr>
              <a:lnSpc>
                <a:spcPct val="90000"/>
              </a:lnSpc>
            </a:pPr>
            <a:endParaRPr lang="en-US" sz="2000" dirty="0">
              <a:solidFill>
                <a:srgbClr val="262626"/>
              </a:solidFill>
            </a:endParaRPr>
          </a:p>
          <a:p>
            <a:pPr marL="0" indent="0">
              <a:lnSpc>
                <a:spcPct val="90000"/>
              </a:lnSpc>
              <a:buNone/>
            </a:pPr>
            <a:r>
              <a:rPr lang="en-US" sz="2000" dirty="0">
                <a:solidFill>
                  <a:srgbClr val="262626"/>
                </a:solidFill>
              </a:rPr>
              <a:t>If Johnny were to receive an outside scholarship of $1,000, his Federal Work Study would be reduced to $1,400. Johnny would be required by law to repay the $1,000 back to the university in order for his outside scholarship to be accommodated. His other option is to request to reduce his loans early in the year (i.e. fall or winter) to avoid having to repay any funds.</a:t>
            </a:r>
          </a:p>
          <a:p>
            <a:pPr marL="0" indent="0">
              <a:lnSpc>
                <a:spcPct val="90000"/>
              </a:lnSpc>
              <a:buNone/>
            </a:pPr>
            <a:endParaRPr lang="en-US" sz="1700" dirty="0">
              <a:solidFill>
                <a:srgbClr val="262626"/>
              </a:solidFill>
            </a:endParaRPr>
          </a:p>
        </p:txBody>
      </p:sp>
      <p:sp>
        <p:nvSpPr>
          <p:cNvPr id="7" name="Rectangle 2">
            <a:extLst>
              <a:ext uri="{FF2B5EF4-FFF2-40B4-BE49-F238E27FC236}">
                <a16:creationId xmlns:a16="http://schemas.microsoft.com/office/drawing/2014/main" id="{36856B26-B06C-2F41-8923-E009405F79BF}"/>
              </a:ext>
            </a:extLst>
          </p:cNvPr>
          <p:cNvSpPr>
            <a:spLocks noChangeArrowheads="1"/>
          </p:cNvSpPr>
          <p:nvPr/>
        </p:nvSpPr>
        <p:spPr bwMode="auto">
          <a:xfrm>
            <a:off x="4384675" y="2857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graphicFrame>
        <p:nvGraphicFramePr>
          <p:cNvPr id="6" name="Table 5">
            <a:extLst>
              <a:ext uri="{FF2B5EF4-FFF2-40B4-BE49-F238E27FC236}">
                <a16:creationId xmlns:a16="http://schemas.microsoft.com/office/drawing/2014/main" id="{7656C888-DA9B-6B4A-BFA2-34C53D0ABFCF}"/>
              </a:ext>
            </a:extLst>
          </p:cNvPr>
          <p:cNvGraphicFramePr>
            <a:graphicFrameLocks noGrp="1"/>
          </p:cNvGraphicFramePr>
          <p:nvPr/>
        </p:nvGraphicFramePr>
        <p:xfrm>
          <a:off x="1412683" y="1619061"/>
          <a:ext cx="3876802" cy="3441081"/>
        </p:xfrm>
        <a:graphic>
          <a:graphicData uri="http://schemas.openxmlformats.org/drawingml/2006/table">
            <a:tbl>
              <a:tblPr firstRow="1" firstCol="1" bandRow="1">
                <a:tableStyleId>{8799B23B-EC83-4686-B30A-512413B5E67A}</a:tableStyleId>
              </a:tblPr>
              <a:tblGrid>
                <a:gridCol w="1776290">
                  <a:extLst>
                    <a:ext uri="{9D8B030D-6E8A-4147-A177-3AD203B41FA5}">
                      <a16:colId xmlns:a16="http://schemas.microsoft.com/office/drawing/2014/main" val="3542278634"/>
                    </a:ext>
                  </a:extLst>
                </a:gridCol>
                <a:gridCol w="2100512">
                  <a:extLst>
                    <a:ext uri="{9D8B030D-6E8A-4147-A177-3AD203B41FA5}">
                      <a16:colId xmlns:a16="http://schemas.microsoft.com/office/drawing/2014/main" val="183628274"/>
                    </a:ext>
                  </a:extLst>
                </a:gridCol>
              </a:tblGrid>
              <a:tr h="404123">
                <a:tc>
                  <a:txBody>
                    <a:bodyPr/>
                    <a:lstStyle/>
                    <a:p>
                      <a:pPr marL="0" marR="0" algn="ctr">
                        <a:spcBef>
                          <a:spcPts val="0"/>
                        </a:spcBef>
                        <a:spcAft>
                          <a:spcPts val="1500"/>
                        </a:spcAft>
                      </a:pPr>
                      <a:r>
                        <a:rPr lang="en-US" sz="1400" dirty="0">
                          <a:effectLst/>
                        </a:rPr>
                        <a:t>Amount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tc>
                  <a:txBody>
                    <a:bodyPr/>
                    <a:lstStyle/>
                    <a:p>
                      <a:pPr marL="0" marR="0" algn="ctr">
                        <a:spcBef>
                          <a:spcPts val="0"/>
                        </a:spcBef>
                        <a:spcAft>
                          <a:spcPts val="1500"/>
                        </a:spcAft>
                      </a:pPr>
                      <a:r>
                        <a:rPr lang="en-US" sz="1400" dirty="0">
                          <a:effectLst/>
                        </a:rPr>
                        <a:t>Source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extLst>
                  <a:ext uri="{0D108BD9-81ED-4DB2-BD59-A6C34878D82A}">
                    <a16:rowId xmlns:a16="http://schemas.microsoft.com/office/drawing/2014/main" val="1977775544"/>
                  </a:ext>
                </a:extLst>
              </a:tr>
              <a:tr h="404123">
                <a:tc>
                  <a:txBody>
                    <a:bodyPr/>
                    <a:lstStyle/>
                    <a:p>
                      <a:pPr marL="0" marR="0" algn="ctr">
                        <a:spcBef>
                          <a:spcPts val="0"/>
                        </a:spcBef>
                        <a:spcAft>
                          <a:spcPts val="1500"/>
                        </a:spcAft>
                      </a:pPr>
                      <a:r>
                        <a:rPr lang="en-US" sz="1400" dirty="0">
                          <a:effectLst/>
                        </a:rPr>
                        <a:t>$5,775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tc>
                  <a:txBody>
                    <a:bodyPr/>
                    <a:lstStyle/>
                    <a:p>
                      <a:pPr marL="0" marR="0" algn="ctr">
                        <a:spcBef>
                          <a:spcPts val="0"/>
                        </a:spcBef>
                        <a:spcAft>
                          <a:spcPts val="1500"/>
                        </a:spcAft>
                      </a:pPr>
                      <a:r>
                        <a:rPr lang="en-US" sz="1400" dirty="0">
                          <a:effectLst/>
                        </a:rPr>
                        <a:t>Pell Grant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extLst>
                  <a:ext uri="{0D108BD9-81ED-4DB2-BD59-A6C34878D82A}">
                    <a16:rowId xmlns:a16="http://schemas.microsoft.com/office/drawing/2014/main" val="3151520018"/>
                  </a:ext>
                </a:extLst>
              </a:tr>
              <a:tr h="404123">
                <a:tc>
                  <a:txBody>
                    <a:bodyPr/>
                    <a:lstStyle/>
                    <a:p>
                      <a:pPr marL="0" marR="0" algn="ctr">
                        <a:spcBef>
                          <a:spcPts val="0"/>
                        </a:spcBef>
                        <a:spcAft>
                          <a:spcPts val="1500"/>
                        </a:spcAft>
                      </a:pPr>
                      <a:r>
                        <a:rPr lang="en-US" sz="1400" dirty="0">
                          <a:effectLst/>
                        </a:rPr>
                        <a:t>$5,472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tc>
                  <a:txBody>
                    <a:bodyPr/>
                    <a:lstStyle/>
                    <a:p>
                      <a:pPr marL="0" marR="0" algn="ctr">
                        <a:spcBef>
                          <a:spcPts val="0"/>
                        </a:spcBef>
                        <a:spcAft>
                          <a:spcPts val="1500"/>
                        </a:spcAft>
                      </a:pPr>
                      <a:r>
                        <a:rPr lang="en-US" sz="1400" dirty="0">
                          <a:effectLst/>
                        </a:rPr>
                        <a:t>Cal Grant (CG) 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extLst>
                  <a:ext uri="{0D108BD9-81ED-4DB2-BD59-A6C34878D82A}">
                    <a16:rowId xmlns:a16="http://schemas.microsoft.com/office/drawing/2014/main" val="1549427054"/>
                  </a:ext>
                </a:extLst>
              </a:tr>
              <a:tr h="404123">
                <a:tc>
                  <a:txBody>
                    <a:bodyPr/>
                    <a:lstStyle/>
                    <a:p>
                      <a:pPr marL="0" marR="0" algn="ctr">
                        <a:spcBef>
                          <a:spcPts val="0"/>
                        </a:spcBef>
                        <a:spcAft>
                          <a:spcPts val="1500"/>
                        </a:spcAft>
                      </a:pPr>
                      <a:r>
                        <a:rPr lang="en-US" sz="1400" dirty="0">
                          <a:effectLst/>
                        </a:rPr>
                        <a:t>$1,656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tc>
                  <a:txBody>
                    <a:bodyPr/>
                    <a:lstStyle/>
                    <a:p>
                      <a:pPr marL="0" marR="0" algn="ctr">
                        <a:spcBef>
                          <a:spcPts val="0"/>
                        </a:spcBef>
                        <a:spcAft>
                          <a:spcPts val="1500"/>
                        </a:spcAft>
                      </a:pPr>
                      <a:r>
                        <a:rPr lang="en-US" sz="1400" dirty="0">
                          <a:effectLst/>
                        </a:rPr>
                        <a:t>Cal Grant B Access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extLst>
                  <a:ext uri="{0D108BD9-81ED-4DB2-BD59-A6C34878D82A}">
                    <a16:rowId xmlns:a16="http://schemas.microsoft.com/office/drawing/2014/main" val="4205568325"/>
                  </a:ext>
                </a:extLst>
              </a:tr>
              <a:tr h="612220">
                <a:tc>
                  <a:txBody>
                    <a:bodyPr/>
                    <a:lstStyle/>
                    <a:p>
                      <a:pPr marL="0" marR="0" algn="ctr">
                        <a:spcBef>
                          <a:spcPts val="0"/>
                        </a:spcBef>
                        <a:spcAft>
                          <a:spcPts val="1500"/>
                        </a:spcAft>
                      </a:pPr>
                      <a:r>
                        <a:rPr lang="en-US" sz="1400" dirty="0">
                          <a:effectLst/>
                        </a:rPr>
                        <a:t>$2,400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tc>
                  <a:txBody>
                    <a:bodyPr/>
                    <a:lstStyle/>
                    <a:p>
                      <a:pPr marL="0" marR="0" algn="ctr">
                        <a:spcBef>
                          <a:spcPts val="0"/>
                        </a:spcBef>
                        <a:spcAft>
                          <a:spcPts val="1500"/>
                        </a:spcAft>
                      </a:pPr>
                      <a:r>
                        <a:rPr lang="en-US" sz="1400" dirty="0">
                          <a:effectLst/>
                        </a:rPr>
                        <a:t>Federal Work Study (FWS)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extLst>
                  <a:ext uri="{0D108BD9-81ED-4DB2-BD59-A6C34878D82A}">
                    <a16:rowId xmlns:a16="http://schemas.microsoft.com/office/drawing/2014/main" val="2559626648"/>
                  </a:ext>
                </a:extLst>
              </a:tr>
              <a:tr h="404123">
                <a:tc>
                  <a:txBody>
                    <a:bodyPr/>
                    <a:lstStyle/>
                    <a:p>
                      <a:pPr marL="0" marR="0" algn="ctr">
                        <a:spcBef>
                          <a:spcPts val="0"/>
                        </a:spcBef>
                        <a:spcAft>
                          <a:spcPts val="1500"/>
                        </a:spcAft>
                      </a:pPr>
                      <a:r>
                        <a:rPr lang="en-US" sz="1400" dirty="0">
                          <a:effectLst/>
                        </a:rPr>
                        <a:t>$5,500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tc>
                  <a:txBody>
                    <a:bodyPr/>
                    <a:lstStyle/>
                    <a:p>
                      <a:pPr marL="0" marR="0" algn="ctr">
                        <a:spcBef>
                          <a:spcPts val="0"/>
                        </a:spcBef>
                        <a:spcAft>
                          <a:spcPts val="1500"/>
                        </a:spcAft>
                      </a:pPr>
                      <a:r>
                        <a:rPr lang="en-US" sz="1400" dirty="0">
                          <a:effectLst/>
                        </a:rPr>
                        <a:t>Subsidized Loan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extLst>
                  <a:ext uri="{0D108BD9-81ED-4DB2-BD59-A6C34878D82A}">
                    <a16:rowId xmlns:a16="http://schemas.microsoft.com/office/drawing/2014/main" val="49646165"/>
                  </a:ext>
                </a:extLst>
              </a:tr>
              <a:tr h="404123">
                <a:tc>
                  <a:txBody>
                    <a:bodyPr/>
                    <a:lstStyle/>
                    <a:p>
                      <a:pPr marL="0" marR="0" algn="ctr">
                        <a:spcBef>
                          <a:spcPts val="0"/>
                        </a:spcBef>
                        <a:spcAft>
                          <a:spcPts val="1500"/>
                        </a:spcAft>
                      </a:pPr>
                      <a:r>
                        <a:rPr lang="en-US" sz="1400" dirty="0">
                          <a:effectLst/>
                        </a:rPr>
                        <a:t>$2,197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tc>
                  <a:txBody>
                    <a:bodyPr/>
                    <a:lstStyle/>
                    <a:p>
                      <a:pPr marL="0" marR="0" algn="ctr">
                        <a:spcBef>
                          <a:spcPts val="0"/>
                        </a:spcBef>
                        <a:spcAft>
                          <a:spcPts val="1500"/>
                        </a:spcAft>
                      </a:pPr>
                      <a:r>
                        <a:rPr lang="en-US" sz="1400" dirty="0">
                          <a:effectLst/>
                        </a:rPr>
                        <a:t>Unsubsidized Loan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extLst>
                  <a:ext uri="{0D108BD9-81ED-4DB2-BD59-A6C34878D82A}">
                    <a16:rowId xmlns:a16="http://schemas.microsoft.com/office/drawing/2014/main" val="1836774940"/>
                  </a:ext>
                </a:extLst>
              </a:tr>
              <a:tr h="404123">
                <a:tc>
                  <a:txBody>
                    <a:bodyPr/>
                    <a:lstStyle/>
                    <a:p>
                      <a:pPr marL="0" marR="0" algn="ctr">
                        <a:spcBef>
                          <a:spcPts val="0"/>
                        </a:spcBef>
                        <a:spcAft>
                          <a:spcPts val="1500"/>
                        </a:spcAft>
                      </a:pPr>
                      <a:r>
                        <a:rPr lang="en-US" sz="1400" dirty="0">
                          <a:effectLst/>
                        </a:rPr>
                        <a:t>$23,000 TOTAL AID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869" marR="84869" marT="84869" marB="84869"/>
                </a:tc>
                <a:tc>
                  <a:txBody>
                    <a:bodyPr/>
                    <a:lstStyle/>
                    <a:p>
                      <a:pPr algn="l"/>
                      <a:endParaRPr lang="en-US" sz="1400" dirty="0">
                        <a:effectLst/>
                        <a:latin typeface="Calibri" panose="020F0502020204030204" pitchFamily="34" charset="0"/>
                        <a:cs typeface="Times New Roman" panose="02020603050405020304" pitchFamily="18" charset="0"/>
                      </a:endParaRPr>
                    </a:p>
                  </a:txBody>
                  <a:tcPr marL="84869" marR="84869" marT="84869" marB="84869"/>
                </a:tc>
                <a:extLst>
                  <a:ext uri="{0D108BD9-81ED-4DB2-BD59-A6C34878D82A}">
                    <a16:rowId xmlns:a16="http://schemas.microsoft.com/office/drawing/2014/main" val="1542595740"/>
                  </a:ext>
                </a:extLst>
              </a:tr>
            </a:tbl>
          </a:graphicData>
        </a:graphic>
      </p:graphicFrame>
      <p:pic>
        <p:nvPicPr>
          <p:cNvPr id="50" name="Picture 49"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B9CF2975-CDB0-5248-9F0B-000967D55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mage result for csueb seal">
            <a:extLst>
              <a:ext uri="{FF2B5EF4-FFF2-40B4-BE49-F238E27FC236}">
                <a16:creationId xmlns:a16="http://schemas.microsoft.com/office/drawing/2014/main" id="{5C953018-032C-6A44-84FE-26E909ED0D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69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346F-4320-154D-80D3-DE51782ADDBB}"/>
              </a:ext>
            </a:extLst>
          </p:cNvPr>
          <p:cNvSpPr>
            <a:spLocks noGrp="1"/>
          </p:cNvSpPr>
          <p:nvPr>
            <p:ph type="ctrTitle"/>
          </p:nvPr>
        </p:nvSpPr>
        <p:spPr>
          <a:xfrm>
            <a:off x="2692398" y="1871131"/>
            <a:ext cx="6815669" cy="640715"/>
          </a:xfrm>
        </p:spPr>
        <p:txBody>
          <a:bodyPr>
            <a:normAutofit fontScale="90000"/>
          </a:bodyPr>
          <a:lstStyle/>
          <a:p>
            <a:r>
              <a:rPr lang="en-US" dirty="0"/>
              <a:t>Employer Tips</a:t>
            </a:r>
          </a:p>
        </p:txBody>
      </p:sp>
      <p:sp>
        <p:nvSpPr>
          <p:cNvPr id="3" name="Subtitle 2">
            <a:extLst>
              <a:ext uri="{FF2B5EF4-FFF2-40B4-BE49-F238E27FC236}">
                <a16:creationId xmlns:a16="http://schemas.microsoft.com/office/drawing/2014/main" id="{5FE04615-113A-6E4B-8D68-05791094092B}"/>
              </a:ext>
            </a:extLst>
          </p:cNvPr>
          <p:cNvSpPr>
            <a:spLocks noGrp="1"/>
          </p:cNvSpPr>
          <p:nvPr>
            <p:ph type="subTitle" idx="1"/>
          </p:nvPr>
        </p:nvSpPr>
        <p:spPr>
          <a:xfrm>
            <a:off x="2692398" y="2423712"/>
            <a:ext cx="6815669" cy="2554688"/>
          </a:xfrm>
        </p:spPr>
        <p:txBody>
          <a:bodyPr>
            <a:normAutofit/>
          </a:bodyPr>
          <a:lstStyle/>
          <a:p>
            <a:pPr marL="342900" indent="-342900" algn="l">
              <a:buFont typeface="Arial" panose="020B0604020202020204" pitchFamily="34" charset="0"/>
              <a:buChar char="•"/>
            </a:pPr>
            <a:r>
              <a:rPr lang="en-US" dirty="0">
                <a:hlinkClick r:id="rId2"/>
              </a:rPr>
              <a:t>Review the employer guidance on our Federal Work Study Website</a:t>
            </a: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Reach out to you Division Budget Director to determine the amount that your department has been allotted: </a:t>
            </a:r>
            <a:r>
              <a:rPr lang="en-US" sz="1200" i="1" dirty="0"/>
              <a:t>Each year, divisions are provided with Federal Work Study Allocations based on average 5 year expenditure on Student Assistants. It is the responsibility of each employer to monitor their FWS spending. Any overages will be charged to your department budget. </a:t>
            </a:r>
            <a:endParaRPr lang="en-US" dirty="0"/>
          </a:p>
        </p:txBody>
      </p:sp>
      <p:pic>
        <p:nvPicPr>
          <p:cNvPr id="5" name="Picture 2" descr="Image result for csueb seal">
            <a:extLst>
              <a:ext uri="{FF2B5EF4-FFF2-40B4-BE49-F238E27FC236}">
                <a16:creationId xmlns:a16="http://schemas.microsoft.com/office/drawing/2014/main" id="{58A6B010-BCEE-DE46-AEE0-3983B3F931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5BB38518-285D-CC44-9BA6-E5B8CC85D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1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346F-4320-154D-80D3-DE51782ADDBB}"/>
              </a:ext>
            </a:extLst>
          </p:cNvPr>
          <p:cNvSpPr>
            <a:spLocks noGrp="1"/>
          </p:cNvSpPr>
          <p:nvPr>
            <p:ph type="ctrTitle"/>
          </p:nvPr>
        </p:nvSpPr>
        <p:spPr>
          <a:xfrm>
            <a:off x="2692398" y="1871131"/>
            <a:ext cx="6815669" cy="1515533"/>
          </a:xfrm>
        </p:spPr>
        <p:txBody>
          <a:bodyPr>
            <a:normAutofit fontScale="90000"/>
          </a:bodyPr>
          <a:lstStyle/>
          <a:p>
            <a:r>
              <a:rPr lang="en-US" dirty="0"/>
              <a:t>Learning Aligned Employment Program</a:t>
            </a:r>
          </a:p>
        </p:txBody>
      </p:sp>
      <p:pic>
        <p:nvPicPr>
          <p:cNvPr id="5" name="Picture 2" descr="Image result for csueb seal">
            <a:extLst>
              <a:ext uri="{FF2B5EF4-FFF2-40B4-BE49-F238E27FC236}">
                <a16:creationId xmlns:a16="http://schemas.microsoft.com/office/drawing/2014/main" id="{58A6B010-BCEE-DE46-AEE0-3983B3F93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5BB38518-285D-CC44-9BA6-E5B8CC85D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AC6F33ED-5B1F-1B34-FA4C-8208BD0D5B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662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sueb seal">
            <a:extLst>
              <a:ext uri="{FF2B5EF4-FFF2-40B4-BE49-F238E27FC236}">
                <a16:creationId xmlns:a16="http://schemas.microsoft.com/office/drawing/2014/main" id="{58A6B010-BCEE-DE46-AEE0-3983B3F93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5BB38518-285D-CC44-9BA6-E5B8CC85D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365073C-09C3-1E6C-5542-936C7E480F73}"/>
              </a:ext>
            </a:extLst>
          </p:cNvPr>
          <p:cNvSpPr>
            <a:spLocks noGrp="1"/>
          </p:cNvSpPr>
          <p:nvPr>
            <p:ph type="ctrTitle"/>
          </p:nvPr>
        </p:nvSpPr>
        <p:spPr>
          <a:xfrm>
            <a:off x="2688165" y="1958217"/>
            <a:ext cx="6815669" cy="3324983"/>
          </a:xfrm>
        </p:spPr>
        <p:txBody>
          <a:bodyPr anchor="t"/>
          <a:lstStyle/>
          <a:p>
            <a:pPr algn="l"/>
            <a:r>
              <a:rPr lang="en-US" sz="2000" b="0" i="0" u="none" strike="noStrike" dirty="0">
                <a:solidFill>
                  <a:srgbClr val="000000"/>
                </a:solidFill>
                <a:effectLst/>
                <a:latin typeface="Whitney Book"/>
              </a:rPr>
              <a:t>The Learning Aligned Employment Program (LAEP) is funded by the California Student Aid Commission to support students with financial needs. LAEP provides funds to participating public postsecondary educational institutions to offer eligible students opportunities to earn money to help pay their educational costs while gaining career-related experience in their fields of study. LAEP allows a participating student to conduct research that relates to the student’s area of study, career objective, or the exploration of career objectives.</a:t>
            </a:r>
            <a:br>
              <a:rPr lang="en-US" sz="2000" dirty="0"/>
            </a:br>
            <a:endParaRPr lang="en-US" sz="2000" dirty="0"/>
          </a:p>
        </p:txBody>
      </p:sp>
    </p:spTree>
    <p:extLst>
      <p:ext uri="{BB962C8B-B14F-4D97-AF65-F5344CB8AC3E}">
        <p14:creationId xmlns:p14="http://schemas.microsoft.com/office/powerpoint/2010/main" val="268574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sueb seal">
            <a:extLst>
              <a:ext uri="{FF2B5EF4-FFF2-40B4-BE49-F238E27FC236}">
                <a16:creationId xmlns:a16="http://schemas.microsoft.com/office/drawing/2014/main" id="{58A6B010-BCEE-DE46-AEE0-3983B3F93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5BB38518-285D-CC44-9BA6-E5B8CC85D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365073C-09C3-1E6C-5542-936C7E480F73}"/>
              </a:ext>
            </a:extLst>
          </p:cNvPr>
          <p:cNvSpPr>
            <a:spLocks noGrp="1"/>
          </p:cNvSpPr>
          <p:nvPr>
            <p:ph type="ctrTitle"/>
          </p:nvPr>
        </p:nvSpPr>
        <p:spPr>
          <a:xfrm>
            <a:off x="2365624" y="2230362"/>
            <a:ext cx="7646007" cy="3744685"/>
          </a:xfrm>
        </p:spPr>
        <p:txBody>
          <a:bodyPr anchor="t"/>
          <a:lstStyle/>
          <a:p>
            <a:pPr>
              <a:lnSpc>
                <a:spcPct val="150000"/>
              </a:lnSpc>
            </a:pPr>
            <a:r>
              <a:rPr lang="en-US" sz="1800" b="1" dirty="0"/>
              <a:t>Yearly funding allowance based on the number of Pell-Eligible Students:</a:t>
            </a:r>
            <a:br>
              <a:rPr lang="en-US" sz="1800" b="1" dirty="0"/>
            </a:br>
            <a:r>
              <a:rPr lang="en-US" sz="1400" b="1" dirty="0"/>
              <a:t>For the 2022-2023 Academic Year, approx. $700,000 -Unused funds will carry over year after year </a:t>
            </a:r>
            <a:br>
              <a:rPr lang="en-US" sz="1400" dirty="0"/>
            </a:br>
            <a:r>
              <a:rPr lang="en-US" sz="1800" dirty="0"/>
              <a:t>-Public Educational Institution, Nonprofit Corporation: 90%  </a:t>
            </a:r>
            <a:br>
              <a:rPr lang="en-US" sz="1800" dirty="0"/>
            </a:br>
            <a:r>
              <a:rPr lang="en-US" sz="1800" dirty="0"/>
              <a:t>-UC/CSU: 100% </a:t>
            </a:r>
            <a:br>
              <a:rPr lang="en-US" sz="1800" dirty="0"/>
            </a:br>
            <a:r>
              <a:rPr lang="en-US" sz="1800" dirty="0"/>
              <a:t>-For Profit: 50% LAEP</a:t>
            </a:r>
            <a:br>
              <a:rPr lang="en-US" sz="1800" dirty="0"/>
            </a:br>
            <a:br>
              <a:rPr lang="en-US" sz="1800" dirty="0"/>
            </a:br>
            <a:br>
              <a:rPr lang="en-US" sz="1800" dirty="0"/>
            </a:br>
            <a:endParaRPr lang="en-US" sz="1800" dirty="0"/>
          </a:p>
        </p:txBody>
      </p:sp>
    </p:spTree>
    <p:extLst>
      <p:ext uri="{BB962C8B-B14F-4D97-AF65-F5344CB8AC3E}">
        <p14:creationId xmlns:p14="http://schemas.microsoft.com/office/powerpoint/2010/main" val="91632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sueb seal">
            <a:extLst>
              <a:ext uri="{FF2B5EF4-FFF2-40B4-BE49-F238E27FC236}">
                <a16:creationId xmlns:a16="http://schemas.microsoft.com/office/drawing/2014/main" id="{58A6B010-BCEE-DE46-AEE0-3983B3F93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5BB38518-285D-CC44-9BA6-E5B8CC85D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365073C-09C3-1E6C-5542-936C7E480F73}"/>
              </a:ext>
            </a:extLst>
          </p:cNvPr>
          <p:cNvSpPr>
            <a:spLocks noGrp="1"/>
          </p:cNvSpPr>
          <p:nvPr>
            <p:ph type="ctrTitle"/>
          </p:nvPr>
        </p:nvSpPr>
        <p:spPr>
          <a:xfrm>
            <a:off x="2688165" y="1770743"/>
            <a:ext cx="6815669" cy="3672114"/>
          </a:xfrm>
        </p:spPr>
        <p:txBody>
          <a:bodyPr anchor="t"/>
          <a:lstStyle/>
          <a:p>
            <a:pPr marL="0" marR="0" lvl="0" indent="0" algn="l" defTabSz="914400" rtl="0" eaLnBrk="1" fontAlgn="auto" latinLnBrk="0" hangingPunct="1">
              <a:lnSpc>
                <a:spcPct val="100000"/>
              </a:lnSpc>
              <a:spcBef>
                <a:spcPts val="0"/>
              </a:spcBef>
              <a:spcAft>
                <a:spcPts val="0"/>
              </a:spcAft>
              <a:tabLst/>
              <a:defRPr/>
            </a:pPr>
            <a:r>
              <a:rPr kumimoji="0" lang="en-US" sz="1600" b="0" i="0" u="none" strike="noStrike" kern="1200" cap="none" spc="0" normalizeH="0" baseline="0" noProof="0" dirty="0">
                <a:ln>
                  <a:noFill/>
                </a:ln>
                <a:solidFill>
                  <a:srgbClr val="000000"/>
                </a:solidFill>
                <a:effectLst/>
                <a:uLnTx/>
                <a:uFillTx/>
                <a:latin typeface="Whitney Book"/>
                <a:ea typeface="+mn-ea"/>
                <a:cs typeface="+mn-cs"/>
              </a:rPr>
              <a:t> Underrepresented student *</a:t>
            </a:r>
            <a:br>
              <a:rPr kumimoji="0" lang="en-US" sz="1600" b="0" i="0" u="none" strike="noStrike" kern="1200" cap="none" spc="0" normalizeH="0" baseline="0" noProof="0" dirty="0">
                <a:ln>
                  <a:noFill/>
                </a:ln>
                <a:solidFill>
                  <a:srgbClr val="000000"/>
                </a:solidFill>
                <a:effectLst/>
                <a:uLnTx/>
                <a:uFillTx/>
                <a:latin typeface="Whitney Book"/>
                <a:ea typeface="+mn-ea"/>
                <a:cs typeface="+mn-cs"/>
              </a:rPr>
            </a:br>
            <a:r>
              <a:rPr kumimoji="0" lang="en-US" sz="1600" b="0" i="0" u="none" strike="noStrike" kern="1200" cap="none" spc="0" normalizeH="0" baseline="0" noProof="0" dirty="0">
                <a:ln>
                  <a:noFill/>
                </a:ln>
                <a:solidFill>
                  <a:srgbClr val="000000"/>
                </a:solidFill>
                <a:effectLst/>
                <a:uLnTx/>
                <a:uFillTx/>
                <a:latin typeface="Whitney Book"/>
                <a:ea typeface="+mn-ea"/>
                <a:cs typeface="+mn-cs"/>
              </a:rPr>
              <a:t> Eligible to work in the United States</a:t>
            </a:r>
            <a:br>
              <a:rPr kumimoji="0" lang="en-US" sz="1600" b="0" i="0" u="none" strike="noStrike" kern="1200" cap="none" spc="0" normalizeH="0" baseline="0" noProof="0" dirty="0">
                <a:ln>
                  <a:noFill/>
                </a:ln>
                <a:solidFill>
                  <a:srgbClr val="000000"/>
                </a:solidFill>
                <a:effectLst/>
                <a:uLnTx/>
                <a:uFillTx/>
                <a:latin typeface="Whitney Book"/>
                <a:ea typeface="+mn-ea"/>
                <a:cs typeface="+mn-cs"/>
              </a:rPr>
            </a:br>
            <a:r>
              <a:rPr kumimoji="0" lang="en-US" sz="1600" b="0" i="0" u="none" strike="noStrike" kern="1200" cap="none" spc="0" normalizeH="0" baseline="0" noProof="0" dirty="0">
                <a:ln>
                  <a:noFill/>
                </a:ln>
                <a:solidFill>
                  <a:srgbClr val="000000"/>
                </a:solidFill>
                <a:effectLst/>
                <a:uLnTx/>
                <a:uFillTx/>
                <a:latin typeface="Whitney Book"/>
                <a:ea typeface="+mn-ea"/>
                <a:cs typeface="+mn-cs"/>
              </a:rPr>
              <a:t> California resident</a:t>
            </a:r>
            <a:br>
              <a:rPr kumimoji="0" lang="en-US" sz="1600" b="0" i="0" u="none" strike="noStrike" kern="1200" cap="none" spc="0" normalizeH="0" baseline="0" noProof="0" dirty="0">
                <a:ln>
                  <a:noFill/>
                </a:ln>
                <a:solidFill>
                  <a:srgbClr val="000000"/>
                </a:solidFill>
                <a:effectLst/>
                <a:uLnTx/>
                <a:uFillTx/>
                <a:latin typeface="Whitney Book"/>
                <a:ea typeface="+mn-ea"/>
                <a:cs typeface="+mn-cs"/>
              </a:rPr>
            </a:br>
            <a:r>
              <a:rPr kumimoji="0" lang="en-US" sz="1600" b="0" i="0" u="none" strike="noStrike" kern="1200" cap="none" spc="0" normalizeH="0" baseline="0" noProof="0" dirty="0">
                <a:ln>
                  <a:noFill/>
                </a:ln>
                <a:solidFill>
                  <a:srgbClr val="000000"/>
                </a:solidFill>
                <a:effectLst/>
                <a:uLnTx/>
                <a:uFillTx/>
                <a:latin typeface="Whitney Book"/>
                <a:ea typeface="+mn-ea"/>
                <a:cs typeface="+mn-cs"/>
              </a:rPr>
              <a:t> Meet financial aid Satisfactory Academic Progress requirements</a:t>
            </a:r>
            <a:br>
              <a:rPr kumimoji="0" lang="en-US" sz="1600" b="0" i="0" u="none" strike="noStrike" kern="1200" cap="none" spc="0" normalizeH="0" baseline="0" noProof="0" dirty="0">
                <a:ln>
                  <a:noFill/>
                </a:ln>
                <a:solidFill>
                  <a:srgbClr val="000000"/>
                </a:solidFill>
                <a:effectLst/>
                <a:uLnTx/>
                <a:uFillTx/>
                <a:latin typeface="Whitney Book"/>
                <a:ea typeface="+mn-ea"/>
                <a:cs typeface="+mn-cs"/>
              </a:rPr>
            </a:br>
            <a:r>
              <a:rPr kumimoji="0" lang="en-US" sz="1600" b="0" i="0" u="none" strike="noStrike" kern="1200" cap="none" spc="0" normalizeH="0" baseline="0" noProof="0" dirty="0">
                <a:ln>
                  <a:noFill/>
                </a:ln>
                <a:solidFill>
                  <a:srgbClr val="000000"/>
                </a:solidFill>
                <a:effectLst/>
                <a:uLnTx/>
                <a:uFillTx/>
                <a:latin typeface="Whitney Book"/>
                <a:ea typeface="+mn-ea"/>
                <a:cs typeface="+mn-cs"/>
              </a:rPr>
              <a:t> Demonstrate financial need</a:t>
            </a:r>
            <a:br>
              <a:rPr kumimoji="0" lang="en-US" sz="1600" b="0" i="0" u="none" strike="noStrike" kern="1200" cap="none" spc="0" normalizeH="0" baseline="0" noProof="0" dirty="0">
                <a:ln>
                  <a:noFill/>
                </a:ln>
                <a:solidFill>
                  <a:srgbClr val="000000"/>
                </a:solidFill>
                <a:effectLst/>
                <a:uLnTx/>
                <a:uFillTx/>
                <a:latin typeface="Whitney Book"/>
                <a:ea typeface="+mn-ea"/>
                <a:cs typeface="+mn-cs"/>
              </a:rPr>
            </a:br>
            <a:r>
              <a:rPr kumimoji="0" lang="en-US" sz="1600" b="0" i="0" u="none" strike="noStrike" kern="1200" cap="none" spc="0" normalizeH="0" baseline="0" noProof="0" dirty="0">
                <a:ln>
                  <a:noFill/>
                </a:ln>
                <a:solidFill>
                  <a:srgbClr val="000000"/>
                </a:solidFill>
                <a:effectLst/>
                <a:uLnTx/>
                <a:uFillTx/>
                <a:latin typeface="Whitney Book"/>
                <a:ea typeface="+mn-ea"/>
                <a:cs typeface="+mn-cs"/>
              </a:rPr>
              <a:t> Be in good academic standing with your school and major</a:t>
            </a:r>
            <a:br>
              <a:rPr kumimoji="0" lang="en-US" sz="1600" b="0" i="0" u="none" strike="noStrike" kern="1200" cap="none" spc="0" normalizeH="0" baseline="0" noProof="0" dirty="0">
                <a:ln>
                  <a:noFill/>
                </a:ln>
                <a:solidFill>
                  <a:srgbClr val="000000"/>
                </a:solidFill>
                <a:effectLst/>
                <a:uLnTx/>
                <a:uFillTx/>
                <a:latin typeface="Whitney Book"/>
                <a:ea typeface="+mn-ea"/>
                <a:cs typeface="+mn-cs"/>
              </a:rPr>
            </a:br>
            <a:r>
              <a:rPr kumimoji="0" lang="en-US" sz="1600" b="0" i="0" u="none" strike="noStrike" kern="1200" cap="none" spc="0" normalizeH="0" baseline="0" noProof="0" dirty="0">
                <a:ln>
                  <a:noFill/>
                </a:ln>
                <a:solidFill>
                  <a:srgbClr val="000000"/>
                </a:solidFill>
                <a:effectLst/>
                <a:uLnTx/>
                <a:uFillTx/>
                <a:latin typeface="Whitney Book"/>
                <a:ea typeface="+mn-ea"/>
                <a:cs typeface="+mn-cs"/>
              </a:rPr>
              <a:t> Enrolled at least half-time at CSU East Bay as an undergraduate student</a:t>
            </a:r>
            <a:br>
              <a:rPr kumimoji="0" lang="en-US" sz="1600" b="0" i="0" u="none" strike="noStrike" kern="1200" cap="none" spc="0" normalizeH="0" baseline="0" noProof="0" dirty="0">
                <a:ln>
                  <a:noFill/>
                </a:ln>
                <a:solidFill>
                  <a:srgbClr val="000000"/>
                </a:solidFill>
                <a:effectLst/>
                <a:uLnTx/>
                <a:uFillTx/>
                <a:latin typeface="Whitney Book"/>
                <a:ea typeface="+mn-ea"/>
                <a:cs typeface="+mn-cs"/>
              </a:rPr>
            </a:br>
            <a:r>
              <a:rPr kumimoji="0" lang="en-US" sz="1600" b="0" i="0" u="none" strike="noStrike" kern="1200" cap="none" spc="0" normalizeH="0" baseline="0" noProof="0" dirty="0">
                <a:ln>
                  <a:noFill/>
                </a:ln>
                <a:solidFill>
                  <a:srgbClr val="000000"/>
                </a:solidFill>
                <a:effectLst/>
                <a:uLnTx/>
                <a:uFillTx/>
                <a:latin typeface="Whitney Book"/>
                <a:ea typeface="+mn-ea"/>
                <a:cs typeface="+mn-cs"/>
              </a:rPr>
              <a:t> </a:t>
            </a:r>
            <a:br>
              <a:rPr kumimoji="0" lang="en-US" sz="1600" b="0" i="0" u="none" strike="noStrike" kern="1200" cap="none" spc="0" normalizeH="0" baseline="0" noProof="0" dirty="0">
                <a:ln>
                  <a:noFill/>
                </a:ln>
                <a:solidFill>
                  <a:srgbClr val="000000"/>
                </a:solidFill>
                <a:effectLst/>
                <a:uLnTx/>
                <a:uFillTx/>
                <a:latin typeface="Whitney Book"/>
                <a:ea typeface="+mn-ea"/>
                <a:cs typeface="+mn-cs"/>
              </a:rPr>
            </a:br>
            <a:r>
              <a:rPr kumimoji="0" lang="en-US" sz="1600" b="0" i="1" u="none" strike="noStrike" kern="1200" cap="none" spc="0" normalizeH="0" baseline="0" noProof="0" dirty="0">
                <a:ln>
                  <a:noFill/>
                </a:ln>
                <a:solidFill>
                  <a:srgbClr val="000000"/>
                </a:solidFill>
                <a:effectLst/>
                <a:uLnTx/>
                <a:uFillTx/>
                <a:latin typeface="Whitney Book"/>
                <a:ea typeface="+mn-ea"/>
                <a:cs typeface="+mn-cs"/>
              </a:rPr>
              <a:t>*“Underrepresented” students include first-generation college students, low-income students, students who are current or former foster youth, homeless students or those at risk of becoming homeless, students with disabilities, displaced workers, students with dependent children, formerly incarcerated students, undocumented students, students meeting the requirements of AB 540, and veterans.</a:t>
            </a:r>
            <a:br>
              <a:rPr kumimoji="0" lang="en-US" sz="1600" b="0" i="0" u="none" strike="noStrike" kern="1200" cap="none" spc="0" normalizeH="0" baseline="0" noProof="0" dirty="0">
                <a:ln>
                  <a:noFill/>
                </a:ln>
                <a:solidFill>
                  <a:srgbClr val="000000"/>
                </a:solidFill>
                <a:effectLst/>
                <a:uLnTx/>
                <a:uFillTx/>
                <a:latin typeface="Whitney Book"/>
                <a:ea typeface="+mn-ea"/>
                <a:cs typeface="+mn-cs"/>
              </a:rPr>
            </a:br>
            <a:endParaRPr lang="en-US" sz="1600" dirty="0"/>
          </a:p>
        </p:txBody>
      </p:sp>
      <p:sp>
        <p:nvSpPr>
          <p:cNvPr id="2" name="TextBox 1">
            <a:extLst>
              <a:ext uri="{FF2B5EF4-FFF2-40B4-BE49-F238E27FC236}">
                <a16:creationId xmlns:a16="http://schemas.microsoft.com/office/drawing/2014/main" id="{D296B920-A9C6-8E8F-36E7-AB282DBAB935}"/>
              </a:ext>
            </a:extLst>
          </p:cNvPr>
          <p:cNvSpPr txBox="1"/>
          <p:nvPr/>
        </p:nvSpPr>
        <p:spPr>
          <a:xfrm>
            <a:off x="2235200" y="808144"/>
            <a:ext cx="775062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Eligibility Criteria</a:t>
            </a:r>
          </a:p>
        </p:txBody>
      </p:sp>
    </p:spTree>
    <p:extLst>
      <p:ext uri="{BB962C8B-B14F-4D97-AF65-F5344CB8AC3E}">
        <p14:creationId xmlns:p14="http://schemas.microsoft.com/office/powerpoint/2010/main" val="256211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sueb seal">
            <a:extLst>
              <a:ext uri="{FF2B5EF4-FFF2-40B4-BE49-F238E27FC236}">
                <a16:creationId xmlns:a16="http://schemas.microsoft.com/office/drawing/2014/main" id="{58A6B010-BCEE-DE46-AEE0-3983B3F93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5BB38518-285D-CC44-9BA6-E5B8CC85D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365073C-09C3-1E6C-5542-936C7E480F73}"/>
              </a:ext>
            </a:extLst>
          </p:cNvPr>
          <p:cNvSpPr>
            <a:spLocks noGrp="1"/>
          </p:cNvSpPr>
          <p:nvPr>
            <p:ph type="ctrTitle"/>
          </p:nvPr>
        </p:nvSpPr>
        <p:spPr>
          <a:xfrm>
            <a:off x="2449689" y="1693333"/>
            <a:ext cx="7303911" cy="3443110"/>
          </a:xfrm>
        </p:spPr>
        <p:txBody>
          <a:bodyPr anchor="t"/>
          <a:lstStyle/>
          <a:p>
            <a:pPr algn="l"/>
            <a:br>
              <a:rPr lang="en-US" sz="1600" b="0" i="0" u="none" strike="noStrike" dirty="0">
                <a:solidFill>
                  <a:srgbClr val="000000"/>
                </a:solidFill>
                <a:effectLst/>
                <a:latin typeface="Whitney Book"/>
              </a:rPr>
            </a:br>
            <a:br>
              <a:rPr lang="en-US" sz="1600" b="0" i="0" u="none" strike="noStrike" dirty="0">
                <a:solidFill>
                  <a:srgbClr val="000000"/>
                </a:solidFill>
                <a:effectLst/>
                <a:latin typeface="Whitney Book"/>
              </a:rPr>
            </a:br>
            <a:r>
              <a:rPr lang="en-US" sz="1600" b="0" i="0" u="none" strike="noStrike" dirty="0">
                <a:solidFill>
                  <a:srgbClr val="000000"/>
                </a:solidFill>
                <a:effectLst/>
                <a:latin typeface="Whitney Book"/>
              </a:rPr>
              <a:t>- Award amount: up to $6,000 for the academic year, based on financial need and eligibility.</a:t>
            </a:r>
            <a:br>
              <a:rPr lang="en-US" sz="1600" dirty="0">
                <a:solidFill>
                  <a:srgbClr val="000000"/>
                </a:solidFill>
                <a:latin typeface="Whitney Book"/>
              </a:rPr>
            </a:br>
            <a:r>
              <a:rPr lang="en-US" sz="1600" dirty="0">
                <a:solidFill>
                  <a:srgbClr val="000000"/>
                </a:solidFill>
                <a:latin typeface="Whitney Book"/>
              </a:rPr>
              <a:t>- </a:t>
            </a:r>
            <a:r>
              <a:rPr lang="en-US" sz="1600" b="0" i="0" u="none" strike="noStrike" dirty="0">
                <a:solidFill>
                  <a:srgbClr val="000000"/>
                </a:solidFill>
                <a:effectLst/>
                <a:latin typeface="Whitney Book"/>
              </a:rPr>
              <a:t>Semester: Fall and Spring</a:t>
            </a:r>
            <a:br>
              <a:rPr lang="en-US" sz="1600" b="0" i="0" u="none" strike="noStrike" dirty="0">
                <a:solidFill>
                  <a:srgbClr val="000000"/>
                </a:solidFill>
                <a:effectLst/>
                <a:latin typeface="Whitney Book"/>
              </a:rPr>
            </a:br>
            <a:r>
              <a:rPr lang="en-US" sz="1600" b="0" i="0" u="none" strike="noStrike" dirty="0">
                <a:solidFill>
                  <a:srgbClr val="000000"/>
                </a:solidFill>
                <a:effectLst/>
                <a:latin typeface="Whitney Book"/>
              </a:rPr>
              <a:t>Staff/Faculty/Supervisor Required: Staff/Faculty/Supervisor will sign and approve LAEP student contract.</a:t>
            </a:r>
            <a:br>
              <a:rPr lang="en-US" sz="1600" b="0" i="0" u="none" strike="noStrike" dirty="0">
                <a:solidFill>
                  <a:srgbClr val="000000"/>
                </a:solidFill>
                <a:effectLst/>
                <a:latin typeface="Whitney Book"/>
              </a:rPr>
            </a:br>
            <a:br>
              <a:rPr lang="en-US" sz="1600" dirty="0">
                <a:solidFill>
                  <a:srgbClr val="000000"/>
                </a:solidFill>
                <a:latin typeface="Whitney Book"/>
              </a:rPr>
            </a:br>
            <a:r>
              <a:rPr lang="en-US" sz="1600" dirty="0">
                <a:solidFill>
                  <a:srgbClr val="000000"/>
                </a:solidFill>
                <a:latin typeface="Whitney Book"/>
              </a:rPr>
              <a:t>- </a:t>
            </a:r>
            <a:r>
              <a:rPr lang="en-US" sz="1600" b="0" i="0" u="none" strike="noStrike" dirty="0">
                <a:solidFill>
                  <a:srgbClr val="000000"/>
                </a:solidFill>
                <a:effectLst/>
                <a:latin typeface="Whitney Book"/>
              </a:rPr>
              <a:t>Hourly rate: At least minimum wage (hourly rate is set by the department &amp; HR).</a:t>
            </a:r>
            <a:br>
              <a:rPr lang="en-US" sz="1600" b="0" i="0" u="none" strike="noStrike" dirty="0">
                <a:solidFill>
                  <a:srgbClr val="000000"/>
                </a:solidFill>
                <a:effectLst/>
                <a:latin typeface="Whitney Book"/>
              </a:rPr>
            </a:br>
            <a:r>
              <a:rPr lang="en-US" sz="1600" b="0" i="0" u="none" strike="noStrike" dirty="0">
                <a:solidFill>
                  <a:srgbClr val="000000"/>
                </a:solidFill>
                <a:effectLst/>
                <a:latin typeface="Whitney Book"/>
              </a:rPr>
              <a:t>- Weekly Hours: set by each hiring department, a maximum of 20 hrs. a week.</a:t>
            </a:r>
            <a:br>
              <a:rPr lang="en-US" sz="1600" b="0" i="0" u="none" strike="noStrike" dirty="0">
                <a:solidFill>
                  <a:srgbClr val="000000"/>
                </a:solidFill>
                <a:effectLst/>
                <a:latin typeface="Whitney Book"/>
              </a:rPr>
            </a:br>
            <a:r>
              <a:rPr lang="en-US" sz="1600" b="0" i="0" u="none" strike="noStrike" dirty="0">
                <a:solidFill>
                  <a:srgbClr val="000000"/>
                </a:solidFill>
                <a:effectLst/>
                <a:latin typeface="Whitney Book"/>
              </a:rPr>
              <a:t>- Not available during Summer</a:t>
            </a:r>
            <a:br>
              <a:rPr lang="en-US" sz="1600" b="0" i="0" u="none" strike="noStrike" dirty="0">
                <a:solidFill>
                  <a:srgbClr val="000000"/>
                </a:solidFill>
                <a:effectLst/>
                <a:latin typeface="Whitney Book"/>
              </a:rPr>
            </a:br>
            <a:br>
              <a:rPr lang="en-US" sz="1600" b="0" i="0" u="none" strike="noStrike" dirty="0">
                <a:solidFill>
                  <a:srgbClr val="000000"/>
                </a:solidFill>
                <a:effectLst/>
                <a:latin typeface="Whitney Book"/>
              </a:rPr>
            </a:br>
            <a:r>
              <a:rPr lang="en-US" sz="1600" b="0" i="1" u="none" strike="noStrike" dirty="0">
                <a:solidFill>
                  <a:srgbClr val="000000"/>
                </a:solidFill>
                <a:effectLst/>
                <a:latin typeface="Whitney Book"/>
              </a:rPr>
              <a:t>Note: Scheduled hours of work are set by the department, but will not exceed 20 hrs. per week.</a:t>
            </a:r>
            <a:br>
              <a:rPr lang="en-US" sz="1600" b="0" i="1" u="none" strike="noStrike" dirty="0">
                <a:solidFill>
                  <a:srgbClr val="000000"/>
                </a:solidFill>
                <a:effectLst/>
                <a:latin typeface="Whitney Book"/>
              </a:rPr>
            </a:br>
            <a:br>
              <a:rPr lang="en-US" sz="1600" dirty="0"/>
            </a:br>
            <a:endParaRPr lang="en-US" sz="1600" dirty="0"/>
          </a:p>
        </p:txBody>
      </p:sp>
      <p:sp>
        <p:nvSpPr>
          <p:cNvPr id="2" name="TextBox 1">
            <a:extLst>
              <a:ext uri="{FF2B5EF4-FFF2-40B4-BE49-F238E27FC236}">
                <a16:creationId xmlns:a16="http://schemas.microsoft.com/office/drawing/2014/main" id="{6583252A-C35F-F390-AE4A-569533E5F319}"/>
              </a:ext>
            </a:extLst>
          </p:cNvPr>
          <p:cNvSpPr txBox="1"/>
          <p:nvPr/>
        </p:nvSpPr>
        <p:spPr>
          <a:xfrm>
            <a:off x="2217424" y="811505"/>
            <a:ext cx="781839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Eligibility Criteria</a:t>
            </a:r>
          </a:p>
        </p:txBody>
      </p:sp>
    </p:spTree>
    <p:extLst>
      <p:ext uri="{BB962C8B-B14F-4D97-AF65-F5344CB8AC3E}">
        <p14:creationId xmlns:p14="http://schemas.microsoft.com/office/powerpoint/2010/main" val="674233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sueb seal">
            <a:extLst>
              <a:ext uri="{FF2B5EF4-FFF2-40B4-BE49-F238E27FC236}">
                <a16:creationId xmlns:a16="http://schemas.microsoft.com/office/drawing/2014/main" id="{58A6B010-BCEE-DE46-AEE0-3983B3F93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5BB38518-285D-CC44-9BA6-E5B8CC85D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365073C-09C3-1E6C-5542-936C7E480F73}"/>
              </a:ext>
            </a:extLst>
          </p:cNvPr>
          <p:cNvSpPr>
            <a:spLocks noGrp="1"/>
          </p:cNvSpPr>
          <p:nvPr>
            <p:ph type="ctrTitle"/>
          </p:nvPr>
        </p:nvSpPr>
        <p:spPr>
          <a:xfrm>
            <a:off x="2688165" y="1958217"/>
            <a:ext cx="6815669" cy="3324983"/>
          </a:xfrm>
        </p:spPr>
        <p:txBody>
          <a:bodyPr anchor="t"/>
          <a:lstStyle/>
          <a:p>
            <a:pPr marL="342900" indent="-342900" algn="l">
              <a:spcBef>
                <a:spcPts val="0"/>
              </a:spcBef>
            </a:pPr>
            <a:r>
              <a:rPr lang="en-US" sz="1400" b="1" dirty="0">
                <a:ea typeface="Verdana"/>
                <a:cs typeface="Verdana"/>
                <a:sym typeface="Verdana"/>
              </a:rPr>
              <a:t>        Hired Compliance Specialist from Work-study Position providing experience in Enrollment Management</a:t>
            </a:r>
            <a:br>
              <a:rPr lang="en-US" sz="1400" b="1" dirty="0">
                <a:ea typeface="Verdana"/>
                <a:cs typeface="Verdana"/>
                <a:sym typeface="Verdana"/>
              </a:rPr>
            </a:br>
            <a:br>
              <a:rPr lang="en-US" sz="1400" b="1" dirty="0">
                <a:ea typeface="Verdana"/>
                <a:cs typeface="Verdana"/>
                <a:sym typeface="Verdana"/>
              </a:rPr>
            </a:br>
            <a:r>
              <a:rPr lang="en-US" sz="1400" b="1" dirty="0">
                <a:ea typeface="Verdana"/>
                <a:cs typeface="Verdana"/>
                <a:sym typeface="Verdana"/>
              </a:rPr>
              <a:t>Secured Experience in Financial Aid &amp; Scholarship Administration, Registrar and Admissions Administration, Student Financial Services Administration and campuswide student services administration.</a:t>
            </a:r>
            <a:br>
              <a:rPr lang="en-US" sz="1400" b="1" dirty="0">
                <a:ea typeface="Verdana"/>
                <a:cs typeface="Verdana"/>
                <a:sym typeface="Verdana"/>
              </a:rPr>
            </a:br>
            <a:br>
              <a:rPr lang="en-US" sz="1400" b="1" dirty="0">
                <a:ea typeface="Verdana"/>
                <a:cs typeface="Verdana"/>
                <a:sym typeface="Verdana"/>
              </a:rPr>
            </a:br>
            <a:r>
              <a:rPr lang="en-US" sz="1400" b="1" dirty="0">
                <a:ea typeface="Verdana"/>
                <a:cs typeface="Verdana"/>
                <a:sym typeface="Verdana"/>
              </a:rPr>
              <a:t>Work-study </a:t>
            </a:r>
            <a:r>
              <a:rPr lang="en-US" sz="1400" b="1" dirty="0">
                <a:ea typeface="Verdana"/>
                <a:cs typeface="Verdana"/>
                <a:sym typeface="Wingdings" pitchFamily="2" charset="2"/>
              </a:rPr>
              <a:t> Temporary Hire (for experience to meet bargaining unit agreement) SSPIA Position  SSPIB Position</a:t>
            </a:r>
            <a:br>
              <a:rPr lang="en-US" sz="1400" b="1" dirty="0">
                <a:ea typeface="Verdana"/>
                <a:cs typeface="Verdana"/>
                <a:sym typeface="Wingdings" pitchFamily="2" charset="2"/>
              </a:rPr>
            </a:br>
            <a:br>
              <a:rPr lang="en-US" sz="1400" b="1" dirty="0">
                <a:ea typeface="Verdana"/>
                <a:cs typeface="Verdana"/>
                <a:sym typeface="Wingdings" pitchFamily="2" charset="2"/>
              </a:rPr>
            </a:br>
            <a:r>
              <a:rPr lang="en-US" sz="1400" b="1" dirty="0">
                <a:ea typeface="Verdana"/>
                <a:cs typeface="Verdana"/>
                <a:sym typeface="Wingdings" pitchFamily="2" charset="2"/>
              </a:rPr>
              <a:t>Hired 2 more LAEP Interns for Spring 2023 for possible position as Affinity Center Events Coordinator, or Enrollment Management Administration Position (depending on preference)</a:t>
            </a:r>
            <a:br>
              <a:rPr lang="en-US" sz="1400" b="1" dirty="0">
                <a:ea typeface="Verdana"/>
                <a:cs typeface="Verdana"/>
                <a:sym typeface="Wingdings" pitchFamily="2" charset="2"/>
              </a:rPr>
            </a:br>
            <a:endParaRPr lang="en-US" sz="1400" dirty="0"/>
          </a:p>
        </p:txBody>
      </p:sp>
      <p:sp>
        <p:nvSpPr>
          <p:cNvPr id="2" name="TextBox 1">
            <a:extLst>
              <a:ext uri="{FF2B5EF4-FFF2-40B4-BE49-F238E27FC236}">
                <a16:creationId xmlns:a16="http://schemas.microsoft.com/office/drawing/2014/main" id="{550CA8FE-D031-87DF-0C50-17E813CD1842}"/>
              </a:ext>
            </a:extLst>
          </p:cNvPr>
          <p:cNvSpPr txBox="1"/>
          <p:nvPr/>
        </p:nvSpPr>
        <p:spPr>
          <a:xfrm>
            <a:off x="2173045" y="742278"/>
            <a:ext cx="783156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rPr>
              <a:t>Pilot Program Started Spring 2023</a:t>
            </a:r>
          </a:p>
        </p:txBody>
      </p:sp>
    </p:spTree>
    <p:extLst>
      <p:ext uri="{BB962C8B-B14F-4D97-AF65-F5344CB8AC3E}">
        <p14:creationId xmlns:p14="http://schemas.microsoft.com/office/powerpoint/2010/main" val="279478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ttps://lh6.googleusercontent.com/-qsM5oflIaM0rZCno1Xlj4gE6VwMcX3_xt_aZ0ruIuoVSUUoD238sHdn-lzd3qhfOamz1McpGbvbJGpmqf9I1og91KiTeTyYdshRKWkNrOvY9AioWQ7nSC9LnC4nGse14T-PK6hM">
            <a:extLst>
              <a:ext uri="{FF2B5EF4-FFF2-40B4-BE49-F238E27FC236}">
                <a16:creationId xmlns:a16="http://schemas.microsoft.com/office/drawing/2014/main" id="{69514829-F592-4A8D-A87D-84CDA009A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143000"/>
            <a:ext cx="5915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
            <a:extLst>
              <a:ext uri="{FF2B5EF4-FFF2-40B4-BE49-F238E27FC236}">
                <a16:creationId xmlns:a16="http://schemas.microsoft.com/office/drawing/2014/main" id="{47DB750E-D808-4561-8F7E-280F8CBE1DE1}"/>
              </a:ext>
            </a:extLst>
          </p:cNvPr>
          <p:cNvSpPr txBox="1">
            <a:spLocks noChangeArrowheads="1"/>
          </p:cNvSpPr>
          <p:nvPr/>
        </p:nvSpPr>
        <p:spPr bwMode="auto">
          <a:xfrm>
            <a:off x="2362200" y="3778251"/>
            <a:ext cx="7239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Student Hire Process</a:t>
            </a:r>
          </a:p>
          <a:p>
            <a:pPr eaLnBrk="0" fontAlgn="base" hangingPunct="0">
              <a:spcBef>
                <a:spcPct val="0"/>
              </a:spcBef>
              <a:spcAft>
                <a:spcPct val="0"/>
              </a:spcAft>
            </a:pPr>
            <a:endParaRPr lang="en-US" altLang="en-US">
              <a:solidFill>
                <a:prstClr val="black"/>
              </a:solidFill>
            </a:endParaRPr>
          </a:p>
          <a:p>
            <a:pPr eaLnBrk="0" fontAlgn="base" hangingPunct="0">
              <a:spcBef>
                <a:spcPct val="0"/>
              </a:spcBef>
              <a:spcAft>
                <a:spcPct val="0"/>
              </a:spcAft>
            </a:pPr>
            <a:r>
              <a:rPr lang="en-US" altLang="en-US">
                <a:solidFill>
                  <a:prstClr val="black"/>
                </a:solidFill>
              </a:rPr>
              <a:t>Payments for Employees Working in Multiple Assignments</a:t>
            </a:r>
          </a:p>
          <a:p>
            <a:pPr eaLnBrk="0" fontAlgn="base" hangingPunct="0">
              <a:spcBef>
                <a:spcPct val="0"/>
              </a:spcBef>
              <a:spcAft>
                <a:spcPct val="0"/>
              </a:spcAft>
            </a:pPr>
            <a:endParaRPr lang="en-US" altLang="en-US">
              <a:solidFill>
                <a:prstClr val="black"/>
              </a:solidFill>
            </a:endParaRPr>
          </a:p>
          <a:p>
            <a:pPr eaLnBrk="0" fontAlgn="base" hangingPunct="0">
              <a:spcBef>
                <a:spcPct val="0"/>
              </a:spcBef>
              <a:spcAft>
                <a:spcPct val="0"/>
              </a:spcAft>
            </a:pPr>
            <a:r>
              <a:rPr lang="en-US" altLang="en-US">
                <a:solidFill>
                  <a:prstClr val="black"/>
                </a:solidFill>
              </a:rPr>
              <a:t>Cal Employee Connect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AE7C658-24CB-422A-8AC3-46661DAFA322}"/>
              </a:ext>
            </a:extLst>
          </p:cNvPr>
          <p:cNvSpPr>
            <a:spLocks noGrp="1" noChangeArrowheads="1"/>
          </p:cNvSpPr>
          <p:nvPr>
            <p:ph type="title" idx="4294967295"/>
          </p:nvPr>
        </p:nvSpPr>
        <p:spPr>
          <a:xfrm>
            <a:off x="2362200" y="304800"/>
            <a:ext cx="7620000" cy="1600200"/>
          </a:xfrm>
        </p:spPr>
        <p:txBody>
          <a:bodyPr vert="horz" wrap="square" lIns="92063" tIns="46032" rIns="92063" bIns="46032" numCol="1" rtlCol="0" anchor="b" anchorCtr="0" compatLnSpc="1">
            <a:prstTxWarp prst="textNoShape">
              <a:avLst/>
            </a:prstTxWarp>
            <a:normAutofit fontScale="90000"/>
          </a:bodyPr>
          <a:lstStyle/>
          <a:p>
            <a:pPr algn="ctr" eaLnBrk="1" fontAlgn="auto" hangingPunct="1">
              <a:spcAft>
                <a:spcPts val="0"/>
              </a:spcAft>
              <a:defRPr/>
            </a:pPr>
            <a:r>
              <a:rPr lang="en-US" dirty="0">
                <a:solidFill>
                  <a:schemeClr val="tx1">
                    <a:lumMod val="85000"/>
                    <a:lumOff val="15000"/>
                  </a:schemeClr>
                </a:solidFill>
              </a:rPr>
              <a:t>Student Hire Process</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10243" name="Rectangle 3">
            <a:extLst>
              <a:ext uri="{FF2B5EF4-FFF2-40B4-BE49-F238E27FC236}">
                <a16:creationId xmlns:a16="http://schemas.microsoft.com/office/drawing/2014/main" id="{ECA77C70-B337-4D74-B979-4BD083FA9596}"/>
              </a:ext>
            </a:extLst>
          </p:cNvPr>
          <p:cNvSpPr>
            <a:spLocks noGrp="1"/>
          </p:cNvSpPr>
          <p:nvPr>
            <p:ph type="body" idx="4294967295"/>
          </p:nvPr>
        </p:nvSpPr>
        <p:spPr>
          <a:xfrm>
            <a:off x="2282825" y="1219200"/>
            <a:ext cx="7626350" cy="4572000"/>
          </a:xfrm>
        </p:spPr>
        <p:txBody>
          <a:bodyPr vert="horz" wrap="square" lIns="91427" tIns="45714" rIns="91427" bIns="45714" numCol="1" anchor="ctr" anchorCtr="0" compatLnSpc="1">
            <a:prstTxWarp prst="textNoShape">
              <a:avLst/>
            </a:prstTxWarp>
          </a:bodyPr>
          <a:lstStyle/>
          <a:p>
            <a:pPr eaLnBrk="1" hangingPunct="1">
              <a:lnSpc>
                <a:spcPct val="125000"/>
              </a:lnSpc>
              <a:buClr>
                <a:srgbClr val="FF9900"/>
              </a:buClr>
            </a:pPr>
            <a:r>
              <a:rPr lang="en-US" altLang="en-US">
                <a:latin typeface="Calibri" panose="020F0502020204030204" pitchFamily="34" charset="0"/>
                <a:cs typeface="Calibri" panose="020F0502020204030204" pitchFamily="34" charset="0"/>
              </a:rPr>
              <a:t>SEAF – Student Employment Action Form</a:t>
            </a:r>
          </a:p>
          <a:p>
            <a:pPr eaLnBrk="1" hangingPunct="1">
              <a:lnSpc>
                <a:spcPct val="125000"/>
              </a:lnSpc>
              <a:buClr>
                <a:srgbClr val="FF9900"/>
              </a:buClr>
            </a:pPr>
            <a:r>
              <a:rPr lang="en-US" altLang="en-US">
                <a:latin typeface="Calibri" panose="020F0502020204030204" pitchFamily="34" charset="0"/>
                <a:cs typeface="Calibri" panose="020F0502020204030204" pitchFamily="34" charset="0"/>
              </a:rPr>
              <a:t>Job Classifications: Student Assistant, Federal Work Study, Instructional Student Asst, Nonresident Alien Tax Status, Bridge Student Asst and Learning Aligned Employment Program (LAEP).</a:t>
            </a:r>
          </a:p>
          <a:p>
            <a:pPr eaLnBrk="1" hangingPunct="1">
              <a:lnSpc>
                <a:spcPct val="125000"/>
              </a:lnSpc>
              <a:buClr>
                <a:srgbClr val="FF9900"/>
              </a:buClr>
            </a:pPr>
            <a:r>
              <a:rPr lang="en-US" altLang="en-US">
                <a:latin typeface="Calibri" panose="020F0502020204030204" pitchFamily="34" charset="0"/>
                <a:cs typeface="Calibri" panose="020F0502020204030204" pitchFamily="34" charset="0"/>
              </a:rPr>
              <a:t>Position Numbers </a:t>
            </a:r>
          </a:p>
          <a:p>
            <a:pPr eaLnBrk="1" hangingPunct="1">
              <a:lnSpc>
                <a:spcPct val="125000"/>
              </a:lnSpc>
              <a:buClr>
                <a:srgbClr val="FF9900"/>
              </a:buClr>
            </a:pPr>
            <a:r>
              <a:rPr lang="en-US" altLang="en-US">
                <a:latin typeface="Calibri" panose="020F0502020204030204" pitchFamily="34" charset="0"/>
                <a:cs typeface="Calibri" panose="020F0502020204030204" pitchFamily="34" charset="0"/>
              </a:rPr>
              <a:t>Class Enrollment Schedule w/unit load</a:t>
            </a:r>
          </a:p>
          <a:p>
            <a:pPr eaLnBrk="1" hangingPunct="1">
              <a:lnSpc>
                <a:spcPct val="125000"/>
              </a:lnSpc>
              <a:buClr>
                <a:srgbClr val="FF9900"/>
              </a:buClr>
            </a:pPr>
            <a:r>
              <a:rPr lang="en-US" altLang="en-US">
                <a:latin typeface="Calibri" panose="020F0502020204030204" pitchFamily="34" charset="0"/>
                <a:cs typeface="Calibri" panose="020F0502020204030204" pitchFamily="34" charset="0"/>
              </a:rPr>
              <a:t>Student FICA Tax Exemption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346F-4320-154D-80D3-DE51782ADDBB}"/>
              </a:ext>
            </a:extLst>
          </p:cNvPr>
          <p:cNvSpPr>
            <a:spLocks noGrp="1"/>
          </p:cNvSpPr>
          <p:nvPr>
            <p:ph type="ctrTitle"/>
          </p:nvPr>
        </p:nvSpPr>
        <p:spPr>
          <a:xfrm>
            <a:off x="2692398" y="1871131"/>
            <a:ext cx="6815669" cy="1515533"/>
          </a:xfrm>
        </p:spPr>
        <p:txBody>
          <a:bodyPr>
            <a:normAutofit/>
          </a:bodyPr>
          <a:lstStyle/>
          <a:p>
            <a:r>
              <a:rPr lang="en-US" sz="4000" dirty="0"/>
              <a:t>Federal Work Study &amp; Learning Aligned Employment Program</a:t>
            </a:r>
          </a:p>
        </p:txBody>
      </p:sp>
      <p:sp>
        <p:nvSpPr>
          <p:cNvPr id="3" name="Subtitle 2">
            <a:extLst>
              <a:ext uri="{FF2B5EF4-FFF2-40B4-BE49-F238E27FC236}">
                <a16:creationId xmlns:a16="http://schemas.microsoft.com/office/drawing/2014/main" id="{5FE04615-113A-6E4B-8D68-05791094092B}"/>
              </a:ext>
            </a:extLst>
          </p:cNvPr>
          <p:cNvSpPr>
            <a:spLocks noGrp="1"/>
          </p:cNvSpPr>
          <p:nvPr>
            <p:ph type="subTitle" idx="1"/>
          </p:nvPr>
        </p:nvSpPr>
        <p:spPr>
          <a:xfrm>
            <a:off x="2692398" y="3657597"/>
            <a:ext cx="6815669" cy="1320802"/>
          </a:xfrm>
        </p:spPr>
        <p:txBody>
          <a:bodyPr>
            <a:normAutofit/>
          </a:bodyPr>
          <a:lstStyle/>
          <a:p>
            <a:r>
              <a:rPr lang="en-US" dirty="0"/>
              <a:t>Office of Financial Aid and Scholarships</a:t>
            </a:r>
          </a:p>
          <a:p>
            <a:r>
              <a:rPr lang="en-US" dirty="0"/>
              <a:t>April 2023</a:t>
            </a:r>
          </a:p>
          <a:p>
            <a:endParaRPr lang="en-US" dirty="0"/>
          </a:p>
        </p:txBody>
      </p:sp>
      <p:pic>
        <p:nvPicPr>
          <p:cNvPr id="5" name="Picture 2" descr="Image result for csueb seal">
            <a:extLst>
              <a:ext uri="{FF2B5EF4-FFF2-40B4-BE49-F238E27FC236}">
                <a16:creationId xmlns:a16="http://schemas.microsoft.com/office/drawing/2014/main" id="{58A6B010-BCEE-DE46-AEE0-3983B3F93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5BB38518-285D-CC44-9BA6-E5B8CC85D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4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AE7C658-24CB-422A-8AC3-46661DAFA322}"/>
              </a:ext>
            </a:extLst>
          </p:cNvPr>
          <p:cNvSpPr>
            <a:spLocks noGrp="1" noChangeArrowheads="1"/>
          </p:cNvSpPr>
          <p:nvPr>
            <p:ph type="title" idx="4294967295"/>
          </p:nvPr>
        </p:nvSpPr>
        <p:spPr>
          <a:xfrm>
            <a:off x="2362200" y="304800"/>
            <a:ext cx="7620000" cy="1600200"/>
          </a:xfrm>
        </p:spPr>
        <p:txBody>
          <a:bodyPr vert="horz" wrap="square" lIns="92063" tIns="46032" rIns="92063" bIns="46032" numCol="1" rtlCol="0" anchor="b" anchorCtr="0" compatLnSpc="1">
            <a:prstTxWarp prst="textNoShape">
              <a:avLst/>
            </a:prstTxWarp>
            <a:normAutofit fontScale="90000"/>
          </a:bodyPr>
          <a:lstStyle/>
          <a:p>
            <a:pPr algn="ctr" eaLnBrk="1" fontAlgn="auto" hangingPunct="1">
              <a:spcAft>
                <a:spcPts val="0"/>
              </a:spcAft>
              <a:defRPr/>
            </a:pPr>
            <a:r>
              <a:rPr lang="en-US" dirty="0">
                <a:solidFill>
                  <a:schemeClr val="tx1">
                    <a:lumMod val="85000"/>
                    <a:lumOff val="15000"/>
                  </a:schemeClr>
                </a:solidFill>
              </a:rPr>
              <a:t>Student Hire Process</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10243" name="Rectangle 3">
            <a:extLst>
              <a:ext uri="{FF2B5EF4-FFF2-40B4-BE49-F238E27FC236}">
                <a16:creationId xmlns:a16="http://schemas.microsoft.com/office/drawing/2014/main" id="{0E6D0D9C-3AC3-45CC-9947-994E64494415}"/>
              </a:ext>
            </a:extLst>
          </p:cNvPr>
          <p:cNvSpPr>
            <a:spLocks noGrp="1"/>
          </p:cNvSpPr>
          <p:nvPr>
            <p:ph type="body" idx="4294967295"/>
          </p:nvPr>
        </p:nvSpPr>
        <p:spPr>
          <a:xfrm>
            <a:off x="2282825" y="1219200"/>
            <a:ext cx="7626350" cy="4572000"/>
          </a:xfrm>
        </p:spPr>
        <p:txBody>
          <a:bodyPr vert="horz" wrap="square" lIns="91427" tIns="45714" rIns="91427" bIns="45714" numCol="1" anchor="ctr" anchorCtr="0" compatLnSpc="1">
            <a:prstTxWarp prst="textNoShape">
              <a:avLst/>
            </a:prstTxWarp>
          </a:bodyPr>
          <a:lstStyle/>
          <a:p>
            <a:pPr eaLnBrk="1" hangingPunct="1">
              <a:lnSpc>
                <a:spcPct val="125000"/>
              </a:lnSpc>
              <a:buClr>
                <a:srgbClr val="FF9900"/>
              </a:buClr>
              <a:defRPr/>
            </a:pPr>
            <a:r>
              <a:rPr lang="en-US" altLang="en-US" dirty="0">
                <a:latin typeface="Calibri" panose="020F0502020204030204" pitchFamily="34" charset="0"/>
                <a:cs typeface="Calibri" panose="020F0502020204030204" pitchFamily="34" charset="0"/>
              </a:rPr>
              <a:t>Effective Dates and End Dates</a:t>
            </a:r>
          </a:p>
          <a:p>
            <a:pPr eaLnBrk="1" hangingPunct="1">
              <a:lnSpc>
                <a:spcPct val="125000"/>
              </a:lnSpc>
              <a:buClr>
                <a:srgbClr val="FF9900"/>
              </a:buClr>
              <a:defRPr/>
            </a:pPr>
            <a:r>
              <a:rPr lang="en-US" altLang="en-US" dirty="0">
                <a:latin typeface="Calibri" panose="020F0502020204030204" pitchFamily="34" charset="0"/>
                <a:cs typeface="Calibri" panose="020F0502020204030204" pitchFamily="34" charset="0"/>
              </a:rPr>
              <a:t>Onboarding with Payroll</a:t>
            </a:r>
          </a:p>
          <a:p>
            <a:pPr eaLnBrk="1" hangingPunct="1">
              <a:lnSpc>
                <a:spcPct val="125000"/>
              </a:lnSpc>
              <a:buClr>
                <a:srgbClr val="FF9900"/>
              </a:buClr>
              <a:defRPr/>
            </a:pPr>
            <a:r>
              <a:rPr lang="en-US" altLang="en-US" dirty="0">
                <a:latin typeface="Calibri" panose="020F0502020204030204" pitchFamily="34" charset="0"/>
                <a:cs typeface="Calibri" panose="020F0502020204030204" pitchFamily="34" charset="0"/>
              </a:rPr>
              <a:t>Monitoring work hours (20 per week)</a:t>
            </a:r>
          </a:p>
          <a:p>
            <a:pPr eaLnBrk="1" hangingPunct="1">
              <a:lnSpc>
                <a:spcPct val="125000"/>
              </a:lnSpc>
              <a:buClr>
                <a:srgbClr val="FF9900"/>
              </a:buClr>
              <a:defRPr/>
            </a:pPr>
            <a:r>
              <a:rPr lang="en-US" altLang="en-US" dirty="0">
                <a:latin typeface="Calibri" panose="020F0502020204030204" pitchFamily="34" charset="0"/>
                <a:cs typeface="Calibri" panose="020F0502020204030204" pitchFamily="34" charset="0"/>
              </a:rPr>
              <a:t>Provide breaks and meal periods</a:t>
            </a:r>
          </a:p>
          <a:p>
            <a:pPr eaLnBrk="1" hangingPunct="1">
              <a:lnSpc>
                <a:spcPct val="125000"/>
              </a:lnSpc>
              <a:buClr>
                <a:srgbClr val="FF9900"/>
              </a:buClr>
              <a:defRPr/>
            </a:pPr>
            <a:r>
              <a:rPr lang="en-US" altLang="en-US" dirty="0">
                <a:latin typeface="Calibri" panose="020F0502020204030204" pitchFamily="34" charset="0"/>
                <a:cs typeface="Calibri" panose="020F0502020204030204" pitchFamily="34" charset="0"/>
              </a:rPr>
              <a:t>Reviewing and clearing timesheet exceptions</a:t>
            </a:r>
          </a:p>
          <a:p>
            <a:pPr eaLnBrk="1" hangingPunct="1">
              <a:lnSpc>
                <a:spcPct val="125000"/>
              </a:lnSpc>
              <a:buClr>
                <a:srgbClr val="FF9900"/>
              </a:buClr>
              <a:defRPr/>
            </a:pPr>
            <a:r>
              <a:rPr lang="en-US" altLang="en-US" dirty="0">
                <a:latin typeface="Calibri" panose="020F0502020204030204" pitchFamily="34" charset="0"/>
                <a:cs typeface="Calibri" panose="020F0502020204030204" pitchFamily="34" charset="0"/>
              </a:rPr>
              <a:t>Approving work hours and deadlines</a:t>
            </a:r>
          </a:p>
          <a:p>
            <a:pPr eaLnBrk="1" hangingPunct="1">
              <a:lnSpc>
                <a:spcPct val="125000"/>
              </a:lnSpc>
              <a:buClr>
                <a:srgbClr val="FF9900"/>
              </a:buClr>
              <a:defRPr/>
            </a:pPr>
            <a:r>
              <a:rPr lang="en-US" altLang="en-US" dirty="0">
                <a:latin typeface="Calibri" panose="020F0502020204030204" pitchFamily="34" charset="0"/>
                <a:cs typeface="Calibri" panose="020F0502020204030204" pitchFamily="34" charset="0"/>
                <a:hlinkClick r:id="rId3"/>
              </a:rPr>
              <a:t>Student Employment Guide</a:t>
            </a:r>
            <a:endParaRPr lang="en-US" altLang="en-US" dirty="0">
              <a:latin typeface="Calibri" panose="020F0502020204030204" pitchFamily="34" charset="0"/>
              <a:cs typeface="Calibri" panose="020F0502020204030204" pitchFamily="34" charset="0"/>
            </a:endParaRPr>
          </a:p>
          <a:p>
            <a:pPr marL="0" indent="0" eaLnBrk="1" hangingPunct="1">
              <a:lnSpc>
                <a:spcPct val="125000"/>
              </a:lnSpc>
              <a:buClr>
                <a:srgbClr val="FF9900"/>
              </a:buClr>
              <a:buNone/>
              <a:defRPr/>
            </a:pPr>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FF15498-30C2-4CFD-AF38-BEED4CE0238A}"/>
              </a:ext>
            </a:extLst>
          </p:cNvPr>
          <p:cNvSpPr>
            <a:spLocks noGrp="1"/>
          </p:cNvSpPr>
          <p:nvPr>
            <p:ph type="title" idx="4294967295"/>
          </p:nvPr>
        </p:nvSpPr>
        <p:spPr>
          <a:xfrm>
            <a:off x="2143125" y="457200"/>
            <a:ext cx="8534400" cy="1143000"/>
          </a:xfrm>
        </p:spPr>
        <p:txBody>
          <a:bodyPr vert="horz" wrap="square" lIns="92063" tIns="46032" rIns="92063" bIns="46032" numCol="1" anchor="b" anchorCtr="0" compatLnSpc="1">
            <a:prstTxWarp prst="textNoShape">
              <a:avLst/>
            </a:prstTxWarp>
          </a:bodyPr>
          <a:lstStyle/>
          <a:p>
            <a:pPr algn="ctr" eaLnBrk="1" hangingPunct="1"/>
            <a:r>
              <a:rPr lang="en-US" altLang="en-US" sz="4000"/>
              <a:t>Payments for employees working in multiple campuses/assignments</a:t>
            </a:r>
          </a:p>
        </p:txBody>
      </p:sp>
      <p:sp>
        <p:nvSpPr>
          <p:cNvPr id="12291" name="Rectangle 3">
            <a:extLst>
              <a:ext uri="{FF2B5EF4-FFF2-40B4-BE49-F238E27FC236}">
                <a16:creationId xmlns:a16="http://schemas.microsoft.com/office/drawing/2014/main" id="{63DE35E6-DD20-4ABC-88C0-8FB6270FEDF1}"/>
              </a:ext>
            </a:extLst>
          </p:cNvPr>
          <p:cNvSpPr>
            <a:spLocks noGrp="1"/>
          </p:cNvSpPr>
          <p:nvPr>
            <p:ph type="body" idx="4294967295"/>
          </p:nvPr>
        </p:nvSpPr>
        <p:spPr>
          <a:xfrm>
            <a:off x="2282825" y="1295400"/>
            <a:ext cx="7626350" cy="4876800"/>
          </a:xfrm>
        </p:spPr>
        <p:txBody>
          <a:bodyPr vert="horz" wrap="square" lIns="91427" tIns="45714" rIns="91427" bIns="45714" numCol="1" anchor="ctr" anchorCtr="0" compatLnSpc="1">
            <a:prstTxWarp prst="textNoShape">
              <a:avLst/>
            </a:prstTxWarp>
          </a:bodyPr>
          <a:lstStyle/>
          <a:p>
            <a:pPr marL="0" indent="0" eaLnBrk="1" hangingPunct="1">
              <a:lnSpc>
                <a:spcPct val="70000"/>
              </a:lnSpc>
              <a:buNone/>
              <a:defRPr/>
            </a:pPr>
            <a:endParaRPr lang="en-US" altLang="en-US" sz="2600" dirty="0"/>
          </a:p>
          <a:p>
            <a:pPr eaLnBrk="1" hangingPunct="1">
              <a:lnSpc>
                <a:spcPct val="70000"/>
              </a:lnSpc>
              <a:defRPr/>
            </a:pPr>
            <a:r>
              <a:rPr lang="en-US" altLang="en-US" sz="2600" dirty="0">
                <a:latin typeface="Calibri" panose="020F0502020204030204" pitchFamily="34" charset="0"/>
                <a:cs typeface="Calibri" panose="020F0502020204030204" pitchFamily="34" charset="0"/>
              </a:rPr>
              <a:t>Honorarium</a:t>
            </a:r>
          </a:p>
          <a:p>
            <a:pPr eaLnBrk="1" hangingPunct="1">
              <a:lnSpc>
                <a:spcPct val="70000"/>
              </a:lnSpc>
              <a:defRPr/>
            </a:pPr>
            <a:endParaRPr lang="en-US" altLang="en-US" sz="2600" dirty="0">
              <a:latin typeface="Calibri" panose="020F0502020204030204" pitchFamily="34" charset="0"/>
              <a:cs typeface="Calibri" panose="020F0502020204030204" pitchFamily="34" charset="0"/>
            </a:endParaRPr>
          </a:p>
          <a:p>
            <a:pPr eaLnBrk="1" hangingPunct="1">
              <a:lnSpc>
                <a:spcPct val="70000"/>
              </a:lnSpc>
              <a:defRPr/>
            </a:pPr>
            <a:r>
              <a:rPr lang="en-US" altLang="en-US" sz="2600" dirty="0">
                <a:latin typeface="Calibri" panose="020F0502020204030204" pitchFamily="34" charset="0"/>
                <a:cs typeface="Calibri" panose="020F0502020204030204" pitchFamily="34" charset="0"/>
              </a:rPr>
              <a:t>Special Consultant</a:t>
            </a:r>
          </a:p>
          <a:p>
            <a:pPr marL="0" indent="0" eaLnBrk="1" hangingPunct="1">
              <a:lnSpc>
                <a:spcPct val="70000"/>
              </a:lnSpc>
              <a:buNone/>
              <a:defRPr/>
            </a:pPr>
            <a:endParaRPr lang="en-US" altLang="en-US" sz="2600" dirty="0">
              <a:latin typeface="Calibri" panose="020F0502020204030204" pitchFamily="34" charset="0"/>
              <a:cs typeface="Calibri" panose="020F0502020204030204" pitchFamily="34" charset="0"/>
            </a:endParaRPr>
          </a:p>
          <a:p>
            <a:pPr eaLnBrk="1" hangingPunct="1">
              <a:lnSpc>
                <a:spcPct val="70000"/>
              </a:lnSpc>
              <a:defRPr/>
            </a:pPr>
            <a:r>
              <a:rPr lang="en-US" altLang="en-US" sz="2600" dirty="0">
                <a:latin typeface="Calibri" panose="020F0502020204030204" pitchFamily="34" charset="0"/>
                <a:cs typeface="Calibri" panose="020F0502020204030204" pitchFamily="34" charset="0"/>
              </a:rPr>
              <a:t>Hire on a temporary basis</a:t>
            </a:r>
          </a:p>
          <a:p>
            <a:pPr marL="0" indent="0" eaLnBrk="1" hangingPunct="1">
              <a:lnSpc>
                <a:spcPct val="70000"/>
              </a:lnSpc>
              <a:buNone/>
              <a:defRPr/>
            </a:pPr>
            <a:endParaRPr lang="en-US" altLang="en-US" sz="2600" dirty="0">
              <a:latin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F4A22C2-1D00-4217-AFD3-6EBB9B940AC9}"/>
              </a:ext>
            </a:extLst>
          </p:cNvPr>
          <p:cNvSpPr>
            <a:spLocks noGrp="1" noChangeArrowheads="1"/>
          </p:cNvSpPr>
          <p:nvPr>
            <p:ph type="title" idx="4294967295"/>
          </p:nvPr>
        </p:nvSpPr>
        <p:spPr>
          <a:xfrm>
            <a:off x="2209800" y="533400"/>
            <a:ext cx="7772400" cy="609600"/>
          </a:xfrm>
        </p:spPr>
        <p:txBody>
          <a:bodyPr vert="horz" wrap="square" lIns="92063" tIns="46032" rIns="92063" bIns="46032" numCol="1" rtlCol="0" anchor="b" anchorCtr="0" compatLnSpc="1">
            <a:prstTxWarp prst="textNoShape">
              <a:avLst/>
            </a:prstTxWarp>
            <a:normAutofit fontScale="90000"/>
          </a:bodyPr>
          <a:lstStyle/>
          <a:p>
            <a:pPr algn="ctr" eaLnBrk="1" fontAlgn="auto" hangingPunct="1">
              <a:spcAft>
                <a:spcPts val="0"/>
              </a:spcAft>
              <a:defRPr/>
            </a:pPr>
            <a:r>
              <a:rPr lang="en-US" dirty="0">
                <a:solidFill>
                  <a:schemeClr val="tx1">
                    <a:lumMod val="85000"/>
                    <a:lumOff val="15000"/>
                  </a:schemeClr>
                </a:solidFill>
              </a:rPr>
              <a:t>Cal Employee Connect</a:t>
            </a:r>
          </a:p>
        </p:txBody>
      </p:sp>
      <p:sp>
        <p:nvSpPr>
          <p:cNvPr id="10243" name="Rectangle 3">
            <a:extLst>
              <a:ext uri="{FF2B5EF4-FFF2-40B4-BE49-F238E27FC236}">
                <a16:creationId xmlns:a16="http://schemas.microsoft.com/office/drawing/2014/main" id="{7E84CE68-C43D-4F59-9105-4BE49138AED1}"/>
              </a:ext>
            </a:extLst>
          </p:cNvPr>
          <p:cNvSpPr>
            <a:spLocks noGrp="1" noChangeArrowheads="1"/>
          </p:cNvSpPr>
          <p:nvPr>
            <p:ph type="body" idx="4294967295"/>
          </p:nvPr>
        </p:nvSpPr>
        <p:spPr>
          <a:xfrm>
            <a:off x="2133600" y="990600"/>
            <a:ext cx="7772400" cy="5562600"/>
          </a:xfrm>
        </p:spPr>
        <p:txBody>
          <a:bodyPr vert="horz" wrap="square" lIns="91427" tIns="45714" rIns="91427" bIns="45714" numCol="1" rtlCol="0" anchor="ctr" anchorCtr="0" compatLnSpc="1">
            <a:prstTxWarp prst="textNoShape">
              <a:avLst/>
            </a:prstTxWarp>
            <a:normAutofit/>
          </a:bodyPr>
          <a:lstStyle/>
          <a:p>
            <a:pPr marL="36512" indent="0" eaLnBrk="1" fontAlgn="auto" hangingPunct="1">
              <a:spcAft>
                <a:spcPts val="0"/>
              </a:spcAft>
              <a:buClr>
                <a:srgbClr val="FF9900"/>
              </a:buClr>
              <a:buNone/>
              <a:defRPr/>
            </a:pPr>
            <a:endParaRPr lang="en-US" altLang="en-US" sz="2800" dirty="0"/>
          </a:p>
          <a:p>
            <a:pPr marL="274320" indent="-274320" eaLnBrk="1" fontAlgn="auto" hangingPunct="1">
              <a:lnSpc>
                <a:spcPct val="70000"/>
              </a:lnSpc>
              <a:spcAft>
                <a:spcPts val="0"/>
              </a:spcAft>
              <a:defRPr/>
            </a:pPr>
            <a:endParaRPr lang="en-US" altLang="en-US" sz="2600" dirty="0">
              <a:latin typeface="Calibri" panose="020F0502020204030204" pitchFamily="34" charset="0"/>
            </a:endParaRPr>
          </a:p>
          <a:p>
            <a:pPr marL="36512" indent="0" eaLnBrk="1" fontAlgn="auto" hangingPunct="1">
              <a:spcAft>
                <a:spcPts val="0"/>
              </a:spcAft>
              <a:buClr>
                <a:srgbClr val="FF9900"/>
              </a:buClr>
              <a:buNone/>
              <a:defRPr/>
            </a:pPr>
            <a:endParaRPr lang="en-US" altLang="en-US" sz="2800" dirty="0"/>
          </a:p>
          <a:p>
            <a:pPr marL="274320" indent="-274320" eaLnBrk="1" fontAlgn="auto" hangingPunct="1">
              <a:spcAft>
                <a:spcPts val="0"/>
              </a:spcAft>
              <a:buClr>
                <a:srgbClr val="FF9900"/>
              </a:buClr>
              <a:buNone/>
              <a:defRPr/>
            </a:pPr>
            <a:r>
              <a:rPr lang="en-US" altLang="en-US" sz="2600" dirty="0">
                <a:latin typeface="Calibri" panose="020F0502020204030204" pitchFamily="34" charset="0"/>
                <a:cs typeface="Calibri" panose="020F0502020204030204" pitchFamily="34" charset="0"/>
                <a:hlinkClick r:id="rId3"/>
              </a:rPr>
              <a:t>Cal Employee Connect </a:t>
            </a:r>
            <a:r>
              <a:rPr lang="en-US" altLang="en-US" sz="2600" dirty="0">
                <a:latin typeface="Calibri" panose="020F0502020204030204" pitchFamily="34" charset="0"/>
                <a:cs typeface="Calibri" panose="020F0502020204030204" pitchFamily="34" charset="0"/>
              </a:rPr>
              <a:t>is a secure web-based employee self-service portal available to California State Employees</a:t>
            </a:r>
          </a:p>
          <a:p>
            <a:pPr eaLnBrk="1" fontAlgn="auto" hangingPunct="1">
              <a:spcAft>
                <a:spcPts val="0"/>
              </a:spcAft>
              <a:buClr>
                <a:srgbClr val="FF9900"/>
              </a:buClr>
              <a:defRPr/>
            </a:pPr>
            <a:r>
              <a:rPr lang="en-US" altLang="en-US" sz="2600" dirty="0">
                <a:latin typeface="Calibri" panose="020F0502020204030204" pitchFamily="34" charset="0"/>
                <a:cs typeface="Calibri" panose="020F0502020204030204" pitchFamily="34" charset="0"/>
              </a:rPr>
              <a:t>Access earnings statements</a:t>
            </a:r>
          </a:p>
          <a:p>
            <a:pPr eaLnBrk="1" fontAlgn="auto" hangingPunct="1">
              <a:spcAft>
                <a:spcPts val="0"/>
              </a:spcAft>
              <a:buClr>
                <a:srgbClr val="FF9900"/>
              </a:buClr>
              <a:defRPr/>
            </a:pPr>
            <a:r>
              <a:rPr lang="en-US" altLang="en-US" sz="2600" dirty="0">
                <a:latin typeface="Calibri" panose="020F0502020204030204" pitchFamily="34" charset="0"/>
                <a:cs typeface="Calibri" panose="020F0502020204030204" pitchFamily="34" charset="0"/>
              </a:rPr>
              <a:t>W-2</a:t>
            </a:r>
          </a:p>
          <a:p>
            <a:pPr eaLnBrk="1" fontAlgn="auto" hangingPunct="1">
              <a:spcAft>
                <a:spcPts val="0"/>
              </a:spcAft>
              <a:buClr>
                <a:srgbClr val="FF9900"/>
              </a:buClr>
              <a:defRPr/>
            </a:pPr>
            <a:r>
              <a:rPr lang="en-US" altLang="en-US" sz="2600" dirty="0">
                <a:latin typeface="Calibri" panose="020F0502020204030204" pitchFamily="34" charset="0"/>
                <a:cs typeface="Calibri" panose="020F0502020204030204" pitchFamily="34" charset="0"/>
              </a:rPr>
              <a:t>Enroll in Direct Deposit and make account changes</a:t>
            </a:r>
          </a:p>
        </p:txBody>
      </p:sp>
      <p:pic>
        <p:nvPicPr>
          <p:cNvPr id="16388" name="Picture 1">
            <a:extLst>
              <a:ext uri="{FF2B5EF4-FFF2-40B4-BE49-F238E27FC236}">
                <a16:creationId xmlns:a16="http://schemas.microsoft.com/office/drawing/2014/main" id="{CF47C7E4-3842-4692-B11D-340F95357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14" y="1095376"/>
            <a:ext cx="564197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84D2DD6-4553-4385-B504-D006427E2C4D}"/>
              </a:ext>
            </a:extLst>
          </p:cNvPr>
          <p:cNvSpPr>
            <a:spLocks noGrp="1"/>
          </p:cNvSpPr>
          <p:nvPr>
            <p:ph type="ctrTitle"/>
          </p:nvPr>
        </p:nvSpPr>
        <p:spPr>
          <a:xfrm>
            <a:off x="2819401" y="1295401"/>
            <a:ext cx="6480175" cy="2301875"/>
          </a:xfrm>
        </p:spPr>
        <p:txBody>
          <a:bodyPr/>
          <a:lstStyle/>
          <a:p>
            <a:pPr algn="ctr" eaLnBrk="1" hangingPunct="1"/>
            <a:r>
              <a:rPr lang="en-US" altLang="en-US"/>
              <a:t>Questions?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88580" y="6057781"/>
            <a:ext cx="435407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ucida Sans Unicode"/>
                <a:ea typeface="+mn-ea"/>
                <a:cs typeface="+mn-cs"/>
              </a:rPr>
              <a:t>April 20, 2023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Unicode"/>
                <a:ea typeface="+mn-ea"/>
                <a:cs typeface="+mn-cs"/>
              </a:rPr>
              <a:t>Sai Vang and Rabi Joseph</a:t>
            </a:r>
          </a:p>
        </p:txBody>
      </p:sp>
      <p:sp>
        <p:nvSpPr>
          <p:cNvPr id="7" name="AutoShape 4" descr="Image result for UPD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8" name="AutoShape 6" descr="Image result for UPD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9" name="AutoShape 8" descr="Image result for UPDA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2" name="Rectangle 1">
            <a:extLst>
              <a:ext uri="{FF2B5EF4-FFF2-40B4-BE49-F238E27FC236}">
                <a16:creationId xmlns:a16="http://schemas.microsoft.com/office/drawing/2014/main" id="{9845B611-1669-447C-9656-8BC813D9D294}"/>
              </a:ext>
            </a:extLst>
          </p:cNvPr>
          <p:cNvSpPr/>
          <p:nvPr/>
        </p:nvSpPr>
        <p:spPr>
          <a:xfrm>
            <a:off x="2187042" y="2540525"/>
            <a:ext cx="7912799" cy="2987040"/>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Lucida Sans Unicode"/>
                <a:ea typeface="+mn-ea"/>
                <a:cs typeface="+mn-cs"/>
              </a:rPr>
              <a:t>Financial Services Year-End Deadlines</a:t>
            </a:r>
          </a:p>
        </p:txBody>
      </p:sp>
      <p:grpSp>
        <p:nvGrpSpPr>
          <p:cNvPr id="10" name="Group 9"/>
          <p:cNvGrpSpPr/>
          <p:nvPr/>
        </p:nvGrpSpPr>
        <p:grpSpPr>
          <a:xfrm>
            <a:off x="4807413" y="263211"/>
            <a:ext cx="1977157" cy="2057304"/>
            <a:chOff x="3429000" y="825166"/>
            <a:chExt cx="1977157" cy="2057304"/>
          </a:xfrm>
        </p:grpSpPr>
        <p:sp>
          <p:nvSpPr>
            <p:cNvPr id="11" name="TextBox 10"/>
            <p:cNvSpPr txBox="1"/>
            <p:nvPr/>
          </p:nvSpPr>
          <p:spPr>
            <a:xfrm rot="16200000">
              <a:off x="2871554" y="1972991"/>
              <a:ext cx="1377568" cy="262676"/>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cida Sans Unicode"/>
                  <a:ea typeface="+mn-ea"/>
                  <a:cs typeface="+mn-cs"/>
                </a:rPr>
                <a:t>FINANCE</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780" y="1338473"/>
              <a:ext cx="1403945" cy="154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rot="5400000">
              <a:off x="4586035" y="1979133"/>
              <a:ext cx="1377568" cy="262676"/>
            </a:xfrm>
            <a:prstGeom prst="rect">
              <a:avLst/>
            </a:prstGeom>
            <a:noFill/>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cida Sans Unicode"/>
                  <a:ea typeface="+mn-ea"/>
                  <a:cs typeface="+mn-cs"/>
                </a:rPr>
                <a:t>INCLUDED</a:t>
              </a:r>
            </a:p>
          </p:txBody>
        </p:sp>
        <p:grpSp>
          <p:nvGrpSpPr>
            <p:cNvPr id="14" name="Group 13"/>
            <p:cNvGrpSpPr/>
            <p:nvPr/>
          </p:nvGrpSpPr>
          <p:grpSpPr>
            <a:xfrm>
              <a:off x="3898675" y="825166"/>
              <a:ext cx="1072360" cy="660729"/>
              <a:chOff x="3898675" y="825166"/>
              <a:chExt cx="1072360" cy="660729"/>
            </a:xfrm>
          </p:grpSpPr>
          <p:grpSp>
            <p:nvGrpSpPr>
              <p:cNvPr id="15" name="Group 14"/>
              <p:cNvGrpSpPr/>
              <p:nvPr/>
            </p:nvGrpSpPr>
            <p:grpSpPr>
              <a:xfrm>
                <a:off x="4273287" y="997035"/>
                <a:ext cx="296929" cy="325170"/>
                <a:chOff x="4656708" y="3040460"/>
                <a:chExt cx="546500" cy="542498"/>
              </a:xfrm>
            </p:grpSpPr>
            <p:sp>
              <p:nvSpPr>
                <p:cNvPr id="18" name="Oval 17"/>
                <p:cNvSpPr/>
                <p:nvPr/>
              </p:nvSpPr>
              <p:spPr>
                <a:xfrm>
                  <a:off x="4656708" y="3047999"/>
                  <a:ext cx="499206" cy="534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pic>
              <p:nvPicPr>
                <p:cNvPr id="19" name="Picture 2" descr="Image result for POINTING FIN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0710" y="3040460"/>
                  <a:ext cx="542498" cy="542498"/>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3898675" y="825166"/>
                <a:ext cx="4555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Berlin Sans FB" panose="020E0602020502020306" pitchFamily="34" charset="0"/>
                    <a:ea typeface="+mn-ea"/>
                    <a:cs typeface="+mn-cs"/>
                  </a:rPr>
                  <a:t>Y</a:t>
                </a:r>
              </a:p>
            </p:txBody>
          </p:sp>
          <p:sp>
            <p:nvSpPr>
              <p:cNvPr id="17" name="TextBox 16"/>
              <p:cNvSpPr txBox="1"/>
              <p:nvPr/>
            </p:nvSpPr>
            <p:spPr>
              <a:xfrm>
                <a:off x="4481799" y="839564"/>
                <a:ext cx="4892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Berlin Sans FB" panose="020E0602020502020306" pitchFamily="34" charset="0"/>
                    <a:ea typeface="+mn-ea"/>
                    <a:cs typeface="+mn-cs"/>
                  </a:rPr>
                  <a:t>U</a:t>
                </a:r>
              </a:p>
            </p:txBody>
          </p:sp>
        </p:grpSp>
      </p:grpSp>
      <p:pic>
        <p:nvPicPr>
          <p:cNvPr id="20" name="Picture 19">
            <a:extLst>
              <a:ext uri="{FF2B5EF4-FFF2-40B4-BE49-F238E27FC236}">
                <a16:creationId xmlns:a16="http://schemas.microsoft.com/office/drawing/2014/main" id="{8CC92EDE-05E4-4F3A-8F66-F74D120E9A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67343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125" name="Google Shape;125;p2"/>
          <p:cNvGrpSpPr/>
          <p:nvPr/>
        </p:nvGrpSpPr>
        <p:grpSpPr>
          <a:xfrm>
            <a:off x="626307" y="589035"/>
            <a:ext cx="3876675" cy="954107"/>
            <a:chOff x="0" y="381001"/>
            <a:chExt cx="3876675" cy="954107"/>
          </a:xfrm>
        </p:grpSpPr>
        <p:sp>
          <p:nvSpPr>
            <p:cNvPr id="126" name="Google Shape;126;p2"/>
            <p:cNvSpPr/>
            <p:nvPr/>
          </p:nvSpPr>
          <p:spPr>
            <a:xfrm>
              <a:off x="0" y="465138"/>
              <a:ext cx="3876675" cy="354012"/>
            </a:xfrm>
            <a:prstGeom prst="rect">
              <a:avLst/>
            </a:prstGeom>
            <a:solidFill>
              <a:schemeClr val="dk1"/>
            </a:solidFill>
            <a:ln w="55000" cap="flat" cmpd="thickThin">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Lucida Sans"/>
                <a:ea typeface="Lucida Sans"/>
                <a:cs typeface="Lucida Sans"/>
                <a:sym typeface="Lucida Sans"/>
              </a:endParaRPr>
            </a:p>
          </p:txBody>
        </p:sp>
        <p:sp>
          <p:nvSpPr>
            <p:cNvPr id="127" name="Google Shape;127;p2"/>
            <p:cNvSpPr txBox="1"/>
            <p:nvPr/>
          </p:nvSpPr>
          <p:spPr>
            <a:xfrm>
              <a:off x="76200" y="381001"/>
              <a:ext cx="3800475" cy="9541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Aharoni"/>
                  <a:ea typeface="Aharoni"/>
                  <a:cs typeface="Aharoni"/>
                  <a:sym typeface="Aharoni"/>
                </a:rPr>
                <a:t>Year Round Activities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FFFFFF"/>
                </a:solidFill>
                <a:effectLst/>
                <a:uLnTx/>
                <a:uFillTx/>
                <a:latin typeface="Aharoni"/>
                <a:ea typeface="Aharoni"/>
                <a:cs typeface="Aharoni"/>
                <a:sym typeface="Aharoni"/>
              </a:endParaRPr>
            </a:p>
          </p:txBody>
        </p:sp>
      </p:grpSp>
      <p:sp>
        <p:nvSpPr>
          <p:cNvPr id="128" name="Google Shape;128;p2"/>
          <p:cNvSpPr txBox="1"/>
          <p:nvPr/>
        </p:nvSpPr>
        <p:spPr>
          <a:xfrm>
            <a:off x="567393" y="1309012"/>
            <a:ext cx="10922100" cy="50167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Avant garde"/>
                <a:ea typeface="Lucida Sans"/>
                <a:cs typeface="Lucida Sans"/>
                <a:sym typeface="Lucida Sans"/>
              </a:rPr>
              <a:t>Review Open Purchase O</a:t>
            </a:r>
            <a:r>
              <a:rPr kumimoji="0" lang="en-US" sz="3200" b="1" i="0" u="none" strike="noStrike" kern="0" cap="none" spc="0" normalizeH="0" baseline="0" noProof="0" dirty="0" err="1">
                <a:ln>
                  <a:noFill/>
                </a:ln>
                <a:solidFill>
                  <a:srgbClr val="000000"/>
                </a:solidFill>
                <a:effectLst/>
                <a:uLnTx/>
                <a:uFillTx/>
                <a:latin typeface="Avant garde"/>
                <a:ea typeface="Lucida Sans"/>
                <a:cs typeface="Lucida Sans"/>
                <a:sym typeface="Lucida Sans"/>
              </a:rPr>
              <a:t>rders</a:t>
            </a:r>
            <a:r>
              <a:rPr kumimoji="0" lang="en-US" sz="3200" b="1" i="0" u="none" strike="noStrike" kern="0" cap="none" spc="0" normalizeH="0" baseline="0" noProof="0" dirty="0">
                <a:ln>
                  <a:noFill/>
                </a:ln>
                <a:solidFill>
                  <a:srgbClr val="000000"/>
                </a:solidFill>
                <a:effectLst/>
                <a:uLnTx/>
                <a:uFillTx/>
                <a:latin typeface="Avant garde"/>
                <a:ea typeface="Lucida Sans"/>
                <a:cs typeface="Lucida Sans"/>
                <a:sym typeface="Lucida Sans"/>
              </a:rPr>
              <a:t> </a:t>
            </a:r>
          </a:p>
          <a:p>
            <a:pPr marL="914400" marR="0" lvl="1"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Avant garde"/>
                <a:ea typeface="Lucida Sans"/>
                <a:cs typeface="Lucida Sans"/>
                <a:sym typeface="Lucida Sans"/>
              </a:rPr>
              <a:t>Performed at least monthly</a:t>
            </a:r>
            <a:endParaRPr kumimoji="0" sz="1400" b="0" i="0" u="none" strike="noStrike" kern="0" cap="none" spc="0" normalizeH="0" baseline="0" noProof="0" dirty="0">
              <a:ln>
                <a:noFill/>
              </a:ln>
              <a:solidFill>
                <a:srgbClr val="000000"/>
              </a:solidFill>
              <a:effectLst/>
              <a:uLnTx/>
              <a:uFillTx/>
              <a:latin typeface="Avant garde"/>
              <a:ea typeface="+mn-ea"/>
              <a:cs typeface="Arial"/>
              <a:sym typeface="Arial"/>
            </a:endParaRPr>
          </a:p>
          <a:p>
            <a:pPr marL="914400" marR="0" lvl="1" indent="-457200" algn="l" defTabSz="914400" rtl="0" eaLnBrk="1" fontAlgn="auto" latinLnBrk="0" hangingPunct="1">
              <a:lnSpc>
                <a:spcPct val="100000"/>
              </a:lnSpc>
              <a:spcBef>
                <a:spcPts val="0"/>
              </a:spcBef>
              <a:spcAft>
                <a:spcPts val="0"/>
              </a:spcAft>
              <a:buClr>
                <a:srgbClr val="000000"/>
              </a:buClr>
              <a:buSzPct val="100000"/>
              <a:buFont typeface="Arial"/>
              <a:buChar char="•"/>
              <a:tabLst/>
              <a:defRPr/>
            </a:pPr>
            <a:r>
              <a:rPr kumimoji="0" lang="en-US" sz="3200" b="0" i="0" u="none" strike="noStrike" kern="0" cap="none" spc="0" normalizeH="0" baseline="0" noProof="0" dirty="0">
                <a:ln>
                  <a:noFill/>
                </a:ln>
                <a:solidFill>
                  <a:srgbClr val="000000"/>
                </a:solidFill>
                <a:effectLst/>
                <a:uLnTx/>
                <a:uFillTx/>
                <a:latin typeface="Avant garde"/>
                <a:ea typeface="Lucida Sans"/>
                <a:cs typeface="Lucida Sans"/>
                <a:sym typeface="Lucida Sans"/>
              </a:rPr>
              <a:t>More frequently as year-end approaches</a:t>
            </a:r>
          </a:p>
          <a:p>
            <a:pPr marL="914400" marR="0" lvl="1" indent="-457200" algn="l" defTabSz="914400" rtl="0" eaLnBrk="1" fontAlgn="auto" latinLnBrk="0" hangingPunct="1">
              <a:lnSpc>
                <a:spcPct val="100000"/>
              </a:lnSpc>
              <a:spcBef>
                <a:spcPts val="0"/>
              </a:spcBef>
              <a:spcAft>
                <a:spcPts val="0"/>
              </a:spcAft>
              <a:buClr>
                <a:srgbClr val="000000"/>
              </a:buClr>
              <a:buSzPct val="100000"/>
              <a:buFont typeface="Arial"/>
              <a:buChar char="•"/>
              <a:tabLst/>
              <a:defRPr/>
            </a:pPr>
            <a:r>
              <a:rPr kumimoji="0" lang="en-US" sz="3200" b="0" i="0" u="none" strike="noStrike" kern="0" cap="none" spc="0" normalizeH="0" baseline="0" noProof="0" dirty="0">
                <a:ln>
                  <a:noFill/>
                </a:ln>
                <a:solidFill>
                  <a:srgbClr val="000000"/>
                </a:solidFill>
                <a:effectLst/>
                <a:uLnTx/>
                <a:uFillTx/>
                <a:latin typeface="Avant garde"/>
                <a:ea typeface="Lucida Sans"/>
                <a:cs typeface="Lucida Sans"/>
                <a:sym typeface="Lucida Sans"/>
              </a:rPr>
              <a:t>Close Open Purchase Orders </a:t>
            </a:r>
          </a:p>
          <a:p>
            <a:pPr marL="457200" marR="0" lvl="1" indent="0" algn="l" defTabSz="914400" rtl="0" eaLnBrk="1" fontAlgn="auto" latinLnBrk="0" hangingPunct="1">
              <a:lnSpc>
                <a:spcPct val="100000"/>
              </a:lnSpc>
              <a:spcBef>
                <a:spcPts val="0"/>
              </a:spcBef>
              <a:spcAft>
                <a:spcPts val="0"/>
              </a:spcAft>
              <a:buClr>
                <a:srgbClr val="000000"/>
              </a:buClr>
              <a:buSzPct val="100000"/>
              <a:buFontTx/>
              <a:buNone/>
              <a:tabLst/>
              <a:defRPr/>
            </a:pPr>
            <a:endParaRPr kumimoji="0" lang="en-US" sz="3200" b="0" i="0" u="none" strike="noStrike" kern="0" cap="none" spc="0" normalizeH="0" baseline="0" noProof="0" dirty="0">
              <a:ln>
                <a:noFill/>
              </a:ln>
              <a:solidFill>
                <a:srgbClr val="000000"/>
              </a:solidFill>
              <a:effectLst/>
              <a:uLnTx/>
              <a:uFillTx/>
              <a:latin typeface="Avant garde"/>
              <a:ea typeface="Lucida Sans"/>
              <a:cs typeface="Lucida Sans"/>
              <a:sym typeface="Lucida Sans"/>
            </a:endParaRP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3200" b="1" i="1" u="none" strike="noStrike" kern="0" cap="none" spc="0" normalizeH="0" baseline="0" noProof="0" dirty="0">
                <a:ln>
                  <a:noFill/>
                </a:ln>
                <a:solidFill>
                  <a:srgbClr val="000000"/>
                </a:solidFill>
                <a:effectLst/>
                <a:uLnTx/>
                <a:uFillTx/>
                <a:latin typeface="Avant garde"/>
                <a:ea typeface="Lucida Sans"/>
                <a:cs typeface="Lucida Sans"/>
                <a:sym typeface="Lucida Sans"/>
              </a:rPr>
              <a:t>Why? </a:t>
            </a:r>
          </a:p>
          <a:p>
            <a:pPr marL="971550" marR="0" lvl="1" indent="-51435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3200" b="0" i="0" u="none" strike="noStrike" kern="0" cap="none" spc="0" normalizeH="0" baseline="0" noProof="0" dirty="0">
                <a:ln>
                  <a:noFill/>
                </a:ln>
                <a:solidFill>
                  <a:srgbClr val="000000"/>
                </a:solidFill>
                <a:effectLst/>
                <a:uLnTx/>
                <a:uFillTx/>
                <a:latin typeface="Avant garde"/>
                <a:ea typeface="Lucida Sans"/>
                <a:cs typeface="Lucida Sans"/>
                <a:sym typeface="Lucida Sans"/>
              </a:rPr>
              <a:t>Accurately reflect budget balances </a:t>
            </a:r>
          </a:p>
          <a:p>
            <a:pPr marL="971550" marR="0" lvl="1" indent="-51435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3200" b="0" i="0" u="none" strike="noStrike" kern="0" cap="none" spc="0" normalizeH="0" baseline="0" noProof="0" dirty="0">
                <a:ln>
                  <a:noFill/>
                </a:ln>
                <a:solidFill>
                  <a:srgbClr val="000000"/>
                </a:solidFill>
                <a:effectLst/>
                <a:uLnTx/>
                <a:uFillTx/>
                <a:latin typeface="Avant garde"/>
                <a:ea typeface="Lucida Sans"/>
                <a:cs typeface="Lucida Sans"/>
                <a:sym typeface="Lucida Sans"/>
              </a:rPr>
              <a:t>Releases PO encumbrances (committed funds) for new purchases</a:t>
            </a:r>
            <a:endParaRPr kumimoji="0" lang="en-US" sz="3200" b="0" i="0" u="none" strike="noStrike" kern="0" cap="none" spc="0" normalizeH="0" baseline="0" noProof="0" dirty="0">
              <a:ln>
                <a:noFill/>
              </a:ln>
              <a:solidFill>
                <a:srgbClr val="000000"/>
              </a:solidFill>
              <a:effectLst/>
              <a:uLnTx/>
              <a:uFillTx/>
              <a:latin typeface="Lucida Sans"/>
              <a:ea typeface="Lucida Sans"/>
              <a:cs typeface="Lucida Sans"/>
              <a:sym typeface="Lucida Sans"/>
            </a:endParaRPr>
          </a:p>
          <a:p>
            <a:pPr marL="971550" marR="0" lvl="1" indent="-51435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endParaRPr kumimoji="0" lang="en-US" sz="3200" b="0" i="0" u="none" strike="noStrike" kern="0" cap="none" spc="0" normalizeH="0" baseline="0" noProof="0" dirty="0">
              <a:ln>
                <a:noFill/>
              </a:ln>
              <a:solidFill>
                <a:srgbClr val="000000"/>
              </a:solidFill>
              <a:effectLst/>
              <a:uLnTx/>
              <a:uFillTx/>
              <a:latin typeface="Avant garde"/>
              <a:ea typeface="Lucida Sans"/>
              <a:cs typeface="Lucida Sans"/>
              <a:sym typeface="Lucida Sans"/>
            </a:endParaRPr>
          </a:p>
        </p:txBody>
      </p:sp>
      <p:pic>
        <p:nvPicPr>
          <p:cNvPr id="6" name="Picture 5">
            <a:extLst>
              <a:ext uri="{FF2B5EF4-FFF2-40B4-BE49-F238E27FC236}">
                <a16:creationId xmlns:a16="http://schemas.microsoft.com/office/drawing/2014/main" id="{7383752C-1212-401C-BA78-1446ACA8C5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2948411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6747" y="1139193"/>
            <a:ext cx="10973594" cy="4427889"/>
          </a:xfrm>
        </p:spPr>
        <p:txBody>
          <a:bodyPr>
            <a:normAutofit/>
          </a:bodyPr>
          <a:lstStyle/>
          <a:p>
            <a:pPr marL="109728" indent="0">
              <a:buNone/>
            </a:pPr>
            <a:r>
              <a:rPr lang="en-US" sz="3200" b="1" dirty="0">
                <a:latin typeface="Avant garde"/>
                <a:cs typeface="Arial" panose="020B0604020202020204" pitchFamily="34" charset="0"/>
              </a:rPr>
              <a:t>Open Purchase Orders Closure</a:t>
            </a:r>
            <a:endParaRPr lang="en-US" sz="3200" b="1" dirty="0">
              <a:latin typeface="Avant garde"/>
            </a:endParaRPr>
          </a:p>
          <a:p>
            <a:pPr>
              <a:buClrTx/>
              <a:buSzPct val="100000"/>
              <a:buFont typeface="Arial" panose="020B0604020202020204" pitchFamily="34" charset="0"/>
              <a:buChar char="•"/>
            </a:pPr>
            <a:r>
              <a:rPr lang="en-US" sz="2800" dirty="0">
                <a:latin typeface="Avant garde"/>
              </a:rPr>
              <a:t>Email PO numbers in numerical order to Chris Lam-Vasquez</a:t>
            </a:r>
          </a:p>
          <a:p>
            <a:pPr>
              <a:buClrTx/>
              <a:buSzPct val="100000"/>
              <a:buFont typeface="Arial" panose="020B0604020202020204" pitchFamily="34" charset="0"/>
              <a:buChar char="•"/>
            </a:pPr>
            <a:r>
              <a:rPr lang="en-US" sz="2800" dirty="0">
                <a:latin typeface="Avant garde"/>
              </a:rPr>
              <a:t>A Purchase Order closure is FINAL--cannot be reverse </a:t>
            </a:r>
          </a:p>
          <a:p>
            <a:pPr marL="109728" indent="0">
              <a:buClrTx/>
              <a:buSzPct val="100000"/>
              <a:buNone/>
            </a:pPr>
            <a:endParaRPr lang="en-US" sz="2800" b="1" dirty="0">
              <a:latin typeface="Avant garde"/>
            </a:endParaRPr>
          </a:p>
          <a:p>
            <a:pPr marL="109728" indent="0">
              <a:buClrTx/>
              <a:buSzPct val="100000"/>
              <a:buNone/>
            </a:pPr>
            <a:r>
              <a:rPr lang="en-US" sz="3200" b="1" dirty="0">
                <a:latin typeface="Avant garde"/>
              </a:rPr>
              <a:t>Pending Invoices </a:t>
            </a:r>
          </a:p>
          <a:p>
            <a:pPr>
              <a:buClrTx/>
              <a:buSzPct val="100000"/>
              <a:buFont typeface="Arial" panose="020B0604020202020204" pitchFamily="34" charset="0"/>
              <a:buChar char="•"/>
            </a:pPr>
            <a:r>
              <a:rPr lang="en-US" sz="2800" dirty="0">
                <a:latin typeface="Avant garde"/>
              </a:rPr>
              <a:t>Identify pending invoices that need submission to Accounts Payable</a:t>
            </a:r>
          </a:p>
          <a:p>
            <a:pPr>
              <a:buClrTx/>
              <a:buSzPct val="100000"/>
              <a:buFont typeface="Arial" panose="020B0604020202020204" pitchFamily="34" charset="0"/>
              <a:buChar char="•"/>
            </a:pPr>
            <a:r>
              <a:rPr lang="en-US" sz="2800" dirty="0">
                <a:latin typeface="Avant garde"/>
              </a:rPr>
              <a:t>Follow-up with vendors, if needed</a:t>
            </a:r>
          </a:p>
        </p:txBody>
      </p:sp>
      <p:sp>
        <p:nvSpPr>
          <p:cNvPr id="5" name="Rectangle 4">
            <a:extLst>
              <a:ext uri="{FF2B5EF4-FFF2-40B4-BE49-F238E27FC236}">
                <a16:creationId xmlns:a16="http://schemas.microsoft.com/office/drawing/2014/main" id="{9054CCE1-F4A9-4021-9B86-BCB0480BB6AC}"/>
              </a:ext>
            </a:extLst>
          </p:cNvPr>
          <p:cNvSpPr/>
          <p:nvPr/>
        </p:nvSpPr>
        <p:spPr>
          <a:xfrm>
            <a:off x="228602" y="336614"/>
            <a:ext cx="3844634" cy="4633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Year Round Activities</a:t>
            </a:r>
          </a:p>
        </p:txBody>
      </p:sp>
      <p:pic>
        <p:nvPicPr>
          <p:cNvPr id="6" name="Picture 5">
            <a:extLst>
              <a:ext uri="{FF2B5EF4-FFF2-40B4-BE49-F238E27FC236}">
                <a16:creationId xmlns:a16="http://schemas.microsoft.com/office/drawing/2014/main" id="{B795408C-D5DE-489B-B56E-F9F235206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1188493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18" y="1136717"/>
            <a:ext cx="9479128" cy="4746726"/>
          </a:xfrm>
        </p:spPr>
        <p:txBody>
          <a:bodyPr>
            <a:normAutofit fontScale="85000" lnSpcReduction="20000"/>
          </a:bodyPr>
          <a:lstStyle/>
          <a:p>
            <a:pPr marL="0" indent="0" algn="ctr">
              <a:lnSpc>
                <a:spcPct val="107000"/>
              </a:lnSpc>
              <a:spcAft>
                <a:spcPts val="800"/>
              </a:spcAft>
              <a:buNone/>
            </a:pPr>
            <a:r>
              <a:rPr lang="en-US" sz="4000" b="1" dirty="0">
                <a:latin typeface="Avant garde"/>
                <a:ea typeface="Calibri" panose="020F0502020204030204" pitchFamily="34" charset="0"/>
                <a:cs typeface="Times New Roman" panose="02020603050405020304" pitchFamily="18" charset="0"/>
              </a:rPr>
              <a:t>Deadline: Monday June 5, 2023 </a:t>
            </a:r>
            <a:endParaRPr lang="en-US" sz="4000" dirty="0">
              <a:latin typeface="Avant garde"/>
              <a:ea typeface="Calibri" panose="020F0502020204030204" pitchFamily="34" charset="0"/>
              <a:cs typeface="Times New Roman" panose="02020603050405020304" pitchFamily="18" charset="0"/>
            </a:endParaRPr>
          </a:p>
          <a:p>
            <a:pPr>
              <a:lnSpc>
                <a:spcPct val="107000"/>
              </a:lnSpc>
              <a:spcBef>
                <a:spcPts val="0"/>
              </a:spcBef>
              <a:buClrTx/>
              <a:buSzPct val="100000"/>
              <a:buFont typeface="Arial" panose="020B0604020202020204" pitchFamily="34" charset="0"/>
              <a:buChar char="•"/>
            </a:pPr>
            <a:r>
              <a:rPr lang="en-US" sz="3500" dirty="0">
                <a:latin typeface="Avant garde"/>
                <a:ea typeface="Calibri" panose="020F0502020204030204" pitchFamily="34" charset="0"/>
                <a:cs typeface="Times New Roman" panose="02020603050405020304" pitchFamily="18" charset="0"/>
              </a:rPr>
              <a:t>Last date to submit requisitions for FY22/23.</a:t>
            </a:r>
          </a:p>
          <a:p>
            <a:pPr>
              <a:lnSpc>
                <a:spcPct val="107000"/>
              </a:lnSpc>
              <a:spcBef>
                <a:spcPts val="0"/>
              </a:spcBef>
              <a:buClrTx/>
              <a:buSzPct val="100000"/>
              <a:buFont typeface="Arial" panose="020B0604020202020204" pitchFamily="34" charset="0"/>
              <a:buChar char="•"/>
            </a:pPr>
            <a:endParaRPr lang="en-US" sz="3500" dirty="0">
              <a:latin typeface="Avant garde"/>
              <a:ea typeface="Calibri" panose="020F0502020204030204" pitchFamily="34" charset="0"/>
              <a:cs typeface="Times New Roman" panose="02020603050405020304" pitchFamily="18" charset="0"/>
            </a:endParaRPr>
          </a:p>
          <a:p>
            <a:pPr>
              <a:lnSpc>
                <a:spcPct val="107000"/>
              </a:lnSpc>
              <a:spcBef>
                <a:spcPts val="0"/>
              </a:spcBef>
              <a:buClrTx/>
              <a:buSzPct val="100000"/>
              <a:buFont typeface="Arial" panose="020B0604020202020204" pitchFamily="34" charset="0"/>
              <a:buChar char="•"/>
            </a:pPr>
            <a:r>
              <a:rPr lang="en-US" sz="3500" dirty="0">
                <a:latin typeface="Avant garde"/>
                <a:ea typeface="Calibri" panose="020F0502020204030204" pitchFamily="34" charset="0"/>
                <a:cs typeface="Times New Roman" panose="02020603050405020304" pitchFamily="18" charset="0"/>
              </a:rPr>
              <a:t>Requisition processing time vary depending on its complexity and scope. </a:t>
            </a:r>
            <a:endParaRPr lang="en-US" sz="2700" dirty="0">
              <a:latin typeface="Avant garde"/>
              <a:ea typeface="Calibri" panose="020F0502020204030204" pitchFamily="34" charset="0"/>
              <a:cs typeface="Times New Roman" panose="02020603050405020304" pitchFamily="18" charset="0"/>
            </a:endParaRPr>
          </a:p>
          <a:p>
            <a:pPr marL="109728" indent="0">
              <a:lnSpc>
                <a:spcPct val="107000"/>
              </a:lnSpc>
              <a:spcBef>
                <a:spcPts val="0"/>
              </a:spcBef>
              <a:buClrTx/>
              <a:buSzPct val="100000"/>
              <a:buNone/>
            </a:pPr>
            <a:endParaRPr lang="en-US" sz="3500" dirty="0">
              <a:latin typeface="Avant garde"/>
              <a:ea typeface="Calibri" panose="020F0502020204030204" pitchFamily="34" charset="0"/>
              <a:cs typeface="Times New Roman" panose="02020603050405020304" pitchFamily="18" charset="0"/>
            </a:endParaRPr>
          </a:p>
          <a:p>
            <a:pPr marR="0" lvl="0">
              <a:lnSpc>
                <a:spcPct val="107000"/>
              </a:lnSpc>
              <a:spcBef>
                <a:spcPts val="0"/>
              </a:spcBef>
              <a:spcAft>
                <a:spcPts val="0"/>
              </a:spcAft>
              <a:buClrTx/>
              <a:buSzPct val="100000"/>
              <a:buFont typeface="Arial" panose="020B0604020202020204" pitchFamily="34" charset="0"/>
              <a:buChar char="•"/>
            </a:pPr>
            <a:r>
              <a:rPr lang="en-US" sz="3500" dirty="0">
                <a:latin typeface="Avant garde"/>
                <a:ea typeface="Calibri" panose="020F0502020204030204" pitchFamily="34" charset="0"/>
                <a:cs typeface="Times New Roman" panose="02020603050405020304" pitchFamily="18" charset="0"/>
              </a:rPr>
              <a:t>Requisitions received after deadline may be coded to next fiscal year.</a:t>
            </a:r>
          </a:p>
          <a:p>
            <a:pPr marL="109728" marR="0" lvl="0" indent="0">
              <a:lnSpc>
                <a:spcPct val="107000"/>
              </a:lnSpc>
              <a:spcBef>
                <a:spcPts val="0"/>
              </a:spcBef>
              <a:spcAft>
                <a:spcPts val="0"/>
              </a:spcAft>
              <a:buClrTx/>
              <a:buSzPct val="100000"/>
              <a:buNone/>
            </a:pPr>
            <a:endParaRPr lang="en-US" sz="3500" dirty="0">
              <a:latin typeface="Avant garde"/>
              <a:ea typeface="Calibri" panose="020F0502020204030204" pitchFamily="34" charset="0"/>
              <a:cs typeface="Times New Roman" panose="02020603050405020304" pitchFamily="18" charset="0"/>
            </a:endParaRPr>
          </a:p>
          <a:p>
            <a:pPr marR="0" lvl="0">
              <a:lnSpc>
                <a:spcPct val="107000"/>
              </a:lnSpc>
              <a:spcBef>
                <a:spcPts val="0"/>
              </a:spcBef>
              <a:spcAft>
                <a:spcPts val="0"/>
              </a:spcAft>
              <a:buClrTx/>
              <a:buSzPct val="100000"/>
              <a:buFont typeface="Arial" panose="020B0604020202020204" pitchFamily="34" charset="0"/>
              <a:buChar char="•"/>
            </a:pPr>
            <a:r>
              <a:rPr lang="en-US" sz="3500" dirty="0">
                <a:latin typeface="Avant garde"/>
                <a:ea typeface="Calibri" panose="020F0502020204030204" pitchFamily="34" charset="0"/>
                <a:cs typeface="Times New Roman" panose="02020603050405020304" pitchFamily="18" charset="0"/>
              </a:rPr>
              <a:t>Limited emergency exceptions may be granted on a case-by-case basis.</a:t>
            </a:r>
          </a:p>
        </p:txBody>
      </p:sp>
      <p:sp>
        <p:nvSpPr>
          <p:cNvPr id="8" name="Rectangle 7">
            <a:extLst>
              <a:ext uri="{FF2B5EF4-FFF2-40B4-BE49-F238E27FC236}">
                <a16:creationId xmlns:a16="http://schemas.microsoft.com/office/drawing/2014/main" id="{EE18F48B-6DCC-4EE5-BC21-CCA581AA7006}"/>
              </a:ext>
            </a:extLst>
          </p:cNvPr>
          <p:cNvSpPr/>
          <p:nvPr/>
        </p:nvSpPr>
        <p:spPr>
          <a:xfrm>
            <a:off x="332510" y="348773"/>
            <a:ext cx="5390558" cy="4373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Year-End Deadline</a:t>
            </a:r>
          </a:p>
        </p:txBody>
      </p:sp>
      <p:pic>
        <p:nvPicPr>
          <p:cNvPr id="6" name="Picture 5">
            <a:extLst>
              <a:ext uri="{FF2B5EF4-FFF2-40B4-BE49-F238E27FC236}">
                <a16:creationId xmlns:a16="http://schemas.microsoft.com/office/drawing/2014/main" id="{839CCA3F-F0D0-41D3-9B0B-C2FBEBE2B9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4" name="Picture 3">
            <a:extLst>
              <a:ext uri="{FF2B5EF4-FFF2-40B4-BE49-F238E27FC236}">
                <a16:creationId xmlns:a16="http://schemas.microsoft.com/office/drawing/2014/main" id="{2F0C991D-B7BF-4CAE-B17B-AB1E54F8F74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32514" y="1373550"/>
            <a:ext cx="1887907" cy="1887907"/>
          </a:xfrm>
          <a:prstGeom prst="rect">
            <a:avLst/>
          </a:prstGeom>
        </p:spPr>
      </p:pic>
    </p:spTree>
    <p:extLst>
      <p:ext uri="{BB962C8B-B14F-4D97-AF65-F5344CB8AC3E}">
        <p14:creationId xmlns:p14="http://schemas.microsoft.com/office/powerpoint/2010/main" val="96175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c6cd126a98_1_0"/>
          <p:cNvSpPr txBox="1">
            <a:spLocks noGrp="1"/>
          </p:cNvSpPr>
          <p:nvPr>
            <p:ph idx="1"/>
          </p:nvPr>
        </p:nvSpPr>
        <p:spPr>
          <a:xfrm>
            <a:off x="76200" y="1569719"/>
            <a:ext cx="11134735" cy="3774105"/>
          </a:xfrm>
          <a:prstGeom prst="rect">
            <a:avLst/>
          </a:prstGeom>
        </p:spPr>
        <p:txBody>
          <a:bodyPr spcFirstLastPara="1" wrap="square" lIns="91425" tIns="45700" rIns="91425" bIns="45700" anchor="t" anchorCtr="0">
            <a:noAutofit/>
          </a:bodyPr>
          <a:lstStyle/>
          <a:p>
            <a:pPr marL="76200" lvl="0" indent="0" algn="l" rtl="0">
              <a:lnSpc>
                <a:spcPct val="90000"/>
              </a:lnSpc>
              <a:spcBef>
                <a:spcPts val="400"/>
              </a:spcBef>
              <a:spcAft>
                <a:spcPts val="0"/>
              </a:spcAft>
              <a:buClr>
                <a:srgbClr val="000000"/>
              </a:buClr>
              <a:buSzPts val="2400"/>
              <a:buNone/>
            </a:pPr>
            <a:r>
              <a:rPr lang="en-US" sz="2400" u="sng" dirty="0"/>
              <a:t>Question:</a:t>
            </a:r>
            <a:r>
              <a:rPr lang="en-US" sz="2400" dirty="0"/>
              <a:t> What is a benefit of closing a purchase order? </a:t>
            </a:r>
            <a:endParaRPr sz="2400" dirty="0"/>
          </a:p>
          <a:p>
            <a:pPr marL="457200" lvl="0" indent="0" algn="l" rtl="0">
              <a:lnSpc>
                <a:spcPct val="90000"/>
              </a:lnSpc>
              <a:spcBef>
                <a:spcPts val="400"/>
              </a:spcBef>
              <a:spcAft>
                <a:spcPts val="0"/>
              </a:spcAft>
              <a:buNone/>
            </a:pPr>
            <a:endParaRPr sz="2400" dirty="0"/>
          </a:p>
          <a:p>
            <a:pPr marL="0" lvl="0" indent="0" algn="l" rtl="0">
              <a:lnSpc>
                <a:spcPct val="90000"/>
              </a:lnSpc>
              <a:spcBef>
                <a:spcPts val="400"/>
              </a:spcBef>
              <a:spcAft>
                <a:spcPts val="0"/>
              </a:spcAft>
              <a:buNone/>
            </a:pPr>
            <a:endParaRPr sz="2400" dirty="0"/>
          </a:p>
        </p:txBody>
      </p:sp>
      <p:grpSp>
        <p:nvGrpSpPr>
          <p:cNvPr id="5" name="Group 4">
            <a:extLst>
              <a:ext uri="{FF2B5EF4-FFF2-40B4-BE49-F238E27FC236}">
                <a16:creationId xmlns:a16="http://schemas.microsoft.com/office/drawing/2014/main" id="{010D07B1-0A1D-4ED9-8030-2137284D40E9}"/>
              </a:ext>
            </a:extLst>
          </p:cNvPr>
          <p:cNvGrpSpPr/>
          <p:nvPr/>
        </p:nvGrpSpPr>
        <p:grpSpPr>
          <a:xfrm>
            <a:off x="0" y="381000"/>
            <a:ext cx="3876675" cy="954107"/>
            <a:chOff x="0" y="381000"/>
            <a:chExt cx="3876675" cy="954107"/>
          </a:xfrm>
        </p:grpSpPr>
        <p:sp>
          <p:nvSpPr>
            <p:cNvPr id="6" name="Rectangle 5">
              <a:extLst>
                <a:ext uri="{FF2B5EF4-FFF2-40B4-BE49-F238E27FC236}">
                  <a16:creationId xmlns:a16="http://schemas.microsoft.com/office/drawing/2014/main" id="{452CDA9E-2DF2-4F89-85B7-9BCAAFD89E8A}"/>
                </a:ext>
              </a:extLst>
            </p:cNvPr>
            <p:cNvSpPr/>
            <p:nvPr/>
          </p:nvSpPr>
          <p:spPr>
            <a:xfrm>
              <a:off x="0" y="504041"/>
              <a:ext cx="3876675" cy="3540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7" name="TextBox 6">
              <a:extLst>
                <a:ext uri="{FF2B5EF4-FFF2-40B4-BE49-F238E27FC236}">
                  <a16:creationId xmlns:a16="http://schemas.microsoft.com/office/drawing/2014/main" id="{9717800D-2C0A-454B-B524-910A03A54A47}"/>
                </a:ext>
              </a:extLst>
            </p:cNvPr>
            <p:cNvSpPr txBox="1"/>
            <p:nvPr/>
          </p:nvSpPr>
          <p:spPr>
            <a:xfrm>
              <a:off x="76200" y="381000"/>
              <a:ext cx="380047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TRIVIA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grpSp>
      <p:pic>
        <p:nvPicPr>
          <p:cNvPr id="8" name="Picture 7">
            <a:extLst>
              <a:ext uri="{FF2B5EF4-FFF2-40B4-BE49-F238E27FC236}">
                <a16:creationId xmlns:a16="http://schemas.microsoft.com/office/drawing/2014/main" id="{26409687-9D08-4B6A-AE0D-074EB7FC4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2050" name="Picture 2" descr="People Asking Questions Images - Free Download on Freepik">
            <a:extLst>
              <a:ext uri="{FF2B5EF4-FFF2-40B4-BE49-F238E27FC236}">
                <a16:creationId xmlns:a16="http://schemas.microsoft.com/office/drawing/2014/main" id="{D39DAB42-3E72-45F0-842B-6A3EDCAA3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543" y="3101223"/>
            <a:ext cx="5616410" cy="259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c6cd126a98_1_0"/>
          <p:cNvSpPr txBox="1">
            <a:spLocks noGrp="1"/>
          </p:cNvSpPr>
          <p:nvPr>
            <p:ph idx="1"/>
          </p:nvPr>
        </p:nvSpPr>
        <p:spPr>
          <a:xfrm>
            <a:off x="448375" y="1481325"/>
            <a:ext cx="11273100" cy="4548300"/>
          </a:xfrm>
          <a:prstGeom prst="rect">
            <a:avLst/>
          </a:prstGeom>
        </p:spPr>
        <p:txBody>
          <a:bodyPr spcFirstLastPara="1" wrap="square" lIns="91425" tIns="45700" rIns="91425" bIns="45700" anchor="t" anchorCtr="0">
            <a:noAutofit/>
          </a:bodyPr>
          <a:lstStyle/>
          <a:p>
            <a:pPr marL="0" lvl="0" indent="0">
              <a:lnSpc>
                <a:spcPct val="90000"/>
              </a:lnSpc>
              <a:buClr>
                <a:srgbClr val="000000"/>
              </a:buClr>
              <a:buSzPts val="2400"/>
              <a:buNone/>
            </a:pPr>
            <a:r>
              <a:rPr lang="en-US" u="sng" dirty="0"/>
              <a:t>Answer:</a:t>
            </a:r>
            <a:r>
              <a:rPr lang="en-US" dirty="0"/>
              <a:t> Release funds for new purchasing needs</a:t>
            </a:r>
            <a:endParaRPr sz="2400" dirty="0"/>
          </a:p>
          <a:p>
            <a:pPr marL="457200" lvl="0" indent="0" algn="l" rtl="0">
              <a:lnSpc>
                <a:spcPct val="90000"/>
              </a:lnSpc>
              <a:spcBef>
                <a:spcPts val="400"/>
              </a:spcBef>
              <a:spcAft>
                <a:spcPts val="0"/>
              </a:spcAft>
              <a:buNone/>
            </a:pPr>
            <a:endParaRPr sz="2400" dirty="0"/>
          </a:p>
          <a:p>
            <a:pPr marL="0" lvl="0" indent="0" algn="l" rtl="0">
              <a:lnSpc>
                <a:spcPct val="90000"/>
              </a:lnSpc>
              <a:spcBef>
                <a:spcPts val="400"/>
              </a:spcBef>
              <a:spcAft>
                <a:spcPts val="0"/>
              </a:spcAft>
              <a:buNone/>
            </a:pPr>
            <a:endParaRPr sz="2400" dirty="0"/>
          </a:p>
        </p:txBody>
      </p:sp>
      <p:pic>
        <p:nvPicPr>
          <p:cNvPr id="5" name="Picture 4">
            <a:extLst>
              <a:ext uri="{FF2B5EF4-FFF2-40B4-BE49-F238E27FC236}">
                <a16:creationId xmlns:a16="http://schemas.microsoft.com/office/drawing/2014/main" id="{397A0541-3C49-4AD2-AC4A-57A5C22C3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6" name="Picture 2" descr="People Asking Questions Images - Free Download on Freepik">
            <a:extLst>
              <a:ext uri="{FF2B5EF4-FFF2-40B4-BE49-F238E27FC236}">
                <a16:creationId xmlns:a16="http://schemas.microsoft.com/office/drawing/2014/main" id="{8A875073-514A-46CC-BA06-1C162BEB6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847" y="3263848"/>
            <a:ext cx="5616410" cy="259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12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pic>
          <p:nvPicPr>
            <p:cNvPr id="16" name="Picture 15">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6FA1346F-4320-154D-80D3-DE51782ADDBB}"/>
              </a:ext>
            </a:extLst>
          </p:cNvPr>
          <p:cNvSpPr>
            <a:spLocks noGrp="1"/>
          </p:cNvSpPr>
          <p:nvPr>
            <p:ph type="ctrTitle"/>
          </p:nvPr>
        </p:nvSpPr>
        <p:spPr>
          <a:xfrm>
            <a:off x="2692398" y="1871131"/>
            <a:ext cx="6815669" cy="1515533"/>
          </a:xfrm>
        </p:spPr>
        <p:txBody>
          <a:bodyPr>
            <a:normAutofit/>
          </a:bodyPr>
          <a:lstStyle/>
          <a:p>
            <a:r>
              <a:rPr lang="en-US" dirty="0"/>
              <a:t>Federal Work Study</a:t>
            </a:r>
          </a:p>
        </p:txBody>
      </p:sp>
      <p:cxnSp>
        <p:nvCxnSpPr>
          <p:cNvPr id="20" name="Straight Connector 19">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2" descr="Image result for csueb seal">
            <a:extLst>
              <a:ext uri="{FF2B5EF4-FFF2-40B4-BE49-F238E27FC236}">
                <a16:creationId xmlns:a16="http://schemas.microsoft.com/office/drawing/2014/main" id="{58A6B010-BCEE-DE46-AEE0-3983B3F931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5BB38518-285D-CC44-9BA6-E5B8CC85DC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A0FBD1A8-FFF1-5C6E-F8A3-B67F7A4750D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471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c6cd126a98_1_0"/>
          <p:cNvSpPr txBox="1">
            <a:spLocks noGrp="1"/>
          </p:cNvSpPr>
          <p:nvPr>
            <p:ph idx="1"/>
          </p:nvPr>
        </p:nvSpPr>
        <p:spPr>
          <a:xfrm>
            <a:off x="448375" y="1481325"/>
            <a:ext cx="11273100" cy="4548300"/>
          </a:xfrm>
          <a:prstGeom prst="rect">
            <a:avLst/>
          </a:prstGeom>
        </p:spPr>
        <p:txBody>
          <a:bodyPr spcFirstLastPara="1" wrap="square" lIns="91425" tIns="45700" rIns="91425" bIns="45700" anchor="t" anchorCtr="0">
            <a:noAutofit/>
          </a:bodyPr>
          <a:lstStyle/>
          <a:p>
            <a:pPr marL="457200" lvl="0" indent="0" algn="l" rtl="0">
              <a:lnSpc>
                <a:spcPct val="90000"/>
              </a:lnSpc>
              <a:spcBef>
                <a:spcPts val="400"/>
              </a:spcBef>
              <a:spcAft>
                <a:spcPts val="0"/>
              </a:spcAft>
              <a:buNone/>
            </a:pPr>
            <a:endParaRPr sz="2400" dirty="0"/>
          </a:p>
          <a:p>
            <a:pPr marL="76200" lvl="0" indent="0" algn="l" rtl="0">
              <a:lnSpc>
                <a:spcPct val="90000"/>
              </a:lnSpc>
              <a:spcBef>
                <a:spcPts val="400"/>
              </a:spcBef>
              <a:spcAft>
                <a:spcPts val="0"/>
              </a:spcAft>
              <a:buClr>
                <a:srgbClr val="000000"/>
              </a:buClr>
              <a:buSzPts val="2400"/>
              <a:buNone/>
            </a:pPr>
            <a:r>
              <a:rPr lang="en-US" sz="2400" u="sng" dirty="0"/>
              <a:t>Question:</a:t>
            </a:r>
            <a:r>
              <a:rPr lang="en-US" sz="2400" dirty="0"/>
              <a:t> In what fiscal year may Purchasing recognize requisitions received after June 5, 2023? </a:t>
            </a:r>
            <a:endParaRPr sz="2400" dirty="0"/>
          </a:p>
          <a:p>
            <a:pPr marL="457200" lvl="0" indent="0" algn="l" rtl="0">
              <a:lnSpc>
                <a:spcPct val="90000"/>
              </a:lnSpc>
              <a:spcBef>
                <a:spcPts val="400"/>
              </a:spcBef>
              <a:spcAft>
                <a:spcPts val="0"/>
              </a:spcAft>
              <a:buNone/>
            </a:pPr>
            <a:endParaRPr sz="2400" dirty="0"/>
          </a:p>
          <a:p>
            <a:pPr marL="0" lvl="0" indent="0" algn="l" rtl="0">
              <a:lnSpc>
                <a:spcPct val="90000"/>
              </a:lnSpc>
              <a:spcBef>
                <a:spcPts val="400"/>
              </a:spcBef>
              <a:spcAft>
                <a:spcPts val="0"/>
              </a:spcAft>
              <a:buNone/>
            </a:pPr>
            <a:endParaRPr sz="2400" dirty="0"/>
          </a:p>
        </p:txBody>
      </p:sp>
      <p:pic>
        <p:nvPicPr>
          <p:cNvPr id="5" name="Picture 4">
            <a:extLst>
              <a:ext uri="{FF2B5EF4-FFF2-40B4-BE49-F238E27FC236}">
                <a16:creationId xmlns:a16="http://schemas.microsoft.com/office/drawing/2014/main" id="{E4620AC0-3733-49C1-BE5F-68E9D56B5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6" name="Picture 2" descr="People Asking Questions Images - Free Download on Freepik">
            <a:extLst>
              <a:ext uri="{FF2B5EF4-FFF2-40B4-BE49-F238E27FC236}">
                <a16:creationId xmlns:a16="http://schemas.microsoft.com/office/drawing/2014/main" id="{C357803D-B137-444A-BCE7-38AB7D718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203" y="3458201"/>
            <a:ext cx="5616410" cy="259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c6cd126a98_1_0"/>
          <p:cNvSpPr txBox="1">
            <a:spLocks noGrp="1"/>
          </p:cNvSpPr>
          <p:nvPr>
            <p:ph idx="1"/>
          </p:nvPr>
        </p:nvSpPr>
        <p:spPr>
          <a:xfrm>
            <a:off x="448375" y="1481325"/>
            <a:ext cx="11273100" cy="4548300"/>
          </a:xfrm>
          <a:prstGeom prst="rect">
            <a:avLst/>
          </a:prstGeom>
        </p:spPr>
        <p:txBody>
          <a:bodyPr spcFirstLastPara="1" wrap="square" lIns="91425" tIns="45700" rIns="91425" bIns="45700" anchor="t" anchorCtr="0">
            <a:noAutofit/>
          </a:bodyPr>
          <a:lstStyle/>
          <a:p>
            <a:pPr marL="457200" lvl="0" indent="0" algn="l" rtl="0">
              <a:lnSpc>
                <a:spcPct val="90000"/>
              </a:lnSpc>
              <a:spcBef>
                <a:spcPts val="400"/>
              </a:spcBef>
              <a:spcAft>
                <a:spcPts val="0"/>
              </a:spcAft>
              <a:buNone/>
            </a:pPr>
            <a:endParaRPr sz="2400" dirty="0"/>
          </a:p>
          <a:p>
            <a:pPr marL="0" lvl="0" indent="0">
              <a:lnSpc>
                <a:spcPct val="90000"/>
              </a:lnSpc>
              <a:buClr>
                <a:srgbClr val="000000"/>
              </a:buClr>
              <a:buSzPts val="2400"/>
              <a:buNone/>
            </a:pPr>
            <a:r>
              <a:rPr lang="en-US" u="sng" dirty="0"/>
              <a:t>Answer:</a:t>
            </a:r>
            <a:r>
              <a:rPr lang="en-US" dirty="0"/>
              <a:t> FY 23/24</a:t>
            </a:r>
            <a:endParaRPr sz="2400" dirty="0"/>
          </a:p>
          <a:p>
            <a:pPr marL="0" lvl="0" indent="0" algn="l" rtl="0">
              <a:lnSpc>
                <a:spcPct val="90000"/>
              </a:lnSpc>
              <a:spcBef>
                <a:spcPts val="400"/>
              </a:spcBef>
              <a:spcAft>
                <a:spcPts val="0"/>
              </a:spcAft>
              <a:buNone/>
            </a:pPr>
            <a:endParaRPr sz="2400" dirty="0"/>
          </a:p>
        </p:txBody>
      </p:sp>
      <p:pic>
        <p:nvPicPr>
          <p:cNvPr id="5" name="Picture 4">
            <a:extLst>
              <a:ext uri="{FF2B5EF4-FFF2-40B4-BE49-F238E27FC236}">
                <a16:creationId xmlns:a16="http://schemas.microsoft.com/office/drawing/2014/main" id="{E69A5063-0A42-4253-946D-E44F65BC80EF}"/>
              </a:ext>
            </a:extLst>
          </p:cNvPr>
          <p:cNvPicPr>
            <a:picLocks noChangeAspect="1"/>
          </p:cNvPicPr>
          <p:nvPr/>
        </p:nvPicPr>
        <p:blipFill>
          <a:blip r:embed="rId3"/>
          <a:stretch>
            <a:fillRect/>
          </a:stretch>
        </p:blipFill>
        <p:spPr>
          <a:xfrm>
            <a:off x="10070241" y="5297510"/>
            <a:ext cx="1869967" cy="1241567"/>
          </a:xfrm>
          <a:prstGeom prst="rect">
            <a:avLst/>
          </a:prstGeom>
        </p:spPr>
      </p:pic>
      <p:pic>
        <p:nvPicPr>
          <p:cNvPr id="6" name="Picture 5">
            <a:extLst>
              <a:ext uri="{FF2B5EF4-FFF2-40B4-BE49-F238E27FC236}">
                <a16:creationId xmlns:a16="http://schemas.microsoft.com/office/drawing/2014/main" id="{5DE2E0F2-8D4A-4DF5-A45E-6DAE53150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7" name="Picture 2" descr="People Asking Questions Images - Free Download on Freepik">
            <a:extLst>
              <a:ext uri="{FF2B5EF4-FFF2-40B4-BE49-F238E27FC236}">
                <a16:creationId xmlns:a16="http://schemas.microsoft.com/office/drawing/2014/main" id="{F8DB81E6-1A28-4D0B-8EA5-2CACFB1084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529" y="3237846"/>
            <a:ext cx="5616410" cy="259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375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466" y="1205803"/>
            <a:ext cx="7625091" cy="4127901"/>
          </a:xfrm>
        </p:spPr>
        <p:txBody>
          <a:bodyPr>
            <a:normAutofit/>
          </a:bodyPr>
          <a:lstStyle/>
          <a:p>
            <a:endParaRPr lang="en-US" dirty="0"/>
          </a:p>
          <a:p>
            <a:pPr>
              <a:buClrTx/>
              <a:buSzPct val="100000"/>
              <a:buFont typeface="Arial" panose="020B0604020202020204" pitchFamily="34" charset="0"/>
              <a:buChar char="•"/>
            </a:pPr>
            <a:r>
              <a:rPr lang="en-US" dirty="0">
                <a:latin typeface="Avant garde"/>
              </a:rPr>
              <a:t>One Touch Approach</a:t>
            </a:r>
          </a:p>
          <a:p>
            <a:pPr>
              <a:buClrTx/>
              <a:buSzPct val="100000"/>
              <a:buFont typeface="Arial" panose="020B0604020202020204" pitchFamily="34" charset="0"/>
              <a:buChar char="•"/>
            </a:pPr>
            <a:r>
              <a:rPr lang="en-US" dirty="0">
                <a:latin typeface="Avant garde"/>
              </a:rPr>
              <a:t>Reviews and reconciliations occur throughout the year</a:t>
            </a:r>
          </a:p>
          <a:p>
            <a:pPr>
              <a:buClrTx/>
              <a:buSzPct val="100000"/>
              <a:buFont typeface="Arial" panose="020B0604020202020204" pitchFamily="34" charset="0"/>
              <a:buChar char="•"/>
            </a:pPr>
            <a:r>
              <a:rPr lang="en-US" dirty="0">
                <a:latin typeface="Avant garde"/>
              </a:rPr>
              <a:t>Check balances/transactions at least monthly</a:t>
            </a:r>
          </a:p>
          <a:p>
            <a:pPr>
              <a:buClrTx/>
              <a:buSzPct val="100000"/>
              <a:buFont typeface="Arial" panose="020B0604020202020204" pitchFamily="34" charset="0"/>
              <a:buChar char="•"/>
            </a:pPr>
            <a:r>
              <a:rPr lang="en-US" dirty="0">
                <a:latin typeface="Avant garde"/>
              </a:rPr>
              <a:t>More frequently as year-end approaches</a:t>
            </a:r>
          </a:p>
          <a:p>
            <a:endParaRPr lang="en-US" dirty="0">
              <a:latin typeface="Avant garde"/>
            </a:endParaRPr>
          </a:p>
          <a:p>
            <a:pPr marL="393192" lvl="1" indent="0">
              <a:buNone/>
            </a:pPr>
            <a:endParaRPr lang="en-US" dirty="0"/>
          </a:p>
        </p:txBody>
      </p:sp>
      <p:pic>
        <p:nvPicPr>
          <p:cNvPr id="13" name="Picture 12">
            <a:extLst>
              <a:ext uri="{FF2B5EF4-FFF2-40B4-BE49-F238E27FC236}">
                <a16:creationId xmlns:a16="http://schemas.microsoft.com/office/drawing/2014/main" id="{EE0E5D42-403E-45D6-8888-A32D372A870B}"/>
              </a:ext>
            </a:extLst>
          </p:cNvPr>
          <p:cNvPicPr>
            <a:picLocks noChangeAspect="1"/>
          </p:cNvPicPr>
          <p:nvPr/>
        </p:nvPicPr>
        <p:blipFill>
          <a:blip r:embed="rId2"/>
          <a:stretch>
            <a:fillRect/>
          </a:stretch>
        </p:blipFill>
        <p:spPr>
          <a:xfrm>
            <a:off x="7724633" y="1545020"/>
            <a:ext cx="4127901" cy="4127901"/>
          </a:xfrm>
          <a:prstGeom prst="rect">
            <a:avLst/>
          </a:prstGeom>
        </p:spPr>
      </p:pic>
      <p:sp>
        <p:nvSpPr>
          <p:cNvPr id="8" name="TextBox 7">
            <a:extLst>
              <a:ext uri="{FF2B5EF4-FFF2-40B4-BE49-F238E27FC236}">
                <a16:creationId xmlns:a16="http://schemas.microsoft.com/office/drawing/2014/main" id="{576114A6-5581-4713-9229-2D24CB8D1A0A}"/>
              </a:ext>
            </a:extLst>
          </p:cNvPr>
          <p:cNvSpPr txBox="1"/>
          <p:nvPr/>
        </p:nvSpPr>
        <p:spPr>
          <a:xfrm>
            <a:off x="2179438" y="527222"/>
            <a:ext cx="177720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Slide title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
        <p:nvSpPr>
          <p:cNvPr id="9" name="Rectangle 8">
            <a:extLst>
              <a:ext uri="{FF2B5EF4-FFF2-40B4-BE49-F238E27FC236}">
                <a16:creationId xmlns:a16="http://schemas.microsoft.com/office/drawing/2014/main" id="{3E357D1F-7590-46E1-98D9-72756ADF3E52}"/>
              </a:ext>
            </a:extLst>
          </p:cNvPr>
          <p:cNvSpPr/>
          <p:nvPr/>
        </p:nvSpPr>
        <p:spPr>
          <a:xfrm>
            <a:off x="169733" y="251791"/>
            <a:ext cx="7464122" cy="4108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10" name="TextBox 9">
            <a:extLst>
              <a:ext uri="{FF2B5EF4-FFF2-40B4-BE49-F238E27FC236}">
                <a16:creationId xmlns:a16="http://schemas.microsoft.com/office/drawing/2014/main" id="{1281045B-AE6A-4622-9F21-7827D9C9FC62}"/>
              </a:ext>
            </a:extLst>
          </p:cNvPr>
          <p:cNvSpPr txBox="1"/>
          <p:nvPr/>
        </p:nvSpPr>
        <p:spPr>
          <a:xfrm>
            <a:off x="228600" y="195589"/>
            <a:ext cx="74960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Effective/Successful Year-End Indicators</a:t>
            </a:r>
          </a:p>
        </p:txBody>
      </p:sp>
      <p:pic>
        <p:nvPicPr>
          <p:cNvPr id="7" name="Picture 6">
            <a:extLst>
              <a:ext uri="{FF2B5EF4-FFF2-40B4-BE49-F238E27FC236}">
                <a16:creationId xmlns:a16="http://schemas.microsoft.com/office/drawing/2014/main" id="{298CBA4A-1DA7-427E-A702-166CC0F14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1142796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8"/>
            <a:ext cx="10972800" cy="3745765"/>
          </a:xfrm>
        </p:spPr>
        <p:txBody>
          <a:bodyPr>
            <a:normAutofit lnSpcReduction="10000"/>
          </a:bodyPr>
          <a:lstStyle/>
          <a:p>
            <a:pPr marL="109728" indent="0">
              <a:buNone/>
            </a:pPr>
            <a:r>
              <a:rPr lang="en-US" sz="3200" b="1" dirty="0">
                <a:latin typeface="Avant garde"/>
              </a:rPr>
              <a:t>Year Round Transaction/Balance Reviews include:</a:t>
            </a:r>
          </a:p>
          <a:p>
            <a:pPr lvl="1">
              <a:buClrTx/>
              <a:buFont typeface="Arial" panose="020B0604020202020204" pitchFamily="34" charset="0"/>
              <a:buChar char="•"/>
            </a:pPr>
            <a:r>
              <a:rPr lang="en-US" sz="2400" dirty="0">
                <a:latin typeface="Avant garde"/>
              </a:rPr>
              <a:t>Requisitions</a:t>
            </a:r>
          </a:p>
          <a:p>
            <a:pPr lvl="1">
              <a:buClrTx/>
              <a:buFont typeface="Arial" panose="020B0604020202020204" pitchFamily="34" charset="0"/>
              <a:buChar char="•"/>
            </a:pPr>
            <a:r>
              <a:rPr lang="en-US" sz="2400" dirty="0">
                <a:latin typeface="Avant garde"/>
              </a:rPr>
              <a:t>Encumbrances and POs</a:t>
            </a:r>
          </a:p>
          <a:p>
            <a:pPr lvl="1">
              <a:buClrTx/>
              <a:buFont typeface="Arial" panose="020B0604020202020204" pitchFamily="34" charset="0"/>
              <a:buChar char="•"/>
            </a:pPr>
            <a:r>
              <a:rPr lang="en-US" sz="2400" dirty="0">
                <a:latin typeface="Avant garde"/>
              </a:rPr>
              <a:t>Accounts Payable </a:t>
            </a:r>
          </a:p>
          <a:p>
            <a:pPr lvl="1">
              <a:buClrTx/>
              <a:buFont typeface="Arial" panose="020B0604020202020204" pitchFamily="34" charset="0"/>
              <a:buChar char="•"/>
            </a:pPr>
            <a:r>
              <a:rPr lang="en-US" sz="2400" dirty="0">
                <a:latin typeface="Avant garde"/>
              </a:rPr>
              <a:t>Fund and DeptID Balances</a:t>
            </a:r>
          </a:p>
          <a:p>
            <a:pPr lvl="1">
              <a:buClrTx/>
              <a:buFont typeface="Arial" panose="020B0604020202020204" pitchFamily="34" charset="0"/>
              <a:buChar char="•"/>
            </a:pPr>
            <a:r>
              <a:rPr lang="en-US" sz="2400" dirty="0">
                <a:latin typeface="Avant garde"/>
              </a:rPr>
              <a:t>Accounts Receivable Billing Requests</a:t>
            </a:r>
          </a:p>
          <a:p>
            <a:pPr lvl="1">
              <a:buClrTx/>
              <a:buFont typeface="Arial" panose="020B0604020202020204" pitchFamily="34" charset="0"/>
              <a:buChar char="•"/>
            </a:pPr>
            <a:r>
              <a:rPr lang="en-US" sz="2400" dirty="0">
                <a:latin typeface="Avant garde"/>
              </a:rPr>
              <a:t>Transfers (Budget, Expense, Payroll)</a:t>
            </a:r>
          </a:p>
          <a:p>
            <a:pPr lvl="1">
              <a:buClrTx/>
              <a:buFont typeface="Arial" panose="020B0604020202020204" pitchFamily="34" charset="0"/>
              <a:buChar char="•"/>
            </a:pPr>
            <a:r>
              <a:rPr lang="en-US" sz="2400" dirty="0">
                <a:latin typeface="Avant garde"/>
              </a:rPr>
              <a:t>Other allocations (i.e., Federal Work Study)</a:t>
            </a:r>
          </a:p>
          <a:p>
            <a:pPr marL="393192" lvl="1" indent="0">
              <a:buNone/>
            </a:pPr>
            <a:r>
              <a:rPr lang="en-US" dirty="0"/>
              <a:t>	</a:t>
            </a:r>
          </a:p>
          <a:p>
            <a:pPr marL="393192" lvl="1" indent="0">
              <a:buNone/>
            </a:pPr>
            <a:endParaRPr lang="en-US" dirty="0"/>
          </a:p>
        </p:txBody>
      </p:sp>
      <p:pic>
        <p:nvPicPr>
          <p:cNvPr id="6" name="Picture 5">
            <a:extLst>
              <a:ext uri="{FF2B5EF4-FFF2-40B4-BE49-F238E27FC236}">
                <a16:creationId xmlns:a16="http://schemas.microsoft.com/office/drawing/2014/main" id="{36EA4564-7538-4A40-9567-922DC2D1607B}"/>
              </a:ext>
            </a:extLst>
          </p:cNvPr>
          <p:cNvPicPr>
            <a:picLocks noChangeAspect="1"/>
          </p:cNvPicPr>
          <p:nvPr/>
        </p:nvPicPr>
        <p:blipFill>
          <a:blip r:embed="rId3"/>
          <a:stretch>
            <a:fillRect/>
          </a:stretch>
        </p:blipFill>
        <p:spPr>
          <a:xfrm>
            <a:off x="8449423" y="4597233"/>
            <a:ext cx="3413660" cy="1986129"/>
          </a:xfrm>
          <a:prstGeom prst="rect">
            <a:avLst/>
          </a:prstGeom>
        </p:spPr>
      </p:pic>
      <p:sp>
        <p:nvSpPr>
          <p:cNvPr id="5" name="Rectangle 4">
            <a:extLst>
              <a:ext uri="{FF2B5EF4-FFF2-40B4-BE49-F238E27FC236}">
                <a16:creationId xmlns:a16="http://schemas.microsoft.com/office/drawing/2014/main" id="{1C0C2AD3-CF88-41D1-8005-B2698FC72612}"/>
              </a:ext>
            </a:extLst>
          </p:cNvPr>
          <p:cNvSpPr/>
          <p:nvPr/>
        </p:nvSpPr>
        <p:spPr>
          <a:xfrm>
            <a:off x="145472" y="239142"/>
            <a:ext cx="7758545" cy="4770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Effective/Successful Year-End Indicators</a:t>
            </a:r>
          </a:p>
        </p:txBody>
      </p:sp>
      <p:pic>
        <p:nvPicPr>
          <p:cNvPr id="7" name="Picture 6">
            <a:extLst>
              <a:ext uri="{FF2B5EF4-FFF2-40B4-BE49-F238E27FC236}">
                <a16:creationId xmlns:a16="http://schemas.microsoft.com/office/drawing/2014/main" id="{1F157618-F912-45F3-A3D7-FC0029D295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3001812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9022" y="1174805"/>
            <a:ext cx="7715656" cy="4960952"/>
          </a:xfrm>
        </p:spPr>
        <p:txBody>
          <a:bodyPr>
            <a:normAutofit/>
          </a:bodyPr>
          <a:lstStyle/>
          <a:p>
            <a:pPr marL="109728" indent="0">
              <a:buNone/>
            </a:pPr>
            <a:r>
              <a:rPr lang="en-US" sz="3200" b="1" dirty="0">
                <a:latin typeface="Avant garde"/>
                <a:cs typeface="Arial" panose="020B0604020202020204" pitchFamily="34" charset="0"/>
              </a:rPr>
              <a:t>Fund-DeptID-Program-Class-Project codes:</a:t>
            </a:r>
            <a:endParaRPr lang="en-US" sz="3200" b="1" dirty="0">
              <a:latin typeface="Avant garde"/>
            </a:endParaRPr>
          </a:p>
          <a:p>
            <a:pPr>
              <a:buClrTx/>
              <a:buSzPct val="100000"/>
              <a:buFont typeface="Arial" panose="020B0604020202020204" pitchFamily="34" charset="0"/>
              <a:buChar char="•"/>
            </a:pPr>
            <a:r>
              <a:rPr lang="en-US" sz="2800" dirty="0">
                <a:latin typeface="Avant garde"/>
              </a:rPr>
              <a:t>Make sure all chartfield values are correct at the transaction level.  </a:t>
            </a:r>
          </a:p>
          <a:p>
            <a:pPr>
              <a:buClrTx/>
              <a:buSzPct val="100000"/>
              <a:buFont typeface="Arial" panose="020B0604020202020204" pitchFamily="34" charset="0"/>
              <a:buChar char="•"/>
            </a:pPr>
            <a:r>
              <a:rPr lang="en-US" sz="2800" dirty="0">
                <a:latin typeface="Avant garde"/>
              </a:rPr>
              <a:t>Chartfield values include:</a:t>
            </a:r>
          </a:p>
          <a:p>
            <a:pPr lvl="1">
              <a:buClrTx/>
              <a:buFont typeface="Arial" panose="020B0604020202020204" pitchFamily="34" charset="0"/>
              <a:buChar char="•"/>
            </a:pPr>
            <a:r>
              <a:rPr lang="en-US" sz="2400" dirty="0">
                <a:latin typeface="Avant garde"/>
              </a:rPr>
              <a:t>Account</a:t>
            </a:r>
          </a:p>
          <a:p>
            <a:pPr lvl="1">
              <a:buClrTx/>
              <a:buFont typeface="Arial" panose="020B0604020202020204" pitchFamily="34" charset="0"/>
              <a:buChar char="•"/>
            </a:pPr>
            <a:r>
              <a:rPr lang="en-US" sz="2400" dirty="0">
                <a:latin typeface="Avant garde"/>
              </a:rPr>
              <a:t>Fund</a:t>
            </a:r>
          </a:p>
          <a:p>
            <a:pPr lvl="1">
              <a:buClrTx/>
              <a:buFont typeface="Arial" panose="020B0604020202020204" pitchFamily="34" charset="0"/>
              <a:buChar char="•"/>
            </a:pPr>
            <a:r>
              <a:rPr lang="en-US" sz="2400" dirty="0">
                <a:latin typeface="Avant garde"/>
              </a:rPr>
              <a:t>Dept ID</a:t>
            </a:r>
          </a:p>
          <a:p>
            <a:pPr lvl="1">
              <a:buClrTx/>
              <a:buFont typeface="Arial" panose="020B0604020202020204" pitchFamily="34" charset="0"/>
              <a:buChar char="•"/>
            </a:pPr>
            <a:r>
              <a:rPr lang="en-US" sz="2400" dirty="0">
                <a:latin typeface="Avant garde"/>
              </a:rPr>
              <a:t>Program (if applicable)</a:t>
            </a:r>
          </a:p>
          <a:p>
            <a:pPr lvl="1">
              <a:buClrTx/>
              <a:buFont typeface="Arial" panose="020B0604020202020204" pitchFamily="34" charset="0"/>
              <a:buChar char="•"/>
            </a:pPr>
            <a:r>
              <a:rPr lang="en-US" sz="2400" dirty="0">
                <a:latin typeface="Avant garde"/>
              </a:rPr>
              <a:t>Class (if applicable)</a:t>
            </a:r>
          </a:p>
          <a:p>
            <a:pPr lvl="1">
              <a:buClrTx/>
              <a:buFont typeface="Arial" panose="020B0604020202020204" pitchFamily="34" charset="0"/>
              <a:buChar char="•"/>
            </a:pPr>
            <a:r>
              <a:rPr lang="en-US" sz="2400" dirty="0">
                <a:latin typeface="Avant garde"/>
              </a:rPr>
              <a:t>Project (if applicable)</a:t>
            </a:r>
          </a:p>
          <a:p>
            <a:pPr lvl="2"/>
            <a:endParaRPr lang="en-US" dirty="0"/>
          </a:p>
        </p:txBody>
      </p:sp>
      <p:sp>
        <p:nvSpPr>
          <p:cNvPr id="5" name="Rectangle 4">
            <a:extLst>
              <a:ext uri="{FF2B5EF4-FFF2-40B4-BE49-F238E27FC236}">
                <a16:creationId xmlns:a16="http://schemas.microsoft.com/office/drawing/2014/main" id="{3B9423E2-7149-44BB-B489-9D3BB66D1EB6}"/>
              </a:ext>
            </a:extLst>
          </p:cNvPr>
          <p:cNvSpPr/>
          <p:nvPr/>
        </p:nvSpPr>
        <p:spPr>
          <a:xfrm>
            <a:off x="297875" y="258462"/>
            <a:ext cx="4668980" cy="4568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Year Round Reviews</a:t>
            </a:r>
          </a:p>
        </p:txBody>
      </p:sp>
      <p:pic>
        <p:nvPicPr>
          <p:cNvPr id="6" name="Picture 5">
            <a:extLst>
              <a:ext uri="{FF2B5EF4-FFF2-40B4-BE49-F238E27FC236}">
                <a16:creationId xmlns:a16="http://schemas.microsoft.com/office/drawing/2014/main" id="{96DBD50B-7F5D-4DA3-A38A-ABF5ABF8DE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3076" name="Picture 4" descr="Image Details IST_17050_04543 - Cartoon stick figure drawing conceptual  illustration of frustrated man reading very long bill or document.. Cartoon  of Frustrated Man Reading Very Long Bill or Document">
            <a:extLst>
              <a:ext uri="{FF2B5EF4-FFF2-40B4-BE49-F238E27FC236}">
                <a16:creationId xmlns:a16="http://schemas.microsoft.com/office/drawing/2014/main" id="{C9A274E4-66C6-4E20-BF32-88F5197CF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75" y="1265426"/>
            <a:ext cx="2952362" cy="429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08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9022" y="1174805"/>
            <a:ext cx="7715656" cy="4960952"/>
          </a:xfrm>
        </p:spPr>
        <p:txBody>
          <a:bodyPr>
            <a:normAutofit/>
          </a:bodyPr>
          <a:lstStyle/>
          <a:p>
            <a:pPr lvl="2"/>
            <a:endParaRPr lang="en-US" dirty="0"/>
          </a:p>
          <a:p>
            <a:pPr lvl="2"/>
            <a:endParaRPr lang="en-US" dirty="0"/>
          </a:p>
          <a:p>
            <a:pPr lvl="2"/>
            <a:endParaRPr lang="en-US" dirty="0"/>
          </a:p>
          <a:p>
            <a:pPr lvl="2"/>
            <a:endParaRPr lang="en-US" dirty="0"/>
          </a:p>
          <a:p>
            <a:pPr lvl="2"/>
            <a:endParaRPr lang="en-US" dirty="0"/>
          </a:p>
        </p:txBody>
      </p:sp>
      <p:sp>
        <p:nvSpPr>
          <p:cNvPr id="5" name="Rectangle 4">
            <a:extLst>
              <a:ext uri="{FF2B5EF4-FFF2-40B4-BE49-F238E27FC236}">
                <a16:creationId xmlns:a16="http://schemas.microsoft.com/office/drawing/2014/main" id="{3B9423E2-7149-44BB-B489-9D3BB66D1EB6}"/>
              </a:ext>
            </a:extLst>
          </p:cNvPr>
          <p:cNvSpPr/>
          <p:nvPr/>
        </p:nvSpPr>
        <p:spPr>
          <a:xfrm>
            <a:off x="297875" y="258462"/>
            <a:ext cx="4668980" cy="4568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Year Round Reviews</a:t>
            </a:r>
          </a:p>
        </p:txBody>
      </p:sp>
      <p:pic>
        <p:nvPicPr>
          <p:cNvPr id="6" name="Picture 5">
            <a:extLst>
              <a:ext uri="{FF2B5EF4-FFF2-40B4-BE49-F238E27FC236}">
                <a16:creationId xmlns:a16="http://schemas.microsoft.com/office/drawing/2014/main" id="{96DBD50B-7F5D-4DA3-A38A-ABF5ABF8D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3076" name="Picture 4" descr="Image Details IST_17050_04543 - Cartoon stick figure drawing conceptual  illustration of frustrated man reading very long bill or document.. Cartoon  of Frustrated Man Reading Very Long Bill or Document">
            <a:extLst>
              <a:ext uri="{FF2B5EF4-FFF2-40B4-BE49-F238E27FC236}">
                <a16:creationId xmlns:a16="http://schemas.microsoft.com/office/drawing/2014/main" id="{C9A274E4-66C6-4E20-BF32-88F5197CF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75" y="1265426"/>
            <a:ext cx="2952362" cy="42946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a:extLst>
              <a:ext uri="{FF2B5EF4-FFF2-40B4-BE49-F238E27FC236}">
                <a16:creationId xmlns:a16="http://schemas.microsoft.com/office/drawing/2014/main" id="{0C377465-DB26-4AF4-9403-38E3C615C2ED}"/>
              </a:ext>
            </a:extLst>
          </p:cNvPr>
          <p:cNvGraphicFramePr>
            <a:graphicFrameLocks noChangeAspect="1"/>
          </p:cNvGraphicFramePr>
          <p:nvPr/>
        </p:nvGraphicFramePr>
        <p:xfrm>
          <a:off x="3128052" y="851429"/>
          <a:ext cx="8382630" cy="4708643"/>
        </p:xfrm>
        <a:graphic>
          <a:graphicData uri="http://schemas.openxmlformats.org/presentationml/2006/ole">
            <mc:AlternateContent xmlns:mc="http://schemas.openxmlformats.org/markup-compatibility/2006">
              <mc:Choice xmlns:v="urn:schemas-microsoft-com:vml" Requires="v">
                <p:oleObj spid="_x0000_s2050" name="Worksheet" r:id="rId5" imgW="4810211" imgH="2609877" progId="Excel.Sheet.12">
                  <p:embed/>
                </p:oleObj>
              </mc:Choice>
              <mc:Fallback>
                <p:oleObj name="Worksheet" r:id="rId5" imgW="4810211" imgH="2609877" progId="Excel.Sheet.12">
                  <p:embed/>
                  <p:pic>
                    <p:nvPicPr>
                      <p:cNvPr id="3" name="Object 2">
                        <a:extLst>
                          <a:ext uri="{FF2B5EF4-FFF2-40B4-BE49-F238E27FC236}">
                            <a16:creationId xmlns:a16="http://schemas.microsoft.com/office/drawing/2014/main" id="{0C377465-DB26-4AF4-9403-38E3C615C2ED}"/>
                          </a:ext>
                        </a:extLst>
                      </p:cNvPr>
                      <p:cNvPicPr/>
                      <p:nvPr/>
                    </p:nvPicPr>
                    <p:blipFill>
                      <a:blip r:embed="rId6"/>
                      <a:stretch>
                        <a:fillRect/>
                      </a:stretch>
                    </p:blipFill>
                    <p:spPr>
                      <a:xfrm>
                        <a:off x="3128052" y="851429"/>
                        <a:ext cx="8382630" cy="4708643"/>
                      </a:xfrm>
                      <a:prstGeom prst="rect">
                        <a:avLst/>
                      </a:prstGeom>
                    </p:spPr>
                  </p:pic>
                </p:oleObj>
              </mc:Fallback>
            </mc:AlternateContent>
          </a:graphicData>
        </a:graphic>
      </p:graphicFrame>
    </p:spTree>
    <p:extLst>
      <p:ext uri="{BB962C8B-B14F-4D97-AF65-F5344CB8AC3E}">
        <p14:creationId xmlns:p14="http://schemas.microsoft.com/office/powerpoint/2010/main" val="4152607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114" y="1332177"/>
            <a:ext cx="9937552" cy="4538202"/>
          </a:xfrm>
        </p:spPr>
        <p:txBody>
          <a:bodyPr>
            <a:normAutofit/>
          </a:bodyPr>
          <a:lstStyle/>
          <a:p>
            <a:pPr marL="109728" indent="0">
              <a:lnSpc>
                <a:spcPct val="107000"/>
              </a:lnSpc>
              <a:spcBef>
                <a:spcPts val="0"/>
              </a:spcBef>
              <a:buClrTx/>
              <a:buSzPct val="100000"/>
              <a:buNone/>
            </a:pPr>
            <a:r>
              <a:rPr lang="en-US" sz="3200" b="1" dirty="0">
                <a:latin typeface="Avant garde"/>
                <a:ea typeface="Calibri" panose="020F0502020204030204" pitchFamily="34" charset="0"/>
                <a:cs typeface="Times New Roman" panose="02020603050405020304" pitchFamily="18" charset="0"/>
              </a:rPr>
              <a:t>Procurement Card (P –Card) transactions </a:t>
            </a:r>
            <a:r>
              <a:rPr lang="en-US" sz="3200" u="sng" dirty="0">
                <a:latin typeface="Avant garde"/>
                <a:ea typeface="Calibri" panose="020F0502020204030204" pitchFamily="34" charset="0"/>
                <a:cs typeface="Times New Roman" panose="02020603050405020304" pitchFamily="18" charset="0"/>
              </a:rPr>
              <a:t>posted to USBank statement by </a:t>
            </a:r>
            <a:r>
              <a:rPr lang="en-US" sz="3200" b="1" u="sng" dirty="0">
                <a:latin typeface="Avant garde"/>
                <a:ea typeface="Calibri" panose="020F0502020204030204" pitchFamily="34" charset="0"/>
                <a:cs typeface="Times New Roman" panose="02020603050405020304" pitchFamily="18" charset="0"/>
              </a:rPr>
              <a:t>May 18th</a:t>
            </a:r>
            <a:r>
              <a:rPr lang="en-US" sz="3200" b="1" baseline="30000" dirty="0">
                <a:solidFill>
                  <a:srgbClr val="7030A0"/>
                </a:solidFill>
                <a:latin typeface="Avant garde"/>
                <a:ea typeface="Calibri" panose="020F0502020204030204" pitchFamily="34" charset="0"/>
                <a:cs typeface="Times New Roman" panose="02020603050405020304" pitchFamily="18" charset="0"/>
              </a:rPr>
              <a:t>  </a:t>
            </a:r>
          </a:p>
          <a:p>
            <a:pPr marL="109728" indent="0">
              <a:lnSpc>
                <a:spcPct val="107000"/>
              </a:lnSpc>
              <a:spcBef>
                <a:spcPts val="0"/>
              </a:spcBef>
              <a:buClrTx/>
              <a:buSzPct val="100000"/>
              <a:buNone/>
            </a:pPr>
            <a:endParaRPr lang="en-US" sz="3200" b="1" baseline="30000" dirty="0">
              <a:solidFill>
                <a:srgbClr val="7030A0"/>
              </a:solidFill>
              <a:latin typeface="Avant garde"/>
              <a:ea typeface="Calibri" panose="020F0502020204030204" pitchFamily="34" charset="0"/>
              <a:cs typeface="Times New Roman" panose="02020603050405020304" pitchFamily="18" charset="0"/>
            </a:endParaRPr>
          </a:p>
          <a:p>
            <a:pPr lvl="1">
              <a:lnSpc>
                <a:spcPct val="107000"/>
              </a:lnSpc>
              <a:spcBef>
                <a:spcPts val="0"/>
              </a:spcBef>
              <a:buClrTx/>
              <a:buSzPct val="100000"/>
              <a:buFont typeface="Arial" panose="020B0604020202020204" pitchFamily="34" charset="0"/>
              <a:buChar char="•"/>
            </a:pPr>
            <a:r>
              <a:rPr lang="en-US" sz="2800" dirty="0">
                <a:latin typeface="Avant garde"/>
                <a:ea typeface="Calibri" panose="020F0502020204030204" pitchFamily="34" charset="0"/>
                <a:cs typeface="Times New Roman" panose="02020603050405020304" pitchFamily="18" charset="0"/>
              </a:rPr>
              <a:t>Will be included in the current fiscal year</a:t>
            </a:r>
          </a:p>
          <a:p>
            <a:pPr lvl="1">
              <a:lnSpc>
                <a:spcPct val="107000"/>
              </a:lnSpc>
              <a:spcBef>
                <a:spcPts val="0"/>
              </a:spcBef>
              <a:buClrTx/>
              <a:buSzPct val="100000"/>
              <a:buFont typeface="Arial" panose="020B0604020202020204" pitchFamily="34" charset="0"/>
              <a:buChar char="•"/>
            </a:pPr>
            <a:r>
              <a:rPr lang="en-US" sz="2800" dirty="0">
                <a:latin typeface="Avant garde"/>
                <a:ea typeface="Calibri" panose="020F0502020204030204" pitchFamily="34" charset="0"/>
                <a:cs typeface="Times New Roman" panose="02020603050405020304" pitchFamily="18" charset="0"/>
              </a:rPr>
              <a:t>Last ones to record for this fiscal  year</a:t>
            </a:r>
          </a:p>
          <a:p>
            <a:pPr lvl="1">
              <a:lnSpc>
                <a:spcPct val="107000"/>
              </a:lnSpc>
              <a:spcBef>
                <a:spcPts val="0"/>
              </a:spcBef>
              <a:buClrTx/>
              <a:buSzPct val="100000"/>
              <a:buFont typeface="Arial" panose="020B0604020202020204" pitchFamily="34" charset="0"/>
              <a:buChar char="•"/>
            </a:pPr>
            <a:r>
              <a:rPr lang="en-US" sz="2800" dirty="0">
                <a:latin typeface="Avant garde"/>
                <a:ea typeface="Calibri" panose="020F0502020204030204" pitchFamily="34" charset="0"/>
                <a:cs typeface="Times New Roman" panose="02020603050405020304" pitchFamily="18" charset="0"/>
              </a:rPr>
              <a:t>Consist mostly of May transactions </a:t>
            </a:r>
            <a:r>
              <a:rPr lang="en-US" sz="3200" dirty="0">
                <a:latin typeface="Avant garde"/>
                <a:ea typeface="Calibri" panose="020F0502020204030204" pitchFamily="34" charset="0"/>
                <a:cs typeface="Times New Roman" panose="02020603050405020304" pitchFamily="18" charset="0"/>
              </a:rPr>
              <a:t>  </a:t>
            </a:r>
          </a:p>
          <a:p>
            <a:pPr>
              <a:lnSpc>
                <a:spcPct val="107000"/>
              </a:lnSpc>
              <a:spcBef>
                <a:spcPts val="0"/>
              </a:spcBef>
              <a:buFont typeface="Wingdings" panose="05000000000000000000" pitchFamily="2" charset="2"/>
              <a:buChar char="Ø"/>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109728" indent="0">
              <a:lnSpc>
                <a:spcPct val="107000"/>
              </a:lnSpc>
              <a:spcBef>
                <a:spcPts val="0"/>
              </a:spcBef>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6248C885-7733-4333-A1E3-5FC0A24DF0B1}"/>
              </a:ext>
            </a:extLst>
          </p:cNvPr>
          <p:cNvPicPr>
            <a:picLocks noChangeAspect="1"/>
          </p:cNvPicPr>
          <p:nvPr/>
        </p:nvPicPr>
        <p:blipFill>
          <a:blip r:embed="rId2"/>
          <a:stretch>
            <a:fillRect/>
          </a:stretch>
        </p:blipFill>
        <p:spPr>
          <a:xfrm>
            <a:off x="10116686" y="5346627"/>
            <a:ext cx="1533685" cy="1047503"/>
          </a:xfrm>
          <a:prstGeom prst="rect">
            <a:avLst/>
          </a:prstGeom>
        </p:spPr>
      </p:pic>
      <p:sp>
        <p:nvSpPr>
          <p:cNvPr id="5" name="Rectangle 4">
            <a:extLst>
              <a:ext uri="{FF2B5EF4-FFF2-40B4-BE49-F238E27FC236}">
                <a16:creationId xmlns:a16="http://schemas.microsoft.com/office/drawing/2014/main" id="{7B1F5362-FDA7-4300-8F42-3FD1CC05FB1A}"/>
              </a:ext>
            </a:extLst>
          </p:cNvPr>
          <p:cNvSpPr/>
          <p:nvPr/>
        </p:nvSpPr>
        <p:spPr>
          <a:xfrm>
            <a:off x="200891" y="266248"/>
            <a:ext cx="4454235" cy="4638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Year End Reminders</a:t>
            </a:r>
          </a:p>
        </p:txBody>
      </p:sp>
      <p:pic>
        <p:nvPicPr>
          <p:cNvPr id="7" name="Picture 6">
            <a:extLst>
              <a:ext uri="{FF2B5EF4-FFF2-40B4-BE49-F238E27FC236}">
                <a16:creationId xmlns:a16="http://schemas.microsoft.com/office/drawing/2014/main" id="{B2DBE01E-112A-4BED-8938-8080B1195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2241765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idx="1"/>
          </p:nvPr>
        </p:nvSpPr>
        <p:spPr>
          <a:xfrm>
            <a:off x="609600" y="942542"/>
            <a:ext cx="10972800" cy="5267951"/>
          </a:xfrm>
          <a:prstGeom prst="rect">
            <a:avLst/>
          </a:prstGeom>
          <a:noFill/>
          <a:ln>
            <a:noFill/>
          </a:ln>
        </p:spPr>
        <p:txBody>
          <a:bodyPr spcFirstLastPara="1" wrap="square" lIns="91425" tIns="45700" rIns="91425" bIns="45700" anchor="t" anchorCtr="0">
            <a:normAutofit/>
          </a:bodyPr>
          <a:lstStyle/>
          <a:p>
            <a:pPr marL="109728" lvl="0" indent="0">
              <a:buClrTx/>
              <a:buSzPct val="100000"/>
              <a:buNone/>
            </a:pPr>
            <a:r>
              <a:rPr lang="en-US" sz="2800" b="1" dirty="0"/>
              <a:t>CERTIFY – Travel and Employee Reimbursement System</a:t>
            </a:r>
            <a:endParaRPr lang="en-US" sz="2800" dirty="0"/>
          </a:p>
          <a:p>
            <a:pPr marL="109728" lvl="0" indent="0">
              <a:buClrTx/>
              <a:buSzPct val="100000"/>
              <a:buNone/>
            </a:pPr>
            <a:r>
              <a:rPr lang="en-US" sz="2800" dirty="0"/>
              <a:t>University-prepaid expenses (i.e., air travel, Enterprise Car Rental) should be processed timely: </a:t>
            </a:r>
          </a:p>
          <a:p>
            <a:pPr marL="109728" lvl="0" indent="0">
              <a:buClrTx/>
              <a:buSzPct val="100000"/>
              <a:buNone/>
            </a:pPr>
            <a:endParaRPr lang="en-US" sz="1100" dirty="0"/>
          </a:p>
          <a:p>
            <a:pPr lvl="4">
              <a:buClrTx/>
              <a:buSzPct val="100000"/>
              <a:buFont typeface="Arial" panose="020B0604020202020204" pitchFamily="34" charset="0"/>
              <a:buChar char="•"/>
            </a:pPr>
            <a:r>
              <a:rPr lang="en-US" sz="2400" dirty="0"/>
              <a:t>Check your Certify wallet for unprocessed expenses</a:t>
            </a:r>
          </a:p>
          <a:p>
            <a:pPr marL="1143000" lvl="4" indent="0">
              <a:buClrTx/>
              <a:buSzPct val="100000"/>
              <a:buNone/>
            </a:pPr>
            <a:endParaRPr lang="en-US" sz="1050" dirty="0"/>
          </a:p>
          <a:p>
            <a:pPr lvl="4">
              <a:buClrTx/>
              <a:buSzPct val="100000"/>
              <a:buFont typeface="Arial" panose="020B0604020202020204" pitchFamily="34" charset="0"/>
              <a:buChar char="•"/>
            </a:pPr>
            <a:r>
              <a:rPr lang="en-US" sz="2400" dirty="0"/>
              <a:t>Be sure to clear your credit card icon (Prepaid) transactions by submitting your reimbursement claim</a:t>
            </a:r>
          </a:p>
          <a:p>
            <a:pPr marL="1143000" lvl="4" indent="0">
              <a:buClrTx/>
              <a:buSzPct val="100000"/>
              <a:buNone/>
            </a:pPr>
            <a:r>
              <a:rPr lang="en-US" sz="2400" dirty="0"/>
              <a:t>  within 30 days of completion of travel </a:t>
            </a:r>
          </a:p>
          <a:p>
            <a:pPr marL="1143000" lvl="4" indent="0">
              <a:buClrTx/>
              <a:buSzPct val="100000"/>
              <a:buNone/>
            </a:pPr>
            <a:endParaRPr lang="en-US" sz="1200" dirty="0"/>
          </a:p>
          <a:p>
            <a:pPr lvl="4">
              <a:buClrTx/>
              <a:buSzPct val="100000"/>
              <a:buFont typeface="Arial" panose="020B0604020202020204" pitchFamily="34" charset="0"/>
              <a:buChar char="•"/>
            </a:pPr>
            <a:r>
              <a:rPr lang="en-US" sz="2400" dirty="0"/>
              <a:t>AP will process all submitted claims that are received by May 29</a:t>
            </a:r>
            <a:r>
              <a:rPr lang="en-US" sz="2400" baseline="30000" dirty="0"/>
              <a:t>th</a:t>
            </a:r>
            <a:r>
              <a:rPr lang="en-US" sz="2400" dirty="0"/>
              <a:t> in CERTIFY in the current fiscal year as time permits</a:t>
            </a:r>
          </a:p>
          <a:p>
            <a:pPr lvl="4" algn="l" rtl="0">
              <a:spcBef>
                <a:spcPts val="350"/>
              </a:spcBef>
              <a:spcAft>
                <a:spcPts val="0"/>
              </a:spcAft>
              <a:buClrTx/>
              <a:buSzPct val="100000"/>
              <a:buFont typeface="Arial" panose="020B0604020202020204" pitchFamily="34" charset="0"/>
              <a:buChar char="•"/>
            </a:pPr>
            <a:endParaRPr lang="en-US" sz="2800" dirty="0"/>
          </a:p>
          <a:p>
            <a:pPr lvl="4" algn="l" rtl="0">
              <a:spcBef>
                <a:spcPts val="350"/>
              </a:spcBef>
              <a:spcAft>
                <a:spcPts val="0"/>
              </a:spcAft>
              <a:buClrTx/>
              <a:buSzPct val="100000"/>
              <a:buFont typeface="Arial" panose="020B0604020202020204" pitchFamily="34" charset="0"/>
              <a:buChar char="•"/>
            </a:pPr>
            <a:endParaRPr lang="en-US" sz="2800" dirty="0"/>
          </a:p>
          <a:p>
            <a:pPr lvl="4" algn="l" rtl="0">
              <a:spcBef>
                <a:spcPts val="350"/>
              </a:spcBef>
              <a:spcAft>
                <a:spcPts val="0"/>
              </a:spcAft>
              <a:buClrTx/>
              <a:buSzPct val="100000"/>
              <a:buFont typeface="Arial" panose="020B0604020202020204" pitchFamily="34" charset="0"/>
              <a:buChar char="•"/>
            </a:pPr>
            <a:endParaRPr sz="2800" dirty="0"/>
          </a:p>
          <a:p>
            <a:pPr marL="109728" lvl="0" indent="0" algn="l" rtl="0">
              <a:spcBef>
                <a:spcPts val="400"/>
              </a:spcBef>
              <a:spcAft>
                <a:spcPts val="0"/>
              </a:spcAft>
              <a:buClrTx/>
              <a:buSzPct val="100000"/>
              <a:buNone/>
            </a:pPr>
            <a:endParaRPr sz="2400" dirty="0"/>
          </a:p>
          <a:p>
            <a:pPr marL="365760" lvl="0" indent="-139446" algn="l" rtl="0">
              <a:spcBef>
                <a:spcPts val="400"/>
              </a:spcBef>
              <a:spcAft>
                <a:spcPts val="0"/>
              </a:spcAft>
              <a:buSzPts val="1836"/>
              <a:buNone/>
            </a:pPr>
            <a:endParaRPr dirty="0"/>
          </a:p>
        </p:txBody>
      </p:sp>
      <p:grpSp>
        <p:nvGrpSpPr>
          <p:cNvPr id="4" name="Google Shape;134;p3"/>
          <p:cNvGrpSpPr/>
          <p:nvPr/>
        </p:nvGrpSpPr>
        <p:grpSpPr>
          <a:xfrm>
            <a:off x="284019" y="420256"/>
            <a:ext cx="3876675" cy="954107"/>
            <a:chOff x="0" y="381001"/>
            <a:chExt cx="3876675" cy="954107"/>
          </a:xfrm>
        </p:grpSpPr>
        <p:sp>
          <p:nvSpPr>
            <p:cNvPr id="5" name="Google Shape;135;p3"/>
            <p:cNvSpPr/>
            <p:nvPr/>
          </p:nvSpPr>
          <p:spPr>
            <a:xfrm>
              <a:off x="0" y="465138"/>
              <a:ext cx="3876675" cy="354012"/>
            </a:xfrm>
            <a:prstGeom prst="rect">
              <a:avLst/>
            </a:prstGeom>
            <a:solidFill>
              <a:schemeClr val="dk1"/>
            </a:solidFill>
            <a:ln w="55000" cap="flat" cmpd="thickThin">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Lucida Sans"/>
                <a:ea typeface="Lucida Sans"/>
                <a:cs typeface="Lucida Sans"/>
                <a:sym typeface="Lucida Sans"/>
              </a:endParaRPr>
            </a:p>
          </p:txBody>
        </p:sp>
        <p:sp>
          <p:nvSpPr>
            <p:cNvPr id="6" name="Google Shape;136;p3"/>
            <p:cNvSpPr txBox="1"/>
            <p:nvPr/>
          </p:nvSpPr>
          <p:spPr>
            <a:xfrm>
              <a:off x="76200" y="381001"/>
              <a:ext cx="3800475" cy="9541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Aharoni"/>
                  <a:ea typeface="Aharoni"/>
                  <a:cs typeface="Aharoni"/>
                  <a:sym typeface="Aharoni"/>
                </a:rPr>
                <a:t>Year End Reminders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FFFFFF"/>
                </a:solidFill>
                <a:effectLst/>
                <a:uLnTx/>
                <a:uFillTx/>
                <a:latin typeface="Aharoni"/>
                <a:ea typeface="Aharoni"/>
                <a:cs typeface="Aharoni"/>
                <a:sym typeface="Aharoni"/>
              </a:endParaRPr>
            </a:p>
          </p:txBody>
        </p:sp>
      </p:grpSp>
      <p:pic>
        <p:nvPicPr>
          <p:cNvPr id="7" name="Picture 6">
            <a:extLst>
              <a:ext uri="{FF2B5EF4-FFF2-40B4-BE49-F238E27FC236}">
                <a16:creationId xmlns:a16="http://schemas.microsoft.com/office/drawing/2014/main" id="{9178B1F3-22F3-49F6-B648-5E6BC5338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1867751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712" y="1267566"/>
            <a:ext cx="10254019" cy="4059662"/>
          </a:xfrm>
        </p:spPr>
        <p:txBody>
          <a:bodyPr>
            <a:normAutofit fontScale="85000" lnSpcReduction="20000"/>
          </a:bodyPr>
          <a:lstStyle/>
          <a:p>
            <a:pPr marL="0" indent="0">
              <a:lnSpc>
                <a:spcPct val="107000"/>
              </a:lnSpc>
              <a:spcBef>
                <a:spcPts val="0"/>
              </a:spcBef>
              <a:buClrTx/>
              <a:buSzPct val="100000"/>
              <a:buNone/>
            </a:pPr>
            <a:r>
              <a:rPr lang="en-US" sz="3600" dirty="0">
                <a:latin typeface="Calibri" panose="020F0502020204030204" pitchFamily="34" charset="0"/>
                <a:ea typeface="Calibri" panose="020F0502020204030204" pitchFamily="34" charset="0"/>
                <a:cs typeface="Times New Roman" panose="02020603050405020304" pitchFamily="18" charset="0"/>
              </a:rPr>
              <a:t> </a:t>
            </a:r>
          </a:p>
          <a:p>
            <a:pPr marL="571500" indent="-571500">
              <a:lnSpc>
                <a:spcPct val="107000"/>
              </a:lnSpc>
              <a:spcBef>
                <a:spcPts val="0"/>
              </a:spcBef>
              <a:buClrTx/>
              <a:buSzPct val="100000"/>
              <a:buFont typeface="Arial" panose="020B0604020202020204" pitchFamily="34" charset="0"/>
              <a:buChar char="•"/>
            </a:pPr>
            <a:r>
              <a:rPr lang="en-US" sz="3600" dirty="0">
                <a:latin typeface="Avant garde"/>
                <a:ea typeface="Calibri" panose="020F0502020204030204" pitchFamily="34" charset="0"/>
                <a:cs typeface="Times New Roman" panose="02020603050405020304" pitchFamily="18" charset="0"/>
              </a:rPr>
              <a:t>For guaranteed processing, submit final non-payroll expenditure transfers, budget transfers, and payroll adjustment requests by the cut-off dates.</a:t>
            </a:r>
            <a:endParaRPr lang="en-US" sz="3200" dirty="0"/>
          </a:p>
          <a:p>
            <a:pPr marL="571500" indent="-571500">
              <a:lnSpc>
                <a:spcPct val="107000"/>
              </a:lnSpc>
              <a:spcBef>
                <a:spcPts val="0"/>
              </a:spcBef>
              <a:buClrTx/>
              <a:buSzPct val="100000"/>
              <a:buFont typeface="Arial" panose="020B0604020202020204" pitchFamily="34" charset="0"/>
              <a:buChar cha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Bef>
                <a:spcPts val="0"/>
              </a:spcBef>
              <a:buClrTx/>
              <a:buSzPct val="100000"/>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Allow for normal processing times and inclusion within the current fiscal year</a:t>
            </a:r>
          </a:p>
          <a:p>
            <a:pPr marL="571500" indent="-571500">
              <a:lnSpc>
                <a:spcPct val="107000"/>
              </a:lnSpc>
              <a:spcBef>
                <a:spcPts val="0"/>
              </a:spcBef>
              <a:buClrTx/>
              <a:buSzPct val="100000"/>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Items received after the due dates will be processed as time permits</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32C7B7D2-80FD-4455-9CF5-695889BAAA61}"/>
              </a:ext>
            </a:extLst>
          </p:cNvPr>
          <p:cNvPicPr>
            <a:picLocks noChangeAspect="1"/>
          </p:cNvPicPr>
          <p:nvPr/>
        </p:nvPicPr>
        <p:blipFill>
          <a:blip r:embed="rId2"/>
          <a:stretch>
            <a:fillRect/>
          </a:stretch>
        </p:blipFill>
        <p:spPr>
          <a:xfrm>
            <a:off x="10169857" y="4925874"/>
            <a:ext cx="1815154" cy="1730361"/>
          </a:xfrm>
          <a:prstGeom prst="rect">
            <a:avLst/>
          </a:prstGeom>
        </p:spPr>
      </p:pic>
      <p:sp>
        <p:nvSpPr>
          <p:cNvPr id="5" name="Rectangle 4">
            <a:extLst>
              <a:ext uri="{FF2B5EF4-FFF2-40B4-BE49-F238E27FC236}">
                <a16:creationId xmlns:a16="http://schemas.microsoft.com/office/drawing/2014/main" id="{2E9005B0-96DC-4BC7-BB11-1A918304A853}"/>
              </a:ext>
            </a:extLst>
          </p:cNvPr>
          <p:cNvSpPr/>
          <p:nvPr/>
        </p:nvSpPr>
        <p:spPr>
          <a:xfrm>
            <a:off x="249384" y="405396"/>
            <a:ext cx="5387624" cy="4638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Year End Reminders continued</a:t>
            </a:r>
          </a:p>
        </p:txBody>
      </p:sp>
      <p:pic>
        <p:nvPicPr>
          <p:cNvPr id="6" name="Picture 5">
            <a:extLst>
              <a:ext uri="{FF2B5EF4-FFF2-40B4-BE49-F238E27FC236}">
                <a16:creationId xmlns:a16="http://schemas.microsoft.com/office/drawing/2014/main" id="{FC859343-6944-400E-BAB2-E29E28DD3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2412896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10972800" cy="3595638"/>
          </a:xfrm>
        </p:spPr>
        <p:txBody>
          <a:bodyPr>
            <a:normAutofit/>
          </a:bodyPr>
          <a:lstStyle/>
          <a:p>
            <a:pPr marL="109728" indent="0">
              <a:lnSpc>
                <a:spcPct val="107000"/>
              </a:lnSpc>
              <a:spcAft>
                <a:spcPts val="800"/>
              </a:spcAft>
              <a:buClrTx/>
              <a:buNone/>
            </a:pPr>
            <a:r>
              <a:rPr lang="en-US" sz="3200" b="1" dirty="0">
                <a:latin typeface="Avant garde"/>
                <a:ea typeface="Calibri" panose="020F0502020204030204" pitchFamily="34" charset="0"/>
                <a:cs typeface="Times New Roman" panose="02020603050405020304" pitchFamily="18" charset="0"/>
              </a:rPr>
              <a:t>Friday June 30, 2023:</a:t>
            </a:r>
            <a:endParaRPr lang="en-US" sz="3200" dirty="0">
              <a:latin typeface="Avant garde"/>
              <a:ea typeface="Calibri" panose="020F0502020204030204" pitchFamily="34" charset="0"/>
              <a:cs typeface="Times New Roman" panose="02020603050405020304" pitchFamily="18" charset="0"/>
            </a:endParaRPr>
          </a:p>
          <a:p>
            <a:pPr marL="914400" lvl="1" indent="-457200">
              <a:lnSpc>
                <a:spcPct val="107000"/>
              </a:lnSpc>
              <a:spcBef>
                <a:spcPts val="0"/>
              </a:spcBef>
              <a:buClrTx/>
              <a:buFont typeface="Arial" panose="020B0604020202020204" pitchFamily="34" charset="0"/>
              <a:buChar char="•"/>
            </a:pPr>
            <a:r>
              <a:rPr lang="en-US" sz="3200" dirty="0">
                <a:latin typeface="Avant garde"/>
                <a:ea typeface="Calibri" panose="020F0502020204030204" pitchFamily="34" charset="0"/>
                <a:cs typeface="Times New Roman" panose="02020603050405020304" pitchFamily="18" charset="0"/>
              </a:rPr>
              <a:t>The Cashier’s Office will close at 1:00 P.M. </a:t>
            </a:r>
            <a:endParaRPr lang="en-US" sz="3200" b="1" dirty="0">
              <a:latin typeface="Avant garde"/>
              <a:ea typeface="Calibri" panose="020F0502020204030204" pitchFamily="34" charset="0"/>
              <a:cs typeface="Times New Roman" panose="02020603050405020304" pitchFamily="18" charset="0"/>
            </a:endParaRPr>
          </a:p>
          <a:p>
            <a:pPr marL="109728" indent="0">
              <a:lnSpc>
                <a:spcPct val="107000"/>
              </a:lnSpc>
              <a:spcAft>
                <a:spcPts val="800"/>
              </a:spcAft>
              <a:buClrTx/>
              <a:buSzPct val="100000"/>
              <a:buNone/>
            </a:pPr>
            <a:r>
              <a:rPr lang="en-US" sz="3200" b="1" dirty="0">
                <a:latin typeface="Avant garde"/>
                <a:ea typeface="Calibri" panose="020F0502020204030204" pitchFamily="34" charset="0"/>
                <a:cs typeface="Times New Roman" panose="02020603050405020304" pitchFamily="18" charset="0"/>
              </a:rPr>
              <a:t>The month of July: </a:t>
            </a:r>
          </a:p>
          <a:p>
            <a:pPr lvl="1">
              <a:lnSpc>
                <a:spcPct val="107000"/>
              </a:lnSpc>
              <a:spcAft>
                <a:spcPts val="800"/>
              </a:spcAft>
              <a:buClrTx/>
              <a:buSzPct val="100000"/>
              <a:buFont typeface="Arial" panose="020B0604020202020204" pitchFamily="34" charset="0"/>
              <a:buChar char="•"/>
            </a:pPr>
            <a:r>
              <a:rPr lang="en-US" sz="2800" dirty="0">
                <a:latin typeface="Avant garde"/>
                <a:ea typeface="Calibri" panose="020F0502020204030204" pitchFamily="34" charset="0"/>
                <a:cs typeface="Times New Roman" panose="02020603050405020304" pitchFamily="18" charset="0"/>
              </a:rPr>
              <a:t>The year-end close work continues “behind-the-scenes”</a:t>
            </a:r>
          </a:p>
          <a:p>
            <a:pPr lvl="1">
              <a:lnSpc>
                <a:spcPct val="107000"/>
              </a:lnSpc>
              <a:spcAft>
                <a:spcPts val="800"/>
              </a:spcAft>
              <a:buClrTx/>
              <a:buSzPct val="100000"/>
              <a:buFont typeface="Arial" panose="020B0604020202020204" pitchFamily="34" charset="0"/>
              <a:buChar char="•"/>
            </a:pPr>
            <a:r>
              <a:rPr lang="en-US" sz="3200" dirty="0">
                <a:latin typeface="Avant garde"/>
                <a:ea typeface="Calibri" panose="020F0502020204030204" pitchFamily="34" charset="0"/>
                <a:cs typeface="Times New Roman" panose="02020603050405020304" pitchFamily="18" charset="0"/>
              </a:rPr>
              <a:t>Ensure department resources are available for inquiries</a:t>
            </a:r>
          </a:p>
          <a:p>
            <a:endParaRPr lang="en-US" dirty="0"/>
          </a:p>
        </p:txBody>
      </p:sp>
      <p:pic>
        <p:nvPicPr>
          <p:cNvPr id="4" name="Picture 3">
            <a:extLst>
              <a:ext uri="{FF2B5EF4-FFF2-40B4-BE49-F238E27FC236}">
                <a16:creationId xmlns:a16="http://schemas.microsoft.com/office/drawing/2014/main" id="{7B7F1564-9A32-47FA-9384-DB6BCA89708B}"/>
              </a:ext>
            </a:extLst>
          </p:cNvPr>
          <p:cNvPicPr>
            <a:picLocks noChangeAspect="1"/>
          </p:cNvPicPr>
          <p:nvPr/>
        </p:nvPicPr>
        <p:blipFill>
          <a:blip r:embed="rId2"/>
          <a:stretch>
            <a:fillRect/>
          </a:stretch>
        </p:blipFill>
        <p:spPr>
          <a:xfrm>
            <a:off x="9693929" y="5172685"/>
            <a:ext cx="1237927" cy="1371600"/>
          </a:xfrm>
          <a:prstGeom prst="rect">
            <a:avLst/>
          </a:prstGeom>
        </p:spPr>
      </p:pic>
      <p:sp>
        <p:nvSpPr>
          <p:cNvPr id="5" name="TextBox 4">
            <a:extLst>
              <a:ext uri="{FF2B5EF4-FFF2-40B4-BE49-F238E27FC236}">
                <a16:creationId xmlns:a16="http://schemas.microsoft.com/office/drawing/2014/main" id="{F6147CD1-385C-427E-9C94-13DD1734E832}"/>
              </a:ext>
            </a:extLst>
          </p:cNvPr>
          <p:cNvSpPr txBox="1"/>
          <p:nvPr/>
        </p:nvSpPr>
        <p:spPr>
          <a:xfrm>
            <a:off x="1260144" y="5172685"/>
            <a:ext cx="8284191" cy="865173"/>
          </a:xfrm>
          <a:prstGeom prst="rect">
            <a:avLst/>
          </a:prstGeom>
          <a:noFill/>
        </p:spPr>
        <p:txBody>
          <a:bodyPr wrap="square" rtlCol="0">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Please contact Accounting or Procurement for any questions.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CC21E4A-6D85-43A1-9F20-75CF8CF92C2D}"/>
              </a:ext>
            </a:extLst>
          </p:cNvPr>
          <p:cNvSpPr/>
          <p:nvPr/>
        </p:nvSpPr>
        <p:spPr>
          <a:xfrm>
            <a:off x="325583" y="294560"/>
            <a:ext cx="5677184" cy="4770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Year End Reminders continued</a:t>
            </a:r>
          </a:p>
        </p:txBody>
      </p:sp>
      <p:pic>
        <p:nvPicPr>
          <p:cNvPr id="6" name="Picture 5">
            <a:extLst>
              <a:ext uri="{FF2B5EF4-FFF2-40B4-BE49-F238E27FC236}">
                <a16:creationId xmlns:a16="http://schemas.microsoft.com/office/drawing/2014/main" id="{B476DCF2-53A1-4F6A-86DC-68BD37C17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31207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24" name="Rectangle 10">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13" name="Rectangle 12">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8FBE34D-4303-884A-8255-424E303AF8F3}"/>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Federal Work-Study (FWS)</a:t>
            </a:r>
          </a:p>
        </p:txBody>
      </p:sp>
      <p:sp>
        <p:nvSpPr>
          <p:cNvPr id="15" name="Rectangle 14">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A9FECF28-1B60-814F-B531-BD3F27DA299F}"/>
              </a:ext>
            </a:extLst>
          </p:cNvPr>
          <p:cNvSpPr>
            <a:spLocks noGrp="1"/>
          </p:cNvSpPr>
          <p:nvPr>
            <p:ph idx="1"/>
          </p:nvPr>
        </p:nvSpPr>
        <p:spPr>
          <a:xfrm>
            <a:off x="5150360" y="469900"/>
            <a:ext cx="5953630" cy="5405968"/>
          </a:xfrm>
        </p:spPr>
        <p:txBody>
          <a:bodyPr anchor="ctr">
            <a:normAutofit/>
          </a:bodyPr>
          <a:lstStyle/>
          <a:p>
            <a:pPr marL="0" indent="0">
              <a:lnSpc>
                <a:spcPct val="90000"/>
              </a:lnSpc>
              <a:buNone/>
            </a:pPr>
            <a:r>
              <a:rPr lang="en-US" sz="2200" dirty="0">
                <a:solidFill>
                  <a:schemeClr val="bg1"/>
                </a:solidFill>
              </a:rPr>
              <a:t> </a:t>
            </a:r>
          </a:p>
          <a:p>
            <a:pPr>
              <a:lnSpc>
                <a:spcPct val="90000"/>
              </a:lnSpc>
            </a:pPr>
            <a:r>
              <a:rPr lang="en-US" sz="2200" dirty="0">
                <a:solidFill>
                  <a:schemeClr val="bg1"/>
                </a:solidFill>
              </a:rPr>
              <a:t>Federal Work Study (FWS) is a form of financial aid largely provided by federal funding. A student must apply for financial aid each year to become eligible for the award, or to keep working in their current Work-Study job. Eligible FWS students earn money by working a limited number of hours per week at a pre-approved FWS site location. Employment may be found on or off-campus with employers that have arranged in advance to offer FWS positions to CSUEB students.  Students must be enrolled at least half-time (6 units or more), actively attending in said classes and maintain Satisfactory Academic Progress (SAP) to retain eligibility for their FWS job.</a:t>
            </a:r>
          </a:p>
          <a:p>
            <a:pPr>
              <a:lnSpc>
                <a:spcPct val="90000"/>
              </a:lnSpc>
            </a:pPr>
            <a:endParaRPr lang="en-US" sz="2200" dirty="0">
              <a:solidFill>
                <a:schemeClr val="bg1"/>
              </a:solidFill>
            </a:endParaRPr>
          </a:p>
        </p:txBody>
      </p:sp>
      <p:pic>
        <p:nvPicPr>
          <p:cNvPr id="4" name="Picture 2" descr="Image result for csueb seal">
            <a:extLst>
              <a:ext uri="{FF2B5EF4-FFF2-40B4-BE49-F238E27FC236}">
                <a16:creationId xmlns:a16="http://schemas.microsoft.com/office/drawing/2014/main" id="{32A023EF-F69A-B74D-86AA-7E2E8F2DC7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E07C9833-B850-C345-8AE5-A73F283A3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115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c6cd126a98_1_0"/>
          <p:cNvSpPr txBox="1">
            <a:spLocks noGrp="1"/>
          </p:cNvSpPr>
          <p:nvPr>
            <p:ph idx="1"/>
          </p:nvPr>
        </p:nvSpPr>
        <p:spPr>
          <a:xfrm>
            <a:off x="448375" y="1481325"/>
            <a:ext cx="11273100" cy="4548300"/>
          </a:xfrm>
          <a:prstGeom prst="rect">
            <a:avLst/>
          </a:prstGeom>
        </p:spPr>
        <p:txBody>
          <a:bodyPr spcFirstLastPara="1" wrap="square" lIns="91425" tIns="45700" rIns="91425" bIns="45700" anchor="t" anchorCtr="0">
            <a:noAutofit/>
          </a:bodyPr>
          <a:lstStyle/>
          <a:p>
            <a:pPr marL="457200" lvl="0" indent="0" algn="l" rtl="0">
              <a:lnSpc>
                <a:spcPct val="90000"/>
              </a:lnSpc>
              <a:spcBef>
                <a:spcPts val="400"/>
              </a:spcBef>
              <a:spcAft>
                <a:spcPts val="0"/>
              </a:spcAft>
              <a:buNone/>
            </a:pPr>
            <a:endParaRPr sz="2400" dirty="0"/>
          </a:p>
          <a:p>
            <a:pPr marL="76200" lvl="0" indent="0" algn="l" rtl="0">
              <a:lnSpc>
                <a:spcPct val="90000"/>
              </a:lnSpc>
              <a:spcBef>
                <a:spcPts val="400"/>
              </a:spcBef>
              <a:spcAft>
                <a:spcPts val="0"/>
              </a:spcAft>
              <a:buClr>
                <a:srgbClr val="000000"/>
              </a:buClr>
              <a:buSzPts val="2400"/>
              <a:buNone/>
            </a:pPr>
            <a:r>
              <a:rPr lang="en-US" sz="2400" u="sng" dirty="0"/>
              <a:t>Question:</a:t>
            </a:r>
            <a:r>
              <a:rPr lang="en-US" sz="2400" dirty="0"/>
              <a:t> By what process will Accounting recognize unclaimed expenses for the current fiscal year?</a:t>
            </a:r>
            <a:endParaRPr sz="2400" dirty="0"/>
          </a:p>
          <a:p>
            <a:pPr marL="0" lvl="0" indent="0" algn="l" rtl="0">
              <a:lnSpc>
                <a:spcPct val="90000"/>
              </a:lnSpc>
              <a:spcBef>
                <a:spcPts val="400"/>
              </a:spcBef>
              <a:spcAft>
                <a:spcPts val="0"/>
              </a:spcAft>
              <a:buNone/>
            </a:pPr>
            <a:endParaRPr sz="2400" dirty="0"/>
          </a:p>
        </p:txBody>
      </p:sp>
      <p:pic>
        <p:nvPicPr>
          <p:cNvPr id="5" name="Picture 4">
            <a:extLst>
              <a:ext uri="{FF2B5EF4-FFF2-40B4-BE49-F238E27FC236}">
                <a16:creationId xmlns:a16="http://schemas.microsoft.com/office/drawing/2014/main" id="{511CFB46-78D1-479A-9A0A-24CEBF8D3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6" name="Picture 2" descr="People Asking Questions Images - Free Download on Freepik">
            <a:extLst>
              <a:ext uri="{FF2B5EF4-FFF2-40B4-BE49-F238E27FC236}">
                <a16:creationId xmlns:a16="http://schemas.microsoft.com/office/drawing/2014/main" id="{880233ED-8A92-40FE-9247-DF9E40769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872" y="3255181"/>
            <a:ext cx="5616410" cy="259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5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c6cd126a98_1_0"/>
          <p:cNvSpPr txBox="1">
            <a:spLocks noGrp="1"/>
          </p:cNvSpPr>
          <p:nvPr>
            <p:ph idx="1"/>
          </p:nvPr>
        </p:nvSpPr>
        <p:spPr>
          <a:xfrm>
            <a:off x="448375" y="1481325"/>
            <a:ext cx="11273100" cy="4548300"/>
          </a:xfrm>
          <a:prstGeom prst="rect">
            <a:avLst/>
          </a:prstGeom>
        </p:spPr>
        <p:txBody>
          <a:bodyPr spcFirstLastPara="1" wrap="square" lIns="91425" tIns="45700" rIns="91425" bIns="45700" anchor="t" anchorCtr="0">
            <a:noAutofit/>
          </a:bodyPr>
          <a:lstStyle/>
          <a:p>
            <a:pPr marL="457200" lvl="0" indent="0" algn="l" rtl="0">
              <a:lnSpc>
                <a:spcPct val="90000"/>
              </a:lnSpc>
              <a:spcBef>
                <a:spcPts val="400"/>
              </a:spcBef>
              <a:spcAft>
                <a:spcPts val="0"/>
              </a:spcAft>
              <a:buNone/>
            </a:pPr>
            <a:endParaRPr sz="2400" dirty="0"/>
          </a:p>
          <a:p>
            <a:pPr marL="0" lvl="0" indent="0">
              <a:lnSpc>
                <a:spcPct val="90000"/>
              </a:lnSpc>
              <a:buClr>
                <a:srgbClr val="000000"/>
              </a:buClr>
              <a:buSzPts val="2400"/>
              <a:buNone/>
            </a:pPr>
            <a:r>
              <a:rPr lang="en-US" u="sng" dirty="0"/>
              <a:t>Answer:</a:t>
            </a:r>
            <a:r>
              <a:rPr lang="en-US" dirty="0"/>
              <a:t> Accrual</a:t>
            </a:r>
            <a:endParaRPr sz="2400" dirty="0"/>
          </a:p>
          <a:p>
            <a:pPr marL="0" lvl="0" indent="0" algn="l" rtl="0">
              <a:lnSpc>
                <a:spcPct val="90000"/>
              </a:lnSpc>
              <a:spcBef>
                <a:spcPts val="400"/>
              </a:spcBef>
              <a:spcAft>
                <a:spcPts val="0"/>
              </a:spcAft>
              <a:buNone/>
            </a:pPr>
            <a:endParaRPr sz="2400" dirty="0"/>
          </a:p>
        </p:txBody>
      </p:sp>
      <p:pic>
        <p:nvPicPr>
          <p:cNvPr id="5" name="Picture 4">
            <a:extLst>
              <a:ext uri="{FF2B5EF4-FFF2-40B4-BE49-F238E27FC236}">
                <a16:creationId xmlns:a16="http://schemas.microsoft.com/office/drawing/2014/main" id="{FD7FE094-660F-4793-80BE-B22A9CC2F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6" name="Picture 2" descr="People Asking Questions Images - Free Download on Freepik">
            <a:extLst>
              <a:ext uri="{FF2B5EF4-FFF2-40B4-BE49-F238E27FC236}">
                <a16:creationId xmlns:a16="http://schemas.microsoft.com/office/drawing/2014/main" id="{3C501544-CB4F-4342-8586-4C99DBE1A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874" y="3081834"/>
            <a:ext cx="5616410" cy="259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35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c6cd126a98_1_0"/>
          <p:cNvSpPr txBox="1">
            <a:spLocks noGrp="1"/>
          </p:cNvSpPr>
          <p:nvPr>
            <p:ph idx="1"/>
          </p:nvPr>
        </p:nvSpPr>
        <p:spPr>
          <a:xfrm>
            <a:off x="448375" y="1481325"/>
            <a:ext cx="11273100" cy="4548300"/>
          </a:xfrm>
          <a:prstGeom prst="rect">
            <a:avLst/>
          </a:prstGeom>
        </p:spPr>
        <p:txBody>
          <a:bodyPr spcFirstLastPara="1" wrap="square" lIns="91425" tIns="45700" rIns="91425" bIns="45700" anchor="t" anchorCtr="0">
            <a:noAutofit/>
          </a:bodyPr>
          <a:lstStyle/>
          <a:p>
            <a:pPr marL="457200" lvl="0" indent="0" algn="l" rtl="0">
              <a:lnSpc>
                <a:spcPct val="90000"/>
              </a:lnSpc>
              <a:spcBef>
                <a:spcPts val="400"/>
              </a:spcBef>
              <a:spcAft>
                <a:spcPts val="0"/>
              </a:spcAft>
              <a:buNone/>
            </a:pPr>
            <a:endParaRPr sz="2400" dirty="0"/>
          </a:p>
          <a:p>
            <a:pPr marL="76200" lvl="0" indent="0" algn="l" rtl="0">
              <a:lnSpc>
                <a:spcPct val="90000"/>
              </a:lnSpc>
              <a:spcBef>
                <a:spcPts val="400"/>
              </a:spcBef>
              <a:spcAft>
                <a:spcPts val="0"/>
              </a:spcAft>
              <a:buClr>
                <a:srgbClr val="000000"/>
              </a:buClr>
              <a:buSzPts val="2400"/>
              <a:buNone/>
            </a:pPr>
            <a:r>
              <a:rPr lang="en-US" sz="2400" u="sng" dirty="0"/>
              <a:t>True or False</a:t>
            </a:r>
            <a:r>
              <a:rPr lang="en-US" sz="2400" dirty="0"/>
              <a:t> </a:t>
            </a:r>
          </a:p>
          <a:p>
            <a:pPr marL="76200" lvl="0" indent="0" algn="l" rtl="0">
              <a:lnSpc>
                <a:spcPct val="90000"/>
              </a:lnSpc>
              <a:spcBef>
                <a:spcPts val="400"/>
              </a:spcBef>
              <a:spcAft>
                <a:spcPts val="0"/>
              </a:spcAft>
              <a:buClr>
                <a:srgbClr val="000000"/>
              </a:buClr>
              <a:buSzPts val="2400"/>
              <a:buNone/>
            </a:pPr>
            <a:r>
              <a:rPr lang="en-US" sz="2400" dirty="0"/>
              <a:t>Procurement Card statement dated 6/23/2023 will  be included in current fiscal year 22/23.</a:t>
            </a:r>
            <a:endParaRPr sz="2400" dirty="0"/>
          </a:p>
          <a:p>
            <a:pPr marL="0" lvl="0" indent="0" algn="l" rtl="0">
              <a:lnSpc>
                <a:spcPct val="90000"/>
              </a:lnSpc>
              <a:spcBef>
                <a:spcPts val="400"/>
              </a:spcBef>
              <a:spcAft>
                <a:spcPts val="0"/>
              </a:spcAft>
              <a:buNone/>
            </a:pPr>
            <a:endParaRPr sz="2400" dirty="0"/>
          </a:p>
        </p:txBody>
      </p:sp>
      <p:pic>
        <p:nvPicPr>
          <p:cNvPr id="5" name="Picture 4">
            <a:extLst>
              <a:ext uri="{FF2B5EF4-FFF2-40B4-BE49-F238E27FC236}">
                <a16:creationId xmlns:a16="http://schemas.microsoft.com/office/drawing/2014/main" id="{1963E4E8-3860-46E6-8A31-A7BF28135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6" name="Picture 2" descr="People Asking Questions Images - Free Download on Freepik">
            <a:extLst>
              <a:ext uri="{FF2B5EF4-FFF2-40B4-BE49-F238E27FC236}">
                <a16:creationId xmlns:a16="http://schemas.microsoft.com/office/drawing/2014/main" id="{3299B98C-2ED5-40FD-B25B-C811A17B4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1205" y="3515200"/>
            <a:ext cx="5616410" cy="259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6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c6cd126a98_1_0"/>
          <p:cNvSpPr txBox="1">
            <a:spLocks noGrp="1"/>
          </p:cNvSpPr>
          <p:nvPr>
            <p:ph idx="1"/>
          </p:nvPr>
        </p:nvSpPr>
        <p:spPr>
          <a:xfrm>
            <a:off x="448375" y="1481325"/>
            <a:ext cx="11273100" cy="4548300"/>
          </a:xfrm>
          <a:prstGeom prst="rect">
            <a:avLst/>
          </a:prstGeom>
        </p:spPr>
        <p:txBody>
          <a:bodyPr spcFirstLastPara="1" wrap="square" lIns="91425" tIns="45700" rIns="91425" bIns="45700" anchor="t" anchorCtr="0">
            <a:noAutofit/>
          </a:bodyPr>
          <a:lstStyle/>
          <a:p>
            <a:pPr marL="457200" lvl="0" indent="0" algn="l" rtl="0">
              <a:lnSpc>
                <a:spcPct val="90000"/>
              </a:lnSpc>
              <a:spcBef>
                <a:spcPts val="400"/>
              </a:spcBef>
              <a:spcAft>
                <a:spcPts val="0"/>
              </a:spcAft>
              <a:buNone/>
            </a:pPr>
            <a:endParaRPr sz="2400" dirty="0"/>
          </a:p>
          <a:p>
            <a:pPr marL="0" lvl="0" indent="0">
              <a:lnSpc>
                <a:spcPct val="90000"/>
              </a:lnSpc>
              <a:buClr>
                <a:srgbClr val="000000"/>
              </a:buClr>
              <a:buSzPts val="2400"/>
              <a:buNone/>
            </a:pPr>
            <a:r>
              <a:rPr lang="en-US" u="sng" dirty="0"/>
              <a:t>Answer:</a:t>
            </a:r>
            <a:r>
              <a:rPr lang="en-US" dirty="0"/>
              <a:t> False</a:t>
            </a:r>
            <a:endParaRPr sz="2400" dirty="0"/>
          </a:p>
        </p:txBody>
      </p:sp>
      <p:pic>
        <p:nvPicPr>
          <p:cNvPr id="5" name="Picture 4">
            <a:extLst>
              <a:ext uri="{FF2B5EF4-FFF2-40B4-BE49-F238E27FC236}">
                <a16:creationId xmlns:a16="http://schemas.microsoft.com/office/drawing/2014/main" id="{71FF08DA-1C36-4829-863D-6E197D6DE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6" name="Picture 2" descr="People Asking Questions Images - Free Download on Freepik">
            <a:extLst>
              <a:ext uri="{FF2B5EF4-FFF2-40B4-BE49-F238E27FC236}">
                <a16:creationId xmlns:a16="http://schemas.microsoft.com/office/drawing/2014/main" id="{EFC0C85C-E613-4F59-AF8D-D082402C7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871" y="2557463"/>
            <a:ext cx="5616410" cy="259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170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297" y="1710099"/>
            <a:ext cx="1034903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Avant garde"/>
                <a:ea typeface="+mn-ea"/>
                <a:cs typeface="Calibri" panose="020F0502020204030204" pitchFamily="34" charset="0"/>
              </a:rPr>
              <a:t>Question:</a:t>
            </a:r>
            <a:r>
              <a:rPr kumimoji="0" lang="en-US" sz="3200" b="0" i="0" u="none" strike="noStrike" kern="1200" cap="none" spc="0" normalizeH="0" baseline="0" noProof="0" dirty="0">
                <a:ln>
                  <a:noFill/>
                </a:ln>
                <a:solidFill>
                  <a:prstClr val="black"/>
                </a:solidFill>
                <a:effectLst/>
                <a:uLnTx/>
                <a:uFillTx/>
                <a:latin typeface="Avant garde"/>
                <a:ea typeface="+mn-ea"/>
                <a:cs typeface="Calibri" panose="020F0502020204030204" pitchFamily="34" charset="0"/>
              </a:rPr>
              <a:t> When is the deadline to submit Budget, Payroll and Expense transfers?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vant garde"/>
              <a:ea typeface="+mn-ea"/>
              <a:cs typeface="Calibri" panose="020F0502020204030204" pitchFamily="34" charset="0"/>
            </a:endParaRPr>
          </a:p>
        </p:txBody>
      </p:sp>
      <p:pic>
        <p:nvPicPr>
          <p:cNvPr id="1026" name="Picture 2" descr="File:Question book magnify2.svg - Wikimedia Commons">
            <a:extLst>
              <a:ext uri="{FF2B5EF4-FFF2-40B4-BE49-F238E27FC236}">
                <a16:creationId xmlns:a16="http://schemas.microsoft.com/office/drawing/2014/main" id="{A5764A31-D5E6-48F8-9DA7-F1975FB8AD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6618" y="3776300"/>
            <a:ext cx="2743201" cy="27432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010D07B1-0A1D-4ED9-8030-2137284D40E9}"/>
              </a:ext>
            </a:extLst>
          </p:cNvPr>
          <p:cNvGrpSpPr/>
          <p:nvPr/>
        </p:nvGrpSpPr>
        <p:grpSpPr>
          <a:xfrm>
            <a:off x="284019" y="422563"/>
            <a:ext cx="2161309" cy="954107"/>
            <a:chOff x="0" y="381000"/>
            <a:chExt cx="3876675" cy="954107"/>
          </a:xfrm>
        </p:grpSpPr>
        <p:sp>
          <p:nvSpPr>
            <p:cNvPr id="7" name="Rectangle 6">
              <a:extLst>
                <a:ext uri="{FF2B5EF4-FFF2-40B4-BE49-F238E27FC236}">
                  <a16:creationId xmlns:a16="http://schemas.microsoft.com/office/drawing/2014/main" id="{452CDA9E-2DF2-4F89-85B7-9BCAAFD89E8A}"/>
                </a:ext>
              </a:extLst>
            </p:cNvPr>
            <p:cNvSpPr/>
            <p:nvPr/>
          </p:nvSpPr>
          <p:spPr>
            <a:xfrm>
              <a:off x="0" y="504041"/>
              <a:ext cx="3876675" cy="3540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8" name="TextBox 7">
              <a:extLst>
                <a:ext uri="{FF2B5EF4-FFF2-40B4-BE49-F238E27FC236}">
                  <a16:creationId xmlns:a16="http://schemas.microsoft.com/office/drawing/2014/main" id="{9717800D-2C0A-454B-B524-910A03A54A47}"/>
                </a:ext>
              </a:extLst>
            </p:cNvPr>
            <p:cNvSpPr txBox="1"/>
            <p:nvPr/>
          </p:nvSpPr>
          <p:spPr>
            <a:xfrm>
              <a:off x="76200" y="381000"/>
              <a:ext cx="380047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TRIVIA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grpSp>
      <p:pic>
        <p:nvPicPr>
          <p:cNvPr id="9" name="Picture 8">
            <a:extLst>
              <a:ext uri="{FF2B5EF4-FFF2-40B4-BE49-F238E27FC236}">
                <a16:creationId xmlns:a16="http://schemas.microsoft.com/office/drawing/2014/main" id="{70928B38-B908-4F9F-8BE3-2C6882BC9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277587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1395092"/>
            <a:ext cx="1056198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Answer:</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 deadline to submit Budget, Payroll and Expense transfers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June 5</a:t>
            </a:r>
            <a:r>
              <a:rPr kumimoji="0" lang="en-US" sz="3000" b="1" i="0" u="sng"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th</a:t>
            </a:r>
            <a:r>
              <a:rPr kumimoji="0" lang="en-US" sz="3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2023</a:t>
            </a:r>
          </a:p>
        </p:txBody>
      </p:sp>
      <p:pic>
        <p:nvPicPr>
          <p:cNvPr id="4" name="Picture 3">
            <a:extLst>
              <a:ext uri="{FF2B5EF4-FFF2-40B4-BE49-F238E27FC236}">
                <a16:creationId xmlns:a16="http://schemas.microsoft.com/office/drawing/2014/main" id="{F21CEFD7-9DFE-427A-B4E6-EDCC6A179465}"/>
              </a:ext>
            </a:extLst>
          </p:cNvPr>
          <p:cNvPicPr>
            <a:picLocks noChangeAspect="1"/>
          </p:cNvPicPr>
          <p:nvPr/>
        </p:nvPicPr>
        <p:blipFill>
          <a:blip r:embed="rId2"/>
          <a:stretch>
            <a:fillRect/>
          </a:stretch>
        </p:blipFill>
        <p:spPr>
          <a:xfrm>
            <a:off x="10070241" y="5297510"/>
            <a:ext cx="1869967" cy="1241567"/>
          </a:xfrm>
          <a:prstGeom prst="rect">
            <a:avLst/>
          </a:prstGeom>
        </p:spPr>
      </p:pic>
      <p:pic>
        <p:nvPicPr>
          <p:cNvPr id="5" name="Picture 4">
            <a:extLst>
              <a:ext uri="{FF2B5EF4-FFF2-40B4-BE49-F238E27FC236}">
                <a16:creationId xmlns:a16="http://schemas.microsoft.com/office/drawing/2014/main" id="{A09160B9-93A9-4C94-96CF-122200D4A6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3127750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297" y="1710099"/>
            <a:ext cx="1034903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Avant garde"/>
                <a:ea typeface="+mn-ea"/>
                <a:cs typeface="Calibri" panose="020F0502020204030204" pitchFamily="34" charset="0"/>
              </a:rPr>
              <a:t>Question: </a:t>
            </a:r>
            <a:r>
              <a:rPr kumimoji="0" lang="en-US" sz="3200" b="0" i="0" u="none" strike="noStrike" kern="1200" cap="none" spc="0" normalizeH="0" baseline="0" noProof="0" dirty="0">
                <a:ln>
                  <a:noFill/>
                </a:ln>
                <a:solidFill>
                  <a:prstClr val="black"/>
                </a:solidFill>
                <a:effectLst/>
                <a:uLnTx/>
                <a:uFillTx/>
                <a:latin typeface="Avant garde"/>
                <a:ea typeface="+mn-ea"/>
                <a:cs typeface="Calibri" panose="020F0502020204030204" pitchFamily="34" charset="0"/>
              </a:rPr>
              <a:t>At what time on June 30, 2023 will the Cashier’s Office close?</a:t>
            </a:r>
          </a:p>
        </p:txBody>
      </p:sp>
      <p:pic>
        <p:nvPicPr>
          <p:cNvPr id="1026" name="Picture 2" descr="File:Question book magnify2.svg - Wikimedia Commons">
            <a:extLst>
              <a:ext uri="{FF2B5EF4-FFF2-40B4-BE49-F238E27FC236}">
                <a16:creationId xmlns:a16="http://schemas.microsoft.com/office/drawing/2014/main" id="{A5764A31-D5E6-48F8-9DA7-F1975FB8AD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6618" y="3776300"/>
            <a:ext cx="2743201" cy="27432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010D07B1-0A1D-4ED9-8030-2137284D40E9}"/>
              </a:ext>
            </a:extLst>
          </p:cNvPr>
          <p:cNvGrpSpPr/>
          <p:nvPr/>
        </p:nvGrpSpPr>
        <p:grpSpPr>
          <a:xfrm>
            <a:off x="284019" y="422563"/>
            <a:ext cx="2161309" cy="954107"/>
            <a:chOff x="0" y="381000"/>
            <a:chExt cx="3876675" cy="954107"/>
          </a:xfrm>
        </p:grpSpPr>
        <p:sp>
          <p:nvSpPr>
            <p:cNvPr id="7" name="Rectangle 6">
              <a:extLst>
                <a:ext uri="{FF2B5EF4-FFF2-40B4-BE49-F238E27FC236}">
                  <a16:creationId xmlns:a16="http://schemas.microsoft.com/office/drawing/2014/main" id="{452CDA9E-2DF2-4F89-85B7-9BCAAFD89E8A}"/>
                </a:ext>
              </a:extLst>
            </p:cNvPr>
            <p:cNvSpPr/>
            <p:nvPr/>
          </p:nvSpPr>
          <p:spPr>
            <a:xfrm>
              <a:off x="0" y="504041"/>
              <a:ext cx="3876675" cy="3540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8" name="TextBox 7">
              <a:extLst>
                <a:ext uri="{FF2B5EF4-FFF2-40B4-BE49-F238E27FC236}">
                  <a16:creationId xmlns:a16="http://schemas.microsoft.com/office/drawing/2014/main" id="{9717800D-2C0A-454B-B524-910A03A54A47}"/>
                </a:ext>
              </a:extLst>
            </p:cNvPr>
            <p:cNvSpPr txBox="1"/>
            <p:nvPr/>
          </p:nvSpPr>
          <p:spPr>
            <a:xfrm>
              <a:off x="76200" y="381000"/>
              <a:ext cx="380047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TRIVIA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grpSp>
      <p:pic>
        <p:nvPicPr>
          <p:cNvPr id="9" name="Picture 8">
            <a:extLst>
              <a:ext uri="{FF2B5EF4-FFF2-40B4-BE49-F238E27FC236}">
                <a16:creationId xmlns:a16="http://schemas.microsoft.com/office/drawing/2014/main" id="{F2625306-AF7C-4D55-AA5A-A2203551A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3057303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2672" y="1305037"/>
            <a:ext cx="1056198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Answer:</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1:00pm</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F21CEFD7-9DFE-427A-B4E6-EDCC6A179465}"/>
              </a:ext>
            </a:extLst>
          </p:cNvPr>
          <p:cNvPicPr>
            <a:picLocks noChangeAspect="1"/>
          </p:cNvPicPr>
          <p:nvPr/>
        </p:nvPicPr>
        <p:blipFill>
          <a:blip r:embed="rId2"/>
          <a:stretch>
            <a:fillRect/>
          </a:stretch>
        </p:blipFill>
        <p:spPr>
          <a:xfrm>
            <a:off x="10070241" y="5297510"/>
            <a:ext cx="1869967" cy="1241567"/>
          </a:xfrm>
          <a:prstGeom prst="rect">
            <a:avLst/>
          </a:prstGeom>
        </p:spPr>
      </p:pic>
      <p:pic>
        <p:nvPicPr>
          <p:cNvPr id="5" name="Picture 4">
            <a:extLst>
              <a:ext uri="{FF2B5EF4-FFF2-40B4-BE49-F238E27FC236}">
                <a16:creationId xmlns:a16="http://schemas.microsoft.com/office/drawing/2014/main" id="{5815F41A-55E3-49DE-824D-38811005C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2374910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3798C4-FE06-4626-ADEB-06725A505BE7}"/>
              </a:ext>
            </a:extLst>
          </p:cNvPr>
          <p:cNvGrpSpPr/>
          <p:nvPr/>
        </p:nvGrpSpPr>
        <p:grpSpPr>
          <a:xfrm>
            <a:off x="311727" y="395879"/>
            <a:ext cx="1821873" cy="892552"/>
            <a:chOff x="0" y="381000"/>
            <a:chExt cx="3876675" cy="892552"/>
          </a:xfrm>
        </p:grpSpPr>
        <p:sp>
          <p:nvSpPr>
            <p:cNvPr id="4" name="Rectangle 3">
              <a:extLst>
                <a:ext uri="{FF2B5EF4-FFF2-40B4-BE49-F238E27FC236}">
                  <a16:creationId xmlns:a16="http://schemas.microsoft.com/office/drawing/2014/main" id="{844E08C4-2107-4288-AF38-5C84C6CFAB1F}"/>
                </a:ext>
              </a:extLst>
            </p:cNvPr>
            <p:cNvSpPr/>
            <p:nvPr/>
          </p:nvSpPr>
          <p:spPr>
            <a:xfrm>
              <a:off x="0" y="465138"/>
              <a:ext cx="3876675" cy="3540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5" name="TextBox 4">
              <a:extLst>
                <a:ext uri="{FF2B5EF4-FFF2-40B4-BE49-F238E27FC236}">
                  <a16:creationId xmlns:a16="http://schemas.microsoft.com/office/drawing/2014/main" id="{922DF3BE-9EC2-4664-B810-FF01A20B1847}"/>
                </a:ext>
              </a:extLst>
            </p:cNvPr>
            <p:cNvSpPr txBox="1"/>
            <p:nvPr/>
          </p:nvSpPr>
          <p:spPr>
            <a:xfrm>
              <a:off x="76200" y="381000"/>
              <a:ext cx="374468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Questions</a:t>
              </a: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grpSp>
      <p:pic>
        <p:nvPicPr>
          <p:cNvPr id="6" name="Picture 5">
            <a:extLst>
              <a:ext uri="{FF2B5EF4-FFF2-40B4-BE49-F238E27FC236}">
                <a16:creationId xmlns:a16="http://schemas.microsoft.com/office/drawing/2014/main" id="{F0139592-1B37-41D5-B31A-079417DA8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pic>
        <p:nvPicPr>
          <p:cNvPr id="1026" name="Picture 2" descr="UM Today | Research and International | Answers to readers' bacteria  questions">
            <a:extLst>
              <a:ext uri="{FF2B5EF4-FFF2-40B4-BE49-F238E27FC236}">
                <a16:creationId xmlns:a16="http://schemas.microsoft.com/office/drawing/2014/main" id="{F8045E3B-42B5-4BC7-ACC8-E27C16A00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077" y="834029"/>
            <a:ext cx="9226339" cy="518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8"/>
            <a:ext cx="11082586" cy="4052741"/>
          </a:xfrm>
        </p:spPr>
        <p:txBody>
          <a:bodyPr>
            <a:normAutofit fontScale="25000" lnSpcReduction="20000"/>
          </a:bodyPr>
          <a:lstStyle/>
          <a:p>
            <a:pPr marL="109728" indent="0">
              <a:buNone/>
            </a:pPr>
            <a:r>
              <a:rPr lang="en-US" sz="9600" b="1" dirty="0">
                <a:latin typeface="Calibri" panose="020F0502020204030204" pitchFamily="34" charset="0"/>
                <a:ea typeface="Calibri" panose="020F0502020204030204" pitchFamily="34" charset="0"/>
                <a:cs typeface="Times New Roman" panose="02020603050405020304" pitchFamily="18" charset="0"/>
              </a:rPr>
              <a:t>Please contact Procurement or Accounting offices for any questions.</a:t>
            </a:r>
          </a:p>
          <a:p>
            <a:endParaRPr lang="en-US" sz="9600" b="1" dirty="0">
              <a:latin typeface="Calibri" panose="020F0502020204030204" pitchFamily="34" charset="0"/>
              <a:ea typeface="Calibri" panose="020F0502020204030204" pitchFamily="34" charset="0"/>
              <a:cs typeface="Times New Roman" panose="02020603050405020304" pitchFamily="18" charset="0"/>
            </a:endParaRPr>
          </a:p>
          <a:p>
            <a:pPr marL="109728" indent="0">
              <a:buNone/>
            </a:pPr>
            <a:r>
              <a:rPr lang="en-US" sz="9600" b="1" u="sng" dirty="0">
                <a:latin typeface="Calibri" panose="020F0502020204030204" pitchFamily="34" charset="0"/>
                <a:ea typeface="Calibri" panose="020F0502020204030204" pitchFamily="34" charset="0"/>
                <a:cs typeface="Times New Roman" panose="02020603050405020304" pitchFamily="18" charset="0"/>
              </a:rPr>
              <a:t>Procurement Office</a:t>
            </a:r>
            <a:r>
              <a:rPr lang="en-US" sz="9600" b="1" dirty="0">
                <a:latin typeface="Calibri" panose="020F0502020204030204" pitchFamily="34" charset="0"/>
                <a:ea typeface="Calibri" panose="020F0502020204030204" pitchFamily="34" charset="0"/>
                <a:cs typeface="Times New Roman" panose="02020603050405020304" pitchFamily="18" charset="0"/>
              </a:rPr>
              <a:t>: </a:t>
            </a:r>
          </a:p>
          <a:p>
            <a:pPr marL="109728" indent="0">
              <a:buNone/>
            </a:pPr>
            <a:r>
              <a:rPr lang="en-US" sz="9600" b="1" dirty="0">
                <a:latin typeface="Calibri" panose="020F0502020204030204" pitchFamily="34" charset="0"/>
                <a:ea typeface="Calibri" panose="020F0502020204030204" pitchFamily="34" charset="0"/>
                <a:cs typeface="Times New Roman" panose="02020603050405020304" pitchFamily="18" charset="0"/>
              </a:rPr>
              <a:t>Sai Vang, Procurement Director                                 </a:t>
            </a:r>
            <a:r>
              <a:rPr lang="en-US" sz="9600" b="1" dirty="0">
                <a:latin typeface="Calibri" panose="020F0502020204030204" pitchFamily="34" charset="0"/>
                <a:ea typeface="Calibri" panose="020F0502020204030204" pitchFamily="34" charset="0"/>
                <a:cs typeface="Times New Roman" panose="02020603050405020304" pitchFamily="18" charset="0"/>
                <a:hlinkClick r:id="rId2"/>
              </a:rPr>
              <a:t>sai.vang@csueastnay.edu</a:t>
            </a:r>
            <a:endParaRPr lang="en-US" sz="9600" b="1" dirty="0">
              <a:latin typeface="Calibri" panose="020F0502020204030204" pitchFamily="34" charset="0"/>
              <a:ea typeface="Calibri" panose="020F0502020204030204" pitchFamily="34" charset="0"/>
              <a:cs typeface="Times New Roman" panose="02020603050405020304" pitchFamily="18" charset="0"/>
            </a:endParaRPr>
          </a:p>
          <a:p>
            <a:pPr marL="109728" indent="0">
              <a:buNone/>
            </a:pPr>
            <a:r>
              <a:rPr lang="en-US" sz="9600" b="1" dirty="0">
                <a:latin typeface="Calibri" panose="020F0502020204030204" pitchFamily="34" charset="0"/>
                <a:ea typeface="Calibri" panose="020F0502020204030204" pitchFamily="34" charset="0"/>
                <a:cs typeface="Times New Roman" panose="02020603050405020304" pitchFamily="18" charset="0"/>
              </a:rPr>
              <a:t>Chris Lam Vazquez – Contract Administrator          </a:t>
            </a:r>
            <a:r>
              <a:rPr lang="en-US" sz="9600" b="1" dirty="0">
                <a:latin typeface="Calibri" panose="020F0502020204030204" pitchFamily="34" charset="0"/>
                <a:ea typeface="Calibri" panose="020F0502020204030204" pitchFamily="34" charset="0"/>
                <a:cs typeface="Times New Roman" panose="02020603050405020304" pitchFamily="18" charset="0"/>
                <a:hlinkClick r:id="rId3"/>
              </a:rPr>
              <a:t>chris.lam-Vazquez@csueastbay.edu</a:t>
            </a:r>
            <a:endParaRPr lang="en-US" sz="9600" b="1" dirty="0">
              <a:latin typeface="Calibri" panose="020F0502020204030204" pitchFamily="34" charset="0"/>
              <a:ea typeface="Calibri" panose="020F0502020204030204" pitchFamily="34" charset="0"/>
              <a:cs typeface="Times New Roman" panose="02020603050405020304" pitchFamily="18" charset="0"/>
            </a:endParaRPr>
          </a:p>
          <a:p>
            <a:endParaRPr lang="en-US" sz="9600" b="1" dirty="0">
              <a:latin typeface="Calibri" panose="020F0502020204030204" pitchFamily="34" charset="0"/>
              <a:ea typeface="Calibri" panose="020F0502020204030204" pitchFamily="34" charset="0"/>
              <a:cs typeface="Times New Roman" panose="02020603050405020304" pitchFamily="18" charset="0"/>
            </a:endParaRPr>
          </a:p>
          <a:p>
            <a:pPr marL="109728" indent="0">
              <a:buNone/>
            </a:pPr>
            <a:r>
              <a:rPr lang="en-US" sz="9600" b="1" u="sng" dirty="0">
                <a:latin typeface="Calibri" panose="020F0502020204030204" pitchFamily="34" charset="0"/>
                <a:ea typeface="Calibri" panose="020F0502020204030204" pitchFamily="34" charset="0"/>
                <a:cs typeface="Times New Roman" panose="02020603050405020304" pitchFamily="18" charset="0"/>
              </a:rPr>
              <a:t>Accounts Payable/Financial Accounting &amp; Reporting</a:t>
            </a:r>
            <a:r>
              <a:rPr lang="en-US" sz="9600" b="1" dirty="0">
                <a:latin typeface="Calibri" panose="020F0502020204030204" pitchFamily="34" charset="0"/>
                <a:ea typeface="Calibri" panose="020F0502020204030204" pitchFamily="34" charset="0"/>
                <a:cs typeface="Times New Roman" panose="02020603050405020304" pitchFamily="18" charset="0"/>
              </a:rPr>
              <a:t>:</a:t>
            </a:r>
          </a:p>
          <a:p>
            <a:pPr marL="109728" indent="0">
              <a:buNone/>
            </a:pPr>
            <a:r>
              <a:rPr lang="en-US" sz="9600" b="1" dirty="0">
                <a:latin typeface="Calibri" panose="020F0502020204030204" pitchFamily="34" charset="0"/>
                <a:ea typeface="Calibri" panose="020F0502020204030204" pitchFamily="34" charset="0"/>
                <a:cs typeface="Times New Roman" panose="02020603050405020304" pitchFamily="18" charset="0"/>
              </a:rPr>
              <a:t>Rabi Joseph – University Controller                            </a:t>
            </a:r>
            <a:r>
              <a:rPr lang="en-US" sz="9600" b="1" dirty="0">
                <a:latin typeface="Calibri" panose="020F0502020204030204" pitchFamily="34" charset="0"/>
                <a:ea typeface="Calibri" panose="020F0502020204030204" pitchFamily="34" charset="0"/>
                <a:cs typeface="Times New Roman" panose="02020603050405020304" pitchFamily="18" charset="0"/>
                <a:hlinkClick r:id="rId4"/>
              </a:rPr>
              <a:t>rabi.joseph@csueastbay.edu</a:t>
            </a:r>
            <a:endParaRPr lang="en-US" sz="9600" b="1" dirty="0">
              <a:latin typeface="Calibri" panose="020F0502020204030204" pitchFamily="34" charset="0"/>
              <a:ea typeface="Calibri" panose="020F0502020204030204" pitchFamily="34" charset="0"/>
              <a:cs typeface="Times New Roman" panose="02020603050405020304" pitchFamily="18" charset="0"/>
            </a:endParaRPr>
          </a:p>
          <a:p>
            <a:pPr marL="109728" indent="0">
              <a:buNone/>
            </a:pPr>
            <a:r>
              <a:rPr lang="en-US" sz="9600" b="1" dirty="0">
                <a:latin typeface="Calibri" panose="020F0502020204030204" pitchFamily="34" charset="0"/>
                <a:ea typeface="Calibri" panose="020F0502020204030204" pitchFamily="34" charset="0"/>
                <a:cs typeface="Times New Roman" panose="02020603050405020304" pitchFamily="18" charset="0"/>
              </a:rPr>
              <a:t>Lana Lewis, Accounts Payable Manager                     </a:t>
            </a:r>
            <a:r>
              <a:rPr lang="en-US" sz="9600" b="1" dirty="0">
                <a:latin typeface="Calibri" panose="020F0502020204030204" pitchFamily="34" charset="0"/>
                <a:ea typeface="Calibri" panose="020F0502020204030204" pitchFamily="34" charset="0"/>
                <a:cs typeface="Times New Roman" panose="02020603050405020304" pitchFamily="18" charset="0"/>
                <a:hlinkClick r:id="rId5"/>
              </a:rPr>
              <a:t>lana.lewis@csueastbay.edu</a:t>
            </a:r>
            <a:endParaRPr lang="en-US" sz="9600" b="1" dirty="0">
              <a:latin typeface="Calibri" panose="020F0502020204030204" pitchFamily="34" charset="0"/>
              <a:ea typeface="Calibri" panose="020F0502020204030204" pitchFamily="34" charset="0"/>
              <a:cs typeface="Times New Roman" panose="02020603050405020304" pitchFamily="18" charset="0"/>
            </a:endParaRPr>
          </a:p>
          <a:p>
            <a:pPr marL="109728" indent="0">
              <a:buNone/>
            </a:pPr>
            <a:r>
              <a:rPr lang="en-US" sz="9600" b="1" dirty="0">
                <a:latin typeface="Calibri" panose="020F0502020204030204" pitchFamily="34" charset="0"/>
                <a:ea typeface="Calibri" panose="020F0502020204030204" pitchFamily="34" charset="0"/>
                <a:cs typeface="Times New Roman" panose="02020603050405020304" pitchFamily="18" charset="0"/>
              </a:rPr>
              <a:t>Josephine Capiral, General Accounting Manager    </a:t>
            </a:r>
            <a:r>
              <a:rPr lang="en-US" sz="9600" b="1" dirty="0">
                <a:latin typeface="Calibri" panose="020F0502020204030204" pitchFamily="34" charset="0"/>
                <a:ea typeface="Calibri" panose="020F0502020204030204" pitchFamily="34" charset="0"/>
                <a:cs typeface="Times New Roman" panose="02020603050405020304" pitchFamily="18" charset="0"/>
                <a:hlinkClick r:id="rId6"/>
              </a:rPr>
              <a:t>Josephine.capiral@csueastbay.edu</a:t>
            </a:r>
            <a:endParaRPr lang="en-US" sz="9600" b="1" dirty="0">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en-US" sz="9600" b="1" dirty="0">
              <a:latin typeface="Calibri" panose="020F0502020204030204" pitchFamily="34" charset="0"/>
              <a:ea typeface="Calibri" panose="020F0502020204030204" pitchFamily="34" charset="0"/>
              <a:cs typeface="Times New Roman" panose="02020603050405020304" pitchFamily="18" charset="0"/>
            </a:endParaRPr>
          </a:p>
          <a:p>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lvl="8"/>
            <a:r>
              <a:rPr lang="en-US" sz="1700" b="1" dirty="0">
                <a:latin typeface="Calibri" panose="020F0502020204030204" pitchFamily="34" charset="0"/>
                <a:ea typeface="Calibri" panose="020F0502020204030204" pitchFamily="34" charset="0"/>
                <a:cs typeface="Times New Roman" panose="02020603050405020304" pitchFamily="18" charset="0"/>
              </a:rPr>
              <a:t>                                                       </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7B7F1564-9A32-47FA-9384-DB6BCA89708B}"/>
              </a:ext>
            </a:extLst>
          </p:cNvPr>
          <p:cNvPicPr>
            <a:picLocks noChangeAspect="1"/>
          </p:cNvPicPr>
          <p:nvPr/>
        </p:nvPicPr>
        <p:blipFill>
          <a:blip r:embed="rId7"/>
          <a:stretch>
            <a:fillRect/>
          </a:stretch>
        </p:blipFill>
        <p:spPr>
          <a:xfrm>
            <a:off x="9693929" y="5172685"/>
            <a:ext cx="1237927" cy="1371600"/>
          </a:xfrm>
          <a:prstGeom prst="rect">
            <a:avLst/>
          </a:prstGeom>
        </p:spPr>
      </p:pic>
      <p:sp>
        <p:nvSpPr>
          <p:cNvPr id="9" name="Rectangle 8">
            <a:extLst>
              <a:ext uri="{FF2B5EF4-FFF2-40B4-BE49-F238E27FC236}">
                <a16:creationId xmlns:a16="http://schemas.microsoft.com/office/drawing/2014/main" id="{1CC21E4A-6D85-43A1-9F20-75CF8CF92C2D}"/>
              </a:ext>
            </a:extLst>
          </p:cNvPr>
          <p:cNvSpPr/>
          <p:nvPr/>
        </p:nvSpPr>
        <p:spPr>
          <a:xfrm>
            <a:off x="325583" y="294560"/>
            <a:ext cx="5677184" cy="4770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Year End Reminders continued</a:t>
            </a:r>
          </a:p>
        </p:txBody>
      </p:sp>
      <p:pic>
        <p:nvPicPr>
          <p:cNvPr id="6" name="Picture 5">
            <a:extLst>
              <a:ext uri="{FF2B5EF4-FFF2-40B4-BE49-F238E27FC236}">
                <a16:creationId xmlns:a16="http://schemas.microsoft.com/office/drawing/2014/main" id="{0C25DB89-6DE4-4C27-BE8A-FBCCA33A27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372" y="6057781"/>
            <a:ext cx="1981200" cy="535898"/>
          </a:xfrm>
          <a:prstGeom prst="rect">
            <a:avLst/>
          </a:prstGeom>
        </p:spPr>
      </p:pic>
    </p:spTree>
    <p:extLst>
      <p:ext uri="{BB962C8B-B14F-4D97-AF65-F5344CB8AC3E}">
        <p14:creationId xmlns:p14="http://schemas.microsoft.com/office/powerpoint/2010/main" val="367768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13" name="Group 12">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3D15597-4C4B-774D-875E-88A819FE1568}"/>
              </a:ext>
            </a:extLst>
          </p:cNvPr>
          <p:cNvSpPr>
            <a:spLocks noGrp="1"/>
          </p:cNvSpPr>
          <p:nvPr>
            <p:ph type="title"/>
          </p:nvPr>
        </p:nvSpPr>
        <p:spPr>
          <a:xfrm>
            <a:off x="7527957" y="1741251"/>
            <a:ext cx="3360772" cy="4134617"/>
          </a:xfrm>
        </p:spPr>
        <p:txBody>
          <a:bodyPr>
            <a:normAutofit/>
          </a:bodyPr>
          <a:lstStyle/>
          <a:p>
            <a:r>
              <a:rPr lang="en-US" sz="2000" dirty="0">
                <a:solidFill>
                  <a:srgbClr val="262626"/>
                </a:solidFill>
              </a:rPr>
              <a:t>FWS Involves Many Departments and is Closely Monitored and Strictly Regulated by the Department of Education</a:t>
            </a:r>
            <a:br>
              <a:rPr lang="en-US" sz="2000" dirty="0">
                <a:solidFill>
                  <a:srgbClr val="262626"/>
                </a:solidFill>
              </a:rPr>
            </a:br>
            <a:endParaRPr lang="en-US" sz="2000" dirty="0">
              <a:solidFill>
                <a:srgbClr val="262626"/>
              </a:solidFill>
            </a:endParaRPr>
          </a:p>
        </p:txBody>
      </p:sp>
      <p:sp>
        <p:nvSpPr>
          <p:cNvPr id="19" name="Rectangle 18">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Content Placeholder 3">
            <a:extLst>
              <a:ext uri="{FF2B5EF4-FFF2-40B4-BE49-F238E27FC236}">
                <a16:creationId xmlns:a16="http://schemas.microsoft.com/office/drawing/2014/main" id="{AA2BC8A1-2956-1645-AA5F-BA6A5E243E36}"/>
              </a:ext>
            </a:extLst>
          </p:cNvPr>
          <p:cNvPicPr>
            <a:picLocks noChangeAspect="1"/>
          </p:cNvPicPr>
          <p:nvPr/>
        </p:nvPicPr>
        <p:blipFill>
          <a:blip r:embed="rId5"/>
          <a:stretch>
            <a:fillRect/>
          </a:stretch>
        </p:blipFill>
        <p:spPr>
          <a:xfrm>
            <a:off x="1092516" y="1090414"/>
            <a:ext cx="5819560" cy="4515103"/>
          </a:xfrm>
          <a:prstGeom prst="rect">
            <a:avLst/>
          </a:prstGeom>
        </p:spPr>
      </p:pic>
      <p:cxnSp>
        <p:nvCxnSpPr>
          <p:cNvPr id="21" name="Straight Connector 20">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2" descr="Image result for csueb seal">
            <a:extLst>
              <a:ext uri="{FF2B5EF4-FFF2-40B4-BE49-F238E27FC236}">
                <a16:creationId xmlns:a16="http://schemas.microsoft.com/office/drawing/2014/main" id="{6EE946F6-3496-0F46-BD58-280BBBB444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8F152BC7-51B6-454A-B844-ED35DFEBC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31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6788" y="3250295"/>
            <a:ext cx="2437765" cy="574040"/>
          </a:xfrm>
          <a:prstGeom prst="rect">
            <a:avLst/>
          </a:prstGeom>
        </p:spPr>
        <p:txBody>
          <a:bodyPr spcFirstLastPara="1" vert="horz" wrap="square" lIns="0" tIns="12700" rIns="0" bIns="0" rtlCol="0" anchor="ctr" anchorCtr="0">
            <a:spAutoFit/>
          </a:bodyPr>
          <a:lstStyle/>
          <a:p>
            <a:pPr marL="12700">
              <a:spcBef>
                <a:spcPts val="100"/>
              </a:spcBef>
            </a:pPr>
            <a:r>
              <a:rPr sz="3600" spc="10" dirty="0">
                <a:latin typeface="Tahoma"/>
                <a:cs typeface="Tahoma"/>
              </a:rPr>
              <a:t>Thank</a:t>
            </a:r>
            <a:r>
              <a:rPr sz="3600" spc="-195" dirty="0">
                <a:latin typeface="Tahoma"/>
                <a:cs typeface="Tahoma"/>
              </a:rPr>
              <a:t> </a:t>
            </a:r>
            <a:r>
              <a:rPr sz="3600" spc="-40" dirty="0">
                <a:latin typeface="Tahoma"/>
                <a:cs typeface="Tahoma"/>
              </a:rPr>
              <a:t>You</a:t>
            </a:r>
            <a:endParaRPr sz="3600" dirty="0">
              <a:latin typeface="Tahoma"/>
              <a:cs typeface="Tahoma"/>
            </a:endParaRPr>
          </a:p>
        </p:txBody>
      </p:sp>
    </p:spTree>
    <p:extLst>
      <p:ext uri="{BB962C8B-B14F-4D97-AF65-F5344CB8AC3E}">
        <p14:creationId xmlns:p14="http://schemas.microsoft.com/office/powerpoint/2010/main" val="892593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descr="Image result for UPDAT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Lucida Sans"/>
              <a:ea typeface="Lucida Sans"/>
              <a:cs typeface="Lucida Sans"/>
              <a:sym typeface="Lucida Sans"/>
            </a:endParaRPr>
          </a:p>
        </p:txBody>
      </p:sp>
      <p:sp>
        <p:nvSpPr>
          <p:cNvPr id="107" name="Google Shape;107;p1" descr="Image result for UPDATE"/>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Lucida Sans"/>
              <a:ea typeface="Lucida Sans"/>
              <a:cs typeface="Lucida Sans"/>
              <a:sym typeface="Lucida Sans"/>
            </a:endParaRPr>
          </a:p>
        </p:txBody>
      </p:sp>
      <p:sp>
        <p:nvSpPr>
          <p:cNvPr id="108" name="Google Shape;108;p1" descr="Image result for UPDATE"/>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Lucida Sans"/>
              <a:ea typeface="Lucida Sans"/>
              <a:cs typeface="Lucida Sans"/>
              <a:sym typeface="Lucida Sans"/>
            </a:endParaRPr>
          </a:p>
        </p:txBody>
      </p:sp>
      <p:sp>
        <p:nvSpPr>
          <p:cNvPr id="109" name="Google Shape;109;p1"/>
          <p:cNvSpPr/>
          <p:nvPr/>
        </p:nvSpPr>
        <p:spPr>
          <a:xfrm>
            <a:off x="1775534" y="2192784"/>
            <a:ext cx="8728910" cy="3670340"/>
          </a:xfrm>
          <a:prstGeom prst="rect">
            <a:avLst/>
          </a:prstGeom>
          <a:solidFill>
            <a:schemeClr val="accent1"/>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FFFFFF"/>
                </a:solidFill>
                <a:effectLst/>
                <a:uLnTx/>
                <a:uFillTx/>
                <a:latin typeface="Lucida Sans"/>
                <a:ea typeface="Lucida Sans"/>
                <a:cs typeface="Lucida Sans"/>
                <a:sym typeface="Lucida Sans"/>
              </a:rPr>
              <a:t>Student Dynamic Bill</a:t>
            </a:r>
            <a:endParaRPr kumimoji="0" sz="6000" b="0" i="0" u="none" strike="noStrike" kern="0" cap="none" spc="0" normalizeH="0" baseline="0" noProof="0" dirty="0">
              <a:ln>
                <a:noFill/>
              </a:ln>
              <a:solidFill>
                <a:srgbClr val="FFFFFF"/>
              </a:solidFill>
              <a:effectLst/>
              <a:uLnTx/>
              <a:uFillTx/>
              <a:latin typeface="Lucida Sans"/>
              <a:ea typeface="Lucida Sans"/>
              <a:cs typeface="Lucida Sans"/>
              <a:sym typeface="Lucida Sans"/>
            </a:endParaRPr>
          </a:p>
        </p:txBody>
      </p:sp>
      <p:grpSp>
        <p:nvGrpSpPr>
          <p:cNvPr id="110" name="Google Shape;110;p1"/>
          <p:cNvGrpSpPr/>
          <p:nvPr/>
        </p:nvGrpSpPr>
        <p:grpSpPr>
          <a:xfrm>
            <a:off x="4852384" y="114760"/>
            <a:ext cx="1977157" cy="2057304"/>
            <a:chOff x="3429000" y="825166"/>
            <a:chExt cx="1977157" cy="2057304"/>
          </a:xfrm>
        </p:grpSpPr>
        <p:sp>
          <p:nvSpPr>
            <p:cNvPr id="111" name="Google Shape;111;p1"/>
            <p:cNvSpPr/>
            <p:nvPr/>
          </p:nvSpPr>
          <p:spPr>
            <a:xfrm rot="-5400000">
              <a:off x="2871554" y="1972991"/>
              <a:ext cx="1377568" cy="262676"/>
            </a:xfrm>
            <a:prstGeom prst="rect">
              <a:avLst/>
            </a:prstGeom>
          </p:spPr>
          <p:txBody>
            <a:bodyPr>
              <a:prstTxWarp prst="textPlain">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a:ln>
                    <a:noFill/>
                  </a:ln>
                  <a:solidFill>
                    <a:srgbClr val="000000"/>
                  </a:solidFill>
                  <a:effectLst/>
                  <a:uLnTx/>
                  <a:uFillTx/>
                  <a:latin typeface="Lucida Sans"/>
                  <a:cs typeface="Arial"/>
                  <a:sym typeface="Arial"/>
                </a:rPr>
                <a:t>FINANCE</a:t>
              </a:r>
            </a:p>
          </p:txBody>
        </p:sp>
        <p:pic>
          <p:nvPicPr>
            <p:cNvPr id="112" name="Google Shape;112;p1"/>
            <p:cNvPicPr preferRelativeResize="0"/>
            <p:nvPr/>
          </p:nvPicPr>
          <p:blipFill rotWithShape="1">
            <a:blip r:embed="rId3">
              <a:alphaModFix/>
            </a:blip>
            <a:srcRect/>
            <a:stretch/>
          </p:blipFill>
          <p:spPr>
            <a:xfrm>
              <a:off x="3719780" y="1338473"/>
              <a:ext cx="1403945" cy="1543997"/>
            </a:xfrm>
            <a:prstGeom prst="rect">
              <a:avLst/>
            </a:prstGeom>
            <a:noFill/>
            <a:ln>
              <a:noFill/>
            </a:ln>
          </p:spPr>
        </p:pic>
        <p:sp>
          <p:nvSpPr>
            <p:cNvPr id="113" name="Google Shape;113;p1"/>
            <p:cNvSpPr/>
            <p:nvPr/>
          </p:nvSpPr>
          <p:spPr>
            <a:xfrm rot="5400000">
              <a:off x="4586035" y="1979133"/>
              <a:ext cx="1377568" cy="262676"/>
            </a:xfrm>
            <a:prstGeom prst="rect">
              <a:avLst/>
            </a:prstGeom>
          </p:spPr>
          <p:txBody>
            <a:bodyPr>
              <a:prstTxWarp prst="textPlain">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a:ln>
                    <a:noFill/>
                  </a:ln>
                  <a:solidFill>
                    <a:srgbClr val="000000"/>
                  </a:solidFill>
                  <a:effectLst/>
                  <a:uLnTx/>
                  <a:uFillTx/>
                  <a:latin typeface="Lucida Sans"/>
                  <a:cs typeface="Arial"/>
                  <a:sym typeface="Arial"/>
                </a:rPr>
                <a:t>INCLUDED</a:t>
              </a:r>
            </a:p>
          </p:txBody>
        </p:sp>
        <p:grpSp>
          <p:nvGrpSpPr>
            <p:cNvPr id="114" name="Google Shape;114;p1"/>
            <p:cNvGrpSpPr/>
            <p:nvPr/>
          </p:nvGrpSpPr>
          <p:grpSpPr>
            <a:xfrm>
              <a:off x="3898675" y="825166"/>
              <a:ext cx="1072360" cy="660729"/>
              <a:chOff x="3898675" y="825166"/>
              <a:chExt cx="1072360" cy="660729"/>
            </a:xfrm>
          </p:grpSpPr>
          <p:grpSp>
            <p:nvGrpSpPr>
              <p:cNvPr id="115" name="Google Shape;115;p1"/>
              <p:cNvGrpSpPr/>
              <p:nvPr/>
            </p:nvGrpSpPr>
            <p:grpSpPr>
              <a:xfrm>
                <a:off x="4273287" y="997035"/>
                <a:ext cx="296929" cy="325170"/>
                <a:chOff x="4656708" y="3040460"/>
                <a:chExt cx="546500" cy="542498"/>
              </a:xfrm>
            </p:grpSpPr>
            <p:sp>
              <p:nvSpPr>
                <p:cNvPr id="116" name="Google Shape;116;p1"/>
                <p:cNvSpPr/>
                <p:nvPr/>
              </p:nvSpPr>
              <p:spPr>
                <a:xfrm>
                  <a:off x="4656708" y="3047999"/>
                  <a:ext cx="499206" cy="534959"/>
                </a:xfrm>
                <a:prstGeom prst="ellipse">
                  <a:avLst/>
                </a:prstGeom>
                <a:solidFill>
                  <a:schemeClr val="dk1"/>
                </a:solidFill>
                <a:ln w="55000" cap="flat" cmpd="thickThin">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Lucida Sans"/>
                    <a:ea typeface="Lucida Sans"/>
                    <a:cs typeface="Lucida Sans"/>
                    <a:sym typeface="Lucida Sans"/>
                  </a:endParaRPr>
                </a:p>
              </p:txBody>
            </p:sp>
            <p:pic>
              <p:nvPicPr>
                <p:cNvPr id="117" name="Google Shape;117;p1" descr="Image result for POINTING FINGER"/>
                <p:cNvPicPr preferRelativeResize="0"/>
                <p:nvPr/>
              </p:nvPicPr>
              <p:blipFill rotWithShape="1">
                <a:blip r:embed="rId4">
                  <a:alphaModFix/>
                </a:blip>
                <a:srcRect/>
                <a:stretch/>
              </p:blipFill>
              <p:spPr>
                <a:xfrm>
                  <a:off x="4660710" y="3040460"/>
                  <a:ext cx="542498" cy="542498"/>
                </a:xfrm>
                <a:prstGeom prst="rect">
                  <a:avLst/>
                </a:prstGeom>
                <a:noFill/>
                <a:ln>
                  <a:noFill/>
                </a:ln>
              </p:spPr>
            </p:pic>
          </p:grpSp>
          <p:sp>
            <p:nvSpPr>
              <p:cNvPr id="118" name="Google Shape;118;p1"/>
              <p:cNvSpPr txBox="1"/>
              <p:nvPr/>
            </p:nvSpPr>
            <p:spPr>
              <a:xfrm>
                <a:off x="3898675" y="825166"/>
                <a:ext cx="455574"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C00000"/>
                    </a:solidFill>
                    <a:effectLst/>
                    <a:uLnTx/>
                    <a:uFillTx/>
                    <a:latin typeface="Overlock"/>
                    <a:ea typeface="Overlock"/>
                    <a:cs typeface="Overlock"/>
                    <a:sym typeface="Overlock"/>
                  </a:rPr>
                  <a: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1"/>
              <p:cNvSpPr txBox="1"/>
              <p:nvPr/>
            </p:nvSpPr>
            <p:spPr>
              <a:xfrm>
                <a:off x="4481799" y="839564"/>
                <a:ext cx="48923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C00000"/>
                    </a:solidFill>
                    <a:effectLst/>
                    <a:uLnTx/>
                    <a:uFillTx/>
                    <a:latin typeface="Overlock"/>
                    <a:ea typeface="Overlock"/>
                    <a:cs typeface="Overlock"/>
                    <a:sym typeface="Overlock"/>
                  </a:rPr>
                  <a:t>U</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Picture 2">
            <a:extLst>
              <a:ext uri="{FF2B5EF4-FFF2-40B4-BE49-F238E27FC236}">
                <a16:creationId xmlns:a16="http://schemas.microsoft.com/office/drawing/2014/main" id="{C9698AD8-5FD2-4A9F-BED6-4828E8AC28D6}"/>
              </a:ext>
            </a:extLst>
          </p:cNvPr>
          <p:cNvPicPr>
            <a:picLocks noChangeAspect="1"/>
          </p:cNvPicPr>
          <p:nvPr/>
        </p:nvPicPr>
        <p:blipFill>
          <a:blip r:embed="rId3"/>
          <a:stretch>
            <a:fillRect/>
          </a:stretch>
        </p:blipFill>
        <p:spPr>
          <a:xfrm>
            <a:off x="1409700" y="333838"/>
            <a:ext cx="9372600" cy="933450"/>
          </a:xfrm>
          <a:prstGeom prst="rect">
            <a:avLst/>
          </a:prstGeom>
        </p:spPr>
      </p:pic>
      <p:sp>
        <p:nvSpPr>
          <p:cNvPr id="2" name="TextBox 1">
            <a:extLst>
              <a:ext uri="{FF2B5EF4-FFF2-40B4-BE49-F238E27FC236}">
                <a16:creationId xmlns:a16="http://schemas.microsoft.com/office/drawing/2014/main" id="{C5D74FEF-63B7-4687-BE86-FAECB7093D84}"/>
              </a:ext>
            </a:extLst>
          </p:cNvPr>
          <p:cNvSpPr txBox="1"/>
          <p:nvPr/>
        </p:nvSpPr>
        <p:spPr>
          <a:xfrm>
            <a:off x="1519237" y="1885950"/>
            <a:ext cx="9153525" cy="3686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FF"/>
                </a:solidFill>
                <a:effectLst/>
                <a:uLnTx/>
                <a:uFillTx/>
                <a:latin typeface="Adobe Fan Heiti Std B" panose="020B0700000000000000" pitchFamily="34" charset="-128"/>
                <a:ea typeface="Adobe Fan Heiti Std B" panose="020B0700000000000000" pitchFamily="34" charset="-128"/>
                <a:cs typeface="Arial"/>
                <a:sym typeface="Arial"/>
              </a:rPr>
              <a:t>Below are a few features this new online service offers students.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FF"/>
              </a:solidFill>
              <a:effectLst/>
              <a:uLnTx/>
              <a:uFillTx/>
              <a:latin typeface="Adobe Fan Heiti Std B" panose="020B0700000000000000" pitchFamily="34" charset="-128"/>
              <a:ea typeface="Adobe Fan Heiti Std B" panose="020B0700000000000000"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FF"/>
                </a:solidFill>
                <a:effectLst/>
                <a:uLnTx/>
                <a:uFillTx/>
                <a:latin typeface="Adobe Fan Heiti Std B" panose="020B0700000000000000" pitchFamily="34" charset="-128"/>
                <a:ea typeface="Adobe Fan Heiti Std B" panose="020B0700000000000000" pitchFamily="34" charset="-128"/>
                <a:cs typeface="Arial"/>
                <a:sym typeface="Arial"/>
              </a:rPr>
              <a:t>After logging into the CSUEB Web Payment Portal, students are now able 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FF"/>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100" b="0" i="0" u="none" strike="noStrike" kern="0" cap="none" spc="0" normalizeH="0" baseline="0" noProof="0" dirty="0">
                <a:ln>
                  <a:noFill/>
                </a:ln>
                <a:solidFill>
                  <a:srgbClr val="0000FF"/>
                </a:solidFill>
                <a:effectLst/>
                <a:uLnTx/>
                <a:uFillTx/>
                <a:latin typeface="Bodoni MT" panose="02070603080606020203" pitchFamily="18" charset="0"/>
                <a:ea typeface="Adobe Fan Heiti Std B" panose="020B0700000000000000" pitchFamily="34" charset="-128"/>
                <a:cs typeface="Arial"/>
                <a:sym typeface="Arial"/>
              </a:rPr>
              <a:t>See a summary view of their outstanding balance by term</a:t>
            </a:r>
          </a:p>
          <a:p>
            <a:pPr marL="342900" marR="0" lvl="0" indent="-342900" algn="l"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100" b="0" i="0" u="none" strike="noStrike" kern="0" cap="none" spc="0" normalizeH="0" baseline="0" noProof="0" dirty="0">
                <a:ln>
                  <a:noFill/>
                </a:ln>
                <a:solidFill>
                  <a:srgbClr val="0000FF"/>
                </a:solidFill>
                <a:effectLst/>
                <a:uLnTx/>
                <a:uFillTx/>
                <a:latin typeface="Bodoni MT" panose="02070603080606020203" pitchFamily="18" charset="0"/>
                <a:ea typeface="Adobe Fan Heiti Std B" panose="020B0700000000000000" pitchFamily="34" charset="-128"/>
                <a:cs typeface="Arial"/>
                <a:sym typeface="Arial"/>
              </a:rPr>
              <a:t>See a detailed view of their outstanding balance by charge type (i.e., Tuition, Housing, Payment Plan, </a:t>
            </a:r>
            <a:r>
              <a:rPr kumimoji="0" lang="en-US" sz="2100" b="0" i="0" u="none" strike="noStrike" kern="0" cap="none" spc="0" normalizeH="0" baseline="0" noProof="0" dirty="0" err="1">
                <a:ln>
                  <a:noFill/>
                </a:ln>
                <a:solidFill>
                  <a:srgbClr val="0000FF"/>
                </a:solidFill>
                <a:effectLst/>
                <a:uLnTx/>
                <a:uFillTx/>
                <a:latin typeface="Bodoni MT" panose="02070603080606020203" pitchFamily="18" charset="0"/>
                <a:ea typeface="Adobe Fan Heiti Std B" panose="020B0700000000000000" pitchFamily="34" charset="-128"/>
                <a:cs typeface="Arial"/>
                <a:sym typeface="Arial"/>
              </a:rPr>
              <a:t>Misc</a:t>
            </a:r>
            <a:r>
              <a:rPr kumimoji="0" lang="en-US" sz="2100" b="0" i="0" u="none" strike="noStrike" kern="0" cap="none" spc="0" normalizeH="0" baseline="0" noProof="0" dirty="0">
                <a:ln>
                  <a:noFill/>
                </a:ln>
                <a:solidFill>
                  <a:srgbClr val="0000FF"/>
                </a:solidFill>
                <a:effectLst/>
                <a:uLnTx/>
                <a:uFillTx/>
                <a:latin typeface="Bodoni MT" panose="02070603080606020203" pitchFamily="18" charset="0"/>
                <a:ea typeface="Adobe Fan Heiti Std B" panose="020B0700000000000000" pitchFamily="34" charset="-128"/>
                <a:cs typeface="Arial"/>
                <a:sym typeface="Arial"/>
              </a:rPr>
              <a:t>, etc.)</a:t>
            </a:r>
          </a:p>
          <a:p>
            <a:pPr marL="342900" marR="0" lvl="0" indent="-342900" algn="l"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100" b="0" i="0" u="none" strike="noStrike" kern="0" cap="none" spc="0" normalizeH="0" baseline="0" noProof="0" dirty="0">
                <a:ln>
                  <a:noFill/>
                </a:ln>
                <a:solidFill>
                  <a:srgbClr val="0000FF"/>
                </a:solidFill>
                <a:effectLst/>
                <a:uLnTx/>
                <a:uFillTx/>
                <a:latin typeface="Bodoni MT" panose="02070603080606020203" pitchFamily="18" charset="0"/>
                <a:ea typeface="Adobe Fan Heiti Std B" panose="020B0700000000000000" pitchFamily="34" charset="-128"/>
                <a:cs typeface="Arial"/>
                <a:sym typeface="Arial"/>
              </a:rPr>
              <a:t>See the due dates of their outstanding charges</a:t>
            </a:r>
          </a:p>
          <a:p>
            <a:pPr marL="342900" marR="0" lvl="0" indent="-342900" algn="l"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100" b="0" i="0" u="none" strike="noStrike" kern="0" cap="none" spc="0" normalizeH="0" baseline="0" noProof="0" dirty="0">
                <a:ln>
                  <a:noFill/>
                </a:ln>
                <a:solidFill>
                  <a:srgbClr val="0000FF"/>
                </a:solidFill>
                <a:effectLst/>
                <a:uLnTx/>
                <a:uFillTx/>
                <a:latin typeface="Bodoni MT" panose="02070603080606020203" pitchFamily="18" charset="0"/>
                <a:ea typeface="Adobe Fan Heiti Std B" panose="020B0700000000000000" pitchFamily="34" charset="-128"/>
                <a:cs typeface="Arial"/>
                <a:sym typeface="Arial"/>
              </a:rPr>
              <a:t>See if they have any anticipated financial aid for a current or future term</a:t>
            </a:r>
          </a:p>
        </p:txBody>
      </p:sp>
    </p:spTree>
    <p:extLst>
      <p:ext uri="{BB962C8B-B14F-4D97-AF65-F5344CB8AC3E}">
        <p14:creationId xmlns:p14="http://schemas.microsoft.com/office/powerpoint/2010/main" val="2576540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7" name="Picture 6">
            <a:extLst>
              <a:ext uri="{FF2B5EF4-FFF2-40B4-BE49-F238E27FC236}">
                <a16:creationId xmlns:a16="http://schemas.microsoft.com/office/drawing/2014/main" id="{C25064C9-ED32-48B4-9E20-E85100A55995}"/>
              </a:ext>
            </a:extLst>
          </p:cNvPr>
          <p:cNvPicPr>
            <a:picLocks noChangeAspect="1"/>
          </p:cNvPicPr>
          <p:nvPr/>
        </p:nvPicPr>
        <p:blipFill>
          <a:blip r:embed="rId3"/>
          <a:stretch>
            <a:fillRect/>
          </a:stretch>
        </p:blipFill>
        <p:spPr>
          <a:xfrm>
            <a:off x="2044522" y="690608"/>
            <a:ext cx="8102955" cy="5030239"/>
          </a:xfrm>
          <a:prstGeom prst="rect">
            <a:avLst/>
          </a:prstGeom>
        </p:spPr>
      </p:pic>
    </p:spTree>
    <p:extLst>
      <p:ext uri="{BB962C8B-B14F-4D97-AF65-F5344CB8AC3E}">
        <p14:creationId xmlns:p14="http://schemas.microsoft.com/office/powerpoint/2010/main" val="3760697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7" name="Picture 6">
            <a:extLst>
              <a:ext uri="{FF2B5EF4-FFF2-40B4-BE49-F238E27FC236}">
                <a16:creationId xmlns:a16="http://schemas.microsoft.com/office/drawing/2014/main" id="{9F4EE93B-36C4-40AD-828A-CBD65045EB29}"/>
              </a:ext>
            </a:extLst>
          </p:cNvPr>
          <p:cNvPicPr>
            <a:picLocks noChangeAspect="1"/>
          </p:cNvPicPr>
          <p:nvPr/>
        </p:nvPicPr>
        <p:blipFill>
          <a:blip r:embed="rId3"/>
          <a:stretch>
            <a:fillRect/>
          </a:stretch>
        </p:blipFill>
        <p:spPr>
          <a:xfrm>
            <a:off x="0" y="382345"/>
            <a:ext cx="12192000" cy="5237276"/>
          </a:xfrm>
          <a:prstGeom prst="rect">
            <a:avLst/>
          </a:prstGeom>
        </p:spPr>
      </p:pic>
    </p:spTree>
    <p:extLst>
      <p:ext uri="{BB962C8B-B14F-4D97-AF65-F5344CB8AC3E}">
        <p14:creationId xmlns:p14="http://schemas.microsoft.com/office/powerpoint/2010/main" val="1510293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4" name="Picture 3">
            <a:extLst>
              <a:ext uri="{FF2B5EF4-FFF2-40B4-BE49-F238E27FC236}">
                <a16:creationId xmlns:a16="http://schemas.microsoft.com/office/drawing/2014/main" id="{19590D80-03D2-4642-9049-34B0FC7F6AFE}"/>
              </a:ext>
            </a:extLst>
          </p:cNvPr>
          <p:cNvPicPr>
            <a:picLocks noChangeAspect="1"/>
          </p:cNvPicPr>
          <p:nvPr/>
        </p:nvPicPr>
        <p:blipFill>
          <a:blip r:embed="rId3"/>
          <a:stretch>
            <a:fillRect/>
          </a:stretch>
        </p:blipFill>
        <p:spPr>
          <a:xfrm>
            <a:off x="1413367" y="1"/>
            <a:ext cx="9365266" cy="6858000"/>
          </a:xfrm>
          <a:prstGeom prst="rect">
            <a:avLst/>
          </a:prstGeom>
        </p:spPr>
      </p:pic>
    </p:spTree>
    <p:extLst>
      <p:ext uri="{BB962C8B-B14F-4D97-AF65-F5344CB8AC3E}">
        <p14:creationId xmlns:p14="http://schemas.microsoft.com/office/powerpoint/2010/main" val="845445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4" name="Picture 3">
            <a:extLst>
              <a:ext uri="{FF2B5EF4-FFF2-40B4-BE49-F238E27FC236}">
                <a16:creationId xmlns:a16="http://schemas.microsoft.com/office/drawing/2014/main" id="{7834E317-95E6-4437-A146-A2C95AE33C92}"/>
              </a:ext>
            </a:extLst>
          </p:cNvPr>
          <p:cNvPicPr>
            <a:picLocks noChangeAspect="1"/>
          </p:cNvPicPr>
          <p:nvPr/>
        </p:nvPicPr>
        <p:blipFill>
          <a:blip r:embed="rId3"/>
          <a:stretch>
            <a:fillRect/>
          </a:stretch>
        </p:blipFill>
        <p:spPr>
          <a:xfrm>
            <a:off x="1472586" y="177537"/>
            <a:ext cx="9246827" cy="6502925"/>
          </a:xfrm>
          <a:prstGeom prst="rect">
            <a:avLst/>
          </a:prstGeom>
        </p:spPr>
      </p:pic>
    </p:spTree>
    <p:extLst>
      <p:ext uri="{BB962C8B-B14F-4D97-AF65-F5344CB8AC3E}">
        <p14:creationId xmlns:p14="http://schemas.microsoft.com/office/powerpoint/2010/main" val="1376336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TextBox 1">
            <a:extLst>
              <a:ext uri="{FF2B5EF4-FFF2-40B4-BE49-F238E27FC236}">
                <a16:creationId xmlns:a16="http://schemas.microsoft.com/office/drawing/2014/main" id="{E2F97F5C-6232-4C98-9169-6D6874BEFB1A}"/>
              </a:ext>
            </a:extLst>
          </p:cNvPr>
          <p:cNvSpPr txBox="1"/>
          <p:nvPr/>
        </p:nvSpPr>
        <p:spPr>
          <a:xfrm>
            <a:off x="1216241" y="887767"/>
            <a:ext cx="9579006" cy="44935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0" i="0" u="none" strike="noStrike" kern="0" cap="none" spc="0" normalizeH="0" baseline="0" noProof="0" dirty="0">
                <a:ln>
                  <a:noFill/>
                </a:ln>
                <a:solidFill>
                  <a:srgbClr val="000000"/>
                </a:solidFill>
                <a:effectLst/>
                <a:uLnTx/>
                <a:uFillTx/>
                <a:latin typeface="Adobe Garamond Pro Bold" panose="02020702060506020403" pitchFamily="18" charset="0"/>
                <a:cs typeface="Arial"/>
                <a:sym typeface="Arial"/>
              </a:rPr>
              <a:t>For More Information or Help…</a:t>
            </a:r>
            <a:endParaRPr kumimoji="0" lang="en-US" sz="5500" b="0" i="0" u="none" strike="noStrike" kern="0" cap="none" spc="0" normalizeH="0" baseline="0" noProof="0" dirty="0">
              <a:ln>
                <a:noFill/>
              </a:ln>
              <a:solidFill>
                <a:srgbClr val="000000"/>
              </a:solidFill>
              <a:effectLst/>
              <a:uLnTx/>
              <a:uFillTx/>
              <a:latin typeface="Adobe Garamond Pro Bold" panose="02020702060506020403"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0" i="0" u="none" strike="noStrike" kern="0" cap="none" spc="0" normalizeH="0" baseline="0" noProof="0" dirty="0">
                <a:ln>
                  <a:noFill/>
                </a:ln>
                <a:solidFill>
                  <a:srgbClr val="000000"/>
                </a:solidFill>
                <a:effectLst/>
                <a:uLnTx/>
                <a:uFillTx/>
                <a:latin typeface="Bahnschrift SemiLight SemiConde" panose="020B0502040204020203" pitchFamily="34" charset="0"/>
                <a:cs typeface="Arial"/>
                <a:sym typeface="Arial"/>
              </a:rPr>
              <a:t>STUDENT FINANCIAL SERVICES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0000"/>
                </a:solidFill>
                <a:effectLst/>
                <a:uLnTx/>
                <a:uFillTx/>
                <a:latin typeface="Bahnschrift SemiLight SemiConde" panose="020B0502040204020203" pitchFamily="34" charset="0"/>
                <a:cs typeface="Arial"/>
                <a:sym typeface="Arial"/>
                <a:hlinkClick r:id="rId3"/>
              </a:rPr>
              <a:t>studentfinance@csueastbay.edu</a:t>
            </a:r>
            <a:endParaRPr kumimoji="0" lang="en-US" sz="3500" b="0" i="0" u="none" strike="noStrike" kern="0" cap="none" spc="0" normalizeH="0" baseline="0" noProof="0" dirty="0">
              <a:ln>
                <a:noFill/>
              </a:ln>
              <a:solidFill>
                <a:srgbClr val="000000"/>
              </a:solidFill>
              <a:effectLst/>
              <a:uLnTx/>
              <a:uFillTx/>
              <a:latin typeface="Bahnschrift SemiLight SemiConde" panose="020B05020402040202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0000"/>
                </a:solidFill>
                <a:effectLst/>
                <a:uLnTx/>
                <a:uFillTx/>
                <a:latin typeface="Bahnschrift SemiLight SemiConde" panose="020B0502040204020203" pitchFamily="34" charset="0"/>
                <a:cs typeface="Arial"/>
                <a:sym typeface="Arial"/>
              </a:rPr>
              <a:t>(510) 885-3767</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0000"/>
                </a:solidFill>
                <a:effectLst/>
                <a:uLnTx/>
                <a:uFillTx/>
                <a:latin typeface="Bahnschrift SemiLight SemiConde" panose="020B0502040204020203" pitchFamily="34" charset="0"/>
                <a:cs typeface="Arial"/>
                <a:sym typeface="Arial"/>
              </a:rPr>
              <a:t>SA 1200 – Cashier’s Office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0" cap="none" spc="0" normalizeH="0" baseline="0" noProof="0" dirty="0">
              <a:ln>
                <a:noFill/>
              </a:ln>
              <a:solidFill>
                <a:srgbClr val="000000"/>
              </a:solidFill>
              <a:effectLst/>
              <a:uLnTx/>
              <a:uFillTx/>
              <a:latin typeface="Bahnschrift SemiLight SemiConde" panose="020B0502040204020203"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0" cap="none" spc="0" normalizeH="0" baseline="0" noProof="0" dirty="0">
              <a:ln>
                <a:noFill/>
              </a:ln>
              <a:solidFill>
                <a:srgbClr val="000000"/>
              </a:solidFill>
              <a:effectLst/>
              <a:uLnTx/>
              <a:uFillTx/>
              <a:latin typeface="Bahnschrift SemiLight SemiConde" panose="020B0502040204020203"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B3FB7C6F-8BDA-47BA-B738-6F7897B1F387}"/>
              </a:ext>
            </a:extLst>
          </p:cNvPr>
          <p:cNvPicPr>
            <a:picLocks noChangeAspect="1"/>
          </p:cNvPicPr>
          <p:nvPr/>
        </p:nvPicPr>
        <p:blipFill>
          <a:blip r:embed="rId4"/>
          <a:stretch>
            <a:fillRect/>
          </a:stretch>
        </p:blipFill>
        <p:spPr>
          <a:xfrm>
            <a:off x="4987539" y="4178254"/>
            <a:ext cx="2216921" cy="2243631"/>
          </a:xfrm>
          <a:prstGeom prst="rect">
            <a:avLst/>
          </a:prstGeom>
        </p:spPr>
      </p:pic>
    </p:spTree>
    <p:extLst>
      <p:ext uri="{BB962C8B-B14F-4D97-AF65-F5344CB8AC3E}">
        <p14:creationId xmlns:p14="http://schemas.microsoft.com/office/powerpoint/2010/main" val="312407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1C62-7DB8-9947-A0B4-DE573DB5A2F5}"/>
              </a:ext>
            </a:extLst>
          </p:cNvPr>
          <p:cNvSpPr>
            <a:spLocks noGrp="1"/>
          </p:cNvSpPr>
          <p:nvPr>
            <p:ph type="title"/>
          </p:nvPr>
        </p:nvSpPr>
        <p:spPr/>
        <p:txBody>
          <a:bodyPr/>
          <a:lstStyle/>
          <a:p>
            <a:r>
              <a:rPr lang="en-US" dirty="0"/>
              <a:t>FWS FAQs</a:t>
            </a:r>
          </a:p>
        </p:txBody>
      </p:sp>
      <p:sp>
        <p:nvSpPr>
          <p:cNvPr id="3" name="Content Placeholder 2">
            <a:extLst>
              <a:ext uri="{FF2B5EF4-FFF2-40B4-BE49-F238E27FC236}">
                <a16:creationId xmlns:a16="http://schemas.microsoft.com/office/drawing/2014/main" id="{AF61F2D5-5156-514C-9162-CC8180452089}"/>
              </a:ext>
            </a:extLst>
          </p:cNvPr>
          <p:cNvSpPr>
            <a:spLocks noGrp="1"/>
          </p:cNvSpPr>
          <p:nvPr>
            <p:ph idx="1"/>
          </p:nvPr>
        </p:nvSpPr>
        <p:spPr/>
        <p:txBody>
          <a:bodyPr>
            <a:normAutofit fontScale="70000" lnSpcReduction="20000"/>
          </a:bodyPr>
          <a:lstStyle/>
          <a:p>
            <a:r>
              <a:rPr lang="en-US" b="1" dirty="0"/>
              <a:t>Will FWS pay the entire salary?  </a:t>
            </a:r>
            <a:r>
              <a:rPr lang="en-US" dirty="0"/>
              <a:t>No. Departments are responsible for 25% of the student’s total salary. </a:t>
            </a:r>
            <a:endParaRPr lang="en-US" b="1" dirty="0"/>
          </a:p>
          <a:p>
            <a:r>
              <a:rPr lang="en-US" b="1" dirty="0"/>
              <a:t>How do I know if an applicant is eligible for FWS?</a:t>
            </a:r>
            <a:endParaRPr lang="en-US" dirty="0"/>
          </a:p>
          <a:p>
            <a:pPr marL="0" indent="0">
              <a:buNone/>
            </a:pPr>
            <a:r>
              <a:rPr lang="en-US" dirty="0"/>
              <a:t>Please confirm so with the student - they have access to view whether they were awarded FWS by logging in to </a:t>
            </a:r>
            <a:r>
              <a:rPr lang="en-US" u="sng" dirty="0">
                <a:hlinkClick r:id="rId2"/>
              </a:rPr>
              <a:t>https://www.csueastbay.edu/mycsueb/</a:t>
            </a:r>
            <a:r>
              <a:rPr lang="en-US" dirty="0"/>
              <a:t> </a:t>
            </a:r>
          </a:p>
          <a:p>
            <a:r>
              <a:rPr lang="en-US" b="1" dirty="0"/>
              <a:t>Can I ask the Financial Aid office for a list of FWS eligible students?</a:t>
            </a:r>
            <a:endParaRPr lang="en-US" dirty="0"/>
          </a:p>
          <a:p>
            <a:pPr marL="0" indent="0">
              <a:buNone/>
            </a:pPr>
            <a:r>
              <a:rPr lang="en-US" dirty="0"/>
              <a:t>Due to Federal Student Aid (FSA) guidelines, we are not allowed to share this information. We recommend you reach out to the student directly to confirm if they have been awarded the fund.</a:t>
            </a:r>
          </a:p>
          <a:p>
            <a:r>
              <a:rPr lang="en-US" b="1" dirty="0"/>
              <a:t>How much can a student earn in FWS during an academic year?</a:t>
            </a:r>
            <a:endParaRPr lang="en-US" dirty="0"/>
          </a:p>
          <a:p>
            <a:pPr marL="0" indent="0">
              <a:buNone/>
            </a:pPr>
            <a:r>
              <a:rPr lang="en-US" dirty="0"/>
              <a:t>The maximum FWS award is for $3,000, however the amount awarded varies by student. Please work closely with the student to ensure they do not exceed the allotted amount, as this may result in a reduction of their financial aid.</a:t>
            </a:r>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60B7FD56-5A3F-5240-8429-0BF8FCB01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sueb seal">
            <a:extLst>
              <a:ext uri="{FF2B5EF4-FFF2-40B4-BE49-F238E27FC236}">
                <a16:creationId xmlns:a16="http://schemas.microsoft.com/office/drawing/2014/main" id="{04AD5248-879F-B646-8386-6D41AD5B51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5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F89F-72E5-BA43-92C1-B9E22339BA61}"/>
              </a:ext>
            </a:extLst>
          </p:cNvPr>
          <p:cNvSpPr>
            <a:spLocks noGrp="1"/>
          </p:cNvSpPr>
          <p:nvPr>
            <p:ph type="title"/>
          </p:nvPr>
        </p:nvSpPr>
        <p:spPr/>
        <p:txBody>
          <a:bodyPr/>
          <a:lstStyle/>
          <a:p>
            <a:r>
              <a:rPr lang="en-US" dirty="0"/>
              <a:t>FWS FAQs</a:t>
            </a:r>
          </a:p>
        </p:txBody>
      </p:sp>
      <p:sp>
        <p:nvSpPr>
          <p:cNvPr id="3" name="Content Placeholder 2">
            <a:extLst>
              <a:ext uri="{FF2B5EF4-FFF2-40B4-BE49-F238E27FC236}">
                <a16:creationId xmlns:a16="http://schemas.microsoft.com/office/drawing/2014/main" id="{E630A89D-7582-BC4F-9A8F-1203C985822B}"/>
              </a:ext>
            </a:extLst>
          </p:cNvPr>
          <p:cNvSpPr>
            <a:spLocks noGrp="1"/>
          </p:cNvSpPr>
          <p:nvPr>
            <p:ph idx="1"/>
          </p:nvPr>
        </p:nvSpPr>
        <p:spPr>
          <a:xfrm>
            <a:off x="840258" y="2458995"/>
            <a:ext cx="10565027" cy="3645243"/>
          </a:xfrm>
        </p:spPr>
        <p:txBody>
          <a:bodyPr>
            <a:normAutofit fontScale="32500" lnSpcReduction="20000"/>
          </a:bodyPr>
          <a:lstStyle/>
          <a:p>
            <a:r>
              <a:rPr lang="en-US" sz="8000" b="1" dirty="0"/>
              <a:t>How many hours can a student work?</a:t>
            </a:r>
            <a:endParaRPr lang="en-US" sz="8000" dirty="0"/>
          </a:p>
          <a:p>
            <a:pPr marL="0" indent="0">
              <a:buNone/>
            </a:pPr>
            <a:r>
              <a:rPr lang="en-US" sz="8000" dirty="0"/>
              <a:t>The maximum allowed is 20 hours per week, 8 hours per day (this includes </a:t>
            </a:r>
            <a:r>
              <a:rPr lang="en-US" sz="8000" i="1" dirty="0"/>
              <a:t>all</a:t>
            </a:r>
            <a:r>
              <a:rPr lang="en-US" sz="8000" dirty="0"/>
              <a:t> on-campus jobs)</a:t>
            </a:r>
          </a:p>
          <a:p>
            <a:r>
              <a:rPr lang="en-US" sz="8000" b="1" dirty="0"/>
              <a:t>Can FWS be used to pay the student sick leave or holidays?</a:t>
            </a:r>
            <a:endParaRPr lang="en-US" sz="8000" dirty="0"/>
          </a:p>
          <a:p>
            <a:pPr marL="0" indent="0">
              <a:buNone/>
            </a:pPr>
            <a:r>
              <a:rPr lang="en-US" sz="8000" dirty="0"/>
              <a:t>A school is not permitted to use either the federal funds to provide fringe benefits such as sick leave, vacation pay, or holiday pay, or employer’s contributions to Social Security, workers’ compensation, retirement, or any other welfare or insurance program. </a:t>
            </a:r>
          </a:p>
          <a:p>
            <a:pPr marL="0" indent="0">
              <a:buNone/>
            </a:pPr>
            <a:endParaRPr lang="en-US" dirty="0"/>
          </a:p>
          <a:p>
            <a:pPr marL="0" indent="0">
              <a:buNone/>
            </a:pPr>
            <a:endParaRPr lang="en-US" dirty="0"/>
          </a:p>
          <a:p>
            <a:endParaRPr lang="en-US" dirty="0"/>
          </a:p>
        </p:txBody>
      </p:sp>
      <p:pic>
        <p:nvPicPr>
          <p:cNvPr id="34" name="Picture 33"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DB747A48-BF03-7446-93AB-EDB19F64C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csueb seal">
            <a:extLst>
              <a:ext uri="{FF2B5EF4-FFF2-40B4-BE49-F238E27FC236}">
                <a16:creationId xmlns:a16="http://schemas.microsoft.com/office/drawing/2014/main" id="{058FC141-C106-D24B-A3F1-C3908D7E24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91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8AC3-D16D-F54C-8DD9-E3428127768D}"/>
              </a:ext>
            </a:extLst>
          </p:cNvPr>
          <p:cNvSpPr>
            <a:spLocks noGrp="1"/>
          </p:cNvSpPr>
          <p:nvPr>
            <p:ph type="title"/>
          </p:nvPr>
        </p:nvSpPr>
        <p:spPr/>
        <p:txBody>
          <a:bodyPr/>
          <a:lstStyle/>
          <a:p>
            <a:r>
              <a:rPr lang="en-US" dirty="0"/>
              <a:t>FWS FAQs</a:t>
            </a:r>
          </a:p>
        </p:txBody>
      </p:sp>
      <p:sp>
        <p:nvSpPr>
          <p:cNvPr id="3" name="Content Placeholder 2">
            <a:extLst>
              <a:ext uri="{FF2B5EF4-FFF2-40B4-BE49-F238E27FC236}">
                <a16:creationId xmlns:a16="http://schemas.microsoft.com/office/drawing/2014/main" id="{B13966D6-DFF0-F14E-8E7A-24DCC8BC0F74}"/>
              </a:ext>
            </a:extLst>
          </p:cNvPr>
          <p:cNvSpPr>
            <a:spLocks noGrp="1"/>
          </p:cNvSpPr>
          <p:nvPr>
            <p:ph idx="1"/>
          </p:nvPr>
        </p:nvSpPr>
        <p:spPr/>
        <p:txBody>
          <a:bodyPr>
            <a:normAutofit lnSpcReduction="10000"/>
          </a:bodyPr>
          <a:lstStyle/>
          <a:p>
            <a:r>
              <a:rPr lang="en-US" sz="2000" b="1" dirty="0"/>
              <a:t>Does FWS affect a student’s eligibility for other awarded scholarships?</a:t>
            </a:r>
            <a:endParaRPr lang="en-US" sz="2000" dirty="0"/>
          </a:p>
          <a:p>
            <a:pPr marL="0" indent="0">
              <a:buNone/>
            </a:pPr>
            <a:r>
              <a:rPr lang="en-US" sz="2000" dirty="0"/>
              <a:t>FWS does not affect the student's eligibility to receive their other awarded scholarships unless the student is awarded up to their Cost of Attendance (COA) or ‘need,’ as determined by their FAFSA. In that instance, Financial Aid would adjust other aid awarded to make room for the scholarship.</a:t>
            </a:r>
          </a:p>
          <a:p>
            <a:pPr marL="0" indent="0">
              <a:buNone/>
            </a:pPr>
            <a:endParaRPr lang="en-US" sz="2000" b="1" dirty="0"/>
          </a:p>
          <a:p>
            <a:r>
              <a:rPr lang="en-US" sz="2000" b="1" dirty="0"/>
              <a:t>Who can I contact if I have specific questions about the FWS program?</a:t>
            </a:r>
            <a:endParaRPr lang="en-US" sz="2000" dirty="0"/>
          </a:p>
          <a:p>
            <a:pPr marL="0" indent="0">
              <a:buNone/>
            </a:pPr>
            <a:r>
              <a:rPr lang="en-US" sz="2000" dirty="0"/>
              <a:t>Lucretia Whitener is the FWS Coordinator and can be reached at </a:t>
            </a:r>
            <a:r>
              <a:rPr lang="en-US" sz="2000" dirty="0">
                <a:hlinkClick r:id="rId2"/>
              </a:rPr>
              <a:t>lucretia.whitener@csueastbay.edu</a:t>
            </a:r>
            <a:r>
              <a:rPr lang="en-US" sz="2000" dirty="0"/>
              <a:t> (for staff) or </a:t>
            </a:r>
            <a:r>
              <a:rPr lang="en-US" sz="2000" dirty="0">
                <a:hlinkClick r:id="rId3"/>
              </a:rPr>
              <a:t>finaid@cuseastbay.edu</a:t>
            </a:r>
            <a:r>
              <a:rPr lang="en-US" sz="2000" dirty="0"/>
              <a:t> (for students)</a:t>
            </a:r>
          </a:p>
          <a:p>
            <a:pPr marL="0" indent="0">
              <a:buNone/>
            </a:pPr>
            <a:endParaRPr lang="en-US" dirty="0"/>
          </a:p>
        </p:txBody>
      </p:sp>
      <p:pic>
        <p:nvPicPr>
          <p:cNvPr id="4" name="Picture 3"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BD97F89C-04AD-BC4F-A6C3-A5D828F334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sueb seal">
            <a:extLst>
              <a:ext uri="{FF2B5EF4-FFF2-40B4-BE49-F238E27FC236}">
                <a16:creationId xmlns:a16="http://schemas.microsoft.com/office/drawing/2014/main" id="{C0662A77-2E19-5D4F-B5DE-775D4FEE9D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83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4" name="Rectangle 15">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grpSp>
        <p:nvGrpSpPr>
          <p:cNvPr id="35" name="Group 17">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 name="Picture 18">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DCF9DBF-2461-FA4E-B0DC-12FFB665D8EB}"/>
              </a:ext>
            </a:extLst>
          </p:cNvPr>
          <p:cNvSpPr>
            <a:spLocks noGrp="1"/>
          </p:cNvSpPr>
          <p:nvPr>
            <p:ph type="title"/>
          </p:nvPr>
        </p:nvSpPr>
        <p:spPr>
          <a:xfrm>
            <a:off x="1295402" y="982132"/>
            <a:ext cx="3660056" cy="1325373"/>
          </a:xfrm>
        </p:spPr>
        <p:txBody>
          <a:bodyPr anchor="b">
            <a:normAutofit/>
          </a:bodyPr>
          <a:lstStyle/>
          <a:p>
            <a:r>
              <a:rPr lang="en-US" sz="2800" b="1" dirty="0">
                <a:solidFill>
                  <a:srgbClr val="262626"/>
                </a:solidFill>
              </a:rPr>
              <a:t>Sample</a:t>
            </a:r>
            <a:br>
              <a:rPr lang="en-US" sz="2800" b="1" dirty="0">
                <a:solidFill>
                  <a:srgbClr val="262626"/>
                </a:solidFill>
              </a:rPr>
            </a:br>
            <a:r>
              <a:rPr lang="en-US" sz="2800" b="1" dirty="0">
                <a:solidFill>
                  <a:srgbClr val="262626"/>
                </a:solidFill>
              </a:rPr>
              <a:t>FWS Form</a:t>
            </a:r>
          </a:p>
        </p:txBody>
      </p:sp>
      <p:cxnSp>
        <p:nvCxnSpPr>
          <p:cNvPr id="24" name="Straight Connector 23">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Content Placeholder 8" descr="A screenshot of a cell phone&#10;&#10;Description automatically generated">
            <a:extLst>
              <a:ext uri="{FF2B5EF4-FFF2-40B4-BE49-F238E27FC236}">
                <a16:creationId xmlns:a16="http://schemas.microsoft.com/office/drawing/2014/main" id="{26C7BC41-6C82-5C4E-A6C7-18AFCBEAD789}"/>
              </a:ext>
            </a:extLst>
          </p:cNvPr>
          <p:cNvPicPr>
            <a:picLocks noChangeAspect="1"/>
          </p:cNvPicPr>
          <p:nvPr/>
        </p:nvPicPr>
        <p:blipFill>
          <a:blip r:embed="rId5"/>
          <a:stretch>
            <a:fillRect/>
          </a:stretch>
        </p:blipFill>
        <p:spPr>
          <a:xfrm>
            <a:off x="5774147" y="840386"/>
            <a:ext cx="3890519" cy="5233316"/>
          </a:xfrm>
          <a:prstGeom prst="rect">
            <a:avLst/>
          </a:prstGeom>
          <a:ln w="57150" cmpd="thickThin">
            <a:solidFill>
              <a:srgbClr val="7F7F7F"/>
            </a:solidFill>
            <a:miter lim="800000"/>
          </a:ln>
        </p:spPr>
      </p:pic>
      <p:pic>
        <p:nvPicPr>
          <p:cNvPr id="12" name="Picture 2" descr="Image result for csueb seal">
            <a:extLst>
              <a:ext uri="{FF2B5EF4-FFF2-40B4-BE49-F238E27FC236}">
                <a16:creationId xmlns:a16="http://schemas.microsoft.com/office/drawing/2014/main" id="{9766EFF2-5136-3140-A40F-8904AA7C44A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lh3.googleusercontent.com/DvuUUxrit-aOwXfpxpmgxpSgLGDhjaLJi_u54SX9bHL2GINcbq-DAn3VMRsa3vUlBWwKESqE951E66R3PklBeGXNUSEdrL1oKB0PLUVbWOugfWOJ8jVQllz7T0sEkDtUdw5unAw">
            <a:extLst>
              <a:ext uri="{FF2B5EF4-FFF2-40B4-BE49-F238E27FC236}">
                <a16:creationId xmlns:a16="http://schemas.microsoft.com/office/drawing/2014/main" id="{864380FA-5A87-7A42-AFDD-215EDFFE1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442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9.jpg"/></Relationships>
</file>

<file path=ppt/theme/_rels/theme4.xml.rels><?xml version="1.0" encoding="UTF-8" standalone="yes"?>
<Relationships xmlns="http://schemas.openxmlformats.org/package/2006/relationships"><Relationship Id="rId1" Type="http://schemas.openxmlformats.org/officeDocument/2006/relationships/image" Target="../media/image9.jp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1_Concours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oncours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2451</Words>
  <Application>Microsoft Office PowerPoint</Application>
  <PresentationFormat>Widescreen</PresentationFormat>
  <Paragraphs>310</Paragraphs>
  <Slides>57</Slides>
  <Notes>26</Notes>
  <HiddenSlides>0</HiddenSlides>
  <MMClips>0</MMClips>
  <ScaleCrop>false</ScaleCrop>
  <HeadingPairs>
    <vt:vector size="8" baseType="variant">
      <vt:variant>
        <vt:lpstr>Fonts Used</vt:lpstr>
      </vt:variant>
      <vt:variant>
        <vt:i4>24</vt:i4>
      </vt:variant>
      <vt:variant>
        <vt:lpstr>Theme</vt:lpstr>
      </vt:variant>
      <vt:variant>
        <vt:i4>5</vt:i4>
      </vt:variant>
      <vt:variant>
        <vt:lpstr>Embedded OLE Servers</vt:lpstr>
      </vt:variant>
      <vt:variant>
        <vt:i4>1</vt:i4>
      </vt:variant>
      <vt:variant>
        <vt:lpstr>Slide Titles</vt:lpstr>
      </vt:variant>
      <vt:variant>
        <vt:i4>57</vt:i4>
      </vt:variant>
    </vt:vector>
  </HeadingPairs>
  <TitlesOfParts>
    <vt:vector size="87" baseType="lpstr">
      <vt:lpstr>Adobe Fan Heiti Std B</vt:lpstr>
      <vt:lpstr>Adobe Garamond Pro Bold</vt:lpstr>
      <vt:lpstr>Aharoni</vt:lpstr>
      <vt:lpstr>Arial</vt:lpstr>
      <vt:lpstr>Arial Unicode MS</vt:lpstr>
      <vt:lpstr>Avant garde</vt:lpstr>
      <vt:lpstr>Bahnschrift SemiLight SemiConde</vt:lpstr>
      <vt:lpstr>Berlin Sans FB</vt:lpstr>
      <vt:lpstr>Bodoni MT</vt:lpstr>
      <vt:lpstr>Calibri</vt:lpstr>
      <vt:lpstr>Garamond</vt:lpstr>
      <vt:lpstr>Impact</vt:lpstr>
      <vt:lpstr>Lucida Sans</vt:lpstr>
      <vt:lpstr>Lucida Sans Unicode</vt:lpstr>
      <vt:lpstr>Noto Sans Symbols</vt:lpstr>
      <vt:lpstr>Overlock</vt:lpstr>
      <vt:lpstr>Symbol</vt:lpstr>
      <vt:lpstr>Tahoma</vt:lpstr>
      <vt:lpstr>Times New Roman</vt:lpstr>
      <vt:lpstr>Verdana</vt:lpstr>
      <vt:lpstr>Whitney Book</vt:lpstr>
      <vt:lpstr>Wingdings</vt:lpstr>
      <vt:lpstr>Wingdings 2</vt:lpstr>
      <vt:lpstr>Wingdings 3</vt:lpstr>
      <vt:lpstr>Organic</vt:lpstr>
      <vt:lpstr>NewsPrint</vt:lpstr>
      <vt:lpstr>1_Concourse</vt:lpstr>
      <vt:lpstr>Concourse</vt:lpstr>
      <vt:lpstr>2_Concourse</vt:lpstr>
      <vt:lpstr>Worksheet</vt:lpstr>
      <vt:lpstr>Agenda</vt:lpstr>
      <vt:lpstr>Federal Work Study &amp; Learning Aligned Employment Program</vt:lpstr>
      <vt:lpstr>Federal Work Study</vt:lpstr>
      <vt:lpstr>Federal Work-Study (FWS)</vt:lpstr>
      <vt:lpstr>FWS Involves Many Departments and is Closely Monitored and Strictly Regulated by the Department of Education </vt:lpstr>
      <vt:lpstr>FWS FAQs</vt:lpstr>
      <vt:lpstr>FWS FAQs</vt:lpstr>
      <vt:lpstr>FWS FAQs</vt:lpstr>
      <vt:lpstr>Sample FWS Form</vt:lpstr>
      <vt:lpstr>Example of Award</vt:lpstr>
      <vt:lpstr>Employer Tips</vt:lpstr>
      <vt:lpstr>Learning Aligned Employment Program</vt:lpstr>
      <vt:lpstr>The Learning Aligned Employment Program (LAEP) is funded by the California Student Aid Commission to support students with financial needs. LAEP provides funds to participating public postsecondary educational institutions to offer eligible students opportunities to earn money to help pay their educational costs while gaining career-related experience in their fields of study. LAEP allows a participating student to conduct research that relates to the student’s area of study, career objective, or the exploration of career objectives. </vt:lpstr>
      <vt:lpstr>Yearly funding allowance based on the number of Pell-Eligible Students: For the 2022-2023 Academic Year, approx. $700,000 -Unused funds will carry over year after year  -Public Educational Institution, Nonprofit Corporation: 90%   -UC/CSU: 100%  -For Profit: 50% LAEP   </vt:lpstr>
      <vt:lpstr> Underrepresented student *  Eligible to work in the United States  California resident  Meet financial aid Satisfactory Academic Progress requirements  Demonstrate financial need  Be in good academic standing with your school and major  Enrolled at least half-time at CSU East Bay as an undergraduate student   *“Underrepresented” students include first-generation college students, low-income students, students who are current or former foster youth, homeless students or those at risk of becoming homeless, students with disabilities, displaced workers, students with dependent children, formerly incarcerated students, undocumented students, students meeting the requirements of AB 540, and veterans. </vt:lpstr>
      <vt:lpstr>  - Award amount: up to $6,000 for the academic year, based on financial need and eligibility. - Semester: Fall and Spring Staff/Faculty/Supervisor Required: Staff/Faculty/Supervisor will sign and approve LAEP student contract.  - Hourly rate: At least minimum wage (hourly rate is set by the department &amp; HR). - Weekly Hours: set by each hiring department, a maximum of 20 hrs. a week. - Not available during Summer  Note: Scheduled hours of work are set by the department, but will not exceed 20 hrs. per week.  </vt:lpstr>
      <vt:lpstr>        Hired Compliance Specialist from Work-study Position providing experience in Enrollment Management  Secured Experience in Financial Aid &amp; Scholarship Administration, Registrar and Admissions Administration, Student Financial Services Administration and campuswide student services administration.  Work-study  Temporary Hire (for experience to meet bargaining unit agreement) SSPIA Position  SSPIB Position  Hired 2 more LAEP Interns for Spring 2023 for possible position as Affinity Center Events Coordinator, or Enrollment Management Administration Position (depending on preference) </vt:lpstr>
      <vt:lpstr>PowerPoint Presentation</vt:lpstr>
      <vt:lpstr>Student Hire Process </vt:lpstr>
      <vt:lpstr>Student Hire Process </vt:lpstr>
      <vt:lpstr>Payments for employees working in multiple campuses/assignments</vt:lpstr>
      <vt:lpstr>Cal Employee Connect</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CSU East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Jonathan Lee</dc:creator>
  <cp:lastModifiedBy>Jonathan Lee</cp:lastModifiedBy>
  <cp:revision>3</cp:revision>
  <dcterms:created xsi:type="dcterms:W3CDTF">2023-04-20T14:38:51Z</dcterms:created>
  <dcterms:modified xsi:type="dcterms:W3CDTF">2023-04-20T16:53:58Z</dcterms:modified>
</cp:coreProperties>
</file>