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64E5-3B0C-4A9E-9AC1-C686AE0D7C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23025F-4AF1-4861-8C8D-D55320F34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090F-7AB6-45B7-8508-F24B9D5D83E7}"/>
              </a:ext>
            </a:extLst>
          </p:cNvPr>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5" name="Footer Placeholder 4">
            <a:extLst>
              <a:ext uri="{FF2B5EF4-FFF2-40B4-BE49-F238E27FC236}">
                <a16:creationId xmlns:a16="http://schemas.microsoft.com/office/drawing/2014/main" id="{3BBCCD74-2C72-4DE7-9737-75B4FB1C97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859A98-DE85-421A-AA77-A5D3140CF7AD}"/>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16920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0D7F-FC85-4250-A46A-509E4F21D0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8CE6E-9B88-412D-99B0-C0809CA07E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2DE4A-E8B9-42FB-BCA8-D556D873CA01}"/>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a:extLst>
              <a:ext uri="{FF2B5EF4-FFF2-40B4-BE49-F238E27FC236}">
                <a16:creationId xmlns:a16="http://schemas.microsoft.com/office/drawing/2014/main" id="{5C1A358C-94DA-49FA-91C8-FFE1C04C13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62C0D3-3FB3-4316-A0B1-7BE2761EE989}"/>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2415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590EC-01A7-4BFA-AEE1-53B05B0000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D569DA-DD54-4897-9C8A-67D4E93D28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59066-ACA7-484C-9B99-0203377AEDA4}"/>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a:extLst>
              <a:ext uri="{FF2B5EF4-FFF2-40B4-BE49-F238E27FC236}">
                <a16:creationId xmlns:a16="http://schemas.microsoft.com/office/drawing/2014/main" id="{850B129F-0E43-49D3-BAAC-9FE4AA60FC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20F537-2947-44EE-9330-106EFD1D63EA}"/>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0503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7468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98732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87DE6118-2437-4B30-8E3C-4D2BE6020583}" type="datetimeFigureOut">
              <a:rPr lang="en-US" smtClean="0"/>
              <a:pPr/>
              <a:t>11/7/2017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1302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7924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03231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12489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45834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3540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4BB5F-D9F6-4B9B-BC9B-BA0C7B4C74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A4217C-37DB-417C-B216-6D9112C55F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672F3-2A0D-41E1-84C4-83C250AE51F1}"/>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a:extLst>
              <a:ext uri="{FF2B5EF4-FFF2-40B4-BE49-F238E27FC236}">
                <a16:creationId xmlns:a16="http://schemas.microsoft.com/office/drawing/2014/main" id="{4256FAE9-BEDE-4FD9-B95A-2F83385E5A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160C24-DAF6-41F5-8B36-352FCB055C62}"/>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28460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11/7/2017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75506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11780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3590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D857-8EEE-4413-B33C-3704A3F078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F55471-7708-4E07-B104-A00FE043A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92421D-B17C-45D9-A8D6-A79BDD579482}"/>
              </a:ext>
            </a:extLst>
          </p:cNvPr>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5" name="Footer Placeholder 4">
            <a:extLst>
              <a:ext uri="{FF2B5EF4-FFF2-40B4-BE49-F238E27FC236}">
                <a16:creationId xmlns:a16="http://schemas.microsoft.com/office/drawing/2014/main" id="{6A469CE1-6C3E-477B-9CF0-2B03729575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701FA-42F1-4FC9-A34F-C96A482E5F0C}"/>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4428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C59-E5EB-421E-895A-D999DB99F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BE681A-2D90-47CD-821F-BBD0EBFE38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1CBC25-2FFF-4C57-AE92-6FD38427A2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5FBDF6-AD0D-405D-8822-A65B85097702}"/>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6" name="Footer Placeholder 5">
            <a:extLst>
              <a:ext uri="{FF2B5EF4-FFF2-40B4-BE49-F238E27FC236}">
                <a16:creationId xmlns:a16="http://schemas.microsoft.com/office/drawing/2014/main" id="{6A88FE6F-442E-4322-B09E-766A8C3111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F9C646-6195-470F-85E6-F8EB9BF08AEB}"/>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0377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A38BA-FC9A-44F3-BEEC-6BCE641A6D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D7401-20D6-4633-8BA4-A4EBE2673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89739E-DDE5-44E6-9A56-D10961EECB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B9A87C-0744-40CE-850C-759723CE0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B64940-BE1E-4D55-918E-D28CE6DC5F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466371-554F-48F0-93A5-0C1BBA37FDC7}"/>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8" name="Footer Placeholder 7">
            <a:extLst>
              <a:ext uri="{FF2B5EF4-FFF2-40B4-BE49-F238E27FC236}">
                <a16:creationId xmlns:a16="http://schemas.microsoft.com/office/drawing/2014/main" id="{E5FB3238-6128-4377-947B-22EDFD265A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704EF81-E334-4226-9C15-B57A62ED84B4}"/>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1025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31E4B-1614-4E83-9203-AA157E97F9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EA7BBD-6553-4A85-980B-2DA8E0794101}"/>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4" name="Footer Placeholder 3">
            <a:extLst>
              <a:ext uri="{FF2B5EF4-FFF2-40B4-BE49-F238E27FC236}">
                <a16:creationId xmlns:a16="http://schemas.microsoft.com/office/drawing/2014/main" id="{E0C5141F-1140-4A47-9AD8-D44196132F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CB8238-CCE1-4933-92A2-8C278BBFD575}"/>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0894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2CE496-B213-450F-AADD-4EE29ECD18B0}"/>
              </a:ext>
            </a:extLst>
          </p:cNvPr>
          <p:cNvSpPr>
            <a:spLocks noGrp="1"/>
          </p:cNvSpPr>
          <p:nvPr>
            <p:ph type="dt" sz="half" idx="10"/>
          </p:nvPr>
        </p:nvSpPr>
        <p:spPr/>
        <p:txBody>
          <a:bodyPr/>
          <a:lstStyle/>
          <a:p>
            <a:fld id="{87DE6118-2437-4B30-8E3C-4D2BE6020583}" type="datetimeFigureOut">
              <a:rPr lang="en-US" smtClean="0"/>
              <a:t>11/7/2017</a:t>
            </a:fld>
            <a:endParaRPr lang="en-US" dirty="0"/>
          </a:p>
        </p:txBody>
      </p:sp>
      <p:sp>
        <p:nvSpPr>
          <p:cNvPr id="3" name="Footer Placeholder 2">
            <a:extLst>
              <a:ext uri="{FF2B5EF4-FFF2-40B4-BE49-F238E27FC236}">
                <a16:creationId xmlns:a16="http://schemas.microsoft.com/office/drawing/2014/main" id="{91CBB93A-E043-4345-97D3-BB6C12C1299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6BEF58-7D62-4CE8-8E8D-CCDA6FB7BA4C}"/>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0088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4D95A-B2D5-4257-A470-170F4DE4E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EEB8F1-BE33-4D13-ABD9-FC749D99E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E9492B-D101-41A9-8B87-255F5F70E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7C2D4C-FB66-4658-BC01-F8996FE49F3D}"/>
              </a:ext>
            </a:extLst>
          </p:cNvPr>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6" name="Footer Placeholder 5">
            <a:extLst>
              <a:ext uri="{FF2B5EF4-FFF2-40B4-BE49-F238E27FC236}">
                <a16:creationId xmlns:a16="http://schemas.microsoft.com/office/drawing/2014/main" id="{EA50690A-7449-45BB-97EA-863DAC5466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8825FE-3D73-45CA-B7AB-EA566FABDAF5}"/>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5454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2F1A-72BC-4561-ABA6-A9DCE90D9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1FEBC8-C3F0-4BB8-924F-E99632054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518943-789A-48E1-8F43-49564A877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60B833-BB86-4583-B195-711E8B0AD8E8}"/>
              </a:ext>
            </a:extLst>
          </p:cNvPr>
          <p:cNvSpPr>
            <a:spLocks noGrp="1"/>
          </p:cNvSpPr>
          <p:nvPr>
            <p:ph type="dt" sz="half" idx="10"/>
          </p:nvPr>
        </p:nvSpPr>
        <p:spPr/>
        <p:txBody>
          <a:bodyPr/>
          <a:lstStyle/>
          <a:p>
            <a:fld id="{87DE6118-2437-4B30-8E3C-4D2BE6020583}" type="datetimeFigureOut">
              <a:rPr lang="en-US" smtClean="0"/>
              <a:pPr/>
              <a:t>11/7/2017</a:t>
            </a:fld>
            <a:endParaRPr lang="en-US" dirty="0"/>
          </a:p>
        </p:txBody>
      </p:sp>
      <p:sp>
        <p:nvSpPr>
          <p:cNvPr id="6" name="Footer Placeholder 5">
            <a:extLst>
              <a:ext uri="{FF2B5EF4-FFF2-40B4-BE49-F238E27FC236}">
                <a16:creationId xmlns:a16="http://schemas.microsoft.com/office/drawing/2014/main" id="{25BDBD55-5598-4BD5-AAD3-EA596EC48A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7E880A-AD5E-4C0C-BAEE-8ECBEB3222D6}"/>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739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BA899C-01C1-4814-952A-6400C19AC1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028513-8B43-42B8-9979-FB937DC0FD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9C575-3092-498F-8FC0-37FF53F2A1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11/7/2017</a:t>
            </a:fld>
            <a:endParaRPr lang="en-US" dirty="0"/>
          </a:p>
        </p:txBody>
      </p:sp>
      <p:sp>
        <p:nvSpPr>
          <p:cNvPr id="5" name="Footer Placeholder 4">
            <a:extLst>
              <a:ext uri="{FF2B5EF4-FFF2-40B4-BE49-F238E27FC236}">
                <a16:creationId xmlns:a16="http://schemas.microsoft.com/office/drawing/2014/main" id="{A92AE24C-99E4-4AEF-A305-5FAD0B4451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75FF2BD-AB41-4940-8981-2AC83F704E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21610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7DE6118-2437-4B30-8E3C-4D2BE6020583}" type="datetimeFigureOut">
              <a:rPr lang="en-US" smtClean="0"/>
              <a:pPr/>
              <a:t>11/7/2017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28267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ctb.ku.edu/en/table-of-contents/overview/models-for-community-health-and-development/logic-model-development/main"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sarah.taylor@csueastbay.ed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1ADA-8965-43D5-A47F-611474FF298C}"/>
              </a:ext>
            </a:extLst>
          </p:cNvPr>
          <p:cNvSpPr>
            <a:spLocks noGrp="1"/>
          </p:cNvSpPr>
          <p:nvPr>
            <p:ph type="ctrTitle"/>
          </p:nvPr>
        </p:nvSpPr>
        <p:spPr/>
        <p:txBody>
          <a:bodyPr/>
          <a:lstStyle/>
          <a:p>
            <a:r>
              <a:rPr lang="en-US" sz="4800" dirty="0"/>
              <a:t>Pioneers for hope learning framework</a:t>
            </a:r>
          </a:p>
        </p:txBody>
      </p:sp>
      <p:sp>
        <p:nvSpPr>
          <p:cNvPr id="3" name="Subtitle 2">
            <a:extLst>
              <a:ext uri="{FF2B5EF4-FFF2-40B4-BE49-F238E27FC236}">
                <a16:creationId xmlns:a16="http://schemas.microsoft.com/office/drawing/2014/main" id="{6604E215-C083-495E-A665-8B817B00AF43}"/>
              </a:ext>
            </a:extLst>
          </p:cNvPr>
          <p:cNvSpPr>
            <a:spLocks noGrp="1"/>
          </p:cNvSpPr>
          <p:nvPr>
            <p:ph type="subTitle" idx="1"/>
          </p:nvPr>
        </p:nvSpPr>
        <p:spPr/>
        <p:txBody>
          <a:bodyPr/>
          <a:lstStyle/>
          <a:p>
            <a:r>
              <a:rPr lang="en-US" dirty="0"/>
              <a:t>Strategy Session</a:t>
            </a:r>
          </a:p>
          <a:p>
            <a:r>
              <a:rPr lang="en-US" dirty="0"/>
              <a:t>November 7, 2017</a:t>
            </a:r>
          </a:p>
        </p:txBody>
      </p:sp>
    </p:spTree>
    <p:extLst>
      <p:ext uri="{BB962C8B-B14F-4D97-AF65-F5344CB8AC3E}">
        <p14:creationId xmlns:p14="http://schemas.microsoft.com/office/powerpoint/2010/main" val="86307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EE86-A9E2-4F12-B3CF-4464E7DABC2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670D77A-F584-4B65-AF67-E0CD61BBE2EE}"/>
              </a:ext>
            </a:extLst>
          </p:cNvPr>
          <p:cNvSpPr>
            <a:spLocks noGrp="1"/>
          </p:cNvSpPr>
          <p:nvPr>
            <p:ph idx="1"/>
          </p:nvPr>
        </p:nvSpPr>
        <p:spPr/>
        <p:txBody>
          <a:bodyPr/>
          <a:lstStyle/>
          <a:p>
            <a:r>
              <a:rPr lang="en-US" dirty="0"/>
              <a:t>Introductions</a:t>
            </a:r>
          </a:p>
          <a:p>
            <a:r>
              <a:rPr lang="en-US" dirty="0"/>
              <a:t>Welcome and Project Purpose</a:t>
            </a:r>
          </a:p>
          <a:p>
            <a:pPr lvl="1"/>
            <a:r>
              <a:rPr lang="en-US" dirty="0"/>
              <a:t>Maureen </a:t>
            </a:r>
            <a:r>
              <a:rPr lang="en-US" dirty="0" err="1"/>
              <a:t>Scharberg</a:t>
            </a:r>
            <a:r>
              <a:rPr lang="en-US" dirty="0"/>
              <a:t>, Dean of Academic Programs and Services</a:t>
            </a:r>
          </a:p>
          <a:p>
            <a:pPr lvl="1"/>
            <a:r>
              <a:rPr lang="en-US" dirty="0"/>
              <a:t>Patrick Lee, Consultant for the </a:t>
            </a:r>
            <a:r>
              <a:rPr lang="en-US" dirty="0" err="1"/>
              <a:t>Stupski</a:t>
            </a:r>
            <a:r>
              <a:rPr lang="en-US" dirty="0"/>
              <a:t> Foundation</a:t>
            </a:r>
          </a:p>
          <a:p>
            <a:pPr lvl="1"/>
            <a:r>
              <a:rPr lang="en-US" dirty="0"/>
              <a:t>Sarah Taylor, Project Co-Investigator and Associate Prof in Social Work</a:t>
            </a:r>
          </a:p>
          <a:p>
            <a:r>
              <a:rPr lang="en-US" dirty="0"/>
              <a:t>Small group activity – pathways to student success</a:t>
            </a:r>
          </a:p>
          <a:p>
            <a:r>
              <a:rPr lang="en-US" dirty="0"/>
              <a:t>Building a logical framework</a:t>
            </a:r>
          </a:p>
          <a:p>
            <a:r>
              <a:rPr lang="en-US" dirty="0"/>
              <a:t>Suggestions and resources</a:t>
            </a:r>
          </a:p>
        </p:txBody>
      </p:sp>
    </p:spTree>
    <p:extLst>
      <p:ext uri="{BB962C8B-B14F-4D97-AF65-F5344CB8AC3E}">
        <p14:creationId xmlns:p14="http://schemas.microsoft.com/office/powerpoint/2010/main" val="417858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6FB8-9A40-4670-BA12-05A16688FE4C}"/>
              </a:ext>
            </a:extLst>
          </p:cNvPr>
          <p:cNvSpPr>
            <a:spLocks noGrp="1"/>
          </p:cNvSpPr>
          <p:nvPr>
            <p:ph type="title"/>
          </p:nvPr>
        </p:nvSpPr>
        <p:spPr/>
        <p:txBody>
          <a:bodyPr/>
          <a:lstStyle/>
          <a:p>
            <a:r>
              <a:rPr lang="en-US" dirty="0"/>
              <a:t>Pathways to student success</a:t>
            </a:r>
          </a:p>
        </p:txBody>
      </p:sp>
      <p:sp>
        <p:nvSpPr>
          <p:cNvPr id="3" name="Content Placeholder 2">
            <a:extLst>
              <a:ext uri="{FF2B5EF4-FFF2-40B4-BE49-F238E27FC236}">
                <a16:creationId xmlns:a16="http://schemas.microsoft.com/office/drawing/2014/main" id="{CBD5F069-70B6-426E-A051-5187CDD10547}"/>
              </a:ext>
            </a:extLst>
          </p:cNvPr>
          <p:cNvSpPr>
            <a:spLocks noGrp="1"/>
          </p:cNvSpPr>
          <p:nvPr>
            <p:ph idx="1"/>
          </p:nvPr>
        </p:nvSpPr>
        <p:spPr/>
        <p:txBody>
          <a:bodyPr>
            <a:normAutofit lnSpcReduction="10000"/>
          </a:bodyPr>
          <a:lstStyle/>
          <a:p>
            <a:r>
              <a:rPr lang="en-US" dirty="0"/>
              <a:t>Form groups of 2-4 people. Try to partner with people you don’t know.</a:t>
            </a:r>
          </a:p>
          <a:p>
            <a:r>
              <a:rPr lang="en-US" dirty="0"/>
              <a:t>Using any of the materials available, draw/design/create a model that illustrates as many of these elements as you can:</a:t>
            </a:r>
          </a:p>
          <a:p>
            <a:pPr lvl="1"/>
            <a:r>
              <a:rPr lang="en-US" dirty="0"/>
              <a:t>The “destination” – student success</a:t>
            </a:r>
          </a:p>
          <a:p>
            <a:pPr lvl="1"/>
            <a:r>
              <a:rPr lang="en-US" dirty="0"/>
              <a:t>Things that clear the way or help students make progress</a:t>
            </a:r>
          </a:p>
          <a:p>
            <a:pPr lvl="1"/>
            <a:r>
              <a:rPr lang="en-US" dirty="0"/>
              <a:t>Things that stand in the way</a:t>
            </a:r>
          </a:p>
          <a:p>
            <a:r>
              <a:rPr lang="en-US" dirty="0"/>
              <a:t>Think about things you might want to include at the individual (student),  organizational, community, and policy levels. As our project has an emphasis on food insecurity and housing instability, think about where and how to capture these issues.</a:t>
            </a:r>
          </a:p>
          <a:p>
            <a:r>
              <a:rPr lang="en-US" dirty="0"/>
              <a:t>Your model can take any form you wish. It can be two-dimension or three-dimensional. It can include words, pictures, symbols, etc. The entire model can take the form of a metaphor such as a garden, machine, or road map.</a:t>
            </a:r>
          </a:p>
          <a:p>
            <a:pPr marL="0" indent="0">
              <a:buNone/>
            </a:pPr>
            <a:endParaRPr lang="en-US" dirty="0"/>
          </a:p>
        </p:txBody>
      </p:sp>
    </p:spTree>
    <p:extLst>
      <p:ext uri="{BB962C8B-B14F-4D97-AF65-F5344CB8AC3E}">
        <p14:creationId xmlns:p14="http://schemas.microsoft.com/office/powerpoint/2010/main" val="425214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F206-9A9E-435A-AC5E-95C5252F3254}"/>
              </a:ext>
            </a:extLst>
          </p:cNvPr>
          <p:cNvSpPr>
            <a:spLocks noGrp="1"/>
          </p:cNvSpPr>
          <p:nvPr>
            <p:ph type="title"/>
          </p:nvPr>
        </p:nvSpPr>
        <p:spPr/>
        <p:txBody>
          <a:bodyPr/>
          <a:lstStyle/>
          <a:p>
            <a:r>
              <a:rPr lang="en-US" dirty="0"/>
              <a:t>Gallery walk of models</a:t>
            </a:r>
          </a:p>
        </p:txBody>
      </p:sp>
      <p:sp>
        <p:nvSpPr>
          <p:cNvPr id="3" name="Content Placeholder 2">
            <a:extLst>
              <a:ext uri="{FF2B5EF4-FFF2-40B4-BE49-F238E27FC236}">
                <a16:creationId xmlns:a16="http://schemas.microsoft.com/office/drawing/2014/main" id="{270494D6-5EB7-4596-859E-CA84A84D9DD6}"/>
              </a:ext>
            </a:extLst>
          </p:cNvPr>
          <p:cNvSpPr>
            <a:spLocks noGrp="1"/>
          </p:cNvSpPr>
          <p:nvPr>
            <p:ph idx="1"/>
          </p:nvPr>
        </p:nvSpPr>
        <p:spPr/>
        <p:txBody>
          <a:bodyPr/>
          <a:lstStyle/>
          <a:p>
            <a:r>
              <a:rPr lang="en-US" dirty="0"/>
              <a:t>Take a few minutes to review one another’s models. Use post-it notes to add comments. Use stars to indicate model elements that resonate with you.</a:t>
            </a:r>
          </a:p>
        </p:txBody>
      </p:sp>
    </p:spTree>
    <p:extLst>
      <p:ext uri="{BB962C8B-B14F-4D97-AF65-F5344CB8AC3E}">
        <p14:creationId xmlns:p14="http://schemas.microsoft.com/office/powerpoint/2010/main" val="182789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77E6-7895-4BF6-8AEE-F7DFD1AB1647}"/>
              </a:ext>
            </a:extLst>
          </p:cNvPr>
          <p:cNvSpPr>
            <a:spLocks noGrp="1"/>
          </p:cNvSpPr>
          <p:nvPr>
            <p:ph type="title"/>
          </p:nvPr>
        </p:nvSpPr>
        <p:spPr/>
        <p:txBody>
          <a:bodyPr/>
          <a:lstStyle/>
          <a:p>
            <a:r>
              <a:rPr lang="en-US" dirty="0"/>
              <a:t>Logical frameworks </a:t>
            </a:r>
            <a:br>
              <a:rPr lang="en-US" dirty="0"/>
            </a:br>
            <a:r>
              <a:rPr lang="en-US" dirty="0"/>
              <a:t>(aka logic models)</a:t>
            </a:r>
          </a:p>
        </p:txBody>
      </p:sp>
      <p:sp>
        <p:nvSpPr>
          <p:cNvPr id="3" name="Content Placeholder 2">
            <a:extLst>
              <a:ext uri="{FF2B5EF4-FFF2-40B4-BE49-F238E27FC236}">
                <a16:creationId xmlns:a16="http://schemas.microsoft.com/office/drawing/2014/main" id="{8D5D4CF6-B8AA-4292-AC9A-62E85A259945}"/>
              </a:ext>
            </a:extLst>
          </p:cNvPr>
          <p:cNvSpPr>
            <a:spLocks noGrp="1"/>
          </p:cNvSpPr>
          <p:nvPr>
            <p:ph idx="1"/>
          </p:nvPr>
        </p:nvSpPr>
        <p:spPr/>
        <p:txBody>
          <a:bodyPr/>
          <a:lstStyle/>
          <a:p>
            <a:r>
              <a:rPr lang="en-US" dirty="0"/>
              <a:t>Illustrate the change we want to see and how we expect to get there</a:t>
            </a:r>
          </a:p>
          <a:p>
            <a:r>
              <a:rPr lang="en-US" dirty="0"/>
              <a:t>Provide a common language and point of reference</a:t>
            </a:r>
          </a:p>
          <a:p>
            <a:r>
              <a:rPr lang="en-US" dirty="0"/>
              <a:t>Used in program planning, program implementation, staff and stakeholder orientation, evaluation, and advocacy</a:t>
            </a:r>
          </a:p>
          <a:p>
            <a:r>
              <a:rPr lang="en-US" dirty="0"/>
              <a:t>Informed by research literature, expert feedback, practice experience, and lived experience</a:t>
            </a:r>
          </a:p>
          <a:p>
            <a:r>
              <a:rPr lang="en-US" dirty="0"/>
              <a:t>Subject to change</a:t>
            </a:r>
          </a:p>
          <a:p>
            <a:endParaRPr lang="en-US" dirty="0"/>
          </a:p>
        </p:txBody>
      </p:sp>
      <p:sp>
        <p:nvSpPr>
          <p:cNvPr id="4" name="TextBox 3">
            <a:extLst>
              <a:ext uri="{FF2B5EF4-FFF2-40B4-BE49-F238E27FC236}">
                <a16:creationId xmlns:a16="http://schemas.microsoft.com/office/drawing/2014/main" id="{F9EBB3F9-1A7A-44C7-978C-31E9E210267C}"/>
              </a:ext>
            </a:extLst>
          </p:cNvPr>
          <p:cNvSpPr txBox="1"/>
          <p:nvPr/>
        </p:nvSpPr>
        <p:spPr>
          <a:xfrm>
            <a:off x="810426" y="6172200"/>
            <a:ext cx="10495659" cy="276999"/>
          </a:xfrm>
          <a:prstGeom prst="rect">
            <a:avLst/>
          </a:prstGeom>
          <a:noFill/>
        </p:spPr>
        <p:txBody>
          <a:bodyPr wrap="square" rtlCol="0">
            <a:spAutoFit/>
          </a:bodyPr>
          <a:lstStyle/>
          <a:p>
            <a:r>
              <a:rPr lang="en-US" sz="1200" dirty="0"/>
              <a:t>Adapted from: </a:t>
            </a:r>
            <a:r>
              <a:rPr lang="en-US" sz="1200" dirty="0">
                <a:hlinkClick r:id="rId2"/>
              </a:rPr>
              <a:t>http://ctb.ku.edu/en/table-of-contents/overview/models-for-community-health-and-development/logic-model-development/main</a:t>
            </a:r>
            <a:r>
              <a:rPr lang="en-US" sz="1200" dirty="0"/>
              <a:t> </a:t>
            </a:r>
          </a:p>
        </p:txBody>
      </p:sp>
    </p:spTree>
    <p:extLst>
      <p:ext uri="{BB962C8B-B14F-4D97-AF65-F5344CB8AC3E}">
        <p14:creationId xmlns:p14="http://schemas.microsoft.com/office/powerpoint/2010/main" val="13076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9F9D9C-85D5-4F28-9FCE-B96885C05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417" y="0"/>
            <a:ext cx="5221079" cy="6858000"/>
          </a:xfrm>
          <a:prstGeom prst="rect">
            <a:avLst/>
          </a:prstGeom>
        </p:spPr>
      </p:pic>
    </p:spTree>
    <p:extLst>
      <p:ext uri="{BB962C8B-B14F-4D97-AF65-F5344CB8AC3E}">
        <p14:creationId xmlns:p14="http://schemas.microsoft.com/office/powerpoint/2010/main" val="39976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9534-4A98-4FB7-A813-8F47807C9FA7}"/>
              </a:ext>
            </a:extLst>
          </p:cNvPr>
          <p:cNvSpPr>
            <a:spLocks noGrp="1"/>
          </p:cNvSpPr>
          <p:nvPr>
            <p:ph type="title"/>
          </p:nvPr>
        </p:nvSpPr>
        <p:spPr/>
        <p:txBody>
          <a:bodyPr/>
          <a:lstStyle/>
          <a:p>
            <a:r>
              <a:rPr lang="en-US" dirty="0"/>
              <a:t>Building a logic model</a:t>
            </a:r>
          </a:p>
        </p:txBody>
      </p:sp>
      <p:sp>
        <p:nvSpPr>
          <p:cNvPr id="3" name="Content Placeholder 2">
            <a:extLst>
              <a:ext uri="{FF2B5EF4-FFF2-40B4-BE49-F238E27FC236}">
                <a16:creationId xmlns:a16="http://schemas.microsoft.com/office/drawing/2014/main" id="{873D2EC5-ADEE-4F33-8AC0-67C35FC33884}"/>
              </a:ext>
            </a:extLst>
          </p:cNvPr>
          <p:cNvSpPr>
            <a:spLocks noGrp="1"/>
          </p:cNvSpPr>
          <p:nvPr>
            <p:ph idx="1"/>
          </p:nvPr>
        </p:nvSpPr>
        <p:spPr/>
        <p:txBody>
          <a:bodyPr/>
          <a:lstStyle/>
          <a:p>
            <a:r>
              <a:rPr lang="en-US" dirty="0"/>
              <a:t>Think about the “destination” ideas from the last activity.</a:t>
            </a:r>
          </a:p>
          <a:p>
            <a:r>
              <a:rPr lang="en-US" dirty="0"/>
              <a:t>What activities, outputs, and outcomes will help us reach our destination? Use the post-it notes to add ideas to the easel papers in each of these areas.</a:t>
            </a:r>
          </a:p>
          <a:p>
            <a:r>
              <a:rPr lang="en-US" dirty="0"/>
              <a:t>Review what others wrote. Add stars to ideas that resonate with you.</a:t>
            </a:r>
          </a:p>
          <a:p>
            <a:endParaRPr lang="en-US" dirty="0"/>
          </a:p>
        </p:txBody>
      </p:sp>
    </p:spTree>
    <p:extLst>
      <p:ext uri="{BB962C8B-B14F-4D97-AF65-F5344CB8AC3E}">
        <p14:creationId xmlns:p14="http://schemas.microsoft.com/office/powerpoint/2010/main" val="357599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DDFD2-33E7-40F3-B3B7-B7FA93DD3C6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ABBFAD8-640C-427B-A47E-A6D01F7D0E37}"/>
              </a:ext>
            </a:extLst>
          </p:cNvPr>
          <p:cNvSpPr>
            <a:spLocks noGrp="1"/>
          </p:cNvSpPr>
          <p:nvPr>
            <p:ph idx="1"/>
          </p:nvPr>
        </p:nvSpPr>
        <p:spPr/>
        <p:txBody>
          <a:bodyPr/>
          <a:lstStyle/>
          <a:p>
            <a:r>
              <a:rPr lang="en-US" dirty="0"/>
              <a:t>Email </a:t>
            </a:r>
            <a:r>
              <a:rPr lang="en-US" dirty="0">
                <a:hlinkClick r:id="rId2"/>
              </a:rPr>
              <a:t>sarah.taylor@csueastbay.edu</a:t>
            </a:r>
            <a:r>
              <a:rPr lang="en-US" dirty="0"/>
              <a:t> or use post-it notes to share ideas about people you want us to talk to, books or articles you want us to read, and other suggestions.</a:t>
            </a:r>
          </a:p>
          <a:p>
            <a:r>
              <a:rPr lang="en-US" dirty="0"/>
              <a:t>Let us know if you want to be involved in future meetings like this one and/or join the project team as a collaborator.</a:t>
            </a:r>
          </a:p>
        </p:txBody>
      </p:sp>
    </p:spTree>
    <p:extLst>
      <p:ext uri="{BB962C8B-B14F-4D97-AF65-F5344CB8AC3E}">
        <p14:creationId xmlns:p14="http://schemas.microsoft.com/office/powerpoint/2010/main" val="385318764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48</TotalTime>
  <Words>458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Rockwell</vt:lpstr>
      <vt:lpstr>Rockwell Condensed</vt:lpstr>
      <vt:lpstr>Wingdings</vt:lpstr>
      <vt:lpstr>Office Theme</vt:lpstr>
      <vt:lpstr>Wood Type</vt:lpstr>
      <vt:lpstr>Pioneers for hope learning framework</vt:lpstr>
      <vt:lpstr>Agenda</vt:lpstr>
      <vt:lpstr>Pathways to student success</vt:lpstr>
      <vt:lpstr>Gallery walk of models</vt:lpstr>
      <vt:lpstr>Logical frameworks  (aka logic models)</vt:lpstr>
      <vt:lpstr>PowerPoint Presentation</vt:lpstr>
      <vt:lpstr>Building a logic model</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Pioneers for hope learning framework</dc:title>
  <dc:creator>Sarah Taylor</dc:creator>
  <cp:lastModifiedBy>Sarah Taylor</cp:lastModifiedBy>
  <cp:revision>14</cp:revision>
  <dcterms:created xsi:type="dcterms:W3CDTF">2017-11-08T05:23:21Z</dcterms:created>
  <dcterms:modified xsi:type="dcterms:W3CDTF">2017-11-08T06:11:32Z</dcterms:modified>
</cp:coreProperties>
</file>