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71" r:id="rId6"/>
    <p:sldId id="259" r:id="rId7"/>
    <p:sldId id="273" r:id="rId8"/>
    <p:sldId id="266" r:id="rId9"/>
    <p:sldId id="272" r:id="rId10"/>
    <p:sldId id="274" r:id="rId11"/>
    <p:sldId id="267" r:id="rId12"/>
    <p:sldId id="269" r:id="rId13"/>
    <p:sldId id="270" r:id="rId14"/>
    <p:sldId id="275" r:id="rId15"/>
    <p:sldId id="261" r:id="rId16"/>
    <p:sldId id="262" r:id="rId17"/>
    <p:sldId id="263" r:id="rId18"/>
    <p:sldId id="265" r:id="rId19"/>
    <p:sldId id="276" r:id="rId20"/>
    <p:sldId id="26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E0E8324-0A96-4215-B726-C7CB09A8BCD9}">
          <p14:sldIdLst>
            <p14:sldId id="256"/>
            <p14:sldId id="257"/>
            <p14:sldId id="268"/>
            <p14:sldId id="258"/>
            <p14:sldId id="271"/>
            <p14:sldId id="259"/>
            <p14:sldId id="273"/>
            <p14:sldId id="266"/>
            <p14:sldId id="272"/>
            <p14:sldId id="274"/>
          </p14:sldIdLst>
        </p14:section>
        <p14:section name="Untitled Section" id="{EBF11532-5C5C-4FBA-91EF-28C3F142DD5D}">
          <p14:sldIdLst>
            <p14:sldId id="267"/>
            <p14:sldId id="269"/>
            <p14:sldId id="270"/>
            <p14:sldId id="275"/>
            <p14:sldId id="261"/>
            <p14:sldId id="262"/>
            <p14:sldId id="263"/>
            <p14:sldId id="265"/>
            <p14:sldId id="276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62" d="100"/>
          <a:sy n="62" d="100"/>
        </p:scale>
        <p:origin x="-828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0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9D27F6D-2F0F-49EF-95CF-0F6A529E815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F34B1F-8395-4B82-A917-493DE83CEF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27F6D-2F0F-49EF-95CF-0F6A529E815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34B1F-8395-4B82-A917-493DE83CE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9D27F6D-2F0F-49EF-95CF-0F6A529E815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F34B1F-8395-4B82-A917-493DE83CE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27F6D-2F0F-49EF-95CF-0F6A529E815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34B1F-8395-4B82-A917-493DE83CE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D27F6D-2F0F-49EF-95CF-0F6A529E815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2F34B1F-8395-4B82-A917-493DE83CEF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27F6D-2F0F-49EF-95CF-0F6A529E815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34B1F-8395-4B82-A917-493DE83CE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27F6D-2F0F-49EF-95CF-0F6A529E815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34B1F-8395-4B82-A917-493DE83CE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27F6D-2F0F-49EF-95CF-0F6A529E815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34B1F-8395-4B82-A917-493DE83CE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D27F6D-2F0F-49EF-95CF-0F6A529E815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34B1F-8395-4B82-A917-493DE83CE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27F6D-2F0F-49EF-95CF-0F6A529E815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34B1F-8395-4B82-A917-493DE83CEF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27F6D-2F0F-49EF-95CF-0F6A529E815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34B1F-8395-4B82-A917-493DE83CEF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9D27F6D-2F0F-49EF-95CF-0F6A529E8157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2F34B1F-8395-4B82-A917-493DE83CEF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owl.english.purdue.edu/owl/resource/747/01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owl.english.purdue.edu/owl/resource/560/01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iting-world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Plan an Essay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6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What is your career goal? Why are you drawn to this particular career? Make sure you address the qualities you possess which make you a good candidate for this field.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Let’s brainstorm!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91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can be valuable to at this stage draft a </a:t>
            </a:r>
            <a:r>
              <a:rPr lang="en-US" b="1" dirty="0" smtClean="0"/>
              <a:t>working thesis statement</a:t>
            </a:r>
          </a:p>
          <a:p>
            <a:r>
              <a:rPr lang="en-US" dirty="0" smtClean="0"/>
              <a:t>Your thesis statement is </a:t>
            </a:r>
            <a:r>
              <a:rPr lang="en-US" b="1" dirty="0" smtClean="0"/>
              <a:t>the main idea of your paper, is usually an “argumentative” statement, </a:t>
            </a:r>
            <a:r>
              <a:rPr lang="en-US" dirty="0" smtClean="0"/>
              <a:t>and </a:t>
            </a:r>
            <a:r>
              <a:rPr lang="en-US" b="1" dirty="0" smtClean="0"/>
              <a:t>answers the main question of the prompt. </a:t>
            </a:r>
            <a:endParaRPr lang="en-US" dirty="0" smtClean="0"/>
          </a:p>
          <a:p>
            <a:r>
              <a:rPr lang="en-US" dirty="0" smtClean="0"/>
              <a:t>You will revise your thesis statement after you finish your outline.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76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https://youtu.be/sp0MWYbLUFU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9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Plan- Your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your brainstorm and ask yourself:</a:t>
            </a:r>
          </a:p>
          <a:p>
            <a:pPr lvl="1"/>
            <a:r>
              <a:rPr lang="en-US" dirty="0" smtClean="0"/>
              <a:t>Do some of your ideas naturally cluster together?</a:t>
            </a:r>
          </a:p>
          <a:p>
            <a:pPr lvl="1"/>
            <a:r>
              <a:rPr lang="en-US" dirty="0" smtClean="0"/>
              <a:t>How many clusters are there?</a:t>
            </a:r>
          </a:p>
          <a:p>
            <a:pPr lvl="1"/>
            <a:r>
              <a:rPr lang="en-US" dirty="0" smtClean="0"/>
              <a:t>Which ideas are more important or general?</a:t>
            </a:r>
          </a:p>
          <a:p>
            <a:pPr lvl="1"/>
            <a:r>
              <a:rPr lang="en-US" dirty="0" smtClean="0"/>
              <a:t>Which ones are more like supporting details?</a:t>
            </a:r>
          </a:p>
          <a:p>
            <a:pPr lvl="1"/>
            <a:r>
              <a:rPr lang="en-US" dirty="0" smtClean="0"/>
              <a:t>What order should the ideas be in?</a:t>
            </a:r>
          </a:p>
          <a:p>
            <a:r>
              <a:rPr lang="en-US" dirty="0" smtClean="0"/>
              <a:t>Let’s put it in a </a:t>
            </a:r>
            <a:r>
              <a:rPr lang="en-US" b="1" dirty="0" smtClean="0"/>
              <a:t>structure format.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9888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practice planning our outline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5472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3: Plan- Alternatives to Outlines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06120"/>
            <a:ext cx="6629400" cy="4825587"/>
          </a:xfrm>
        </p:spPr>
      </p:pic>
    </p:spTree>
    <p:extLst>
      <p:ext uri="{BB962C8B-B14F-4D97-AF65-F5344CB8AC3E}">
        <p14:creationId xmlns:p14="http://schemas.microsoft.com/office/powerpoint/2010/main" val="901526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Using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Quotes should support YOUR points in your paragraphs. </a:t>
            </a:r>
          </a:p>
          <a:p>
            <a:r>
              <a:rPr lang="en-US" dirty="0" smtClean="0"/>
              <a:t>Review Critical analysis Essay Template for example. </a:t>
            </a:r>
          </a:p>
          <a:p>
            <a:r>
              <a:rPr lang="en-US" dirty="0" smtClean="0"/>
              <a:t>Avoid dangling quotations!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20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you use quotes, you must do </a:t>
            </a:r>
            <a:r>
              <a:rPr lang="en-US" b="1" dirty="0" smtClean="0"/>
              <a:t>TWO citations</a:t>
            </a:r>
          </a:p>
          <a:p>
            <a:pPr lvl="1"/>
            <a:r>
              <a:rPr lang="en-US" dirty="0" smtClean="0"/>
              <a:t>In-text citation</a:t>
            </a:r>
          </a:p>
          <a:p>
            <a:pPr lvl="1"/>
            <a:r>
              <a:rPr lang="en-US" dirty="0" smtClean="0"/>
              <a:t>And a citation on a </a:t>
            </a:r>
            <a:r>
              <a:rPr lang="en-US" i="1" dirty="0" smtClean="0"/>
              <a:t>Works Cited </a:t>
            </a:r>
            <a:r>
              <a:rPr lang="en-US" dirty="0" smtClean="0"/>
              <a:t>or </a:t>
            </a:r>
            <a:r>
              <a:rPr lang="en-US" i="1" dirty="0" smtClean="0"/>
              <a:t>Reference </a:t>
            </a:r>
            <a:r>
              <a:rPr lang="en-US" dirty="0" smtClean="0"/>
              <a:t>page</a:t>
            </a:r>
          </a:p>
          <a:p>
            <a:r>
              <a:rPr lang="en-US" dirty="0" smtClean="0"/>
              <a:t>You should cite whether you use a direct quote, paraphrase, or just use someone’s idea.</a:t>
            </a:r>
            <a:endParaRPr lang="en-US" dirty="0"/>
          </a:p>
          <a:p>
            <a:r>
              <a:rPr lang="en-US" dirty="0" smtClean="0"/>
              <a:t>Every type of source is cited differently- both </a:t>
            </a:r>
            <a:r>
              <a:rPr lang="en-US" i="1" dirty="0" smtClean="0"/>
              <a:t>in the essay and at the end. </a:t>
            </a:r>
            <a:r>
              <a:rPr lang="en-US" dirty="0" smtClean="0"/>
              <a:t>It’s impossible to memorize all the rules, so follow a trusted website like PURDUE OWL. </a:t>
            </a:r>
          </a:p>
        </p:txBody>
      </p:sp>
    </p:spTree>
    <p:extLst>
      <p:ext uri="{BB962C8B-B14F-4D97-AF65-F5344CB8AC3E}">
        <p14:creationId xmlns:p14="http://schemas.microsoft.com/office/powerpoint/2010/main" val="3583695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https://owl.english.purdue.edu/owl/resource/747/01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In-text citation example of a single author of a book</a:t>
            </a:r>
          </a:p>
          <a:p>
            <a:pPr lvl="1"/>
            <a:r>
              <a:rPr lang="en-US" dirty="0"/>
              <a:t>Wordsworth stated that Romantic poetry was marked by a "spontaneous overflow of powerful feelings" (263). </a:t>
            </a:r>
          </a:p>
          <a:p>
            <a:pPr lvl="1"/>
            <a:r>
              <a:rPr lang="en-US" dirty="0" smtClean="0"/>
              <a:t>Romantic </a:t>
            </a:r>
            <a:r>
              <a:rPr lang="en-US" dirty="0"/>
              <a:t>poetry is characterized by the "spontaneous overflow of powerful feelings" (Wordsworth 263).</a:t>
            </a:r>
          </a:p>
          <a:p>
            <a:pPr lvl="1"/>
            <a:r>
              <a:rPr lang="en-US" dirty="0"/>
              <a:t>Wordsworth extensively explored the role of emotion in the creative process (263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Works Cited Example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10" y="4876800"/>
            <a:ext cx="7011379" cy="117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329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https://owl.english.purdue.edu/owl/resource/560/01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In-text citation example</a:t>
            </a:r>
          </a:p>
          <a:p>
            <a:pPr lvl="1"/>
            <a:r>
              <a:rPr lang="en-US" dirty="0"/>
              <a:t>According to Jones (1998), "Students often had difficulty using APA style, especially when it was their first time" (p. 199). </a:t>
            </a:r>
            <a:endParaRPr lang="en-US" dirty="0" smtClean="0"/>
          </a:p>
          <a:p>
            <a:pPr lvl="1"/>
            <a:r>
              <a:rPr lang="en-US" dirty="0" smtClean="0"/>
              <a:t>Jones </a:t>
            </a:r>
            <a:r>
              <a:rPr lang="en-US" dirty="0"/>
              <a:t>(1998) found "students often had difficulty using APA style" (p. 199); what implications does this have for teachers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Reference List example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57" y="5029200"/>
            <a:ext cx="7230485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2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i="1" dirty="0" smtClean="0"/>
              <a:t>“The German philosopher and writer Arnold </a:t>
            </a:r>
            <a:r>
              <a:rPr lang="en-US" i="1" dirty="0" err="1" smtClean="0"/>
              <a:t>Schopenhaur</a:t>
            </a:r>
            <a:r>
              <a:rPr lang="en-US" i="1" dirty="0" smtClean="0"/>
              <a:t> once advised: ‘Write the way an architect builds, who first drafts his plan and designs every detail.’ In </a:t>
            </a:r>
            <a:r>
              <a:rPr lang="en-US" i="1" dirty="0"/>
              <a:t>building a house, a carpenter never goes into the project blind. He or she has a plan to consult; all of the parts -- the foundation, the walls, the supporting beams, the ceiling -- will work together because of this plan. Without a plan, ceilings might fall in and doorways might collapse</a:t>
            </a:r>
            <a:r>
              <a:rPr lang="en-US" i="1" dirty="0" smtClean="0"/>
              <a:t>.”</a:t>
            </a:r>
          </a:p>
          <a:p>
            <a:pPr marL="0" indent="0" algn="ctr">
              <a:buNone/>
            </a:pPr>
            <a:r>
              <a:rPr lang="en-US" i="1" dirty="0" smtClean="0"/>
              <a:t> –Cheryl Sloan Wray </a:t>
            </a:r>
            <a:r>
              <a:rPr lang="en-US" i="1" dirty="0" smtClean="0">
                <a:hlinkClick r:id="rId2"/>
              </a:rPr>
              <a:t>www.writing-world.com</a:t>
            </a:r>
            <a:r>
              <a:rPr lang="en-US" i="1" dirty="0" smtClean="0"/>
              <a:t> 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507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of planning</a:t>
            </a:r>
          </a:p>
          <a:p>
            <a:r>
              <a:rPr lang="en-US" dirty="0" smtClean="0"/>
              <a:t>Step 1: Analyze the Assignment</a:t>
            </a:r>
          </a:p>
          <a:p>
            <a:r>
              <a:rPr lang="en-US" dirty="0" smtClean="0"/>
              <a:t>Step 2: Brainstorm</a:t>
            </a:r>
          </a:p>
          <a:p>
            <a:r>
              <a:rPr lang="en-US" dirty="0" smtClean="0"/>
              <a:t>Step 3: Plan (your outline)</a:t>
            </a:r>
          </a:p>
          <a:p>
            <a:r>
              <a:rPr lang="en-US" dirty="0" smtClean="0"/>
              <a:t>Step 4: Using quotes</a:t>
            </a:r>
          </a:p>
          <a:p>
            <a:r>
              <a:rPr lang="en-US" dirty="0" smtClean="0"/>
              <a:t>Citations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02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you organized</a:t>
            </a:r>
          </a:p>
          <a:p>
            <a:r>
              <a:rPr lang="en-US" dirty="0" smtClean="0"/>
              <a:t>Encourage a consistent theme &amp; connection to your thesis</a:t>
            </a:r>
          </a:p>
          <a:p>
            <a:r>
              <a:rPr lang="en-US" dirty="0" smtClean="0"/>
              <a:t>Professors can </a:t>
            </a:r>
            <a:r>
              <a:rPr lang="en-US" i="1" dirty="0" smtClean="0"/>
              <a:t>always </a:t>
            </a:r>
            <a:r>
              <a:rPr lang="en-US" dirty="0" smtClean="0"/>
              <a:t>tell if you planned before writing</a:t>
            </a:r>
          </a:p>
          <a:p>
            <a:r>
              <a:rPr lang="en-US" dirty="0" smtClean="0"/>
              <a:t>Allow you to easily move paragraphs and ideas around </a:t>
            </a:r>
            <a:r>
              <a:rPr lang="en-US" i="1" dirty="0" smtClean="0"/>
              <a:t>with</a:t>
            </a:r>
            <a:r>
              <a:rPr lang="en-US" dirty="0" smtClean="0"/>
              <a:t> </a:t>
            </a:r>
            <a:r>
              <a:rPr lang="en-US" i="1" dirty="0" smtClean="0"/>
              <a:t>intention.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782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1: Analyze the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the prompt with a critical eye</a:t>
            </a:r>
          </a:p>
          <a:p>
            <a:r>
              <a:rPr lang="en-US" dirty="0" smtClean="0"/>
              <a:t>What is the prompt asking you to do?</a:t>
            </a:r>
          </a:p>
          <a:p>
            <a:r>
              <a:rPr lang="en-US" dirty="0" smtClean="0"/>
              <a:t>Are there multiple questions? </a:t>
            </a:r>
          </a:p>
          <a:p>
            <a:r>
              <a:rPr lang="en-US" dirty="0" smtClean="0"/>
              <a:t>Are there </a:t>
            </a:r>
            <a:r>
              <a:rPr lang="en-US" i="1" dirty="0" smtClean="0"/>
              <a:t>other </a:t>
            </a:r>
            <a:r>
              <a:rPr lang="en-US" dirty="0" smtClean="0"/>
              <a:t>requirements (page length? Details in syllabus?)</a:t>
            </a:r>
          </a:p>
          <a:p>
            <a:r>
              <a:rPr lang="en-US" dirty="0" smtClean="0"/>
              <a:t>Do you need to do reading before hand?</a:t>
            </a:r>
          </a:p>
          <a:p>
            <a:r>
              <a:rPr lang="en-US" dirty="0" smtClean="0"/>
              <a:t>Recommend marking it up. </a:t>
            </a:r>
            <a:endParaRPr lang="en-US" dirty="0"/>
          </a:p>
          <a:p>
            <a:pPr lvl="1"/>
            <a:r>
              <a:rPr lang="en-US" dirty="0" smtClean="0"/>
              <a:t>Circle each question</a:t>
            </a:r>
          </a:p>
          <a:p>
            <a:pPr lvl="1"/>
            <a:r>
              <a:rPr lang="en-US" dirty="0" smtClean="0"/>
              <a:t>At the end of your outline, go back and double check to make sure you covered all the components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4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career goal? Why are you drawn to this particular career? Make sure you address the qualities you possess which make you a good candidate for this field.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5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If you have to do related reading, keep the question next to you while you read. Flag pages related to the question(s). </a:t>
            </a:r>
          </a:p>
          <a:p>
            <a:r>
              <a:rPr lang="en-US" dirty="0" smtClean="0"/>
              <a:t>Is this an opinion- based essay? Start with </a:t>
            </a:r>
            <a:r>
              <a:rPr lang="en-US" b="1" dirty="0" smtClean="0"/>
              <a:t>your ideas. </a:t>
            </a:r>
            <a:r>
              <a:rPr lang="en-US" dirty="0" smtClean="0"/>
              <a:t>List these out. </a:t>
            </a:r>
            <a:endParaRPr lang="en-US" b="1" dirty="0" smtClean="0"/>
          </a:p>
          <a:p>
            <a:r>
              <a:rPr lang="en-US" dirty="0" smtClean="0"/>
              <a:t>Is this an essay based on a clear and straight-forward answer in your reading? </a:t>
            </a:r>
            <a:r>
              <a:rPr lang="en-US" b="1" dirty="0" smtClean="0"/>
              <a:t>Look for the “short answer” to the question first. You may need to summarize this in your own words. </a:t>
            </a:r>
          </a:p>
          <a:p>
            <a:pPr lvl="1"/>
            <a:r>
              <a:rPr lang="en-US" dirty="0" smtClean="0"/>
              <a:t>Jot down the smaller or supporting ideas too!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25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Is this essay a combination of your opinion and a clear-cut answer found in reading? </a:t>
            </a:r>
          </a:p>
          <a:p>
            <a:pPr lvl="1"/>
            <a:r>
              <a:rPr lang="en-US" b="1" dirty="0" smtClean="0"/>
              <a:t>Start by jotting down your opinion first. </a:t>
            </a:r>
            <a:r>
              <a:rPr lang="en-US" dirty="0" smtClean="0"/>
              <a:t>List all your ideas out. </a:t>
            </a:r>
          </a:p>
          <a:p>
            <a:pPr lvl="1"/>
            <a:r>
              <a:rPr lang="en-US" b="1" dirty="0" smtClean="0"/>
              <a:t>Then, go back and look for the “short answer” to the question in your reading. </a:t>
            </a:r>
            <a:r>
              <a:rPr lang="en-US" dirty="0" smtClean="0"/>
              <a:t>List out all the smaller of supporting evidence from the reading too.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50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Writers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“Writers block” comes up frequently in essays where we have to form our own opinions. </a:t>
            </a:r>
          </a:p>
          <a:p>
            <a:r>
              <a:rPr lang="en-US" dirty="0" smtClean="0"/>
              <a:t>You can fight writers block through a practice of </a:t>
            </a:r>
            <a:r>
              <a:rPr lang="en-US" b="1" dirty="0" smtClean="0"/>
              <a:t>asking yourself lots of “analytical questions.”</a:t>
            </a:r>
            <a:endParaRPr lang="en-US" dirty="0" smtClean="0"/>
          </a:p>
          <a:p>
            <a:r>
              <a:rPr lang="en-US" dirty="0" smtClean="0"/>
              <a:t>Pretend you are a detective or investigator and you need to look at the assignment from </a:t>
            </a:r>
            <a:r>
              <a:rPr lang="en-US" i="1" dirty="0" smtClean="0"/>
              <a:t>every possible angle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86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What is your career goal? Why are you drawn to this particular career? Make sure you address the qualities you possess which make you a good candidate for this field.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What are some questions we can ask ourselves to help us answer this? Think about looking at this from </a:t>
            </a:r>
            <a:r>
              <a:rPr lang="en-US" i="1" dirty="0" smtClean="0"/>
              <a:t>every angle!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8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454</TotalTime>
  <Words>901</Words>
  <Application>Microsoft Office PowerPoint</Application>
  <PresentationFormat>On-screen Show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Opulent</vt:lpstr>
      <vt:lpstr>How to Plan an Essay </vt:lpstr>
      <vt:lpstr>Why Plan?</vt:lpstr>
      <vt:lpstr>Benefits of Outlines</vt:lpstr>
      <vt:lpstr>Step 1: Analyze the assignment</vt:lpstr>
      <vt:lpstr>Practice! </vt:lpstr>
      <vt:lpstr>Step 2: Brainstorm</vt:lpstr>
      <vt:lpstr>Step 2: Brainstorm</vt:lpstr>
      <vt:lpstr>Fighting Writers Block</vt:lpstr>
      <vt:lpstr>Practice!</vt:lpstr>
      <vt:lpstr>Practice!</vt:lpstr>
      <vt:lpstr>Thesis Statements</vt:lpstr>
      <vt:lpstr>Example of outline</vt:lpstr>
      <vt:lpstr>Step 3: Plan- Your Outline </vt:lpstr>
      <vt:lpstr>Practice!</vt:lpstr>
      <vt:lpstr>Step 3: Plan- Alternatives to Outlines</vt:lpstr>
      <vt:lpstr>Step 4: Using Quotes</vt:lpstr>
      <vt:lpstr>Citations 101</vt:lpstr>
      <vt:lpstr>MLA</vt:lpstr>
      <vt:lpstr>APA</vt:lpstr>
      <vt:lpstr>Wrap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Plan an Essay</dc:title>
  <dc:creator>Elizabeth Chueka</dc:creator>
  <cp:lastModifiedBy>admin</cp:lastModifiedBy>
  <cp:revision>12</cp:revision>
  <dcterms:created xsi:type="dcterms:W3CDTF">2017-04-10T16:13:24Z</dcterms:created>
  <dcterms:modified xsi:type="dcterms:W3CDTF">2017-04-19T22:05:46Z</dcterms:modified>
</cp:coreProperties>
</file>