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8"/>
  </p:notesMasterIdLst>
  <p:handoutMasterIdLst>
    <p:handoutMasterId r:id="rId29"/>
  </p:handoutMasterIdLst>
  <p:sldIdLst>
    <p:sldId id="256" r:id="rId2"/>
    <p:sldId id="257" r:id="rId3"/>
    <p:sldId id="297" r:id="rId4"/>
    <p:sldId id="298" r:id="rId5"/>
    <p:sldId id="292" r:id="rId6"/>
    <p:sldId id="258" r:id="rId7"/>
    <p:sldId id="266" r:id="rId8"/>
    <p:sldId id="259" r:id="rId9"/>
    <p:sldId id="295" r:id="rId10"/>
    <p:sldId id="260" r:id="rId11"/>
    <p:sldId id="261" r:id="rId12"/>
    <p:sldId id="269" r:id="rId13"/>
    <p:sldId id="270" r:id="rId14"/>
    <p:sldId id="271" r:id="rId15"/>
    <p:sldId id="272" r:id="rId16"/>
    <p:sldId id="293" r:id="rId17"/>
    <p:sldId id="265" r:id="rId18"/>
    <p:sldId id="268" r:id="rId19"/>
    <p:sldId id="262" r:id="rId20"/>
    <p:sldId id="274" r:id="rId21"/>
    <p:sldId id="294" r:id="rId22"/>
    <p:sldId id="284" r:id="rId23"/>
    <p:sldId id="273" r:id="rId24"/>
    <p:sldId id="275" r:id="rId25"/>
    <p:sldId id="296" r:id="rId26"/>
    <p:sldId id="264" r:id="rId2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860C"/>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399" autoAdjust="0"/>
  </p:normalViewPr>
  <p:slideViewPr>
    <p:cSldViewPr>
      <p:cViewPr>
        <p:scale>
          <a:sx n="51" d="100"/>
          <a:sy n="51" d="100"/>
        </p:scale>
        <p:origin x="-115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3246" y="-10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ED70BACB-463F-4DB0-903E-C64731D3ED1B}" type="datetimeFigureOut">
              <a:rPr lang="en-US" smtClean="0"/>
              <a:pPr/>
              <a:t>4/19/2017</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598EF2F6-71E9-4BD9-BE67-29F07D8D089E}" type="slidenum">
              <a:rPr lang="en-US" smtClean="0"/>
              <a:pPr/>
              <a:t>‹#›</a:t>
            </a:fld>
            <a:endParaRPr lang="en-US"/>
          </a:p>
        </p:txBody>
      </p:sp>
    </p:spTree>
    <p:extLst>
      <p:ext uri="{BB962C8B-B14F-4D97-AF65-F5344CB8AC3E}">
        <p14:creationId xmlns:p14="http://schemas.microsoft.com/office/powerpoint/2010/main" val="1993826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E643B40E-FD53-4D12-A750-32A1FCE3B206}" type="datetimeFigureOut">
              <a:rPr lang="en-US" smtClean="0"/>
              <a:pPr/>
              <a:t>4/19/2017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64F2359B-9B8D-40A4-BAD0-F56B7D1F37D9}" type="slidenum">
              <a:rPr lang="en-US" smtClean="0"/>
              <a:pPr/>
              <a:t>‹#›</a:t>
            </a:fld>
            <a:endParaRPr lang="en-US"/>
          </a:p>
        </p:txBody>
      </p:sp>
    </p:spTree>
    <p:extLst>
      <p:ext uri="{BB962C8B-B14F-4D97-AF65-F5344CB8AC3E}">
        <p14:creationId xmlns:p14="http://schemas.microsoft.com/office/powerpoint/2010/main" val="2334547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F2359B-9B8D-40A4-BAD0-F56B7D1F37D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a</a:t>
            </a:r>
            <a:r>
              <a:rPr lang="en-US" baseline="0" dirty="0" smtClean="0"/>
              <a:t> couple very strong reasons why you should NOT put the UWSR off.</a:t>
            </a:r>
          </a:p>
          <a:p>
            <a:pPr marL="233309" indent="-233309">
              <a:buAutoNum type="arabicPeriod"/>
            </a:pPr>
            <a:r>
              <a:rPr lang="en-US" baseline="0" dirty="0" smtClean="0"/>
              <a:t>In some cases, the process to meet the UWSR can be quite lengthy. We’ll go into this process a little later.</a:t>
            </a:r>
          </a:p>
          <a:p>
            <a:pPr marL="233309" indent="-233309">
              <a:buAutoNum type="arabicPeriod"/>
            </a:pPr>
            <a:r>
              <a:rPr lang="en-US" baseline="0" dirty="0" smtClean="0"/>
              <a:t>When you complete 90 units, you should prepare to meet the UWSR. You will receive a notice on your MYCSU that it is time to complete this requirement.</a:t>
            </a:r>
          </a:p>
          <a:p>
            <a:pPr marL="233309" indent="-233309">
              <a:buAutoNum type="arabicPeriod"/>
            </a:pPr>
            <a:r>
              <a:rPr lang="en-US" baseline="0" dirty="0" smtClean="0"/>
              <a:t>If you complete 120 units without meeting the UWSR, an enrollment hold is placed on your account.</a:t>
            </a:r>
          </a:p>
          <a:p>
            <a:pPr marL="699927" lvl="1" indent="-233309">
              <a:buAutoNum type="arabicPeriod"/>
            </a:pPr>
            <a:r>
              <a:rPr lang="en-US" baseline="0" dirty="0" smtClean="0"/>
              <a:t>This means you can not register for classes.</a:t>
            </a:r>
          </a:p>
          <a:p>
            <a:pPr marL="699927" lvl="1" indent="-233309">
              <a:buAutoNum type="arabicPeriod"/>
            </a:pPr>
            <a:r>
              <a:rPr lang="en-US" baseline="0" dirty="0" smtClean="0"/>
              <a:t>The hold will ONLY be lifted if you register for the WST or sign up for what’s called a “first tier course.”</a:t>
            </a:r>
          </a:p>
          <a:p>
            <a:pPr marL="699927" lvl="1" indent="-233309">
              <a:buAutoNum type="arabicPeriod"/>
            </a:pPr>
            <a:r>
              <a:rPr lang="en-US" baseline="0" dirty="0" smtClean="0"/>
              <a:t>This happened to me when I was a student. In my experience, the “lift” of the hold was not automatic. As you all know, some classes fill up very quickly, so plan ahead if you will face a hold. </a:t>
            </a:r>
          </a:p>
        </p:txBody>
      </p:sp>
      <p:sp>
        <p:nvSpPr>
          <p:cNvPr id="4" name="Slide Number Placeholder 3"/>
          <p:cNvSpPr>
            <a:spLocks noGrp="1"/>
          </p:cNvSpPr>
          <p:nvPr>
            <p:ph type="sldNum" sz="quarter" idx="10"/>
          </p:nvPr>
        </p:nvSpPr>
        <p:spPr/>
        <p:txBody>
          <a:bodyPr/>
          <a:lstStyle/>
          <a:p>
            <a:fld id="{64F2359B-9B8D-40A4-BAD0-F56B7D1F37D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of you are eligible for testing accommodations. Maybe you have these for your finals</a:t>
            </a:r>
            <a:r>
              <a:rPr lang="en-US" baseline="0" dirty="0" smtClean="0"/>
              <a:t>, midterms or quizzes and you might be interested in receiving accommodations for the WST as well.</a:t>
            </a:r>
          </a:p>
          <a:p>
            <a:r>
              <a:rPr lang="en-US" baseline="0" dirty="0" smtClean="0"/>
              <a:t>In order to do this…</a:t>
            </a:r>
          </a:p>
          <a:p>
            <a:pPr marL="233309" indent="-233309">
              <a:buAutoNum type="arabicPeriod"/>
            </a:pPr>
            <a:r>
              <a:rPr lang="en-US" baseline="0" dirty="0" smtClean="0"/>
              <a:t>First register for the test and pay your fees.</a:t>
            </a:r>
          </a:p>
          <a:p>
            <a:pPr marL="233309" indent="-233309">
              <a:buAutoNum type="arabicPeriod"/>
            </a:pPr>
            <a:r>
              <a:rPr lang="en-US" baseline="0" dirty="0" smtClean="0"/>
              <a:t>Then, make an appointment with your AS Counselor.</a:t>
            </a:r>
          </a:p>
          <a:p>
            <a:pPr marL="699927" lvl="1" indent="-233309">
              <a:buAutoNum type="arabicPeriod"/>
            </a:pPr>
            <a:r>
              <a:rPr lang="en-US" baseline="0" dirty="0" smtClean="0"/>
              <a:t>They will discuss your accommodations and have your fill out a testing accommodations form</a:t>
            </a:r>
          </a:p>
          <a:p>
            <a:pPr marL="699927" lvl="1" indent="-233309">
              <a:buAutoNum type="arabicPeriod"/>
            </a:pPr>
            <a:r>
              <a:rPr lang="en-US" baseline="0" dirty="0" smtClean="0"/>
              <a:t>This MUST be done at least two weeks before the test. </a:t>
            </a:r>
          </a:p>
          <a:p>
            <a:pPr marL="233309" indent="-233309">
              <a:buAutoNum type="arabicPeriod"/>
            </a:pPr>
            <a:r>
              <a:rPr lang="en-US" baseline="0" dirty="0" smtClean="0"/>
              <a:t>The Testing Office will contact you one week to one and a half weeks before your test to confirm you’re accommodations. </a:t>
            </a:r>
          </a:p>
          <a:p>
            <a:pPr marL="233309" indent="-233309">
              <a:buAutoNum type="arabicPeriod"/>
            </a:pPr>
            <a:r>
              <a:rPr lang="en-US" baseline="0" dirty="0" smtClean="0"/>
              <a:t>Some important information… the private space in the testing office is not sound proof, so you may consider bringing ear plugs. Space is also limited</a:t>
            </a:r>
          </a:p>
          <a:p>
            <a:pPr marL="699927" lvl="1" indent="-233309">
              <a:buAutoNum type="arabicPeriod"/>
            </a:pPr>
            <a:r>
              <a:rPr lang="en-US" baseline="0" dirty="0" smtClean="0"/>
              <a:t>If you require private space, your test will generally take place the Wednesday, Thursday, or Friday before the test date. </a:t>
            </a:r>
          </a:p>
          <a:p>
            <a:pPr marL="233309" indent="-233309">
              <a:buAutoNum type="arabicPeriod"/>
            </a:pPr>
            <a:r>
              <a:rPr lang="en-US" baseline="0" dirty="0" smtClean="0"/>
              <a:t>There is a computer available in the testing office as well if you need this.</a:t>
            </a:r>
          </a:p>
          <a:p>
            <a:pPr marL="233309" indent="-233309">
              <a:buAutoNum type="arabicPeriod"/>
            </a:pPr>
            <a:r>
              <a:rPr lang="en-US" baseline="0" dirty="0" smtClean="0"/>
              <a:t>What are some other testing accommodations you could discuss with your AS counselor besides a private space?</a:t>
            </a:r>
          </a:p>
        </p:txBody>
      </p:sp>
      <p:sp>
        <p:nvSpPr>
          <p:cNvPr id="4" name="Slide Number Placeholder 3"/>
          <p:cNvSpPr>
            <a:spLocks noGrp="1"/>
          </p:cNvSpPr>
          <p:nvPr>
            <p:ph type="sldNum" sz="quarter" idx="10"/>
          </p:nvPr>
        </p:nvSpPr>
        <p:spPr/>
        <p:txBody>
          <a:bodyPr/>
          <a:lstStyle/>
          <a:p>
            <a:fld id="{64F2359B-9B8D-40A4-BAD0-F56B7D1F37D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do not have to take the WST,</a:t>
            </a:r>
            <a:r>
              <a:rPr lang="en-US" baseline="0" dirty="0" smtClean="0"/>
              <a:t> but you must meet the UWSR in order to graduate. You can do this either by passing the WST or passing the course option. </a:t>
            </a:r>
            <a:endParaRPr lang="en-US" dirty="0"/>
          </a:p>
        </p:txBody>
      </p:sp>
      <p:sp>
        <p:nvSpPr>
          <p:cNvPr id="4" name="Slide Number Placeholder 3"/>
          <p:cNvSpPr>
            <a:spLocks noGrp="1"/>
          </p:cNvSpPr>
          <p:nvPr>
            <p:ph type="sldNum" sz="quarter" idx="10"/>
          </p:nvPr>
        </p:nvSpPr>
        <p:spPr/>
        <p:txBody>
          <a:bodyPr/>
          <a:lstStyle/>
          <a:p>
            <a:fld id="{64F2359B-9B8D-40A4-BAD0-F56B7D1F37D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course option is by no means an “easy way out” and is in fact more time consuming.</a:t>
            </a:r>
          </a:p>
          <a:p>
            <a:endParaRPr lang="en-US" dirty="0" smtClean="0"/>
          </a:p>
          <a:p>
            <a:pPr marL="233309" indent="-233309">
              <a:buAutoNum type="arabicPeriod"/>
            </a:pPr>
            <a:r>
              <a:rPr lang="en-US" dirty="0" smtClean="0"/>
              <a:t>The</a:t>
            </a:r>
            <a:r>
              <a:rPr lang="en-US" baseline="0" dirty="0" smtClean="0"/>
              <a:t> course option begins with you taking what is called a “first tier course.” This is either ENGL 3000 (for native English speakers) or ENGL 3001 (for non-native English speakers.) You must pass this class AND pass a portfolio evaluation in this class.</a:t>
            </a:r>
          </a:p>
          <a:p>
            <a:pPr marL="233309" indent="-233309">
              <a:buAutoNum type="arabicPeriod"/>
            </a:pPr>
            <a:r>
              <a:rPr lang="en-US" baseline="0" dirty="0" smtClean="0"/>
              <a:t>This portfolio is graded by two evaluators who must agree on the score. If you receive Clear Competence, congratulations- you are done and your UWSR is met. If you receive Limited Competence, you must repeat the course. </a:t>
            </a:r>
          </a:p>
          <a:p>
            <a:pPr marL="233309" indent="-233309">
              <a:buAutoNum type="arabicPeriod"/>
            </a:pPr>
            <a:r>
              <a:rPr lang="en-US" baseline="0" dirty="0" smtClean="0"/>
              <a:t>If you receive Developing Competence, you must register for a Second Tier Course. This course is either ENGL 3003 or a specific course offered by your major department.</a:t>
            </a:r>
          </a:p>
          <a:p>
            <a:pPr marL="233309" indent="-233309">
              <a:buAutoNum type="arabicPeriod"/>
            </a:pPr>
            <a:r>
              <a:rPr lang="en-US" baseline="0" dirty="0" smtClean="0"/>
              <a:t>If you receive a C- or better in this course, your UWSR is met. If you receive a D+ or lower, you must repeat the course.</a:t>
            </a:r>
            <a:endParaRPr lang="en-US" baseline="0" dirty="0"/>
          </a:p>
          <a:p>
            <a:pPr marL="233309" indent="-233309">
              <a:buAutoNum type="arabicPeriod"/>
            </a:pPr>
            <a:r>
              <a:rPr lang="en-US" baseline="0" dirty="0" smtClean="0"/>
              <a:t>Understand that these courses are designed to give you an intensive experience in college-level writing and involve a lot of writing!</a:t>
            </a:r>
          </a:p>
        </p:txBody>
      </p:sp>
      <p:sp>
        <p:nvSpPr>
          <p:cNvPr id="4" name="Slide Number Placeholder 3"/>
          <p:cNvSpPr>
            <a:spLocks noGrp="1"/>
          </p:cNvSpPr>
          <p:nvPr>
            <p:ph type="sldNum" sz="quarter" idx="10"/>
          </p:nvPr>
        </p:nvSpPr>
        <p:spPr/>
        <p:txBody>
          <a:bodyPr/>
          <a:lstStyle/>
          <a:p>
            <a:fld id="{64F2359B-9B8D-40A4-BAD0-F56B7D1F37D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talk about these courses a little  more. </a:t>
            </a:r>
          </a:p>
          <a:p>
            <a:endParaRPr lang="en-US" dirty="0" smtClean="0"/>
          </a:p>
          <a:p>
            <a:pPr marL="233309" indent="-233309">
              <a:buAutoNum type="arabicPeriod"/>
            </a:pPr>
            <a:r>
              <a:rPr lang="en-US" baseline="0" dirty="0" smtClean="0"/>
              <a:t>For the first tier course</a:t>
            </a:r>
          </a:p>
          <a:p>
            <a:pPr marL="699927" lvl="1" indent="-233309">
              <a:buAutoNum type="arabicPeriod"/>
            </a:pPr>
            <a:r>
              <a:rPr lang="en-US" baseline="0" dirty="0" smtClean="0"/>
              <a:t>Either ENGL 3000 or 3001</a:t>
            </a:r>
          </a:p>
          <a:p>
            <a:pPr marL="1166546" lvl="2" indent="-233309">
              <a:buAutoNum type="arabicPeriod"/>
            </a:pPr>
            <a:r>
              <a:rPr lang="en-US" baseline="0" dirty="0" smtClean="0"/>
              <a:t>You have weekly writing assignments</a:t>
            </a:r>
          </a:p>
          <a:p>
            <a:pPr marL="1166546" lvl="2" indent="-233309">
              <a:buAutoNum type="arabicPeriod"/>
            </a:pPr>
            <a:r>
              <a:rPr lang="en-US" baseline="0" dirty="0" smtClean="0"/>
              <a:t>It does have a final exam</a:t>
            </a:r>
          </a:p>
          <a:p>
            <a:pPr marL="1166546" lvl="2" indent="-233309">
              <a:buAutoNum type="arabicPeriod"/>
            </a:pPr>
            <a:r>
              <a:rPr lang="en-US" baseline="0" dirty="0" smtClean="0"/>
              <a:t>And remember you must receive either a DC or CC on your portfolio</a:t>
            </a:r>
          </a:p>
          <a:p>
            <a:pPr marL="699927" lvl="1" indent="-233309">
              <a:buAutoNum type="arabicPeriod"/>
            </a:pPr>
            <a:r>
              <a:rPr lang="en-US" baseline="0" dirty="0" smtClean="0"/>
              <a:t>You work on compiling a portfolio in this class as well which is judged by evaluators (not your professor)</a:t>
            </a:r>
          </a:p>
          <a:p>
            <a:pPr marL="1166546" lvl="2" indent="-233309">
              <a:buAutoNum type="arabicPeriod"/>
            </a:pPr>
            <a:r>
              <a:rPr lang="en-US" baseline="0" dirty="0" smtClean="0"/>
              <a:t>This portfolio includes a cover page and a table of contents</a:t>
            </a:r>
          </a:p>
          <a:p>
            <a:pPr marL="1166546" lvl="2" indent="-233309">
              <a:buAutoNum type="arabicPeriod"/>
            </a:pPr>
            <a:r>
              <a:rPr lang="en-US" baseline="0" dirty="0" smtClean="0"/>
              <a:t>An introduction essay</a:t>
            </a:r>
          </a:p>
          <a:p>
            <a:pPr marL="1166546" lvl="2" indent="-233309">
              <a:buAutoNum type="arabicPeriod"/>
            </a:pPr>
            <a:r>
              <a:rPr lang="en-US" baseline="0" dirty="0" smtClean="0"/>
              <a:t>And 3 drafts of 3 essays</a:t>
            </a:r>
          </a:p>
          <a:p>
            <a:pPr marL="233309" indent="-233309">
              <a:buAutoNum type="arabicPeriod"/>
            </a:pPr>
            <a:r>
              <a:rPr lang="en-US" baseline="0" dirty="0" smtClean="0"/>
              <a:t>For the Second Tier Course</a:t>
            </a:r>
          </a:p>
          <a:p>
            <a:pPr marL="699927" lvl="1" indent="-233309">
              <a:buAutoNum type="arabicPeriod"/>
            </a:pPr>
            <a:r>
              <a:rPr lang="en-US" baseline="0" dirty="0" smtClean="0"/>
              <a:t>Which is either ENGL 3003 or another course available in your major</a:t>
            </a:r>
          </a:p>
          <a:p>
            <a:pPr marL="699927" lvl="1" indent="-233309">
              <a:buAutoNum type="arabicPeriod"/>
            </a:pPr>
            <a:r>
              <a:rPr lang="en-US" baseline="0" dirty="0" smtClean="0"/>
              <a:t>You must pass this class with a C- or better</a:t>
            </a:r>
          </a:p>
          <a:p>
            <a:pPr marL="1166546" lvl="2" indent="-233309">
              <a:buAutoNum type="arabicPeriod"/>
            </a:pPr>
            <a:r>
              <a:rPr lang="en-US" baseline="0" dirty="0" smtClean="0"/>
              <a:t>No matter what class you take, you will write at least 8000 words in total,</a:t>
            </a:r>
          </a:p>
          <a:p>
            <a:pPr marL="1166546" lvl="2" indent="-233309">
              <a:buAutoNum type="arabicPeriod"/>
            </a:pPr>
            <a:r>
              <a:rPr lang="en-US" baseline="0" dirty="0" smtClean="0"/>
              <a:t>Write a minimum of 2 pages per week</a:t>
            </a:r>
          </a:p>
          <a:p>
            <a:pPr marL="1166546" lvl="2" indent="-233309">
              <a:buAutoNum type="arabicPeriod"/>
            </a:pPr>
            <a:r>
              <a:rPr lang="en-US" baseline="0" dirty="0" smtClean="0"/>
              <a:t>Have weekly writing assignments</a:t>
            </a:r>
          </a:p>
          <a:p>
            <a:pPr marL="1166546" lvl="2" indent="-233309">
              <a:buAutoNum type="arabicPeriod"/>
            </a:pPr>
            <a:r>
              <a:rPr lang="en-US" baseline="0" dirty="0" smtClean="0"/>
              <a:t>And 3 multiple-draft essays</a:t>
            </a:r>
          </a:p>
        </p:txBody>
      </p:sp>
      <p:sp>
        <p:nvSpPr>
          <p:cNvPr id="4" name="Slide Number Placeholder 3"/>
          <p:cNvSpPr>
            <a:spLocks noGrp="1"/>
          </p:cNvSpPr>
          <p:nvPr>
            <p:ph type="sldNum" sz="quarter" idx="10"/>
          </p:nvPr>
        </p:nvSpPr>
        <p:spPr/>
        <p:txBody>
          <a:bodyPr/>
          <a:lstStyle/>
          <a:p>
            <a:fld id="{64F2359B-9B8D-40A4-BAD0-F56B7D1F37D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a lot of students wonder, what if I get an LC on the first tier course, or a D on the second tier course over and over? Do I have to keep taking the courses over and over forever? The answer is no, you can appeal the requirement under two circumstances.</a:t>
            </a:r>
          </a:p>
          <a:p>
            <a:r>
              <a:rPr lang="en-US" baseline="0" dirty="0" smtClean="0"/>
              <a:t>	1. If you have taken the first-tier course and received LC 3 consecutive times, and your most recent teacher writes a letter on your behalf, saying that you did everything possible that you could to pass the portfolio…. Your appeal will go to the Basic Writing Skills Appeals Committee.</a:t>
            </a:r>
          </a:p>
          <a:p>
            <a:r>
              <a:rPr lang="en-US" baseline="0" dirty="0" smtClean="0"/>
              <a:t>2. If you receive a D or a D+ in a second tier course, you can request an administrative appeal which may increase your grade and therefore allow you to meet the UWSR.</a:t>
            </a:r>
          </a:p>
          <a:p>
            <a:r>
              <a:rPr lang="en-US" baseline="0" dirty="0" smtClean="0"/>
              <a:t>3. Note that you can take a second tier course Credit or No Credit, with Credit counting as a passing grade. This is only an option if you take a course not in your major. But, keep in mind that a D will count as no credit. </a:t>
            </a:r>
            <a:endParaRPr lang="en-US" dirty="0"/>
          </a:p>
        </p:txBody>
      </p:sp>
      <p:sp>
        <p:nvSpPr>
          <p:cNvPr id="4" name="Slide Number Placeholder 3"/>
          <p:cNvSpPr>
            <a:spLocks noGrp="1"/>
          </p:cNvSpPr>
          <p:nvPr>
            <p:ph type="sldNum" sz="quarter" idx="10"/>
          </p:nvPr>
        </p:nvSpPr>
        <p:spPr/>
        <p:txBody>
          <a:bodyPr/>
          <a:lstStyle/>
          <a:p>
            <a:fld id="{64F2359B-9B8D-40A4-BAD0-F56B7D1F37D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now</a:t>
            </a:r>
            <a:r>
              <a:rPr lang="en-US" baseline="0" dirty="0" smtClean="0"/>
              <a:t> let’s talk about some general tips for success.</a:t>
            </a:r>
            <a:br>
              <a:rPr lang="en-US" baseline="0" dirty="0" smtClean="0"/>
            </a:br>
            <a:endParaRPr lang="en-US" dirty="0"/>
          </a:p>
        </p:txBody>
      </p:sp>
      <p:sp>
        <p:nvSpPr>
          <p:cNvPr id="4" name="Slide Number Placeholder 3"/>
          <p:cNvSpPr>
            <a:spLocks noGrp="1"/>
          </p:cNvSpPr>
          <p:nvPr>
            <p:ph type="sldNum" sz="quarter" idx="10"/>
          </p:nvPr>
        </p:nvSpPr>
        <p:spPr/>
        <p:txBody>
          <a:bodyPr/>
          <a:lstStyle/>
          <a:p>
            <a:fld id="{64F2359B-9B8D-40A4-BAD0-F56B7D1F37D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can</a:t>
            </a:r>
            <a:r>
              <a:rPr lang="en-US" baseline="0" dirty="0" smtClean="0"/>
              <a:t> you prepare?</a:t>
            </a:r>
          </a:p>
          <a:p>
            <a:pPr marL="233309" indent="-233309">
              <a:buAutoNum type="arabicPeriod"/>
            </a:pPr>
            <a:r>
              <a:rPr lang="en-US" baseline="0" dirty="0" smtClean="0"/>
              <a:t>Well, first pay attention in ENGL 1000 and ENGL 1002. These courses will teach you techniques to help you pass the UWSR</a:t>
            </a:r>
          </a:p>
          <a:p>
            <a:pPr marL="233309" indent="-233309">
              <a:buAutoNum type="arabicPeriod"/>
            </a:pPr>
            <a:r>
              <a:rPr lang="en-US" baseline="0" dirty="0" smtClean="0"/>
              <a:t>Second, attend Project IMPACT Workshops that help you develop skills useful to the UWSR such as Time Management, Test Taking, and the WST</a:t>
            </a:r>
          </a:p>
          <a:p>
            <a:pPr marL="233309" indent="-233309">
              <a:buAutoNum type="arabicPeriod"/>
            </a:pPr>
            <a:r>
              <a:rPr lang="en-US" baseline="0" dirty="0" smtClean="0"/>
              <a:t>Third, you can attend SCAA workshops on the WST. These are rumored to be very, very good. They have been doing them for a long time. We will gladly help you sign-up or show you where SCAA is located. </a:t>
            </a:r>
          </a:p>
          <a:p>
            <a:pPr marL="233309" indent="-233309">
              <a:buAutoNum type="arabicPeriod"/>
            </a:pPr>
            <a:r>
              <a:rPr lang="en-US" baseline="0" dirty="0" smtClean="0"/>
              <a:t>Fourth, there is a fantastic book located in the campus bookstore called </a:t>
            </a:r>
            <a:r>
              <a:rPr lang="en-US" i="1" baseline="0" dirty="0" smtClean="0"/>
              <a:t>Quick Guide to Passing the WST. </a:t>
            </a:r>
            <a:r>
              <a:rPr lang="en-US" i="0" baseline="0" dirty="0" smtClean="0"/>
              <a:t>It is located downstairs with reference books and is written by an English professor who teaches the ENGL 3000 course. It is about 20$ and has numerous exercises. She uses it in her class.</a:t>
            </a:r>
          </a:p>
          <a:p>
            <a:pPr marL="233309" indent="-233309">
              <a:buAutoNum type="arabicPeriod"/>
            </a:pPr>
            <a:r>
              <a:rPr lang="en-US" i="0" baseline="0" dirty="0" smtClean="0"/>
              <a:t>Practice Writing Sample Essays. If you are receiving tutoring for ENGL 1000, 1002 or any of the remedial classes and have a couple weeks where you have nothing to work on, I will approve for you to bring these in for revision.</a:t>
            </a:r>
          </a:p>
          <a:p>
            <a:pPr marL="233309" indent="-233309">
              <a:buAutoNum type="arabicPeriod"/>
            </a:pPr>
            <a:r>
              <a:rPr lang="en-US" i="0" baseline="0" dirty="0" smtClean="0"/>
              <a:t>Start reading daily- even if it is just for 20 minutes. Reading builds your vocabulary and understanding of college-level English. If you have trouble reading, try listening to audio-books. This similarly will help you develop your writing. </a:t>
            </a:r>
          </a:p>
          <a:p>
            <a:pPr marL="233309" indent="-233309">
              <a:buAutoNum type="arabicPeriod"/>
            </a:pPr>
            <a:r>
              <a:rPr lang="en-US" dirty="0" smtClean="0"/>
              <a:t>Work on developing skills</a:t>
            </a:r>
            <a:r>
              <a:rPr lang="en-US" baseline="0" dirty="0" smtClean="0"/>
              <a:t> you will use for the exam. We will do some exercises today to help you with this- and more on Friday in part II.</a:t>
            </a:r>
          </a:p>
          <a:p>
            <a:pPr marL="233309" indent="-233309"/>
            <a:endParaRPr lang="en-US" dirty="0"/>
          </a:p>
        </p:txBody>
      </p:sp>
      <p:sp>
        <p:nvSpPr>
          <p:cNvPr id="4" name="Slide Number Placeholder 3"/>
          <p:cNvSpPr>
            <a:spLocks noGrp="1"/>
          </p:cNvSpPr>
          <p:nvPr>
            <p:ph type="sldNum" sz="quarter" idx="10"/>
          </p:nvPr>
        </p:nvSpPr>
        <p:spPr/>
        <p:txBody>
          <a:bodyPr/>
          <a:lstStyle/>
          <a:p>
            <a:fld id="{64F2359B-9B8D-40A4-BAD0-F56B7D1F37D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the Day of the Exam</a:t>
            </a:r>
          </a:p>
          <a:p>
            <a:pPr marL="233309" indent="-233309">
              <a:buAutoNum type="arabicPeriod"/>
            </a:pPr>
            <a:r>
              <a:rPr lang="en-US" baseline="0" dirty="0" smtClean="0"/>
              <a:t>Make sure you bring your photo id, #2 pencils and pens, as well as a print-out of your confirmation or ticket. I have provided you with a check-list of things to bring and things to do before your WST.</a:t>
            </a:r>
          </a:p>
          <a:p>
            <a:pPr marL="233309" indent="-233309">
              <a:buAutoNum type="arabicPeriod"/>
            </a:pPr>
            <a:r>
              <a:rPr lang="en-US" baseline="0" dirty="0" smtClean="0"/>
              <a:t>Any other items you bring might be confiscated and no food or liquid is allowed.</a:t>
            </a:r>
          </a:p>
          <a:p>
            <a:pPr marL="233309" indent="-233309">
              <a:buAutoNum type="arabicPeriod"/>
            </a:pPr>
            <a:r>
              <a:rPr lang="en-US" baseline="0" dirty="0" smtClean="0"/>
              <a:t>You MUST arrive no later than 30 minutes before the original exam or no later than 15 minutes before the computer guaranteed version.</a:t>
            </a:r>
          </a:p>
          <a:p>
            <a:pPr marL="233309" indent="-233309">
              <a:buAutoNum type="arabicPeriod"/>
            </a:pPr>
            <a:r>
              <a:rPr lang="en-US" baseline="0" dirty="0" smtClean="0"/>
              <a:t>There are no breaks and no leaving the exam room.</a:t>
            </a:r>
          </a:p>
          <a:p>
            <a:pPr marL="233309" indent="-233309">
              <a:buAutoNum type="arabicPeriod"/>
            </a:pPr>
            <a:r>
              <a:rPr lang="en-US" baseline="0" dirty="0" smtClean="0"/>
              <a:t>You will be given a choice between 2 topics</a:t>
            </a:r>
          </a:p>
          <a:p>
            <a:pPr marL="699927" lvl="1" indent="-233309">
              <a:buAutoNum type="arabicPeriod"/>
            </a:pPr>
            <a:r>
              <a:rPr lang="en-US" baseline="0" dirty="0" smtClean="0"/>
              <a:t>You will be given 15 minutes to plan and 75 minutes to write. </a:t>
            </a:r>
          </a:p>
        </p:txBody>
      </p:sp>
      <p:sp>
        <p:nvSpPr>
          <p:cNvPr id="4" name="Slide Number Placeholder 3"/>
          <p:cNvSpPr>
            <a:spLocks noGrp="1"/>
          </p:cNvSpPr>
          <p:nvPr>
            <p:ph type="sldNum" sz="quarter" idx="10"/>
          </p:nvPr>
        </p:nvSpPr>
        <p:spPr/>
        <p:txBody>
          <a:bodyPr/>
          <a:lstStyle/>
          <a:p>
            <a:fld id="{64F2359B-9B8D-40A4-BAD0-F56B7D1F37D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The Testing Office suggests</a:t>
            </a:r>
            <a:r>
              <a:rPr lang="en-US" baseline="0" dirty="0" smtClean="0"/>
              <a:t> writing in pen, and on one side of the page because it is easier to read. It is in your best interest to make their job easier.</a:t>
            </a:r>
          </a:p>
          <a:p>
            <a:r>
              <a:rPr lang="en-US" baseline="0" dirty="0" smtClean="0"/>
              <a:t>2. Crossing out is okay, and the evaluators will follow directions like arrows or reading directions written in margins.</a:t>
            </a:r>
          </a:p>
          <a:p>
            <a:r>
              <a:rPr lang="en-US" baseline="0" dirty="0" smtClean="0"/>
              <a:t>3. Start preparing before you reach 90 units. This is a tough exam, and is even more challenging for many people with disabilities. Since this is a standard exam, it favors traditional learners. While there are accommodations to help level playing field, if you have a processing disorder, learning disability, speech and language disability, or other disability that affects your test performance or writing, it can be especially difficult. However, with proper preparation, you will meet the UWSR. I have witnessed dozens of P.I. students meet it, and those who meet it easiest and quickest, prepare early. </a:t>
            </a:r>
          </a:p>
          <a:p>
            <a:r>
              <a:rPr lang="en-US" baseline="0" dirty="0" smtClean="0"/>
              <a:t>4. Treat it like it’s the SAT’s. Go to bed early the night before, study for it and you will do well.</a:t>
            </a:r>
          </a:p>
          <a:p>
            <a:r>
              <a:rPr lang="en-US" baseline="0" dirty="0" smtClean="0"/>
              <a:t>5. Don’t wait until the last minute to take the exam!</a:t>
            </a:r>
          </a:p>
          <a:p>
            <a:r>
              <a:rPr lang="en-US" baseline="0" dirty="0" smtClean="0"/>
              <a:t>	- the university will not let you graduate without the UWSR and it will make you go through all the proper attempts at exams and courses before granting you a waiver. </a:t>
            </a:r>
          </a:p>
          <a:p>
            <a:r>
              <a:rPr lang="en-US" baseline="0" dirty="0" smtClean="0"/>
              <a:t>	- I have tutored in English 3000 almost a dozen times. One time stand out in my memory. It was Spring quarter and there was a young woman who was all set to graduate- except she had not passed the UWSR. She took the exam twice and failed. Now the quarter before graduation, she was taking a first-tier course. </a:t>
            </a:r>
            <a:endParaRPr lang="en-US" dirty="0"/>
          </a:p>
        </p:txBody>
      </p:sp>
      <p:sp>
        <p:nvSpPr>
          <p:cNvPr id="4" name="Slide Number Placeholder 3"/>
          <p:cNvSpPr>
            <a:spLocks noGrp="1"/>
          </p:cNvSpPr>
          <p:nvPr>
            <p:ph type="sldNum" sz="quarter" idx="10"/>
          </p:nvPr>
        </p:nvSpPr>
        <p:spPr/>
        <p:txBody>
          <a:bodyPr/>
          <a:lstStyle/>
          <a:p>
            <a:fld id="{64F2359B-9B8D-40A4-BAD0-F56B7D1F37D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F2359B-9B8D-40A4-BAD0-F56B7D1F37D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r>
            <a:br>
              <a:rPr lang="en-US" dirty="0" smtClean="0"/>
            </a:br>
            <a:r>
              <a:rPr lang="en-US" dirty="0" smtClean="0"/>
              <a:t>Test</a:t>
            </a:r>
            <a:r>
              <a:rPr lang="en-US" baseline="0" dirty="0" smtClean="0"/>
              <a:t> anxiety is something that affects all of us to some extent or another, but for some students it can be a real barrier to success. So let’s discuss some techniques we can use to reduce test anxiety.</a:t>
            </a:r>
          </a:p>
          <a:p>
            <a:endParaRPr lang="en-US" baseline="0" dirty="0" smtClean="0"/>
          </a:p>
          <a:p>
            <a:pPr marL="233309" indent="-233309">
              <a:buAutoNum type="arabicPeriod"/>
            </a:pPr>
            <a:r>
              <a:rPr lang="en-US" baseline="0" dirty="0" smtClean="0"/>
              <a:t>What are some things you can do on a regular basis, or before the exam to reduce test anxiety?</a:t>
            </a:r>
          </a:p>
          <a:p>
            <a:pPr marL="233309" indent="-233309">
              <a:buAutoNum type="arabicPeriod"/>
            </a:pPr>
            <a:endParaRPr lang="en-US" baseline="0" dirty="0" smtClean="0"/>
          </a:p>
          <a:p>
            <a:pPr marL="233309" indent="-233309">
              <a:buAutoNum type="arabicPeriod"/>
            </a:pPr>
            <a:r>
              <a:rPr lang="en-US" baseline="0" dirty="0" smtClean="0"/>
              <a:t>What are some things you can do inside the exam to reduce test anxiety?</a:t>
            </a:r>
            <a:endParaRPr lang="en-US" dirty="0"/>
          </a:p>
        </p:txBody>
      </p:sp>
      <p:sp>
        <p:nvSpPr>
          <p:cNvPr id="4" name="Slide Number Placeholder 3"/>
          <p:cNvSpPr>
            <a:spLocks noGrp="1"/>
          </p:cNvSpPr>
          <p:nvPr>
            <p:ph type="sldNum" sz="quarter" idx="10"/>
          </p:nvPr>
        </p:nvSpPr>
        <p:spPr/>
        <p:txBody>
          <a:bodyPr/>
          <a:lstStyle/>
          <a:p>
            <a:fld id="{64F2359B-9B8D-40A4-BAD0-F56B7D1F37D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Understanding how you will be graded is essential</a:t>
            </a:r>
            <a:r>
              <a:rPr lang="en-US" baseline="0" dirty="0" smtClean="0"/>
              <a:t> to writing a successful essay. You need to know what they are looking for in order to make sure your essay contains it.</a:t>
            </a:r>
          </a:p>
          <a:p>
            <a:endParaRPr lang="en-US" baseline="0" dirty="0" smtClean="0"/>
          </a:p>
          <a:p>
            <a:r>
              <a:rPr lang="en-US" baseline="0" dirty="0" smtClean="0"/>
              <a:t>We will briefly be looking at what you will be graded on and what the scores </a:t>
            </a:r>
            <a:r>
              <a:rPr lang="en-US" i="1" baseline="0" dirty="0" smtClean="0"/>
              <a:t>mean</a:t>
            </a:r>
            <a:r>
              <a:rPr lang="en-US" i="0" baseline="0" dirty="0" smtClean="0"/>
              <a:t>. You were given a hand out that breaks it down in detail. Some of the language can be kind of technical though, so I want to give you a chance to ask questions if you have them.</a:t>
            </a:r>
          </a:p>
          <a:p>
            <a:endParaRPr lang="en-US" i="0" baseline="0" dirty="0" smtClean="0"/>
          </a:p>
          <a:p>
            <a:endParaRPr lang="en-US" baseline="0" dirty="0" smtClean="0"/>
          </a:p>
        </p:txBody>
      </p:sp>
      <p:sp>
        <p:nvSpPr>
          <p:cNvPr id="4" name="Slide Number Placeholder 3"/>
          <p:cNvSpPr>
            <a:spLocks noGrp="1"/>
          </p:cNvSpPr>
          <p:nvPr>
            <p:ph type="sldNum" sz="quarter" idx="10"/>
          </p:nvPr>
        </p:nvSpPr>
        <p:spPr/>
        <p:txBody>
          <a:bodyPr/>
          <a:lstStyle/>
          <a:p>
            <a:fld id="{64F2359B-9B8D-40A4-BAD0-F56B7D1F37D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Your essay will be graded on Thesis, Task, Organization, Development,</a:t>
            </a:r>
            <a:r>
              <a:rPr lang="en-US" baseline="0" dirty="0" smtClean="0"/>
              <a:t> and Technical Command.</a:t>
            </a:r>
          </a:p>
          <a:p>
            <a:endParaRPr lang="en-US" baseline="0" dirty="0" smtClean="0"/>
          </a:p>
          <a:p>
            <a:r>
              <a:rPr lang="en-US" baseline="0" dirty="0" smtClean="0"/>
              <a:t>Each of these will be addressed in this workshop or the next. </a:t>
            </a:r>
            <a:endParaRPr lang="en-US" dirty="0"/>
          </a:p>
        </p:txBody>
      </p:sp>
      <p:sp>
        <p:nvSpPr>
          <p:cNvPr id="4" name="Slide Number Placeholder 3"/>
          <p:cNvSpPr>
            <a:spLocks noGrp="1"/>
          </p:cNvSpPr>
          <p:nvPr>
            <p:ph type="sldNum" sz="quarter" idx="10"/>
          </p:nvPr>
        </p:nvSpPr>
        <p:spPr/>
        <p:txBody>
          <a:bodyPr/>
          <a:lstStyle/>
          <a:p>
            <a:fld id="{64F2359B-9B8D-40A4-BAD0-F56B7D1F37D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Your score determines what options are available to you.</a:t>
            </a:r>
          </a:p>
          <a:p>
            <a:pPr>
              <a:buFontTx/>
              <a:buChar char="-"/>
            </a:pPr>
            <a:r>
              <a:rPr lang="en-US" baseline="0" dirty="0" smtClean="0"/>
              <a:t>If you receive an 8- you are done!</a:t>
            </a:r>
          </a:p>
          <a:p>
            <a:pPr>
              <a:buFontTx/>
              <a:buChar char="-"/>
            </a:pPr>
            <a:r>
              <a:rPr lang="en-US" baseline="0" dirty="0" smtClean="0"/>
              <a:t>If you receive a 7- you can retake the exam one more time or take a second tier course</a:t>
            </a:r>
          </a:p>
          <a:p>
            <a:pPr>
              <a:buFontTx/>
              <a:buChar char="-"/>
            </a:pPr>
            <a:r>
              <a:rPr lang="en-US" baseline="0" dirty="0" smtClean="0"/>
              <a:t>If you receive a 6- you can retake the exam one more time or take a first tier course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4F2359B-9B8D-40A4-BAD0-F56B7D1F37D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Clear Competence</a:t>
            </a:r>
            <a:r>
              <a:rPr lang="en-US" baseline="0" dirty="0" smtClean="0"/>
              <a:t> Score means that….</a:t>
            </a:r>
            <a:endParaRPr lang="en-US" dirty="0" smtClean="0"/>
          </a:p>
          <a:p>
            <a:r>
              <a:rPr lang="en-US" dirty="0" smtClean="0"/>
              <a:t>The essay has a thesis that adequately addresses the topic. </a:t>
            </a:r>
          </a:p>
          <a:p>
            <a:r>
              <a:rPr lang="en-US" dirty="0" smtClean="0"/>
              <a:t>The paragraphs are adequately organized and developed with some appropriate details and examples. </a:t>
            </a:r>
          </a:p>
          <a:p>
            <a:r>
              <a:rPr lang="en-US" dirty="0" smtClean="0"/>
              <a:t>Responds to the writing task but may slight some aspects. </a:t>
            </a:r>
          </a:p>
          <a:p>
            <a:r>
              <a:rPr lang="en-US" dirty="0" smtClean="0"/>
              <a:t>Overall the sentences demonstrate an adequate facility with language; sentence variety may be limited</a:t>
            </a:r>
          </a:p>
          <a:p>
            <a:r>
              <a:rPr lang="en-US" dirty="0" smtClean="0"/>
              <a:t>Minor errors in grammar or punctuation should not interfere with meaning and should be of the type that could be easily remedied given time for proofreading. </a:t>
            </a:r>
          </a:p>
          <a:p>
            <a:r>
              <a:rPr lang="en-US" dirty="0" smtClean="0"/>
              <a:t>For</a:t>
            </a:r>
            <a:r>
              <a:rPr lang="en-US" baseline="0" dirty="0" smtClean="0"/>
              <a:t> information on what developing competence or limited competence looks like, consult your handout. </a:t>
            </a:r>
            <a:endParaRPr lang="en-US" dirty="0" smtClean="0"/>
          </a:p>
          <a:p>
            <a:endParaRPr lang="en-US" dirty="0"/>
          </a:p>
        </p:txBody>
      </p:sp>
      <p:sp>
        <p:nvSpPr>
          <p:cNvPr id="4" name="Slide Number Placeholder 3"/>
          <p:cNvSpPr>
            <a:spLocks noGrp="1"/>
          </p:cNvSpPr>
          <p:nvPr>
            <p:ph type="sldNum" sz="quarter" idx="10"/>
          </p:nvPr>
        </p:nvSpPr>
        <p:spPr/>
        <p:txBody>
          <a:bodyPr/>
          <a:lstStyle/>
          <a:p>
            <a:fld id="{64F2359B-9B8D-40A4-BAD0-F56B7D1F37D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we have gone</a:t>
            </a:r>
            <a:r>
              <a:rPr lang="en-US" baseline="0" dirty="0" smtClean="0"/>
              <a:t> over the details of the WST and UWSR and discussed what they want your essay to </a:t>
            </a:r>
            <a:r>
              <a:rPr lang="en-US" i="1" baseline="0" dirty="0" smtClean="0"/>
              <a:t>look </a:t>
            </a:r>
            <a:r>
              <a:rPr lang="en-US" i="0" u="none" baseline="0" dirty="0" smtClean="0"/>
              <a:t>like, let’s get into how to create the type of essay the University is looking for. We will start this today and finish it in Part II. </a:t>
            </a:r>
            <a:endParaRPr lang="en-US" dirty="0"/>
          </a:p>
        </p:txBody>
      </p:sp>
      <p:sp>
        <p:nvSpPr>
          <p:cNvPr id="4" name="Slide Number Placeholder 3"/>
          <p:cNvSpPr>
            <a:spLocks noGrp="1"/>
          </p:cNvSpPr>
          <p:nvPr>
            <p:ph type="sldNum" sz="quarter" idx="10"/>
          </p:nvPr>
        </p:nvSpPr>
        <p:spPr/>
        <p:txBody>
          <a:bodyPr/>
          <a:lstStyle/>
          <a:p>
            <a:fld id="{64F2359B-9B8D-40A4-BAD0-F56B7D1F37D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Friday, </a:t>
            </a:r>
            <a:r>
              <a:rPr lang="en-US" baseline="0" dirty="0" smtClean="0"/>
              <a:t>we will be finishing our discussion on the “6 steps” to a great essay. We will be going over:</a:t>
            </a:r>
          </a:p>
          <a:p>
            <a:r>
              <a:rPr lang="en-US" dirty="0" smtClean="0"/>
              <a:t>-Creating a Strong Thesis</a:t>
            </a:r>
          </a:p>
          <a:p>
            <a:r>
              <a:rPr lang="en-US" dirty="0" smtClean="0"/>
              <a:t>-Organizing</a:t>
            </a:r>
          </a:p>
          <a:p>
            <a:pPr lvl="1"/>
            <a:r>
              <a:rPr lang="en-US" dirty="0" smtClean="0"/>
              <a:t>-Writing from an Outline</a:t>
            </a:r>
          </a:p>
          <a:p>
            <a:pPr lvl="1"/>
            <a:r>
              <a:rPr lang="en-US" dirty="0" smtClean="0"/>
              <a:t>-Writing from a Web</a:t>
            </a:r>
          </a:p>
          <a:p>
            <a:r>
              <a:rPr lang="en-US" dirty="0" smtClean="0"/>
              <a:t>-Tips for drafting an essay</a:t>
            </a:r>
          </a:p>
          <a:p>
            <a:r>
              <a:rPr lang="en-US" dirty="0" smtClean="0"/>
              <a:t>-Tips for revising an essay </a:t>
            </a:r>
          </a:p>
          <a:p>
            <a:r>
              <a:rPr lang="en-US" dirty="0" smtClean="0"/>
              <a:t>This will be in the PI Lab from</a:t>
            </a:r>
            <a:r>
              <a:rPr lang="en-US" baseline="0" dirty="0" smtClean="0"/>
              <a:t> 11:00-12:00. Remember, if you want to participate in the WST Guided-Practice Test next Wednesday, you need to attend both part 1 and part 2!</a:t>
            </a:r>
            <a:endParaRPr lang="en-US" dirty="0" smtClean="0"/>
          </a:p>
          <a:p>
            <a:endParaRPr lang="en-US" dirty="0"/>
          </a:p>
        </p:txBody>
      </p:sp>
      <p:sp>
        <p:nvSpPr>
          <p:cNvPr id="4" name="Slide Number Placeholder 3"/>
          <p:cNvSpPr>
            <a:spLocks noGrp="1"/>
          </p:cNvSpPr>
          <p:nvPr>
            <p:ph type="sldNum" sz="quarter" idx="10"/>
          </p:nvPr>
        </p:nvSpPr>
        <p:spPr/>
        <p:txBody>
          <a:bodyPr/>
          <a:lstStyle/>
          <a:p>
            <a:fld id="{64F2359B-9B8D-40A4-BAD0-F56B7D1F37D9}"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F2359B-9B8D-40A4-BAD0-F56B7D1F37D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3309" indent="-233309">
              <a:buAutoNum type="arabicPeriod"/>
            </a:pPr>
            <a:r>
              <a:rPr lang="en-US" baseline="0" dirty="0" smtClean="0"/>
              <a:t>The WST stands for the Writing Skills Test. This is a 90 minute exam in which you must write an argumentative essay</a:t>
            </a:r>
          </a:p>
          <a:p>
            <a:pPr marL="233309" indent="-233309">
              <a:buAutoNum type="arabicPeriod"/>
            </a:pPr>
            <a:r>
              <a:rPr lang="en-US" baseline="0" dirty="0" smtClean="0"/>
              <a:t>The WST satisfies the University Writing Skills Requirement which is our Graduation Writing Assessment Requirement, something that all CSU’s have. </a:t>
            </a:r>
          </a:p>
          <a:p>
            <a:pPr marL="233309" indent="-233309">
              <a:buAutoNum type="arabicPeriod"/>
            </a:pPr>
            <a:r>
              <a:rPr lang="en-US" baseline="0" dirty="0" smtClean="0"/>
              <a:t>The WST requires that you demonstrate your ability to think and write critically by writing an analytic essay</a:t>
            </a:r>
          </a:p>
          <a:p>
            <a:pPr marL="233309" indent="-233309">
              <a:buAutoNum type="arabicPeriod"/>
            </a:pPr>
            <a:r>
              <a:rPr lang="en-US" baseline="0" dirty="0" smtClean="0"/>
              <a:t>You have two options to take the test: either by pencil/pen (25$) or computer (which is limited to 10 slots per exam and is more expensive.) T</a:t>
            </a:r>
          </a:p>
          <a:p>
            <a:pPr marL="233309" indent="-233309">
              <a:buAutoNum type="arabicPeriod"/>
            </a:pPr>
            <a:r>
              <a:rPr lang="en-US" baseline="0" dirty="0" smtClean="0"/>
              <a:t>It is available on the Hayward and Concord Campus</a:t>
            </a:r>
          </a:p>
          <a:p>
            <a:pPr marL="233309" indent="-233309">
              <a:buAutoNum type="arabicPeriod"/>
            </a:pPr>
            <a:endParaRPr lang="en-US" dirty="0"/>
          </a:p>
        </p:txBody>
      </p:sp>
      <p:sp>
        <p:nvSpPr>
          <p:cNvPr id="4" name="Slide Number Placeholder 3"/>
          <p:cNvSpPr>
            <a:spLocks noGrp="1"/>
          </p:cNvSpPr>
          <p:nvPr>
            <p:ph type="sldNum" sz="quarter" idx="10"/>
          </p:nvPr>
        </p:nvSpPr>
        <p:spPr/>
        <p:txBody>
          <a:bodyPr/>
          <a:lstStyle/>
          <a:p>
            <a:fld id="{64F2359B-9B8D-40A4-BAD0-F56B7D1F37D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F2359B-9B8D-40A4-BAD0-F56B7D1F37D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3309" indent="-233309">
              <a:buAutoNum type="arabicPeriod"/>
            </a:pPr>
            <a:r>
              <a:rPr lang="en-US" baseline="0" dirty="0" smtClean="0"/>
              <a:t>The WST stands for the Writing Skills Test. This is a 90 minute exam in which you must write an argumentative essay</a:t>
            </a:r>
          </a:p>
          <a:p>
            <a:pPr marL="233309" indent="-233309">
              <a:buAutoNum type="arabicPeriod"/>
            </a:pPr>
            <a:r>
              <a:rPr lang="en-US" baseline="0" dirty="0" smtClean="0"/>
              <a:t>The WST satisfies the University Writing Skills Requirement which is our Graduation Writing Assessment Requirement, something that all CSU’s have. </a:t>
            </a:r>
          </a:p>
          <a:p>
            <a:pPr marL="233309" indent="-233309">
              <a:buAutoNum type="arabicPeriod"/>
            </a:pPr>
            <a:r>
              <a:rPr lang="en-US" baseline="0" dirty="0" smtClean="0"/>
              <a:t>The WST requires that you demonstrate your ability to think and write critically by writing an analytic essay</a:t>
            </a:r>
          </a:p>
          <a:p>
            <a:pPr marL="233309" indent="-233309">
              <a:buAutoNum type="arabicPeriod"/>
            </a:pPr>
            <a:r>
              <a:rPr lang="en-US" baseline="0" dirty="0" smtClean="0"/>
              <a:t>You have two options to take the test: either by pencil/pen (25$) or computer (which is limited to 10 slots per exam and is more expensive.) T</a:t>
            </a:r>
          </a:p>
          <a:p>
            <a:pPr marL="233309" indent="-233309">
              <a:buAutoNum type="arabicPeriod"/>
            </a:pPr>
            <a:r>
              <a:rPr lang="en-US" baseline="0" dirty="0" smtClean="0"/>
              <a:t>It is available on the Hayward and Concord Campus</a:t>
            </a:r>
          </a:p>
          <a:p>
            <a:pPr marL="233309" indent="-233309">
              <a:buAutoNum type="arabicPeriod"/>
            </a:pPr>
            <a:endParaRPr lang="en-US" dirty="0"/>
          </a:p>
        </p:txBody>
      </p:sp>
      <p:sp>
        <p:nvSpPr>
          <p:cNvPr id="4" name="Slide Number Placeholder 3"/>
          <p:cNvSpPr>
            <a:spLocks noGrp="1"/>
          </p:cNvSpPr>
          <p:nvPr>
            <p:ph type="sldNum" sz="quarter" idx="10"/>
          </p:nvPr>
        </p:nvSpPr>
        <p:spPr/>
        <p:txBody>
          <a:bodyPr/>
          <a:lstStyle/>
          <a:p>
            <a:fld id="{64F2359B-9B8D-40A4-BAD0-F56B7D1F37D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3309" indent="-233309">
              <a:buAutoNum type="arabicPeriod"/>
            </a:pPr>
            <a:r>
              <a:rPr lang="en-US" dirty="0" smtClean="0"/>
              <a:t>You will receive your results in your horizon</a:t>
            </a:r>
            <a:r>
              <a:rPr lang="en-US" baseline="0" dirty="0" smtClean="0"/>
              <a:t> email, approximately 4 weeks after the test</a:t>
            </a:r>
          </a:p>
          <a:p>
            <a:pPr marL="233309" indent="-233309">
              <a:buAutoNum type="arabicPeriod"/>
            </a:pPr>
            <a:r>
              <a:rPr lang="en-US" baseline="0" dirty="0" smtClean="0"/>
              <a:t>There is no re-scoring of exams. Your exam is evaluated by two people who must agree on the score. If they do not, your exam goes to a third person.</a:t>
            </a:r>
          </a:p>
          <a:p>
            <a:pPr marL="233309" indent="-233309">
              <a:buAutoNum type="arabicPeriod"/>
            </a:pPr>
            <a:r>
              <a:rPr lang="en-US" baseline="0" dirty="0" smtClean="0"/>
              <a:t>You can request an analytic evaluation for 25$</a:t>
            </a:r>
          </a:p>
          <a:p>
            <a:pPr marL="699927" lvl="1" indent="-233309">
              <a:buAutoNum type="arabicPeriod"/>
            </a:pPr>
            <a:r>
              <a:rPr lang="en-US" baseline="0" dirty="0" smtClean="0"/>
              <a:t>This evaluation will give you broad, general comments about the weakness in your essay, specifically about development, structure, usage, and mechanics.</a:t>
            </a:r>
          </a:p>
          <a:p>
            <a:pPr marL="699927" lvl="1" indent="-233309">
              <a:buAutoNum type="arabicPeriod"/>
            </a:pPr>
            <a:r>
              <a:rPr lang="en-US" baseline="0" dirty="0" smtClean="0"/>
              <a:t>They will not, however, comment on your essay line-by-line</a:t>
            </a:r>
            <a:endParaRPr lang="en-US" dirty="0"/>
          </a:p>
        </p:txBody>
      </p:sp>
      <p:sp>
        <p:nvSpPr>
          <p:cNvPr id="4" name="Slide Number Placeholder 3"/>
          <p:cNvSpPr>
            <a:spLocks noGrp="1"/>
          </p:cNvSpPr>
          <p:nvPr>
            <p:ph type="sldNum" sz="quarter" idx="10"/>
          </p:nvPr>
        </p:nvSpPr>
        <p:spPr/>
        <p:txBody>
          <a:bodyPr/>
          <a:lstStyle/>
          <a:p>
            <a:fld id="{64F2359B-9B8D-40A4-BAD0-F56B7D1F37D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3309" indent="-233309">
              <a:buAutoNum type="arabicPeriod"/>
            </a:pPr>
            <a:r>
              <a:rPr lang="en-US" baseline="0" dirty="0" smtClean="0"/>
              <a:t>There are 2 ways you can register for the test: either on the Testing Office Website, or at the actual Testing Office.</a:t>
            </a:r>
          </a:p>
          <a:p>
            <a:pPr marL="233309" indent="-233309">
              <a:buAutoNum type="arabicPeriod"/>
            </a:pPr>
            <a:r>
              <a:rPr lang="en-US" baseline="0" dirty="0" smtClean="0"/>
              <a:t>There are no refunds for the exam, so be sure you are ready to take it.</a:t>
            </a:r>
          </a:p>
          <a:p>
            <a:pPr marL="233309" indent="-233309">
              <a:buAutoNum type="arabicPeriod"/>
            </a:pPr>
            <a:r>
              <a:rPr lang="en-US" baseline="0" dirty="0" smtClean="0"/>
              <a:t>You can reschedule the exam once for free, but this must be done 2 weeks before the exam.</a:t>
            </a:r>
          </a:p>
          <a:p>
            <a:pPr marL="233309" indent="-233309">
              <a:buAutoNum type="arabicPeriod"/>
            </a:pPr>
            <a:r>
              <a:rPr lang="en-US" baseline="0" dirty="0" smtClean="0"/>
              <a:t>There are a limited amount of fee waivers for students who meet the low-income requirements provided by the Financial Aid Office</a:t>
            </a:r>
          </a:p>
          <a:p>
            <a:pPr marL="699927" lvl="1" indent="-233309">
              <a:buAutoNum type="arabicPeriod"/>
            </a:pPr>
            <a:r>
              <a:rPr lang="en-US" baseline="0" dirty="0" smtClean="0"/>
              <a:t>To apply, go to the testing office for the form. </a:t>
            </a:r>
          </a:p>
        </p:txBody>
      </p:sp>
      <p:sp>
        <p:nvSpPr>
          <p:cNvPr id="4" name="Slide Number Placeholder 3"/>
          <p:cNvSpPr>
            <a:spLocks noGrp="1"/>
          </p:cNvSpPr>
          <p:nvPr>
            <p:ph type="sldNum" sz="quarter" idx="10"/>
          </p:nvPr>
        </p:nvSpPr>
        <p:spPr/>
        <p:txBody>
          <a:bodyPr/>
          <a:lstStyle/>
          <a:p>
            <a:fld id="{64F2359B-9B8D-40A4-BAD0-F56B7D1F37D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F2359B-9B8D-40A4-BAD0-F56B7D1F37D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F2ED6E2-91E1-4266-A419-B6A4B57FB6AC}" type="datetimeFigureOut">
              <a:rPr lang="en-US" smtClean="0"/>
              <a:pPr/>
              <a:t>4/19/2017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C840AD1-A165-45E3-9357-02AC180C54C2}"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med">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2ED6E2-91E1-4266-A419-B6A4B57FB6AC}" type="datetimeFigureOut">
              <a:rPr lang="en-US" smtClean="0"/>
              <a:pPr/>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40AD1-A165-45E3-9357-02AC180C54C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CC840AD1-A165-45E3-9357-02AC180C54C2}"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2ED6E2-91E1-4266-A419-B6A4B57FB6AC}" type="datetimeFigureOut">
              <a:rPr lang="en-US" smtClean="0"/>
              <a:pPr/>
              <a:t>4/19/2017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med">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F2ED6E2-91E1-4266-A419-B6A4B57FB6AC}" type="datetimeFigureOut">
              <a:rPr lang="en-US" smtClean="0"/>
              <a:pPr/>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CC840AD1-A165-45E3-9357-02AC180C54C2}"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med">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FF2ED6E2-91E1-4266-A419-B6A4B57FB6AC}" type="datetimeFigureOut">
              <a:rPr lang="en-US" smtClean="0"/>
              <a:pPr/>
              <a:t>4/19/2017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C840AD1-A165-45E3-9357-02AC180C54C2}"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med">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FF2ED6E2-91E1-4266-A419-B6A4B57FB6AC}" type="datetimeFigureOut">
              <a:rPr lang="en-US" smtClean="0"/>
              <a:pPr/>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40AD1-A165-45E3-9357-02AC180C54C2}"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med">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F2ED6E2-91E1-4266-A419-B6A4B57FB6AC}" type="datetimeFigureOut">
              <a:rPr lang="en-US" smtClean="0"/>
              <a:pPr/>
              <a:t>4/19/2017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CC840AD1-A165-45E3-9357-02AC180C54C2}"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med">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F2ED6E2-91E1-4266-A419-B6A4B57FB6AC}" type="datetimeFigureOut">
              <a:rPr lang="en-US" smtClean="0"/>
              <a:pPr/>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CC840AD1-A165-45E3-9357-02AC180C54C2}" type="slidenum">
              <a:rPr lang="en-US" smtClean="0"/>
              <a:pPr/>
              <a:t>‹#›</a:t>
            </a:fld>
            <a:endParaRPr lang="en-US"/>
          </a:p>
        </p:txBody>
      </p:sp>
    </p:spTree>
  </p:cSld>
  <p:clrMapOvr>
    <a:masterClrMapping/>
  </p:clrMapOvr>
  <p:transition spd="med">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FF2ED6E2-91E1-4266-A419-B6A4B57FB6AC}" type="datetimeFigureOut">
              <a:rPr lang="en-US" smtClean="0"/>
              <a:pPr/>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C840AD1-A165-45E3-9357-02AC180C54C2}" type="slidenum">
              <a:rPr lang="en-US" smtClean="0"/>
              <a:pPr/>
              <a:t>‹#›</a:t>
            </a:fld>
            <a:endParaRPr lang="en-US"/>
          </a:p>
        </p:txBody>
      </p:sp>
    </p:spTree>
  </p:cSld>
  <p:clrMapOvr>
    <a:masterClrMapping/>
  </p:clrMapOvr>
  <p:transition spd="med">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C840AD1-A165-45E3-9357-02AC180C54C2}"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FF2ED6E2-91E1-4266-A419-B6A4B57FB6AC}" type="datetimeFigureOut">
              <a:rPr lang="en-US" smtClean="0"/>
              <a:pPr/>
              <a:t>4/19/2017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spd="med">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CC840AD1-A165-45E3-9357-02AC180C54C2}"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FF2ED6E2-91E1-4266-A419-B6A4B57FB6AC}" type="datetimeFigureOut">
              <a:rPr lang="en-US" smtClean="0"/>
              <a:pPr/>
              <a:t>4/19/2017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transition spd="med">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FF2ED6E2-91E1-4266-A419-B6A4B57FB6AC}" type="datetimeFigureOut">
              <a:rPr lang="en-US" smtClean="0"/>
              <a:pPr/>
              <a:t>4/19/2017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C840AD1-A165-45E3-9357-02AC180C54C2}"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med">
    <p:push/>
  </p:transition>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6.gif"/></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0.wmf"/></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yellow-notebook-paper-texture.jpg"/>
          <p:cNvPicPr>
            <a:picLocks noChangeAspect="1"/>
          </p:cNvPicPr>
          <p:nvPr/>
        </p:nvPicPr>
        <p:blipFill>
          <a:blip r:embed="rId3"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1143000" y="5105400"/>
            <a:ext cx="7162800" cy="1524000"/>
          </a:xfrm>
        </p:spPr>
        <p:txBody>
          <a:bodyPr>
            <a:normAutofit fontScale="92500"/>
          </a:bodyPr>
          <a:lstStyle/>
          <a:p>
            <a:pPr>
              <a:spcBef>
                <a:spcPts val="0"/>
              </a:spcBef>
            </a:pPr>
            <a:r>
              <a:rPr lang="en-US" sz="2400" dirty="0" smtClean="0"/>
              <a:t>Project IMPACT</a:t>
            </a:r>
          </a:p>
          <a:p>
            <a:pPr>
              <a:spcBef>
                <a:spcPts val="0"/>
              </a:spcBef>
            </a:pPr>
            <a:r>
              <a:rPr lang="en-US" sz="2400" dirty="0" smtClean="0"/>
              <a:t>Workshop Series</a:t>
            </a:r>
          </a:p>
          <a:p>
            <a:pPr>
              <a:spcBef>
                <a:spcPts val="0"/>
              </a:spcBef>
            </a:pPr>
            <a:endParaRPr lang="en-US" sz="2000" dirty="0" smtClean="0"/>
          </a:p>
          <a:p>
            <a:pPr>
              <a:spcBef>
                <a:spcPts val="0"/>
              </a:spcBef>
            </a:pPr>
            <a:r>
              <a:rPr lang="en-US" sz="2200" cap="none" dirty="0" smtClean="0"/>
              <a:t>Program Coordinator: Elizabeth Chueka</a:t>
            </a:r>
            <a:endParaRPr lang="en-US" sz="2200" cap="none" dirty="0"/>
          </a:p>
        </p:txBody>
      </p:sp>
      <p:sp>
        <p:nvSpPr>
          <p:cNvPr id="2" name="Title 1"/>
          <p:cNvSpPr>
            <a:spLocks noGrp="1"/>
          </p:cNvSpPr>
          <p:nvPr>
            <p:ph type="ctrTitle"/>
          </p:nvPr>
        </p:nvSpPr>
        <p:spPr>
          <a:xfrm>
            <a:off x="381000" y="381000"/>
            <a:ext cx="8458200" cy="1622425"/>
          </a:xfrm>
        </p:spPr>
        <p:txBody>
          <a:bodyPr>
            <a:normAutofit fontScale="90000"/>
          </a:bodyPr>
          <a:lstStyle/>
          <a:p>
            <a:r>
              <a:rPr lang="en-US" dirty="0" smtClean="0"/>
              <a:t>Information on the </a:t>
            </a:r>
            <a:br>
              <a:rPr lang="en-US" dirty="0" smtClean="0"/>
            </a:br>
            <a:r>
              <a:rPr lang="en-US" dirty="0" smtClean="0"/>
              <a:t>University Writing Skills Requirement</a:t>
            </a:r>
            <a:endParaRPr lang="en-US" dirty="0"/>
          </a:p>
        </p:txBody>
      </p:sp>
      <p:pic>
        <p:nvPicPr>
          <p:cNvPr id="10242" name="Picture 2" descr="C:\Documents and Settings\rc8539\Local Settings\Temporary Internet Files\Content.IE5\QNWT6PGV\MC900231635[1].wmf"/>
          <p:cNvPicPr>
            <a:picLocks noChangeAspect="1" noChangeArrowheads="1"/>
          </p:cNvPicPr>
          <p:nvPr/>
        </p:nvPicPr>
        <p:blipFill>
          <a:blip r:embed="rId4" cstate="print"/>
          <a:srcRect/>
          <a:stretch>
            <a:fillRect/>
          </a:stretch>
        </p:blipFill>
        <p:spPr bwMode="auto">
          <a:xfrm>
            <a:off x="2438400" y="2133600"/>
            <a:ext cx="4038600" cy="2870620"/>
          </a:xfrm>
          <a:prstGeom prst="rect">
            <a:avLst/>
          </a:prstGeom>
          <a:noFill/>
        </p:spPr>
      </p:pic>
    </p:spTree>
  </p:cSld>
  <p:clrMapOvr>
    <a:masterClrMapping/>
  </p:clrMapOvr>
  <p:transition spd="med">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Reasons not to put it off…</a:t>
            </a:r>
            <a:endParaRPr lang="en-US" dirty="0"/>
          </a:p>
        </p:txBody>
      </p:sp>
      <p:sp>
        <p:nvSpPr>
          <p:cNvPr id="3" name="Content Placeholder 2"/>
          <p:cNvSpPr>
            <a:spLocks noGrp="1"/>
          </p:cNvSpPr>
          <p:nvPr>
            <p:ph sz="quarter" idx="1"/>
          </p:nvPr>
        </p:nvSpPr>
        <p:spPr/>
        <p:txBody>
          <a:bodyPr>
            <a:normAutofit/>
          </a:bodyPr>
          <a:lstStyle/>
          <a:p>
            <a:r>
              <a:rPr lang="en-US" dirty="0" smtClean="0"/>
              <a:t>Process to meet the UWSR can be time consuming</a:t>
            </a:r>
          </a:p>
          <a:p>
            <a:r>
              <a:rPr lang="en-US" dirty="0" smtClean="0"/>
              <a:t>When you complete 90 units- you receive notice on MCSUEB- It is time to register! A future hold will be scheduled on your account. </a:t>
            </a:r>
          </a:p>
          <a:p>
            <a:r>
              <a:rPr lang="en-US" dirty="0" smtClean="0"/>
              <a:t>When you complete 120 units- an Enrollment Hold is placed on your account. </a:t>
            </a:r>
          </a:p>
          <a:p>
            <a:pPr lvl="1"/>
            <a:r>
              <a:rPr lang="en-US" dirty="0" smtClean="0"/>
              <a:t>This means you cannot register for classes</a:t>
            </a:r>
          </a:p>
          <a:p>
            <a:pPr lvl="1"/>
            <a:r>
              <a:rPr lang="en-US" dirty="0" smtClean="0"/>
              <a:t>Only lifted if you register or sign up for a first tier course</a:t>
            </a:r>
          </a:p>
          <a:p>
            <a:pPr lvl="1"/>
            <a:r>
              <a:rPr lang="en-US" dirty="0" smtClean="0"/>
              <a:t>The “lift” may not be automatic. So plan ahead. </a:t>
            </a:r>
          </a:p>
          <a:p>
            <a:pPr lvl="1">
              <a:buNone/>
            </a:pPr>
            <a:endParaRPr lang="en-US" dirty="0" smtClean="0"/>
          </a:p>
        </p:txBody>
      </p:sp>
      <p:pic>
        <p:nvPicPr>
          <p:cNvPr id="11266" name="Picture 2" descr="C:\Documents and Settings\rc8539\Local Settings\Temporary Internet Files\Content.IE5\0JAXMH8Z\MP900448646[1].jpg"/>
          <p:cNvPicPr>
            <a:picLocks noChangeAspect="1" noChangeArrowheads="1"/>
          </p:cNvPicPr>
          <p:nvPr/>
        </p:nvPicPr>
        <p:blipFill>
          <a:blip r:embed="rId3" cstate="print"/>
          <a:srcRect/>
          <a:stretch>
            <a:fillRect/>
          </a:stretch>
        </p:blipFill>
        <p:spPr bwMode="auto">
          <a:xfrm>
            <a:off x="6477000" y="5029200"/>
            <a:ext cx="2438400" cy="1625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Documents and Settings\rc8539\Local Settings\Temporary Internet Files\Content.IE5\QNWT6PGV\MC900293160[1].wmf"/>
          <p:cNvPicPr>
            <a:picLocks noChangeAspect="1" noChangeArrowheads="1"/>
          </p:cNvPicPr>
          <p:nvPr/>
        </p:nvPicPr>
        <p:blipFill>
          <a:blip r:embed="rId3" cstate="print"/>
          <a:srcRect/>
          <a:stretch>
            <a:fillRect/>
          </a:stretch>
        </p:blipFill>
        <p:spPr bwMode="auto">
          <a:xfrm>
            <a:off x="7389266" y="4800600"/>
            <a:ext cx="1754734" cy="1709014"/>
          </a:xfrm>
          <a:prstGeom prst="rect">
            <a:avLst/>
          </a:prstGeom>
          <a:noFill/>
        </p:spPr>
      </p:pic>
      <p:sp>
        <p:nvSpPr>
          <p:cNvPr id="2" name="Title 1"/>
          <p:cNvSpPr>
            <a:spLocks noGrp="1"/>
          </p:cNvSpPr>
          <p:nvPr>
            <p:ph type="title"/>
          </p:nvPr>
        </p:nvSpPr>
        <p:spPr/>
        <p:txBody>
          <a:bodyPr>
            <a:normAutofit/>
          </a:bodyPr>
          <a:lstStyle/>
          <a:p>
            <a:r>
              <a:rPr lang="en-US" dirty="0" smtClean="0"/>
              <a:t>Signing Up: Accommodations</a:t>
            </a:r>
            <a:endParaRPr lang="en-US" dirty="0"/>
          </a:p>
        </p:txBody>
      </p:sp>
      <p:sp>
        <p:nvSpPr>
          <p:cNvPr id="3" name="Content Placeholder 2"/>
          <p:cNvSpPr>
            <a:spLocks noGrp="1"/>
          </p:cNvSpPr>
          <p:nvPr>
            <p:ph sz="quarter" idx="1"/>
          </p:nvPr>
        </p:nvSpPr>
        <p:spPr>
          <a:xfrm>
            <a:off x="228600" y="1447800"/>
            <a:ext cx="8382000" cy="4800600"/>
          </a:xfrm>
        </p:spPr>
        <p:txBody>
          <a:bodyPr>
            <a:normAutofit fontScale="92500" lnSpcReduction="10000"/>
          </a:bodyPr>
          <a:lstStyle/>
          <a:p>
            <a:r>
              <a:rPr lang="en-US" dirty="0" smtClean="0"/>
              <a:t>Register for the test and pay fees</a:t>
            </a:r>
          </a:p>
          <a:p>
            <a:r>
              <a:rPr lang="en-US" dirty="0" smtClean="0"/>
              <a:t>Make an appointment with AS Counselor</a:t>
            </a:r>
          </a:p>
          <a:p>
            <a:pPr lvl="1"/>
            <a:r>
              <a:rPr lang="en-US" dirty="0" smtClean="0"/>
              <a:t>Fill out Accommodations form</a:t>
            </a:r>
          </a:p>
          <a:p>
            <a:pPr lvl="1"/>
            <a:r>
              <a:rPr lang="en-US" dirty="0" smtClean="0"/>
              <a:t>This </a:t>
            </a:r>
            <a:r>
              <a:rPr lang="en-US" u="sng" dirty="0" smtClean="0"/>
              <a:t>MUST </a:t>
            </a:r>
            <a:r>
              <a:rPr lang="en-US" dirty="0" smtClean="0"/>
              <a:t>be done at least two weeks before the test</a:t>
            </a:r>
          </a:p>
          <a:p>
            <a:r>
              <a:rPr lang="en-US" dirty="0" smtClean="0"/>
              <a:t>The Testing Office will contact you the Friday before test to confirm (at the latest)</a:t>
            </a:r>
          </a:p>
          <a:p>
            <a:r>
              <a:rPr lang="en-US" dirty="0" smtClean="0"/>
              <a:t>Private space in Testing Office, is not sound proof</a:t>
            </a:r>
            <a:r>
              <a:rPr lang="en-US" dirty="0" smtClean="0">
                <a:sym typeface="Wingdings" pitchFamily="2" charset="2"/>
              </a:rPr>
              <a:t> bring ear plugs. Space is limited. </a:t>
            </a:r>
          </a:p>
          <a:p>
            <a:pPr lvl="1"/>
            <a:r>
              <a:rPr lang="en-US" dirty="0" smtClean="0">
                <a:sym typeface="Wingdings" pitchFamily="2" charset="2"/>
              </a:rPr>
              <a:t>Generally the Wed, Thurs, or Fri before test date </a:t>
            </a:r>
          </a:p>
          <a:p>
            <a:r>
              <a:rPr lang="en-US" dirty="0" smtClean="0">
                <a:sym typeface="Wingdings" pitchFamily="2" charset="2"/>
              </a:rPr>
              <a:t>Computer in Testing Office Space</a:t>
            </a:r>
          </a:p>
          <a:p>
            <a:r>
              <a:rPr lang="en-US" dirty="0" smtClean="0">
                <a:sym typeface="Wingdings" pitchFamily="2" charset="2"/>
              </a:rPr>
              <a:t>What are some other accommodations you could discuss?</a:t>
            </a:r>
            <a:endParaRPr lang="en-US" dirty="0"/>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slide(fromBottom)">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slide(fromBottom)">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slide(fromBottom)">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slide(fromBottom)">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slide(fromBottom)">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slide(fromBottom)">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slide(fromBottom)">
                                      <p:cBhvr>
                                        <p:cTn id="49" dur="500"/>
                                        <p:tgtEl>
                                          <p:spTgt spid="3">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slide(fromBottom)">
                                      <p:cBhvr>
                                        <p:cTn id="54" dur="500"/>
                                        <p:tgtEl>
                                          <p:spTgt spid="3">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slide(fromBottom)">
                                      <p:cBhvr>
                                        <p:cTn id="5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I have to take the WST?</a:t>
            </a:r>
            <a:endParaRPr lang="en-US" dirty="0"/>
          </a:p>
        </p:txBody>
      </p:sp>
      <p:sp>
        <p:nvSpPr>
          <p:cNvPr id="3" name="Content Placeholder 2"/>
          <p:cNvSpPr>
            <a:spLocks noGrp="1"/>
          </p:cNvSpPr>
          <p:nvPr>
            <p:ph sz="quarter" idx="1"/>
          </p:nvPr>
        </p:nvSpPr>
        <p:spPr>
          <a:xfrm>
            <a:off x="4724400" y="1527048"/>
            <a:ext cx="4081272" cy="4572000"/>
          </a:xfrm>
          <a:solidFill>
            <a:schemeClr val="bg2"/>
          </a:solidFill>
        </p:spPr>
        <p:txBody>
          <a:bodyPr>
            <a:normAutofit/>
          </a:bodyPr>
          <a:lstStyle/>
          <a:p>
            <a:r>
              <a:rPr lang="en-US" dirty="0" smtClean="0"/>
              <a:t>No… but you have to meet the UWSR in order to graduate.</a:t>
            </a:r>
          </a:p>
          <a:p>
            <a:pPr>
              <a:buNone/>
            </a:pPr>
            <a:endParaRPr lang="en-US" dirty="0" smtClean="0"/>
          </a:p>
          <a:p>
            <a:r>
              <a:rPr lang="en-US" dirty="0" smtClean="0"/>
              <a:t> Alternative: Pass the course option</a:t>
            </a:r>
          </a:p>
          <a:p>
            <a:pPr>
              <a:buNone/>
            </a:pPr>
            <a:endParaRPr lang="en-US" dirty="0" smtClean="0"/>
          </a:p>
          <a:p>
            <a:pPr lvl="2">
              <a:buNone/>
            </a:pPr>
            <a:endParaRPr lang="en-US" dirty="0" smtClean="0"/>
          </a:p>
          <a:p>
            <a:endParaRPr lang="en-US" dirty="0"/>
          </a:p>
        </p:txBody>
      </p:sp>
      <p:pic>
        <p:nvPicPr>
          <p:cNvPr id="3081" name="Picture 9" descr="C:\Documents and Settings\rc8539\Local Settings\Temporary Internet Files\Content.IE5\0HQHO5IR\MP900442364[1].jpg"/>
          <p:cNvPicPr>
            <a:picLocks noGrp="1" noChangeAspect="1" noChangeArrowheads="1"/>
          </p:cNvPicPr>
          <p:nvPr>
            <p:ph sz="half" idx="4294967295"/>
          </p:nvPr>
        </p:nvPicPr>
        <p:blipFill>
          <a:blip r:embed="rId3" cstate="print"/>
          <a:srcRect/>
          <a:stretch>
            <a:fillRect/>
          </a:stretch>
        </p:blipFill>
        <p:spPr bwMode="auto">
          <a:xfrm>
            <a:off x="152400" y="1371600"/>
            <a:ext cx="4114800" cy="5029200"/>
          </a:xfrm>
          <a:prstGeom prst="rect">
            <a:avLst/>
          </a:prstGeom>
          <a:noFill/>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rc8539\Local Settings\Temporary Internet Files\Content.IE5\0HQHO5IR\MP900449097[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72200" y="5334000"/>
            <a:ext cx="2971800" cy="1524000"/>
          </a:xfrm>
          <a:prstGeom prst="rect">
            <a:avLst/>
          </a:prstGeom>
          <a:noFill/>
        </p:spPr>
      </p:pic>
      <p:sp>
        <p:nvSpPr>
          <p:cNvPr id="2" name="Title 1"/>
          <p:cNvSpPr>
            <a:spLocks noGrp="1"/>
          </p:cNvSpPr>
          <p:nvPr>
            <p:ph type="title" idx="4294967295"/>
          </p:nvPr>
        </p:nvSpPr>
        <p:spPr>
          <a:xfrm>
            <a:off x="381000" y="0"/>
            <a:ext cx="8229600" cy="914400"/>
          </a:xfrm>
        </p:spPr>
        <p:txBody>
          <a:bodyPr>
            <a:normAutofit/>
          </a:bodyPr>
          <a:lstStyle/>
          <a:p>
            <a:r>
              <a:rPr lang="en-US" sz="3600" b="1" u="sng" dirty="0" smtClean="0">
                <a:solidFill>
                  <a:srgbClr val="C00000"/>
                </a:solidFill>
                <a:effectLst>
                  <a:outerShdw blurRad="38100" dist="38100" dir="2700000" algn="tl">
                    <a:srgbClr val="000000">
                      <a:alpha val="43137"/>
                    </a:srgbClr>
                  </a:outerShdw>
                </a:effectLst>
              </a:rPr>
              <a:t>Course Option</a:t>
            </a:r>
            <a:endParaRPr lang="en-US" sz="3600" b="1" u="sng" dirty="0">
              <a:solidFill>
                <a:srgbClr val="C00000"/>
              </a:solidFill>
              <a:effectLst>
                <a:outerShdw blurRad="38100" dist="38100" dir="2700000" algn="tl">
                  <a:srgbClr val="000000">
                    <a:alpha val="43137"/>
                  </a:srgbClr>
                </a:outerShdw>
              </a:effectLst>
            </a:endParaRPr>
          </a:p>
        </p:txBody>
      </p:sp>
      <p:sp>
        <p:nvSpPr>
          <p:cNvPr id="3" name="Oval 2"/>
          <p:cNvSpPr/>
          <p:nvPr/>
        </p:nvSpPr>
        <p:spPr>
          <a:xfrm>
            <a:off x="3733800" y="1143000"/>
            <a:ext cx="1600200" cy="9144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smtClean="0"/>
              <a:t>First Tier Course’s Portfolio</a:t>
            </a:r>
            <a:endParaRPr lang="en-US" sz="1400" dirty="0"/>
          </a:p>
        </p:txBody>
      </p:sp>
      <p:sp>
        <p:nvSpPr>
          <p:cNvPr id="11" name="Oval 10"/>
          <p:cNvSpPr/>
          <p:nvPr/>
        </p:nvSpPr>
        <p:spPr>
          <a:xfrm>
            <a:off x="3810000" y="3200400"/>
            <a:ext cx="1676400" cy="990600"/>
          </a:xfrm>
          <a:prstGeom prst="ellipse">
            <a:avLst/>
          </a:prstGeom>
          <a:solidFill>
            <a:srgbClr val="F4860C"/>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smtClean="0"/>
              <a:t>Developing Competence</a:t>
            </a:r>
            <a:endParaRPr lang="en-US" sz="1400" dirty="0"/>
          </a:p>
        </p:txBody>
      </p:sp>
      <p:sp>
        <p:nvSpPr>
          <p:cNvPr id="12" name="Oval 11"/>
          <p:cNvSpPr/>
          <p:nvPr/>
        </p:nvSpPr>
        <p:spPr>
          <a:xfrm>
            <a:off x="5791200" y="2819400"/>
            <a:ext cx="1752600" cy="914400"/>
          </a:xfrm>
          <a:prstGeom prst="ellipse">
            <a:avLst/>
          </a:prstGeom>
          <a:solidFill>
            <a:srgbClr val="F4860C"/>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smtClean="0"/>
              <a:t>Clear Competence</a:t>
            </a:r>
            <a:endParaRPr lang="en-US" sz="1400" dirty="0"/>
          </a:p>
        </p:txBody>
      </p:sp>
      <p:sp>
        <p:nvSpPr>
          <p:cNvPr id="13" name="Oval 12"/>
          <p:cNvSpPr/>
          <p:nvPr/>
        </p:nvSpPr>
        <p:spPr>
          <a:xfrm>
            <a:off x="1905000" y="2895600"/>
            <a:ext cx="1676400" cy="914400"/>
          </a:xfrm>
          <a:prstGeom prst="ellipse">
            <a:avLst/>
          </a:prstGeom>
          <a:solidFill>
            <a:srgbClr val="F4860C"/>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smtClean="0"/>
              <a:t>Limited Competence</a:t>
            </a:r>
            <a:endParaRPr lang="en-US" sz="1400" dirty="0"/>
          </a:p>
        </p:txBody>
      </p:sp>
      <p:sp>
        <p:nvSpPr>
          <p:cNvPr id="24" name="Curved Down Arrow 23"/>
          <p:cNvSpPr/>
          <p:nvPr/>
        </p:nvSpPr>
        <p:spPr>
          <a:xfrm rot="19305417">
            <a:off x="1501419" y="1720324"/>
            <a:ext cx="2308181" cy="5671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Up Arrow 24"/>
          <p:cNvSpPr/>
          <p:nvPr/>
        </p:nvSpPr>
        <p:spPr>
          <a:xfrm rot="13928793">
            <a:off x="3452113" y="1932923"/>
            <a:ext cx="243991" cy="11430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Up Arrow 25"/>
          <p:cNvSpPr/>
          <p:nvPr/>
        </p:nvSpPr>
        <p:spPr>
          <a:xfrm rot="7381701">
            <a:off x="5531015" y="1819849"/>
            <a:ext cx="235332" cy="11430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Up Arrow 26"/>
          <p:cNvSpPr/>
          <p:nvPr/>
        </p:nvSpPr>
        <p:spPr>
          <a:xfrm rot="10800000">
            <a:off x="4495800" y="2209800"/>
            <a:ext cx="228600" cy="9144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Up Arrow 27"/>
          <p:cNvSpPr/>
          <p:nvPr/>
        </p:nvSpPr>
        <p:spPr>
          <a:xfrm rot="8339073">
            <a:off x="7396526" y="3610941"/>
            <a:ext cx="313446" cy="597309"/>
          </a:xfrm>
          <a:prstGeom prs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30" name="Up Arrow 29"/>
          <p:cNvSpPr/>
          <p:nvPr/>
        </p:nvSpPr>
        <p:spPr>
          <a:xfrm rot="10800000">
            <a:off x="4495800" y="4267200"/>
            <a:ext cx="313446" cy="609600"/>
          </a:xfrm>
          <a:prstGeom prs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810000" y="4953000"/>
            <a:ext cx="1600200" cy="762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smtClean="0"/>
              <a:t>Second Tier Course</a:t>
            </a:r>
            <a:endParaRPr lang="en-US" sz="1400" dirty="0"/>
          </a:p>
        </p:txBody>
      </p:sp>
      <p:sp>
        <p:nvSpPr>
          <p:cNvPr id="32" name="Up Arrow 31"/>
          <p:cNvSpPr/>
          <p:nvPr/>
        </p:nvSpPr>
        <p:spPr>
          <a:xfrm rot="13928793">
            <a:off x="3530540" y="5489989"/>
            <a:ext cx="301598" cy="597786"/>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Up Arrow 32"/>
          <p:cNvSpPr/>
          <p:nvPr/>
        </p:nvSpPr>
        <p:spPr>
          <a:xfrm rot="7411431">
            <a:off x="5442607" y="5476605"/>
            <a:ext cx="301598" cy="60534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Up Arrow 33"/>
          <p:cNvSpPr/>
          <p:nvPr/>
        </p:nvSpPr>
        <p:spPr>
          <a:xfrm>
            <a:off x="5638800" y="5791200"/>
            <a:ext cx="914400" cy="838200"/>
          </a:xfrm>
          <a:prstGeom prst="upArrow">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 C-</a:t>
            </a:r>
            <a:endParaRPr lang="en-US" dirty="0"/>
          </a:p>
        </p:txBody>
      </p:sp>
      <p:sp>
        <p:nvSpPr>
          <p:cNvPr id="37" name="Down Arrow 36"/>
          <p:cNvSpPr/>
          <p:nvPr/>
        </p:nvSpPr>
        <p:spPr>
          <a:xfrm>
            <a:off x="2743200" y="6019800"/>
            <a:ext cx="1066800" cy="609600"/>
          </a:xfrm>
          <a:prstGeom prst="downArrow">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t>D+</a:t>
            </a:r>
            <a:endParaRPr lang="en-US" sz="1600" dirty="0"/>
          </a:p>
        </p:txBody>
      </p:sp>
      <p:sp>
        <p:nvSpPr>
          <p:cNvPr id="38" name="Curved Down Arrow 37"/>
          <p:cNvSpPr/>
          <p:nvPr/>
        </p:nvSpPr>
        <p:spPr>
          <a:xfrm rot="19079687">
            <a:off x="2337229" y="4970009"/>
            <a:ext cx="1628642" cy="55063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Up Arrow 38"/>
          <p:cNvSpPr/>
          <p:nvPr/>
        </p:nvSpPr>
        <p:spPr>
          <a:xfrm rot="2598129">
            <a:off x="6991508" y="4869560"/>
            <a:ext cx="313446" cy="1402579"/>
          </a:xfrm>
          <a:prstGeom prs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pic>
        <p:nvPicPr>
          <p:cNvPr id="1027" name="Picture 3" descr="C:\Documents and Settings\rc8539\Local Settings\Temporary Internet Files\Content.IE5\2JSTM34V\MC900423171[1].wmf"/>
          <p:cNvPicPr>
            <a:picLocks noChangeAspect="1" noChangeArrowheads="1"/>
          </p:cNvPicPr>
          <p:nvPr/>
        </p:nvPicPr>
        <p:blipFill>
          <a:blip r:embed="rId4" cstate="print"/>
          <a:srcRect/>
          <a:stretch>
            <a:fillRect/>
          </a:stretch>
        </p:blipFill>
        <p:spPr bwMode="auto">
          <a:xfrm>
            <a:off x="7772400" y="4191000"/>
            <a:ext cx="1143000" cy="1143000"/>
          </a:xfrm>
          <a:prstGeom prst="rect">
            <a:avLst/>
          </a:prstGeom>
          <a:noFill/>
        </p:spPr>
      </p:pic>
      <p:pic>
        <p:nvPicPr>
          <p:cNvPr id="1028" name="Picture 4" descr="C:\Documents and Settings\rc8539\Local Settings\Temporary Internet Files\Content.IE5\2JSTM34V\MC900433818[1].png"/>
          <p:cNvPicPr>
            <a:picLocks noChangeAspect="1" noChangeArrowheads="1"/>
          </p:cNvPicPr>
          <p:nvPr/>
        </p:nvPicPr>
        <p:blipFill>
          <a:blip r:embed="rId5" cstate="print"/>
          <a:srcRect/>
          <a:stretch>
            <a:fillRect/>
          </a:stretch>
        </p:blipFill>
        <p:spPr bwMode="auto">
          <a:xfrm>
            <a:off x="381000" y="3962400"/>
            <a:ext cx="1371600" cy="1371600"/>
          </a:xfrm>
          <a:prstGeom prst="rect">
            <a:avLst/>
          </a:prstGeom>
          <a:noFill/>
        </p:spPr>
      </p:pic>
      <p:sp>
        <p:nvSpPr>
          <p:cNvPr id="23" name="Oval 22"/>
          <p:cNvSpPr/>
          <p:nvPr/>
        </p:nvSpPr>
        <p:spPr>
          <a:xfrm>
            <a:off x="6324600" y="1143000"/>
            <a:ext cx="1676400" cy="9906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smtClean="0"/>
              <a:t> Pass First Tier Course: ENGL 3000/3001</a:t>
            </a:r>
            <a:endParaRPr lang="en-US" sz="1400" dirty="0"/>
          </a:p>
        </p:txBody>
      </p:sp>
      <p:sp>
        <p:nvSpPr>
          <p:cNvPr id="29" name="Plus 28"/>
          <p:cNvSpPr/>
          <p:nvPr/>
        </p:nvSpPr>
        <p:spPr>
          <a:xfrm>
            <a:off x="5562600" y="1295400"/>
            <a:ext cx="533400" cy="533400"/>
          </a:xfrm>
          <a:prstGeom prst="mathPlus">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withEffect">
                                  <p:stCondLst>
                                    <p:cond delay="0"/>
                                  </p:stCondLst>
                                  <p:iterate type="lt">
                                    <p:tmPct val="0"/>
                                  </p:iterate>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iterate type="lt">
                                    <p:tmPct val="0"/>
                                  </p:iterate>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0-#ppt_w/2"/>
                                          </p:val>
                                        </p:tav>
                                        <p:tav tm="100000">
                                          <p:val>
                                            <p:strVal val="#ppt_x"/>
                                          </p:val>
                                        </p:tav>
                                      </p:tavLst>
                                    </p:anim>
                                    <p:anim calcmode="lin" valueType="num">
                                      <p:cBhvr additive="base">
                                        <p:cTn id="22" dur="500" fill="hold"/>
                                        <p:tgtEl>
                                          <p:spTgt spid="25"/>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1+#ppt_w/2"/>
                                          </p:val>
                                        </p:tav>
                                        <p:tav tm="100000">
                                          <p:val>
                                            <p:strVal val="#ppt_x"/>
                                          </p:val>
                                        </p:tav>
                                      </p:tavLst>
                                    </p:anim>
                                    <p:anim calcmode="lin" valueType="num">
                                      <p:cBhvr additive="base">
                                        <p:cTn id="26" dur="500" fill="hold"/>
                                        <p:tgtEl>
                                          <p:spTgt spid="26"/>
                                        </p:tgtEl>
                                        <p:attrNameLst>
                                          <p:attrName>ppt_y</p:attrName>
                                        </p:attrNameLst>
                                      </p:cBhvr>
                                      <p:tavLst>
                                        <p:tav tm="0">
                                          <p:val>
                                            <p:strVal val="#ppt_y"/>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ppt_x"/>
                                          </p:val>
                                        </p:tav>
                                        <p:tav tm="100000">
                                          <p:val>
                                            <p:strVal val="#ppt_x"/>
                                          </p:val>
                                        </p:tav>
                                      </p:tavLst>
                                    </p:anim>
                                    <p:anim calcmode="lin" valueType="num">
                                      <p:cBhvr additive="base">
                                        <p:cTn id="42" dur="50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26" presetClass="entr" presetSubtype="0" fill="hold" nodeType="afterEffect">
                                  <p:stCondLst>
                                    <p:cond delay="0"/>
                                  </p:stCondLst>
                                  <p:childTnLst>
                                    <p:set>
                                      <p:cBhvr>
                                        <p:cTn id="45" dur="1" fill="hold">
                                          <p:stCondLst>
                                            <p:cond delay="0"/>
                                          </p:stCondLst>
                                        </p:cTn>
                                        <p:tgtEl>
                                          <p:spTgt spid="1027"/>
                                        </p:tgtEl>
                                        <p:attrNameLst>
                                          <p:attrName>style.visibility</p:attrName>
                                        </p:attrNameLst>
                                      </p:cBhvr>
                                      <p:to>
                                        <p:strVal val="visible"/>
                                      </p:to>
                                    </p:set>
                                    <p:animEffect transition="in" filter="wipe(down)">
                                      <p:cBhvr>
                                        <p:cTn id="46" dur="580">
                                          <p:stCondLst>
                                            <p:cond delay="0"/>
                                          </p:stCondLst>
                                        </p:cTn>
                                        <p:tgtEl>
                                          <p:spTgt spid="1027"/>
                                        </p:tgtEl>
                                      </p:cBhvr>
                                    </p:animEffect>
                                    <p:anim calcmode="lin" valueType="num">
                                      <p:cBhvr>
                                        <p:cTn id="47"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52" dur="26">
                                          <p:stCondLst>
                                            <p:cond delay="650"/>
                                          </p:stCondLst>
                                        </p:cTn>
                                        <p:tgtEl>
                                          <p:spTgt spid="1027"/>
                                        </p:tgtEl>
                                      </p:cBhvr>
                                      <p:to x="100000" y="60000"/>
                                    </p:animScale>
                                    <p:animScale>
                                      <p:cBhvr>
                                        <p:cTn id="53" dur="166" decel="50000">
                                          <p:stCondLst>
                                            <p:cond delay="676"/>
                                          </p:stCondLst>
                                        </p:cTn>
                                        <p:tgtEl>
                                          <p:spTgt spid="1027"/>
                                        </p:tgtEl>
                                      </p:cBhvr>
                                      <p:to x="100000" y="100000"/>
                                    </p:animScale>
                                    <p:animScale>
                                      <p:cBhvr>
                                        <p:cTn id="54" dur="26">
                                          <p:stCondLst>
                                            <p:cond delay="1312"/>
                                          </p:stCondLst>
                                        </p:cTn>
                                        <p:tgtEl>
                                          <p:spTgt spid="1027"/>
                                        </p:tgtEl>
                                      </p:cBhvr>
                                      <p:to x="100000" y="80000"/>
                                    </p:animScale>
                                    <p:animScale>
                                      <p:cBhvr>
                                        <p:cTn id="55" dur="166" decel="50000">
                                          <p:stCondLst>
                                            <p:cond delay="1338"/>
                                          </p:stCondLst>
                                        </p:cTn>
                                        <p:tgtEl>
                                          <p:spTgt spid="1027"/>
                                        </p:tgtEl>
                                      </p:cBhvr>
                                      <p:to x="100000" y="100000"/>
                                    </p:animScale>
                                    <p:animScale>
                                      <p:cBhvr>
                                        <p:cTn id="56" dur="26">
                                          <p:stCondLst>
                                            <p:cond delay="1642"/>
                                          </p:stCondLst>
                                        </p:cTn>
                                        <p:tgtEl>
                                          <p:spTgt spid="1027"/>
                                        </p:tgtEl>
                                      </p:cBhvr>
                                      <p:to x="100000" y="90000"/>
                                    </p:animScale>
                                    <p:animScale>
                                      <p:cBhvr>
                                        <p:cTn id="57" dur="166" decel="50000">
                                          <p:stCondLst>
                                            <p:cond delay="1668"/>
                                          </p:stCondLst>
                                        </p:cTn>
                                        <p:tgtEl>
                                          <p:spTgt spid="1027"/>
                                        </p:tgtEl>
                                      </p:cBhvr>
                                      <p:to x="100000" y="100000"/>
                                    </p:animScale>
                                    <p:animScale>
                                      <p:cBhvr>
                                        <p:cTn id="58" dur="26">
                                          <p:stCondLst>
                                            <p:cond delay="1808"/>
                                          </p:stCondLst>
                                        </p:cTn>
                                        <p:tgtEl>
                                          <p:spTgt spid="1027"/>
                                        </p:tgtEl>
                                      </p:cBhvr>
                                      <p:to x="100000" y="95000"/>
                                    </p:animScale>
                                    <p:animScale>
                                      <p:cBhvr>
                                        <p:cTn id="59" dur="166" decel="50000">
                                          <p:stCondLst>
                                            <p:cond delay="1834"/>
                                          </p:stCondLst>
                                        </p:cTn>
                                        <p:tgtEl>
                                          <p:spTgt spid="1027"/>
                                        </p:tgtEl>
                                      </p:cBhvr>
                                      <p:to x="100000" y="100000"/>
                                    </p:animScale>
                                  </p:childTnLst>
                                </p:cTn>
                              </p:par>
                              <p:par>
                                <p:cTn id="60" presetID="2" presetClass="entr" presetSubtype="1" fill="hold" nodeType="withEffect">
                                  <p:stCondLst>
                                    <p:cond delay="0"/>
                                  </p:stCondLst>
                                  <p:childTnLst>
                                    <p:set>
                                      <p:cBhvr>
                                        <p:cTn id="61" dur="1" fill="hold">
                                          <p:stCondLst>
                                            <p:cond delay="0"/>
                                          </p:stCondLst>
                                        </p:cTn>
                                        <p:tgtEl>
                                          <p:spTgt spid="1026"/>
                                        </p:tgtEl>
                                        <p:attrNameLst>
                                          <p:attrName>style.visibility</p:attrName>
                                        </p:attrNameLst>
                                      </p:cBhvr>
                                      <p:to>
                                        <p:strVal val="visible"/>
                                      </p:to>
                                    </p:set>
                                    <p:anim calcmode="lin" valueType="num">
                                      <p:cBhvr additive="base">
                                        <p:cTn id="62" dur="2000" fill="hold"/>
                                        <p:tgtEl>
                                          <p:spTgt spid="1026"/>
                                        </p:tgtEl>
                                        <p:attrNameLst>
                                          <p:attrName>ppt_x</p:attrName>
                                        </p:attrNameLst>
                                      </p:cBhvr>
                                      <p:tavLst>
                                        <p:tav tm="0">
                                          <p:val>
                                            <p:strVal val="#ppt_x"/>
                                          </p:val>
                                        </p:tav>
                                        <p:tav tm="100000">
                                          <p:val>
                                            <p:strVal val="#ppt_x"/>
                                          </p:val>
                                        </p:tav>
                                      </p:tavLst>
                                    </p:anim>
                                    <p:anim calcmode="lin" valueType="num">
                                      <p:cBhvr additive="base">
                                        <p:cTn id="63" dur="2000" fill="hold"/>
                                        <p:tgtEl>
                                          <p:spTgt spid="1026"/>
                                        </p:tgtEl>
                                        <p:attrNameLst>
                                          <p:attrName>ppt_y</p:attrName>
                                        </p:attrNameLst>
                                      </p:cBhvr>
                                      <p:tavLst>
                                        <p:tav tm="0">
                                          <p:val>
                                            <p:strVal val="0-#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additive="base">
                                        <p:cTn id="68" dur="500" fill="hold"/>
                                        <p:tgtEl>
                                          <p:spTgt spid="13"/>
                                        </p:tgtEl>
                                        <p:attrNameLst>
                                          <p:attrName>ppt_x</p:attrName>
                                        </p:attrNameLst>
                                      </p:cBhvr>
                                      <p:tavLst>
                                        <p:tav tm="0">
                                          <p:val>
                                            <p:strVal val="#ppt_x"/>
                                          </p:val>
                                        </p:tav>
                                        <p:tav tm="100000">
                                          <p:val>
                                            <p:strVal val="#ppt_x"/>
                                          </p:val>
                                        </p:tav>
                                      </p:tavLst>
                                    </p:anim>
                                    <p:anim calcmode="lin" valueType="num">
                                      <p:cBhvr additive="base">
                                        <p:cTn id="69" dur="500" fill="hold"/>
                                        <p:tgtEl>
                                          <p:spTgt spid="13"/>
                                        </p:tgtEl>
                                        <p:attrNameLst>
                                          <p:attrName>ppt_y</p:attrName>
                                        </p:attrNameLst>
                                      </p:cBhvr>
                                      <p:tavLst>
                                        <p:tav tm="0">
                                          <p:val>
                                            <p:strVal val="1+#ppt_h/2"/>
                                          </p:val>
                                        </p:tav>
                                        <p:tav tm="100000">
                                          <p:val>
                                            <p:strVal val="#ppt_y"/>
                                          </p:val>
                                        </p:tav>
                                      </p:tavLst>
                                    </p:anim>
                                  </p:childTnLst>
                                </p:cTn>
                              </p:par>
                            </p:childTnLst>
                          </p:cTn>
                        </p:par>
                        <p:par>
                          <p:cTn id="70" fill="hold">
                            <p:stCondLst>
                              <p:cond delay="500"/>
                            </p:stCondLst>
                            <p:childTnLst>
                              <p:par>
                                <p:cTn id="71" presetID="26" presetClass="entr" presetSubtype="0" fill="hold" nodeType="afterEffect">
                                  <p:stCondLst>
                                    <p:cond delay="0"/>
                                  </p:stCondLst>
                                  <p:childTnLst>
                                    <p:set>
                                      <p:cBhvr>
                                        <p:cTn id="72" dur="1" fill="hold">
                                          <p:stCondLst>
                                            <p:cond delay="0"/>
                                          </p:stCondLst>
                                        </p:cTn>
                                        <p:tgtEl>
                                          <p:spTgt spid="1028"/>
                                        </p:tgtEl>
                                        <p:attrNameLst>
                                          <p:attrName>style.visibility</p:attrName>
                                        </p:attrNameLst>
                                      </p:cBhvr>
                                      <p:to>
                                        <p:strVal val="visible"/>
                                      </p:to>
                                    </p:set>
                                    <p:animEffect transition="in" filter="wipe(down)">
                                      <p:cBhvr>
                                        <p:cTn id="73" dur="580">
                                          <p:stCondLst>
                                            <p:cond delay="0"/>
                                          </p:stCondLst>
                                        </p:cTn>
                                        <p:tgtEl>
                                          <p:spTgt spid="1028"/>
                                        </p:tgtEl>
                                      </p:cBhvr>
                                    </p:animEffect>
                                    <p:anim calcmode="lin" valueType="num">
                                      <p:cBhvr>
                                        <p:cTn id="74"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79" dur="26">
                                          <p:stCondLst>
                                            <p:cond delay="650"/>
                                          </p:stCondLst>
                                        </p:cTn>
                                        <p:tgtEl>
                                          <p:spTgt spid="1028"/>
                                        </p:tgtEl>
                                      </p:cBhvr>
                                      <p:to x="100000" y="60000"/>
                                    </p:animScale>
                                    <p:animScale>
                                      <p:cBhvr>
                                        <p:cTn id="80" dur="166" decel="50000">
                                          <p:stCondLst>
                                            <p:cond delay="676"/>
                                          </p:stCondLst>
                                        </p:cTn>
                                        <p:tgtEl>
                                          <p:spTgt spid="1028"/>
                                        </p:tgtEl>
                                      </p:cBhvr>
                                      <p:to x="100000" y="100000"/>
                                    </p:animScale>
                                    <p:animScale>
                                      <p:cBhvr>
                                        <p:cTn id="81" dur="26">
                                          <p:stCondLst>
                                            <p:cond delay="1312"/>
                                          </p:stCondLst>
                                        </p:cTn>
                                        <p:tgtEl>
                                          <p:spTgt spid="1028"/>
                                        </p:tgtEl>
                                      </p:cBhvr>
                                      <p:to x="100000" y="80000"/>
                                    </p:animScale>
                                    <p:animScale>
                                      <p:cBhvr>
                                        <p:cTn id="82" dur="166" decel="50000">
                                          <p:stCondLst>
                                            <p:cond delay="1338"/>
                                          </p:stCondLst>
                                        </p:cTn>
                                        <p:tgtEl>
                                          <p:spTgt spid="1028"/>
                                        </p:tgtEl>
                                      </p:cBhvr>
                                      <p:to x="100000" y="100000"/>
                                    </p:animScale>
                                    <p:animScale>
                                      <p:cBhvr>
                                        <p:cTn id="83" dur="26">
                                          <p:stCondLst>
                                            <p:cond delay="1642"/>
                                          </p:stCondLst>
                                        </p:cTn>
                                        <p:tgtEl>
                                          <p:spTgt spid="1028"/>
                                        </p:tgtEl>
                                      </p:cBhvr>
                                      <p:to x="100000" y="90000"/>
                                    </p:animScale>
                                    <p:animScale>
                                      <p:cBhvr>
                                        <p:cTn id="84" dur="166" decel="50000">
                                          <p:stCondLst>
                                            <p:cond delay="1668"/>
                                          </p:stCondLst>
                                        </p:cTn>
                                        <p:tgtEl>
                                          <p:spTgt spid="1028"/>
                                        </p:tgtEl>
                                      </p:cBhvr>
                                      <p:to x="100000" y="100000"/>
                                    </p:animScale>
                                    <p:animScale>
                                      <p:cBhvr>
                                        <p:cTn id="85" dur="26">
                                          <p:stCondLst>
                                            <p:cond delay="1808"/>
                                          </p:stCondLst>
                                        </p:cTn>
                                        <p:tgtEl>
                                          <p:spTgt spid="1028"/>
                                        </p:tgtEl>
                                      </p:cBhvr>
                                      <p:to x="100000" y="95000"/>
                                    </p:animScale>
                                    <p:animScale>
                                      <p:cBhvr>
                                        <p:cTn id="86" dur="166" decel="50000">
                                          <p:stCondLst>
                                            <p:cond delay="1834"/>
                                          </p:stCondLst>
                                        </p:cTn>
                                        <p:tgtEl>
                                          <p:spTgt spid="1028"/>
                                        </p:tgtEl>
                                      </p:cBhvr>
                                      <p:to x="100000" y="100000"/>
                                    </p:animScale>
                                  </p:childTnLst>
                                </p:cTn>
                              </p:par>
                            </p:childTnLst>
                          </p:cTn>
                        </p:par>
                        <p:par>
                          <p:cTn id="87" fill="hold">
                            <p:stCondLst>
                              <p:cond delay="2500"/>
                            </p:stCondLst>
                            <p:childTnLst>
                              <p:par>
                                <p:cTn id="88" presetID="21" presetClass="entr" presetSubtype="4"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wheel(4)">
                                      <p:cBhvr>
                                        <p:cTn id="90" dur="500"/>
                                        <p:tgtEl>
                                          <p:spTgt spid="24"/>
                                        </p:tgtEl>
                                      </p:cBhvr>
                                    </p:animEffect>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1"/>
                                        </p:tgtEl>
                                        <p:attrNameLst>
                                          <p:attrName>style.visibility</p:attrName>
                                        </p:attrNameLst>
                                      </p:cBhvr>
                                      <p:to>
                                        <p:strVal val="visible"/>
                                      </p:to>
                                    </p:set>
                                    <p:anim calcmode="lin" valueType="num">
                                      <p:cBhvr additive="base">
                                        <p:cTn id="95" dur="500" fill="hold"/>
                                        <p:tgtEl>
                                          <p:spTgt spid="11"/>
                                        </p:tgtEl>
                                        <p:attrNameLst>
                                          <p:attrName>ppt_x</p:attrName>
                                        </p:attrNameLst>
                                      </p:cBhvr>
                                      <p:tavLst>
                                        <p:tav tm="0">
                                          <p:val>
                                            <p:strVal val="#ppt_x"/>
                                          </p:val>
                                        </p:tav>
                                        <p:tav tm="100000">
                                          <p:val>
                                            <p:strVal val="#ppt_x"/>
                                          </p:val>
                                        </p:tav>
                                      </p:tavLst>
                                    </p:anim>
                                    <p:anim calcmode="lin" valueType="num">
                                      <p:cBhvr additive="base">
                                        <p:cTn id="9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additive="base">
                                        <p:cTn id="101" dur="500" fill="hold"/>
                                        <p:tgtEl>
                                          <p:spTgt spid="30"/>
                                        </p:tgtEl>
                                        <p:attrNameLst>
                                          <p:attrName>ppt_x</p:attrName>
                                        </p:attrNameLst>
                                      </p:cBhvr>
                                      <p:tavLst>
                                        <p:tav tm="0">
                                          <p:val>
                                            <p:strVal val="#ppt_x"/>
                                          </p:val>
                                        </p:tav>
                                        <p:tav tm="100000">
                                          <p:val>
                                            <p:strVal val="#ppt_x"/>
                                          </p:val>
                                        </p:tav>
                                      </p:tavLst>
                                    </p:anim>
                                    <p:anim calcmode="lin" valueType="num">
                                      <p:cBhvr additive="base">
                                        <p:cTn id="102" dur="500" fill="hold"/>
                                        <p:tgtEl>
                                          <p:spTgt spid="30"/>
                                        </p:tgtEl>
                                        <p:attrNameLst>
                                          <p:attrName>ppt_y</p:attrName>
                                        </p:attrNameLst>
                                      </p:cBhvr>
                                      <p:tavLst>
                                        <p:tav tm="0">
                                          <p:val>
                                            <p:strVal val="1+#ppt_h/2"/>
                                          </p:val>
                                        </p:tav>
                                        <p:tav tm="100000">
                                          <p:val>
                                            <p:strVal val="#ppt_y"/>
                                          </p:val>
                                        </p:tav>
                                      </p:tavLst>
                                    </p:anim>
                                  </p:childTnLst>
                                </p:cTn>
                              </p:par>
                            </p:childTnLst>
                          </p:cTn>
                        </p:par>
                        <p:par>
                          <p:cTn id="103" fill="hold">
                            <p:stCondLst>
                              <p:cond delay="500"/>
                            </p:stCondLst>
                            <p:childTnLst>
                              <p:par>
                                <p:cTn id="104" presetID="2" presetClass="entr" presetSubtype="4"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 calcmode="lin" valueType="num">
                                      <p:cBhvr additive="base">
                                        <p:cTn id="106" dur="500" fill="hold"/>
                                        <p:tgtEl>
                                          <p:spTgt spid="31"/>
                                        </p:tgtEl>
                                        <p:attrNameLst>
                                          <p:attrName>ppt_x</p:attrName>
                                        </p:attrNameLst>
                                      </p:cBhvr>
                                      <p:tavLst>
                                        <p:tav tm="0">
                                          <p:val>
                                            <p:strVal val="#ppt_x"/>
                                          </p:val>
                                        </p:tav>
                                        <p:tav tm="100000">
                                          <p:val>
                                            <p:strVal val="#ppt_x"/>
                                          </p:val>
                                        </p:tav>
                                      </p:tavLst>
                                    </p:anim>
                                    <p:anim calcmode="lin" valueType="num">
                                      <p:cBhvr additive="base">
                                        <p:cTn id="10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12" fill="hold" grpId="0" nodeType="click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additive="base">
                                        <p:cTn id="112" dur="500" fill="hold"/>
                                        <p:tgtEl>
                                          <p:spTgt spid="32"/>
                                        </p:tgtEl>
                                        <p:attrNameLst>
                                          <p:attrName>ppt_x</p:attrName>
                                        </p:attrNameLst>
                                      </p:cBhvr>
                                      <p:tavLst>
                                        <p:tav tm="0">
                                          <p:val>
                                            <p:strVal val="0-#ppt_w/2"/>
                                          </p:val>
                                        </p:tav>
                                        <p:tav tm="100000">
                                          <p:val>
                                            <p:strVal val="#ppt_x"/>
                                          </p:val>
                                        </p:tav>
                                      </p:tavLst>
                                    </p:anim>
                                    <p:anim calcmode="lin" valueType="num">
                                      <p:cBhvr additive="base">
                                        <p:cTn id="113" dur="500" fill="hold"/>
                                        <p:tgtEl>
                                          <p:spTgt spid="32"/>
                                        </p:tgtEl>
                                        <p:attrNameLst>
                                          <p:attrName>ppt_y</p:attrName>
                                        </p:attrNameLst>
                                      </p:cBhvr>
                                      <p:tavLst>
                                        <p:tav tm="0">
                                          <p:val>
                                            <p:strVal val="1+#ppt_h/2"/>
                                          </p:val>
                                        </p:tav>
                                        <p:tav tm="100000">
                                          <p:val>
                                            <p:strVal val="#ppt_y"/>
                                          </p:val>
                                        </p:tav>
                                      </p:tavLst>
                                    </p:anim>
                                  </p:childTnLst>
                                </p:cTn>
                              </p:par>
                              <p:par>
                                <p:cTn id="114" presetID="2" presetClass="entr" presetSubtype="6" fill="hold" grpId="0" nodeType="withEffect">
                                  <p:stCondLst>
                                    <p:cond delay="0"/>
                                  </p:stCondLst>
                                  <p:childTnLst>
                                    <p:set>
                                      <p:cBhvr>
                                        <p:cTn id="115" dur="1" fill="hold">
                                          <p:stCondLst>
                                            <p:cond delay="0"/>
                                          </p:stCondLst>
                                        </p:cTn>
                                        <p:tgtEl>
                                          <p:spTgt spid="33"/>
                                        </p:tgtEl>
                                        <p:attrNameLst>
                                          <p:attrName>style.visibility</p:attrName>
                                        </p:attrNameLst>
                                      </p:cBhvr>
                                      <p:to>
                                        <p:strVal val="visible"/>
                                      </p:to>
                                    </p:set>
                                    <p:anim calcmode="lin" valueType="num">
                                      <p:cBhvr additive="base">
                                        <p:cTn id="116" dur="500" fill="hold"/>
                                        <p:tgtEl>
                                          <p:spTgt spid="33"/>
                                        </p:tgtEl>
                                        <p:attrNameLst>
                                          <p:attrName>ppt_x</p:attrName>
                                        </p:attrNameLst>
                                      </p:cBhvr>
                                      <p:tavLst>
                                        <p:tav tm="0">
                                          <p:val>
                                            <p:strVal val="1+#ppt_w/2"/>
                                          </p:val>
                                        </p:tav>
                                        <p:tav tm="100000">
                                          <p:val>
                                            <p:strVal val="#ppt_x"/>
                                          </p:val>
                                        </p:tav>
                                      </p:tavLst>
                                    </p:anim>
                                    <p:anim calcmode="lin" valueType="num">
                                      <p:cBhvr additive="base">
                                        <p:cTn id="11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additive="base">
                                        <p:cTn id="122" dur="500" fill="hold"/>
                                        <p:tgtEl>
                                          <p:spTgt spid="34"/>
                                        </p:tgtEl>
                                        <p:attrNameLst>
                                          <p:attrName>ppt_x</p:attrName>
                                        </p:attrNameLst>
                                      </p:cBhvr>
                                      <p:tavLst>
                                        <p:tav tm="0">
                                          <p:val>
                                            <p:strVal val="#ppt_x"/>
                                          </p:val>
                                        </p:tav>
                                        <p:tav tm="100000">
                                          <p:val>
                                            <p:strVal val="#ppt_x"/>
                                          </p:val>
                                        </p:tav>
                                      </p:tavLst>
                                    </p:anim>
                                    <p:anim calcmode="lin" valueType="num">
                                      <p:cBhvr additive="base">
                                        <p:cTn id="123"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 presetClass="entr" presetSubtype="12" fill="hold" grpId="0" nodeType="clickEffect">
                                  <p:stCondLst>
                                    <p:cond delay="0"/>
                                  </p:stCondLst>
                                  <p:childTnLst>
                                    <p:set>
                                      <p:cBhvr>
                                        <p:cTn id="127" dur="1" fill="hold">
                                          <p:stCondLst>
                                            <p:cond delay="0"/>
                                          </p:stCondLst>
                                        </p:cTn>
                                        <p:tgtEl>
                                          <p:spTgt spid="39"/>
                                        </p:tgtEl>
                                        <p:attrNameLst>
                                          <p:attrName>style.visibility</p:attrName>
                                        </p:attrNameLst>
                                      </p:cBhvr>
                                      <p:to>
                                        <p:strVal val="visible"/>
                                      </p:to>
                                    </p:set>
                                    <p:anim calcmode="lin" valueType="num">
                                      <p:cBhvr additive="base">
                                        <p:cTn id="128" dur="500" fill="hold"/>
                                        <p:tgtEl>
                                          <p:spTgt spid="39"/>
                                        </p:tgtEl>
                                        <p:attrNameLst>
                                          <p:attrName>ppt_x</p:attrName>
                                        </p:attrNameLst>
                                      </p:cBhvr>
                                      <p:tavLst>
                                        <p:tav tm="0">
                                          <p:val>
                                            <p:strVal val="0-#ppt_w/2"/>
                                          </p:val>
                                        </p:tav>
                                        <p:tav tm="100000">
                                          <p:val>
                                            <p:strVal val="#ppt_x"/>
                                          </p:val>
                                        </p:tav>
                                      </p:tavLst>
                                    </p:anim>
                                    <p:anim calcmode="lin" valueType="num">
                                      <p:cBhvr additive="base">
                                        <p:cTn id="129" dur="500" fill="hold"/>
                                        <p:tgtEl>
                                          <p:spTgt spid="39"/>
                                        </p:tgtEl>
                                        <p:attrNameLst>
                                          <p:attrName>ppt_y</p:attrName>
                                        </p:attrNameLst>
                                      </p:cBhvr>
                                      <p:tavLst>
                                        <p:tav tm="0">
                                          <p:val>
                                            <p:strVal val="1+#ppt_h/2"/>
                                          </p:val>
                                        </p:tav>
                                        <p:tav tm="100000">
                                          <p:val>
                                            <p:strVal val="#ppt_y"/>
                                          </p:val>
                                        </p:tav>
                                      </p:tavLst>
                                    </p:anim>
                                  </p:childTnLst>
                                </p:cTn>
                              </p:par>
                              <p:par>
                                <p:cTn id="130" presetID="32" presetClass="emph" presetSubtype="0" fill="hold" nodeType="withEffect">
                                  <p:stCondLst>
                                    <p:cond delay="0"/>
                                  </p:stCondLst>
                                  <p:childTnLst>
                                    <p:animClr clrSpc="rgb" dir="cw">
                                      <p:cBhvr override="childStyle">
                                        <p:cTn id="131" dur="200" fill="hold"/>
                                        <p:tgtEl>
                                          <p:spTgt spid="1027"/>
                                        </p:tgtEl>
                                        <p:attrNameLst>
                                          <p:attrName>style.color</p:attrName>
                                        </p:attrNameLst>
                                      </p:cBhvr>
                                      <p:to>
                                        <a:schemeClr val="bg1"/>
                                      </p:to>
                                    </p:animClr>
                                    <p:animClr clrSpc="rgb" dir="cw">
                                      <p:cBhvr>
                                        <p:cTn id="132" dur="200" fill="hold"/>
                                        <p:tgtEl>
                                          <p:spTgt spid="1027"/>
                                        </p:tgtEl>
                                        <p:attrNameLst>
                                          <p:attrName>fillcolor</p:attrName>
                                        </p:attrNameLst>
                                      </p:cBhvr>
                                      <p:to>
                                        <a:schemeClr val="bg1"/>
                                      </p:to>
                                    </p:animClr>
                                    <p:set>
                                      <p:cBhvr>
                                        <p:cTn id="133" dur="200" fill="hold"/>
                                        <p:tgtEl>
                                          <p:spTgt spid="1027"/>
                                        </p:tgtEl>
                                        <p:attrNameLst>
                                          <p:attrName>fill.type</p:attrName>
                                        </p:attrNameLst>
                                      </p:cBhvr>
                                      <p:to>
                                        <p:strVal val="solid"/>
                                      </p:to>
                                    </p:set>
                                    <p:set>
                                      <p:cBhvr>
                                        <p:cTn id="134" dur="200" fill="hold"/>
                                        <p:tgtEl>
                                          <p:spTgt spid="1027"/>
                                        </p:tgtEl>
                                        <p:attrNameLst>
                                          <p:attrName>fill.on</p:attrName>
                                        </p:attrNameLst>
                                      </p:cBhvr>
                                      <p:to>
                                        <p:strVal val="true"/>
                                      </p:to>
                                    </p:set>
                                    <p:animRot by="120000">
                                      <p:cBhvr>
                                        <p:cTn id="135" dur="200" fill="hold">
                                          <p:stCondLst>
                                            <p:cond delay="0"/>
                                          </p:stCondLst>
                                        </p:cTn>
                                        <p:tgtEl>
                                          <p:spTgt spid="1027"/>
                                        </p:tgtEl>
                                        <p:attrNameLst>
                                          <p:attrName>r</p:attrName>
                                        </p:attrNameLst>
                                      </p:cBhvr>
                                    </p:animRot>
                                    <p:animRot by="-240000">
                                      <p:cBhvr>
                                        <p:cTn id="136" dur="400" fill="hold">
                                          <p:stCondLst>
                                            <p:cond delay="400"/>
                                          </p:stCondLst>
                                        </p:cTn>
                                        <p:tgtEl>
                                          <p:spTgt spid="1027"/>
                                        </p:tgtEl>
                                        <p:attrNameLst>
                                          <p:attrName>r</p:attrName>
                                        </p:attrNameLst>
                                      </p:cBhvr>
                                    </p:animRot>
                                    <p:animRot by="240000">
                                      <p:cBhvr>
                                        <p:cTn id="137" dur="400" fill="hold">
                                          <p:stCondLst>
                                            <p:cond delay="800"/>
                                          </p:stCondLst>
                                        </p:cTn>
                                        <p:tgtEl>
                                          <p:spTgt spid="1027"/>
                                        </p:tgtEl>
                                        <p:attrNameLst>
                                          <p:attrName>r</p:attrName>
                                        </p:attrNameLst>
                                      </p:cBhvr>
                                    </p:animRot>
                                    <p:animRot by="-240000">
                                      <p:cBhvr>
                                        <p:cTn id="138" dur="400" fill="hold">
                                          <p:stCondLst>
                                            <p:cond delay="1200"/>
                                          </p:stCondLst>
                                        </p:cTn>
                                        <p:tgtEl>
                                          <p:spTgt spid="1027"/>
                                        </p:tgtEl>
                                        <p:attrNameLst>
                                          <p:attrName>r</p:attrName>
                                        </p:attrNameLst>
                                      </p:cBhvr>
                                    </p:animRot>
                                    <p:animRot by="120000">
                                      <p:cBhvr>
                                        <p:cTn id="139" dur="400" fill="hold">
                                          <p:stCondLst>
                                            <p:cond delay="1600"/>
                                          </p:stCondLst>
                                        </p:cTn>
                                        <p:tgtEl>
                                          <p:spTgt spid="1027"/>
                                        </p:tgtEl>
                                        <p:attrNameLst>
                                          <p:attrName>r</p:attrName>
                                        </p:attrNameLst>
                                      </p:cBhvr>
                                    </p:animRot>
                                  </p:childTnLst>
                                </p:cTn>
                              </p:par>
                            </p:childTnLst>
                          </p:cTn>
                        </p:par>
                      </p:childTnLst>
                    </p:cTn>
                  </p:par>
                  <p:par>
                    <p:cTn id="140" fill="hold">
                      <p:stCondLst>
                        <p:cond delay="indefinite"/>
                      </p:stCondLst>
                      <p:childTnLst>
                        <p:par>
                          <p:cTn id="141" fill="hold">
                            <p:stCondLst>
                              <p:cond delay="0"/>
                            </p:stCondLst>
                            <p:childTnLst>
                              <p:par>
                                <p:cTn id="142" presetID="2" presetClass="entr" presetSubtype="1" fill="hold" grpId="0" nodeType="clickEffect">
                                  <p:stCondLst>
                                    <p:cond delay="0"/>
                                  </p:stCondLst>
                                  <p:childTnLst>
                                    <p:set>
                                      <p:cBhvr>
                                        <p:cTn id="143" dur="1" fill="hold">
                                          <p:stCondLst>
                                            <p:cond delay="0"/>
                                          </p:stCondLst>
                                        </p:cTn>
                                        <p:tgtEl>
                                          <p:spTgt spid="37"/>
                                        </p:tgtEl>
                                        <p:attrNameLst>
                                          <p:attrName>style.visibility</p:attrName>
                                        </p:attrNameLst>
                                      </p:cBhvr>
                                      <p:to>
                                        <p:strVal val="visible"/>
                                      </p:to>
                                    </p:set>
                                    <p:anim calcmode="lin" valueType="num">
                                      <p:cBhvr additive="base">
                                        <p:cTn id="144" dur="1000" fill="hold"/>
                                        <p:tgtEl>
                                          <p:spTgt spid="37"/>
                                        </p:tgtEl>
                                        <p:attrNameLst>
                                          <p:attrName>ppt_x</p:attrName>
                                        </p:attrNameLst>
                                      </p:cBhvr>
                                      <p:tavLst>
                                        <p:tav tm="0">
                                          <p:val>
                                            <p:strVal val="#ppt_x"/>
                                          </p:val>
                                        </p:tav>
                                        <p:tav tm="100000">
                                          <p:val>
                                            <p:strVal val="#ppt_x"/>
                                          </p:val>
                                        </p:tav>
                                      </p:tavLst>
                                    </p:anim>
                                    <p:anim calcmode="lin" valueType="num">
                                      <p:cBhvr additive="base">
                                        <p:cTn id="145" dur="1000" fill="hold"/>
                                        <p:tgtEl>
                                          <p:spTgt spid="37"/>
                                        </p:tgtEl>
                                        <p:attrNameLst>
                                          <p:attrName>ppt_y</p:attrName>
                                        </p:attrNameLst>
                                      </p:cBhvr>
                                      <p:tavLst>
                                        <p:tav tm="0">
                                          <p:val>
                                            <p:strVal val="0-#ppt_h/2"/>
                                          </p:val>
                                        </p:tav>
                                        <p:tav tm="100000">
                                          <p:val>
                                            <p:strVal val="#ppt_y"/>
                                          </p:val>
                                        </p:tav>
                                      </p:tavLst>
                                    </p:anim>
                                  </p:childTnLst>
                                </p:cTn>
                              </p:par>
                              <p:par>
                                <p:cTn id="146" presetID="32" presetClass="emph" presetSubtype="0" fill="hold" nodeType="withEffect">
                                  <p:stCondLst>
                                    <p:cond delay="0"/>
                                  </p:stCondLst>
                                  <p:childTnLst>
                                    <p:animClr clrSpc="rgb" dir="cw">
                                      <p:cBhvr override="childStyle">
                                        <p:cTn id="147" dur="100" fill="hold"/>
                                        <p:tgtEl>
                                          <p:spTgt spid="1028"/>
                                        </p:tgtEl>
                                        <p:attrNameLst>
                                          <p:attrName>style.color</p:attrName>
                                        </p:attrNameLst>
                                      </p:cBhvr>
                                      <p:to>
                                        <a:schemeClr val="bg1"/>
                                      </p:to>
                                    </p:animClr>
                                    <p:animClr clrSpc="rgb" dir="cw">
                                      <p:cBhvr>
                                        <p:cTn id="148" dur="100" fill="hold"/>
                                        <p:tgtEl>
                                          <p:spTgt spid="1028"/>
                                        </p:tgtEl>
                                        <p:attrNameLst>
                                          <p:attrName>fillcolor</p:attrName>
                                        </p:attrNameLst>
                                      </p:cBhvr>
                                      <p:to>
                                        <a:schemeClr val="bg1"/>
                                      </p:to>
                                    </p:animClr>
                                    <p:set>
                                      <p:cBhvr>
                                        <p:cTn id="149" dur="100" fill="hold"/>
                                        <p:tgtEl>
                                          <p:spTgt spid="1028"/>
                                        </p:tgtEl>
                                        <p:attrNameLst>
                                          <p:attrName>fill.type</p:attrName>
                                        </p:attrNameLst>
                                      </p:cBhvr>
                                      <p:to>
                                        <p:strVal val="solid"/>
                                      </p:to>
                                    </p:set>
                                    <p:set>
                                      <p:cBhvr>
                                        <p:cTn id="150" dur="100" fill="hold"/>
                                        <p:tgtEl>
                                          <p:spTgt spid="1028"/>
                                        </p:tgtEl>
                                        <p:attrNameLst>
                                          <p:attrName>fill.on</p:attrName>
                                        </p:attrNameLst>
                                      </p:cBhvr>
                                      <p:to>
                                        <p:strVal val="true"/>
                                      </p:to>
                                    </p:set>
                                    <p:animRot by="120000">
                                      <p:cBhvr>
                                        <p:cTn id="151" dur="100" fill="hold">
                                          <p:stCondLst>
                                            <p:cond delay="0"/>
                                          </p:stCondLst>
                                        </p:cTn>
                                        <p:tgtEl>
                                          <p:spTgt spid="1028"/>
                                        </p:tgtEl>
                                        <p:attrNameLst>
                                          <p:attrName>r</p:attrName>
                                        </p:attrNameLst>
                                      </p:cBhvr>
                                    </p:animRot>
                                    <p:animRot by="-240000">
                                      <p:cBhvr>
                                        <p:cTn id="152" dur="200" fill="hold">
                                          <p:stCondLst>
                                            <p:cond delay="200"/>
                                          </p:stCondLst>
                                        </p:cTn>
                                        <p:tgtEl>
                                          <p:spTgt spid="1028"/>
                                        </p:tgtEl>
                                        <p:attrNameLst>
                                          <p:attrName>r</p:attrName>
                                        </p:attrNameLst>
                                      </p:cBhvr>
                                    </p:animRot>
                                    <p:animRot by="240000">
                                      <p:cBhvr>
                                        <p:cTn id="153" dur="200" fill="hold">
                                          <p:stCondLst>
                                            <p:cond delay="400"/>
                                          </p:stCondLst>
                                        </p:cTn>
                                        <p:tgtEl>
                                          <p:spTgt spid="1028"/>
                                        </p:tgtEl>
                                        <p:attrNameLst>
                                          <p:attrName>r</p:attrName>
                                        </p:attrNameLst>
                                      </p:cBhvr>
                                    </p:animRot>
                                    <p:animRot by="-240000">
                                      <p:cBhvr>
                                        <p:cTn id="154" dur="200" fill="hold">
                                          <p:stCondLst>
                                            <p:cond delay="600"/>
                                          </p:stCondLst>
                                        </p:cTn>
                                        <p:tgtEl>
                                          <p:spTgt spid="1028"/>
                                        </p:tgtEl>
                                        <p:attrNameLst>
                                          <p:attrName>r</p:attrName>
                                        </p:attrNameLst>
                                      </p:cBhvr>
                                    </p:animRot>
                                    <p:animRot by="120000">
                                      <p:cBhvr>
                                        <p:cTn id="155" dur="200" fill="hold">
                                          <p:stCondLst>
                                            <p:cond delay="800"/>
                                          </p:stCondLst>
                                        </p:cTn>
                                        <p:tgtEl>
                                          <p:spTgt spid="1028"/>
                                        </p:tgtEl>
                                        <p:attrNameLst>
                                          <p:attrName>r</p:attrName>
                                        </p:attrNameLst>
                                      </p:cBhvr>
                                    </p:animRot>
                                  </p:childTnLst>
                                </p:cTn>
                              </p:par>
                            </p:childTnLst>
                          </p:cTn>
                        </p:par>
                        <p:par>
                          <p:cTn id="156" fill="hold">
                            <p:stCondLst>
                              <p:cond delay="1000"/>
                            </p:stCondLst>
                            <p:childTnLst>
                              <p:par>
                                <p:cTn id="157" presetID="21" presetClass="entr" presetSubtype="4" fill="hold" grpId="0" nodeType="afterEffect">
                                  <p:stCondLst>
                                    <p:cond delay="0"/>
                                  </p:stCondLst>
                                  <p:childTnLst>
                                    <p:set>
                                      <p:cBhvr>
                                        <p:cTn id="158" dur="1" fill="hold">
                                          <p:stCondLst>
                                            <p:cond delay="0"/>
                                          </p:stCondLst>
                                        </p:cTn>
                                        <p:tgtEl>
                                          <p:spTgt spid="38"/>
                                        </p:tgtEl>
                                        <p:attrNameLst>
                                          <p:attrName>style.visibility</p:attrName>
                                        </p:attrNameLst>
                                      </p:cBhvr>
                                      <p:to>
                                        <p:strVal val="visible"/>
                                      </p:to>
                                    </p:set>
                                    <p:animEffect transition="in" filter="wheel(4)">
                                      <p:cBhvr>
                                        <p:cTn id="15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P spid="24" grpId="0" animBg="1"/>
      <p:bldP spid="25" grpId="0" animBg="1"/>
      <p:bldP spid="26" grpId="0" animBg="1"/>
      <p:bldP spid="27" grpId="0" animBg="1"/>
      <p:bldP spid="28" grpId="0" animBg="1"/>
      <p:bldP spid="30" grpId="0" animBg="1"/>
      <p:bldP spid="31" grpId="0" animBg="1"/>
      <p:bldP spid="32" grpId="0" animBg="1"/>
      <p:bldP spid="33" grpId="0" animBg="1"/>
      <p:bldP spid="34" grpId="0" animBg="1"/>
      <p:bldP spid="37" grpId="0" animBg="1"/>
      <p:bldP spid="38" grpId="0" animBg="1"/>
      <p:bldP spid="39" grpId="0" animBg="1"/>
      <p:bldP spid="23" grpId="1"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lgn="ctr"/>
            <a:r>
              <a:rPr lang="en-US" dirty="0" smtClean="0"/>
              <a:t>First Tier Course</a:t>
            </a:r>
            <a:endParaRPr lang="en-US" dirty="0"/>
          </a:p>
        </p:txBody>
      </p:sp>
      <p:sp>
        <p:nvSpPr>
          <p:cNvPr id="5" name="Text Placeholder 4"/>
          <p:cNvSpPr>
            <a:spLocks noGrp="1"/>
          </p:cNvSpPr>
          <p:nvPr>
            <p:ph type="body" sz="half" idx="3"/>
          </p:nvPr>
        </p:nvSpPr>
        <p:spPr/>
        <p:txBody>
          <a:bodyPr/>
          <a:lstStyle/>
          <a:p>
            <a:pPr algn="ctr"/>
            <a:r>
              <a:rPr lang="en-US" dirty="0" smtClean="0"/>
              <a:t>Second Tier Course</a:t>
            </a:r>
            <a:endParaRPr lang="en-US" dirty="0"/>
          </a:p>
        </p:txBody>
      </p:sp>
      <p:sp>
        <p:nvSpPr>
          <p:cNvPr id="4" name="Content Placeholder 3"/>
          <p:cNvSpPr>
            <a:spLocks noGrp="1"/>
          </p:cNvSpPr>
          <p:nvPr>
            <p:ph sz="quarter" idx="2"/>
          </p:nvPr>
        </p:nvSpPr>
        <p:spPr/>
        <p:txBody>
          <a:bodyPr>
            <a:normAutofit fontScale="85000" lnSpcReduction="10000"/>
          </a:bodyPr>
          <a:lstStyle/>
          <a:p>
            <a:r>
              <a:rPr lang="en-US" dirty="0" smtClean="0"/>
              <a:t>ENGL 3000/ ENGL 3001 </a:t>
            </a:r>
          </a:p>
          <a:p>
            <a:pPr lvl="1"/>
            <a:r>
              <a:rPr lang="en-US" dirty="0" smtClean="0"/>
              <a:t>Weekly writing assignments</a:t>
            </a:r>
          </a:p>
          <a:p>
            <a:pPr lvl="1"/>
            <a:r>
              <a:rPr lang="en-US" dirty="0" smtClean="0"/>
              <a:t>Final exam</a:t>
            </a:r>
          </a:p>
          <a:p>
            <a:pPr lvl="1"/>
            <a:r>
              <a:rPr lang="en-US" dirty="0" smtClean="0"/>
              <a:t>Pass class and receive at least DC or CC on portfolio</a:t>
            </a:r>
          </a:p>
          <a:p>
            <a:r>
              <a:rPr lang="en-US" dirty="0" smtClean="0"/>
              <a:t>Portfolio judged by two evaluators (or three): $25</a:t>
            </a:r>
          </a:p>
          <a:p>
            <a:pPr lvl="1"/>
            <a:r>
              <a:rPr lang="en-US" dirty="0" smtClean="0"/>
              <a:t>Cover page and table of contents</a:t>
            </a:r>
          </a:p>
          <a:p>
            <a:pPr lvl="1"/>
            <a:r>
              <a:rPr lang="en-US" dirty="0" smtClean="0"/>
              <a:t>Introduction essay</a:t>
            </a:r>
          </a:p>
          <a:p>
            <a:pPr lvl="1"/>
            <a:r>
              <a:rPr lang="en-US" dirty="0" smtClean="0"/>
              <a:t>3 drafts of 3 essays</a:t>
            </a:r>
          </a:p>
          <a:p>
            <a:endParaRPr lang="en-US" dirty="0"/>
          </a:p>
        </p:txBody>
      </p:sp>
      <p:sp>
        <p:nvSpPr>
          <p:cNvPr id="6" name="Content Placeholder 5"/>
          <p:cNvSpPr>
            <a:spLocks noGrp="1"/>
          </p:cNvSpPr>
          <p:nvPr>
            <p:ph sz="quarter" idx="4"/>
          </p:nvPr>
        </p:nvSpPr>
        <p:spPr/>
        <p:txBody>
          <a:bodyPr>
            <a:normAutofit/>
          </a:bodyPr>
          <a:lstStyle/>
          <a:p>
            <a:r>
              <a:rPr lang="en-US" dirty="0" smtClean="0"/>
              <a:t>ENGL 3003 or Option within Major </a:t>
            </a:r>
          </a:p>
          <a:p>
            <a:r>
              <a:rPr lang="en-US" dirty="0" smtClean="0"/>
              <a:t>Pass class (C- or better)</a:t>
            </a:r>
          </a:p>
          <a:p>
            <a:pPr lvl="1"/>
            <a:r>
              <a:rPr lang="en-US" dirty="0" smtClean="0"/>
              <a:t>8000 words in total</a:t>
            </a:r>
          </a:p>
          <a:p>
            <a:pPr lvl="1"/>
            <a:r>
              <a:rPr lang="en-US" dirty="0" smtClean="0"/>
              <a:t>Minimum of 2 pgs/ week</a:t>
            </a:r>
          </a:p>
          <a:p>
            <a:pPr lvl="1"/>
            <a:r>
              <a:rPr lang="en-US" dirty="0" smtClean="0"/>
              <a:t>Weekly writing assignments</a:t>
            </a:r>
          </a:p>
          <a:p>
            <a:pPr lvl="1"/>
            <a:r>
              <a:rPr lang="en-US" dirty="0" smtClean="0"/>
              <a:t>3 multiple draft assignments</a:t>
            </a:r>
          </a:p>
          <a:p>
            <a:endParaRPr lang="en-US" dirty="0"/>
          </a:p>
        </p:txBody>
      </p:sp>
      <p:sp>
        <p:nvSpPr>
          <p:cNvPr id="2" name="Title 1"/>
          <p:cNvSpPr>
            <a:spLocks noGrp="1"/>
          </p:cNvSpPr>
          <p:nvPr>
            <p:ph type="title"/>
          </p:nvPr>
        </p:nvSpPr>
        <p:spPr/>
        <p:txBody>
          <a:bodyPr/>
          <a:lstStyle/>
          <a:p>
            <a:r>
              <a:rPr lang="en-US" b="1" dirty="0" smtClean="0"/>
              <a:t>Course Option: </a:t>
            </a:r>
            <a:r>
              <a:rPr lang="en-US" b="1" u="sng" dirty="0" smtClean="0"/>
              <a:t>NOT</a:t>
            </a:r>
            <a:r>
              <a:rPr lang="en-US" b="1" dirty="0" smtClean="0"/>
              <a:t> the Easy Way Out</a:t>
            </a:r>
            <a:endParaRPr lang="en-US" b="1" dirty="0"/>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1000"/>
                                        <p:tgtEl>
                                          <p:spTgt spid="3">
                                            <p:txEl>
                                              <p:pRg st="0" end="0"/>
                                            </p:txEl>
                                          </p:spTgt>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edge">
                                      <p:cBhvr>
                                        <p:cTn id="10" dur="500"/>
                                        <p:tgtEl>
                                          <p:spTgt spid="4">
                                            <p:txEl>
                                              <p:pRg st="0" end="0"/>
                                            </p:txEl>
                                          </p:spTgt>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edge">
                                      <p:cBhvr>
                                        <p:cTn id="13" dur="500"/>
                                        <p:tgtEl>
                                          <p:spTgt spid="4">
                                            <p:txEl>
                                              <p:pRg st="1" end="1"/>
                                            </p:txEl>
                                          </p:spTgt>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edge">
                                      <p:cBhvr>
                                        <p:cTn id="16" dur="500"/>
                                        <p:tgtEl>
                                          <p:spTgt spid="4">
                                            <p:txEl>
                                              <p:pRg st="2" end="2"/>
                                            </p:txEl>
                                          </p:spTgt>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edge">
                                      <p:cBhvr>
                                        <p:cTn id="19" dur="5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edge">
                                      <p:cBhvr>
                                        <p:cTn id="24" dur="500"/>
                                        <p:tgtEl>
                                          <p:spTgt spid="4">
                                            <p:txEl>
                                              <p:pRg st="4" end="4"/>
                                            </p:txEl>
                                          </p:spTgt>
                                        </p:tgtEl>
                                      </p:cBhvr>
                                    </p:animEffect>
                                  </p:childTnLst>
                                </p:cTn>
                              </p:par>
                              <p:par>
                                <p:cTn id="25" presetID="20" presetClass="entr" presetSubtype="0"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edge">
                                      <p:cBhvr>
                                        <p:cTn id="27" dur="500"/>
                                        <p:tgtEl>
                                          <p:spTgt spid="4">
                                            <p:txEl>
                                              <p:pRg st="5" end="5"/>
                                            </p:txEl>
                                          </p:spTgt>
                                        </p:tgtEl>
                                      </p:cBhvr>
                                    </p:animEffect>
                                  </p:childTnLst>
                                </p:cTn>
                              </p:par>
                              <p:par>
                                <p:cTn id="28" presetID="20" presetClass="entr" presetSubtype="0" fill="hold" grpId="0" nodeType="with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wedge">
                                      <p:cBhvr>
                                        <p:cTn id="30" dur="500"/>
                                        <p:tgtEl>
                                          <p:spTgt spid="4">
                                            <p:txEl>
                                              <p:pRg st="6" end="6"/>
                                            </p:txEl>
                                          </p:spTgt>
                                        </p:tgtEl>
                                      </p:cBhvr>
                                    </p:animEffect>
                                  </p:childTnLst>
                                </p:cTn>
                              </p:par>
                              <p:par>
                                <p:cTn id="31" presetID="20" presetClass="entr" presetSubtype="0" fill="hold" grpId="0"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wedge">
                                      <p:cBhvr>
                                        <p:cTn id="33" dur="500"/>
                                        <p:tgtEl>
                                          <p:spTgt spid="4">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0" presetClass="entr" presetSubtype="0" fill="hold" grpId="0" nodeType="click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wedge">
                                      <p:cBhvr>
                                        <p:cTn id="38" dur="500"/>
                                        <p:tgtEl>
                                          <p:spTgt spid="5">
                                            <p:txEl>
                                              <p:pRg st="0" end="0"/>
                                            </p:txEl>
                                          </p:spTgt>
                                        </p:tgtEl>
                                      </p:cBhvr>
                                    </p:animEffect>
                                  </p:childTnLst>
                                </p:cTn>
                              </p:par>
                              <p:par>
                                <p:cTn id="39" presetID="20" presetClass="entr" presetSubtype="0" fill="hold" grpId="0" nodeType="with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Effect transition="in" filter="wedge">
                                      <p:cBhvr>
                                        <p:cTn id="41" dur="500"/>
                                        <p:tgtEl>
                                          <p:spTgt spid="6">
                                            <p:txEl>
                                              <p:pRg st="0" end="0"/>
                                            </p:txEl>
                                          </p:spTgt>
                                        </p:tgtEl>
                                      </p:cBhvr>
                                    </p:animEffect>
                                  </p:childTnLst>
                                </p:cTn>
                              </p:par>
                              <p:par>
                                <p:cTn id="42" presetID="20" presetClass="entr" presetSubtype="0" fill="hold" grpId="0" nodeType="withEffect">
                                  <p:stCondLst>
                                    <p:cond delay="0"/>
                                  </p:stCondLst>
                                  <p:childTnLst>
                                    <p:set>
                                      <p:cBhvr>
                                        <p:cTn id="43" dur="1" fill="hold">
                                          <p:stCondLst>
                                            <p:cond delay="0"/>
                                          </p:stCondLst>
                                        </p:cTn>
                                        <p:tgtEl>
                                          <p:spTgt spid="6">
                                            <p:txEl>
                                              <p:pRg st="1" end="1"/>
                                            </p:txEl>
                                          </p:spTgt>
                                        </p:tgtEl>
                                        <p:attrNameLst>
                                          <p:attrName>style.visibility</p:attrName>
                                        </p:attrNameLst>
                                      </p:cBhvr>
                                      <p:to>
                                        <p:strVal val="visible"/>
                                      </p:to>
                                    </p:set>
                                    <p:animEffect transition="in" filter="wedge">
                                      <p:cBhvr>
                                        <p:cTn id="44" dur="500"/>
                                        <p:tgtEl>
                                          <p:spTgt spid="6">
                                            <p:txEl>
                                              <p:pRg st="1" end="1"/>
                                            </p:txEl>
                                          </p:spTgt>
                                        </p:tgtEl>
                                      </p:cBhvr>
                                    </p:animEffect>
                                  </p:childTnLst>
                                </p:cTn>
                              </p:par>
                              <p:par>
                                <p:cTn id="45" presetID="20" presetClass="entr" presetSubtype="0" fill="hold" grpId="0" nodeType="with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wedge">
                                      <p:cBhvr>
                                        <p:cTn id="47" dur="500"/>
                                        <p:tgtEl>
                                          <p:spTgt spid="6">
                                            <p:txEl>
                                              <p:pRg st="2" end="2"/>
                                            </p:txEl>
                                          </p:spTgt>
                                        </p:tgtEl>
                                      </p:cBhvr>
                                    </p:animEffect>
                                  </p:childTnLst>
                                </p:cTn>
                              </p:par>
                              <p:par>
                                <p:cTn id="48" presetID="20" presetClass="entr" presetSubtype="0" fill="hold" grpId="0" nodeType="withEffect">
                                  <p:stCondLst>
                                    <p:cond delay="0"/>
                                  </p:stCondLst>
                                  <p:childTnLst>
                                    <p:set>
                                      <p:cBhvr>
                                        <p:cTn id="49" dur="1" fill="hold">
                                          <p:stCondLst>
                                            <p:cond delay="0"/>
                                          </p:stCondLst>
                                        </p:cTn>
                                        <p:tgtEl>
                                          <p:spTgt spid="6">
                                            <p:txEl>
                                              <p:pRg st="3" end="3"/>
                                            </p:txEl>
                                          </p:spTgt>
                                        </p:tgtEl>
                                        <p:attrNameLst>
                                          <p:attrName>style.visibility</p:attrName>
                                        </p:attrNameLst>
                                      </p:cBhvr>
                                      <p:to>
                                        <p:strVal val="visible"/>
                                      </p:to>
                                    </p:set>
                                    <p:animEffect transition="in" filter="wedge">
                                      <p:cBhvr>
                                        <p:cTn id="50" dur="500"/>
                                        <p:tgtEl>
                                          <p:spTgt spid="6">
                                            <p:txEl>
                                              <p:pRg st="3" end="3"/>
                                            </p:txEl>
                                          </p:spTgt>
                                        </p:tgtEl>
                                      </p:cBhvr>
                                    </p:animEffect>
                                  </p:childTnLst>
                                </p:cTn>
                              </p:par>
                              <p:par>
                                <p:cTn id="51" presetID="20" presetClass="entr" presetSubtype="0" fill="hold" grpId="0" nodeType="withEffect">
                                  <p:stCondLst>
                                    <p:cond delay="0"/>
                                  </p:stCondLst>
                                  <p:childTnLst>
                                    <p:set>
                                      <p:cBhvr>
                                        <p:cTn id="52" dur="1" fill="hold">
                                          <p:stCondLst>
                                            <p:cond delay="0"/>
                                          </p:stCondLst>
                                        </p:cTn>
                                        <p:tgtEl>
                                          <p:spTgt spid="6">
                                            <p:txEl>
                                              <p:pRg st="4" end="4"/>
                                            </p:txEl>
                                          </p:spTgt>
                                        </p:tgtEl>
                                        <p:attrNameLst>
                                          <p:attrName>style.visibility</p:attrName>
                                        </p:attrNameLst>
                                      </p:cBhvr>
                                      <p:to>
                                        <p:strVal val="visible"/>
                                      </p:to>
                                    </p:set>
                                    <p:animEffect transition="in" filter="wedge">
                                      <p:cBhvr>
                                        <p:cTn id="53" dur="500"/>
                                        <p:tgtEl>
                                          <p:spTgt spid="6">
                                            <p:txEl>
                                              <p:pRg st="4" end="4"/>
                                            </p:txEl>
                                          </p:spTgt>
                                        </p:tgtEl>
                                      </p:cBhvr>
                                    </p:animEffect>
                                  </p:childTnLst>
                                </p:cTn>
                              </p:par>
                              <p:par>
                                <p:cTn id="54" presetID="20" presetClass="entr" presetSubtype="0" fill="hold" grpId="0" nodeType="withEffect">
                                  <p:stCondLst>
                                    <p:cond delay="0"/>
                                  </p:stCondLst>
                                  <p:childTnLst>
                                    <p:set>
                                      <p:cBhvr>
                                        <p:cTn id="55" dur="1" fill="hold">
                                          <p:stCondLst>
                                            <p:cond delay="0"/>
                                          </p:stCondLst>
                                        </p:cTn>
                                        <p:tgtEl>
                                          <p:spTgt spid="6">
                                            <p:txEl>
                                              <p:pRg st="5" end="5"/>
                                            </p:txEl>
                                          </p:spTgt>
                                        </p:tgtEl>
                                        <p:attrNameLst>
                                          <p:attrName>style.visibility</p:attrName>
                                        </p:attrNameLst>
                                      </p:cBhvr>
                                      <p:to>
                                        <p:strVal val="visible"/>
                                      </p:to>
                                    </p:set>
                                    <p:animEffect transition="in" filter="wedge">
                                      <p:cBhvr>
                                        <p:cTn id="56"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4" grpId="0" build="p"/>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rmAutofit fontScale="90000"/>
          </a:bodyPr>
          <a:lstStyle/>
          <a:p>
            <a:r>
              <a:rPr lang="en-US" dirty="0" smtClean="0"/>
              <a:t>So do I have to keep taking the courses over and over until I pass?</a:t>
            </a:r>
            <a:endParaRPr lang="en-US" dirty="0"/>
          </a:p>
        </p:txBody>
      </p:sp>
      <p:sp>
        <p:nvSpPr>
          <p:cNvPr id="3" name="Content Placeholder 2"/>
          <p:cNvSpPr>
            <a:spLocks noGrp="1"/>
          </p:cNvSpPr>
          <p:nvPr>
            <p:ph sz="quarter" idx="1"/>
          </p:nvPr>
        </p:nvSpPr>
        <p:spPr>
          <a:xfrm>
            <a:off x="457200" y="1447800"/>
            <a:ext cx="8229600" cy="5181600"/>
          </a:xfrm>
        </p:spPr>
        <p:txBody>
          <a:bodyPr>
            <a:normAutofit/>
          </a:bodyPr>
          <a:lstStyle/>
          <a:p>
            <a:r>
              <a:rPr lang="en-US" dirty="0" smtClean="0"/>
              <a:t>No, you can appeal the UWSR under two circumstances.</a:t>
            </a:r>
          </a:p>
          <a:p>
            <a:pPr marL="971550" lvl="1" indent="-514350">
              <a:buFont typeface="+mj-lt"/>
              <a:buAutoNum type="arabicPeriod"/>
            </a:pPr>
            <a:r>
              <a:rPr lang="en-US" dirty="0" smtClean="0"/>
              <a:t>Taken the first-tier &amp; received LC </a:t>
            </a:r>
            <a:r>
              <a:rPr lang="en-US" b="1" u="sng" dirty="0" smtClean="0"/>
              <a:t>3 consecutive times</a:t>
            </a:r>
            <a:r>
              <a:rPr lang="en-US" dirty="0" smtClean="0"/>
              <a:t>, &amp; your most recent teacher gives you a letter saying you did </a:t>
            </a:r>
            <a:r>
              <a:rPr lang="en-US" b="1" u="sng" dirty="0" smtClean="0"/>
              <a:t>everything possible </a:t>
            </a:r>
            <a:r>
              <a:rPr lang="en-US" dirty="0" smtClean="0"/>
              <a:t>that you could.  </a:t>
            </a:r>
          </a:p>
          <a:p>
            <a:pPr marL="1245870" lvl="2" indent="-514350">
              <a:buNone/>
            </a:pPr>
            <a:r>
              <a:rPr lang="en-US" dirty="0" smtClean="0">
                <a:solidFill>
                  <a:schemeClr val="accent2"/>
                </a:solidFill>
                <a:sym typeface="Wingdings" pitchFamily="2" charset="2"/>
              </a:rPr>
              <a:t>     BWS Appeals Committee</a:t>
            </a:r>
            <a:endParaRPr lang="en-US" dirty="0" smtClean="0"/>
          </a:p>
          <a:p>
            <a:pPr marL="971550" lvl="1" indent="-514350">
              <a:buFont typeface="+mj-lt"/>
              <a:buAutoNum type="arabicPeriod"/>
            </a:pPr>
            <a:r>
              <a:rPr lang="en-US" dirty="0" smtClean="0"/>
              <a:t>You receive a D or D+ in a second tier course.   </a:t>
            </a:r>
          </a:p>
          <a:p>
            <a:pPr marL="971550" lvl="1" indent="-514350">
              <a:buNone/>
            </a:pPr>
            <a:r>
              <a:rPr lang="en-US" dirty="0" smtClean="0"/>
              <a:t>	</a:t>
            </a:r>
            <a:r>
              <a:rPr lang="en-US" dirty="0" smtClean="0">
                <a:solidFill>
                  <a:schemeClr val="accent2"/>
                </a:solidFill>
              </a:rPr>
              <a:t> </a:t>
            </a:r>
            <a:r>
              <a:rPr lang="en-US" dirty="0" smtClean="0">
                <a:solidFill>
                  <a:schemeClr val="accent2"/>
                </a:solidFill>
                <a:sym typeface="Wingdings" pitchFamily="2" charset="2"/>
              </a:rPr>
              <a:t> Request Administrative Appeal </a:t>
            </a:r>
          </a:p>
          <a:p>
            <a:pPr marL="571500" indent="-514350"/>
            <a:r>
              <a:rPr lang="en-US" dirty="0" smtClean="0">
                <a:sym typeface="Wingdings" pitchFamily="2" charset="2"/>
              </a:rPr>
              <a:t>You can take second tier CR/NC if it is NOT in your major. </a:t>
            </a:r>
          </a:p>
          <a:p>
            <a:pPr marL="971550" lvl="1" indent="-514350"/>
            <a:r>
              <a:rPr lang="en-US" dirty="0" smtClean="0">
                <a:sym typeface="Wingdings" pitchFamily="2" charset="2"/>
              </a:rPr>
              <a:t>But a “D” will count as NC</a:t>
            </a: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par>
                          <p:cTn id="31" fill="hold">
                            <p:stCondLst>
                              <p:cond delay="1000"/>
                            </p:stCondLst>
                            <p:childTnLst>
                              <p:par>
                                <p:cTn id="32" presetID="2" presetClass="entr" presetSubtype="8" fill="hold"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5"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p:cTn id="40"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41"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5" end="5"/>
                                            </p:txEl>
                                          </p:spTgt>
                                        </p:tgtEl>
                                      </p:cBhvr>
                                    </p:animEffect>
                                  </p:childTnLst>
                                </p:cTn>
                              </p:par>
                              <p:par>
                                <p:cTn id="43" presetID="50" presetClass="entr" presetSubtype="0" decel="100000"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p:cTn id="45" dur="10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46"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yellow-notebook-paper-texture.jpg"/>
          <p:cNvPicPr>
            <a:picLocks noChangeAspect="1"/>
          </p:cNvPicPr>
          <p:nvPr/>
        </p:nvPicPr>
        <p:blipFill>
          <a:blip r:embed="rId3"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1981200"/>
            <a:ext cx="8534400" cy="914400"/>
          </a:xfrm>
        </p:spPr>
        <p:txBody>
          <a:bodyPr>
            <a:noAutofit/>
          </a:bodyPr>
          <a:lstStyle/>
          <a:p>
            <a:r>
              <a:rPr lang="en-US" sz="5400" b="1" dirty="0" smtClean="0">
                <a:solidFill>
                  <a:srgbClr val="C00000"/>
                </a:solidFill>
                <a:effectLst>
                  <a:outerShdw blurRad="38100" dist="38100" dir="2700000" algn="tl">
                    <a:srgbClr val="000000">
                      <a:alpha val="43137"/>
                    </a:srgbClr>
                  </a:outerShdw>
                </a:effectLst>
              </a:rPr>
              <a:t>General Tips for Success on the WST </a:t>
            </a:r>
            <a:endParaRPr lang="en-US" sz="5400" b="1" dirty="0">
              <a:solidFill>
                <a:srgbClr val="C00000"/>
              </a:solidFill>
              <a:effectLst>
                <a:outerShdw blurRad="38100" dist="38100" dir="2700000" algn="tl">
                  <a:srgbClr val="000000">
                    <a:alpha val="43137"/>
                  </a:srgbClr>
                </a:outerShdw>
              </a:effectLst>
            </a:endParaRPr>
          </a:p>
        </p:txBody>
      </p:sp>
      <p:pic>
        <p:nvPicPr>
          <p:cNvPr id="9" name="Picture 8" descr="C:\Documents and Settings\rc8539\Local Settings\Temporary Internet Files\Content.IE5\2JSTM34V\MM900178141[1].gif"/>
          <p:cNvPicPr>
            <a:picLocks noChangeAspect="1" noChangeArrowheads="1" noCrop="1"/>
          </p:cNvPicPr>
          <p:nvPr/>
        </p:nvPicPr>
        <p:blipFill>
          <a:blip r:embed="rId4" cstate="print"/>
          <a:srcRect/>
          <a:stretch>
            <a:fillRect/>
          </a:stretch>
        </p:blipFill>
        <p:spPr bwMode="auto">
          <a:xfrm>
            <a:off x="3352800" y="3124200"/>
            <a:ext cx="2819400" cy="3101340"/>
          </a:xfrm>
          <a:prstGeom prst="rect">
            <a:avLst/>
          </a:prstGeom>
          <a:noFill/>
        </p:spPr>
      </p:pic>
    </p:spTree>
  </p:cSld>
  <p:clrMapOvr>
    <a:masterClrMapping/>
  </p:clrMapOvr>
  <p:transition spd="med">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rc8539\Local Settings\Temporary Internet Files\Content.IE5\0JAXMH8Z\MC900382574[1].jpg"/>
          <p:cNvPicPr>
            <a:picLocks noChangeAspect="1" noChangeArrowheads="1"/>
          </p:cNvPicPr>
          <p:nvPr/>
        </p:nvPicPr>
        <p:blipFill>
          <a:blip r:embed="rId3" cstate="print"/>
          <a:srcRect/>
          <a:stretch>
            <a:fillRect/>
          </a:stretch>
        </p:blipFill>
        <p:spPr bwMode="auto">
          <a:xfrm>
            <a:off x="5181600" y="2590800"/>
            <a:ext cx="3810000" cy="3810000"/>
          </a:xfrm>
          <a:prstGeom prst="rect">
            <a:avLst/>
          </a:prstGeom>
          <a:noFill/>
        </p:spPr>
      </p:pic>
      <p:sp>
        <p:nvSpPr>
          <p:cNvPr id="2" name="Title 1"/>
          <p:cNvSpPr>
            <a:spLocks noGrp="1"/>
          </p:cNvSpPr>
          <p:nvPr>
            <p:ph type="title"/>
          </p:nvPr>
        </p:nvSpPr>
        <p:spPr/>
        <p:txBody>
          <a:bodyPr/>
          <a:lstStyle/>
          <a:p>
            <a:r>
              <a:rPr lang="en-US" dirty="0" smtClean="0"/>
              <a:t>How Can I Prepare?</a:t>
            </a:r>
            <a:endParaRPr lang="en-US" dirty="0"/>
          </a:p>
        </p:txBody>
      </p:sp>
      <p:sp>
        <p:nvSpPr>
          <p:cNvPr id="3" name="Content Placeholder 2"/>
          <p:cNvSpPr>
            <a:spLocks noGrp="1"/>
          </p:cNvSpPr>
          <p:nvPr>
            <p:ph sz="quarter" idx="4294967295"/>
          </p:nvPr>
        </p:nvSpPr>
        <p:spPr>
          <a:xfrm>
            <a:off x="304800" y="1371600"/>
            <a:ext cx="8229600" cy="5181600"/>
          </a:xfrm>
        </p:spPr>
        <p:txBody>
          <a:bodyPr>
            <a:normAutofit/>
          </a:bodyPr>
          <a:lstStyle/>
          <a:p>
            <a:r>
              <a:rPr lang="en-US" b="1" dirty="0" smtClean="0"/>
              <a:t>Pay attention in ENGL 1000 and ENGL 1002</a:t>
            </a:r>
          </a:p>
          <a:p>
            <a:r>
              <a:rPr lang="en-US" dirty="0" smtClean="0"/>
              <a:t>Project IMPACT Workshops</a:t>
            </a:r>
          </a:p>
          <a:p>
            <a:pPr lvl="1"/>
            <a:r>
              <a:rPr lang="en-US" dirty="0" smtClean="0"/>
              <a:t>Time Management</a:t>
            </a:r>
          </a:p>
          <a:p>
            <a:pPr lvl="1"/>
            <a:r>
              <a:rPr lang="en-US" dirty="0" smtClean="0"/>
              <a:t>Test Taking</a:t>
            </a:r>
          </a:p>
          <a:p>
            <a:pPr lvl="1"/>
            <a:r>
              <a:rPr lang="en-US" dirty="0" smtClean="0"/>
              <a:t>WST</a:t>
            </a:r>
          </a:p>
          <a:p>
            <a:r>
              <a:rPr lang="en-US" dirty="0" smtClean="0"/>
              <a:t>SCAA Workshops on WST </a:t>
            </a:r>
          </a:p>
          <a:p>
            <a:r>
              <a:rPr lang="en-US" i="1" dirty="0" smtClean="0"/>
              <a:t>Quick Guide to Passing the WST 			      </a:t>
            </a:r>
            <a:r>
              <a:rPr lang="en-US" dirty="0" smtClean="0"/>
              <a:t>in Campus Bookstore</a:t>
            </a:r>
          </a:p>
          <a:p>
            <a:r>
              <a:rPr lang="en-US" dirty="0" smtClean="0"/>
              <a:t>Practice Writing Sample Essays</a:t>
            </a:r>
          </a:p>
          <a:p>
            <a:r>
              <a:rPr lang="en-US" dirty="0" smtClean="0"/>
              <a:t>Start Reading Daily</a:t>
            </a:r>
          </a:p>
          <a:p>
            <a:r>
              <a:rPr lang="en-US" dirty="0" smtClean="0"/>
              <a:t>Work on developing skills you will use for the exam</a:t>
            </a:r>
            <a:endParaRPr lang="en-US" i="1" dirty="0"/>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Day of the Exam</a:t>
            </a:r>
            <a:endParaRPr lang="en-US" b="1" dirty="0"/>
          </a:p>
        </p:txBody>
      </p:sp>
      <p:sp>
        <p:nvSpPr>
          <p:cNvPr id="3" name="Content Placeholder 2"/>
          <p:cNvSpPr>
            <a:spLocks noGrp="1"/>
          </p:cNvSpPr>
          <p:nvPr>
            <p:ph sz="quarter" idx="1"/>
          </p:nvPr>
        </p:nvSpPr>
        <p:spPr>
          <a:xfrm>
            <a:off x="457200" y="1600200"/>
            <a:ext cx="8229600" cy="4876800"/>
          </a:xfrm>
        </p:spPr>
        <p:txBody>
          <a:bodyPr>
            <a:normAutofit/>
          </a:bodyPr>
          <a:lstStyle/>
          <a:p>
            <a:r>
              <a:rPr lang="en-US" dirty="0" smtClean="0"/>
              <a:t>Bring</a:t>
            </a:r>
          </a:p>
          <a:p>
            <a:pPr lvl="1"/>
            <a:r>
              <a:rPr lang="en-US" dirty="0" smtClean="0"/>
              <a:t>Need Photo ID!</a:t>
            </a:r>
          </a:p>
          <a:p>
            <a:pPr lvl="1"/>
            <a:r>
              <a:rPr lang="en-US" dirty="0" smtClean="0"/>
              <a:t>Pencils (#2) and Pens</a:t>
            </a:r>
          </a:p>
          <a:p>
            <a:pPr lvl="1"/>
            <a:r>
              <a:rPr lang="en-US" dirty="0" smtClean="0"/>
              <a:t>Confirmation print out or ticket</a:t>
            </a:r>
          </a:p>
          <a:p>
            <a:r>
              <a:rPr lang="en-US" dirty="0" smtClean="0"/>
              <a:t>Any other items might be confiscated</a:t>
            </a:r>
          </a:p>
          <a:p>
            <a:r>
              <a:rPr lang="en-US" dirty="0" smtClean="0"/>
              <a:t>Must arrive no later than 30 min before exam for regular, 15 min for computer guaranteed</a:t>
            </a:r>
          </a:p>
          <a:p>
            <a:r>
              <a:rPr lang="en-US" dirty="0" smtClean="0"/>
              <a:t>No breaks, no leaving the exam room</a:t>
            </a:r>
          </a:p>
          <a:p>
            <a:r>
              <a:rPr lang="en-US" dirty="0" smtClean="0"/>
              <a:t>You will be given a choice between 2 topics</a:t>
            </a:r>
          </a:p>
          <a:p>
            <a:pPr lvl="1"/>
            <a:r>
              <a:rPr lang="en-US" dirty="0" smtClean="0"/>
              <a:t>15  minutes to plan, 75 minutes to write</a:t>
            </a:r>
          </a:p>
          <a:p>
            <a:endParaRPr lang="en-US" dirty="0"/>
          </a:p>
        </p:txBody>
      </p:sp>
      <p:pic>
        <p:nvPicPr>
          <p:cNvPr id="4" name="Picture 4" descr="C:\Documents and Settings\rc8539\Local Settings\Temporary Internet Files\Content.IE5\0JAXMH8Z\MC900048378[1].wmf"/>
          <p:cNvPicPr>
            <a:picLocks noChangeAspect="1" noChangeArrowheads="1"/>
          </p:cNvPicPr>
          <p:nvPr/>
        </p:nvPicPr>
        <p:blipFill>
          <a:blip r:embed="rId3" cstate="print"/>
          <a:srcRect/>
          <a:stretch>
            <a:fillRect/>
          </a:stretch>
        </p:blipFill>
        <p:spPr bwMode="auto">
          <a:xfrm>
            <a:off x="6629400" y="1447800"/>
            <a:ext cx="2060143" cy="1872691"/>
          </a:xfrm>
          <a:prstGeom prst="rect">
            <a:avLst/>
          </a:prstGeom>
          <a:noFill/>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trips(downLeft)">
                                      <p:cBhvr>
                                        <p:cTn id="10" dur="500"/>
                                        <p:tgtEl>
                                          <p:spTgt spid="3">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trips(downLeft)">
                                      <p:cBhvr>
                                        <p:cTn id="13" dur="500"/>
                                        <p:tgtEl>
                                          <p:spTgt spid="3">
                                            <p:txEl>
                                              <p:pRg st="2" end="2"/>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strips(downLeft)">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strips(downLeft)">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strips(downLeft)">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strips(downLeft)">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strips(downLeft)">
                                      <p:cBhvr>
                                        <p:cTn id="36" dur="500"/>
                                        <p:tgtEl>
                                          <p:spTgt spid="3">
                                            <p:txEl>
                                              <p:pRg st="7" end="7"/>
                                            </p:txEl>
                                          </p:spTgt>
                                        </p:tgtEl>
                                      </p:cBhvr>
                                    </p:animEffect>
                                  </p:childTnLst>
                                </p:cTn>
                              </p:par>
                              <p:par>
                                <p:cTn id="37" presetID="18" presetClass="entr" presetSubtype="12"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strips(downLeft)">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General Tips for Success</a:t>
            </a:r>
            <a:endParaRPr lang="en-US" dirty="0"/>
          </a:p>
        </p:txBody>
      </p:sp>
      <p:sp>
        <p:nvSpPr>
          <p:cNvPr id="3" name="Content Placeholder 2"/>
          <p:cNvSpPr>
            <a:spLocks noGrp="1"/>
          </p:cNvSpPr>
          <p:nvPr>
            <p:ph sz="quarter" idx="1"/>
          </p:nvPr>
        </p:nvSpPr>
        <p:spPr>
          <a:xfrm>
            <a:off x="457200" y="1447800"/>
            <a:ext cx="8229600" cy="5105400"/>
          </a:xfrm>
        </p:spPr>
        <p:txBody>
          <a:bodyPr>
            <a:normAutofit lnSpcReduction="10000"/>
          </a:bodyPr>
          <a:lstStyle/>
          <a:p>
            <a:r>
              <a:rPr lang="en-US" dirty="0" smtClean="0"/>
              <a:t>Easier to read</a:t>
            </a:r>
          </a:p>
          <a:p>
            <a:pPr lvl="1"/>
            <a:r>
              <a:rPr lang="en-US" dirty="0" smtClean="0"/>
              <a:t>Pen</a:t>
            </a:r>
          </a:p>
          <a:p>
            <a:pPr lvl="1"/>
            <a:r>
              <a:rPr lang="en-US" dirty="0" smtClean="0"/>
              <a:t>Write on one side of page</a:t>
            </a:r>
          </a:p>
          <a:p>
            <a:r>
              <a:rPr lang="en-US" dirty="0" smtClean="0"/>
              <a:t>Crossing out is okay</a:t>
            </a:r>
          </a:p>
          <a:p>
            <a:r>
              <a:rPr lang="en-US" dirty="0" smtClean="0"/>
              <a:t>Start preparing </a:t>
            </a:r>
            <a:r>
              <a:rPr lang="en-US" i="1" dirty="0" smtClean="0"/>
              <a:t>before </a:t>
            </a:r>
            <a:r>
              <a:rPr lang="en-US" dirty="0" smtClean="0"/>
              <a:t>you reach 90 units</a:t>
            </a:r>
          </a:p>
          <a:p>
            <a:r>
              <a:rPr lang="en-US" dirty="0" smtClean="0"/>
              <a:t>Treat it like the SATs</a:t>
            </a:r>
          </a:p>
          <a:p>
            <a:r>
              <a:rPr lang="en-US" dirty="0" smtClean="0"/>
              <a:t>DON’T WAIT UNTIL THE LAST MINUTE TO TAKE THE EXAM!!!</a:t>
            </a:r>
          </a:p>
          <a:p>
            <a:pPr lvl="1"/>
            <a:r>
              <a:rPr lang="en-US" dirty="0" smtClean="0"/>
              <a:t>The University will </a:t>
            </a:r>
            <a:r>
              <a:rPr lang="en-US" b="1" u="sng" dirty="0" smtClean="0"/>
              <a:t>not</a:t>
            </a:r>
            <a:r>
              <a:rPr lang="en-US" dirty="0" smtClean="0"/>
              <a:t> let you graduate without the UWSR and it will require you to go through all the proper attempts at the exam and courses. </a:t>
            </a:r>
          </a:p>
          <a:p>
            <a:pPr lvl="1"/>
            <a:r>
              <a:rPr lang="en-US" dirty="0" smtClean="0"/>
              <a:t>Story of former P.I. student</a:t>
            </a:r>
          </a:p>
          <a:p>
            <a:endParaRPr lang="en-US" dirty="0" smtClean="0"/>
          </a:p>
          <a:p>
            <a:endParaRPr lang="en-US" dirty="0"/>
          </a:p>
        </p:txBody>
      </p:sp>
      <p:pic>
        <p:nvPicPr>
          <p:cNvPr id="9218" name="Picture 2" descr="C:\Documents and Settings\rc8539\Local Settings\Temporary Internet Files\Content.IE5\2JSTM34V\MC900359575[1].wmf"/>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6781800" y="1600200"/>
            <a:ext cx="1834286" cy="1642262"/>
          </a:xfrm>
          <a:prstGeom prst="rect">
            <a:avLst/>
          </a:prstGeom>
          <a:noFill/>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6"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8" dur="500"/>
                                        <p:tgtEl>
                                          <p:spTgt spid="3">
                                            <p:txEl>
                                              <p:pRg st="1" end="1"/>
                                            </p:txEl>
                                          </p:spTgt>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2"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3"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4"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5" dur="500"/>
                                        <p:tgtEl>
                                          <p:spTgt spid="3">
                                            <p:txEl>
                                              <p:pRg st="2" end="2"/>
                                            </p:txEl>
                                          </p:spTgt>
                                        </p:tgtEl>
                                      </p:cBhvr>
                                    </p:animEffect>
                                  </p:childTnLst>
                                </p:cTn>
                              </p:par>
                              <p:par>
                                <p:cTn id="26" presetID="54" presetClass="entr" presetSubtype="0" accel="10000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29"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0"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2" dur="500"/>
                                        <p:tgtEl>
                                          <p:spTgt spid="3">
                                            <p:txEl>
                                              <p:pRg st="3" end="3"/>
                                            </p:txEl>
                                          </p:spTgt>
                                        </p:tgtEl>
                                      </p:cBhvr>
                                    </p:animEffect>
                                  </p:childTnLst>
                                </p:cTn>
                              </p:par>
                              <p:par>
                                <p:cTn id="33" presetID="54" presetClass="entr" presetSubtype="0" accel="10000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36"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37"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8"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39" dur="500"/>
                                        <p:tgtEl>
                                          <p:spTgt spid="3">
                                            <p:txEl>
                                              <p:pRg st="4" end="4"/>
                                            </p:txEl>
                                          </p:spTgt>
                                        </p:tgtEl>
                                      </p:cBhvr>
                                    </p:animEffect>
                                  </p:childTnLst>
                                </p:cTn>
                              </p:par>
                              <p:par>
                                <p:cTn id="40" presetID="54" presetClass="entr" presetSubtype="0" accel="100000" fill="hold"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43"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4"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5"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46" dur="500"/>
                                        <p:tgtEl>
                                          <p:spTgt spid="3">
                                            <p:txEl>
                                              <p:pRg st="5" end="5"/>
                                            </p:txEl>
                                          </p:spTgt>
                                        </p:tgtEl>
                                      </p:cBhvr>
                                    </p:animEffect>
                                  </p:childTnLst>
                                </p:cTn>
                              </p:par>
                              <p:par>
                                <p:cTn id="47" presetID="54" presetClass="entr" presetSubtype="0" accel="100000" fill="hold" nodeType="with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50" dur="5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51" dur="5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52" dur="5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53" dur="500"/>
                                        <p:tgtEl>
                                          <p:spTgt spid="3">
                                            <p:txEl>
                                              <p:pRg st="6" end="6"/>
                                            </p:txEl>
                                          </p:spTgt>
                                        </p:tgtEl>
                                      </p:cBhvr>
                                    </p:animEffect>
                                  </p:childTnLst>
                                </p:cTn>
                              </p:par>
                              <p:par>
                                <p:cTn id="54" presetID="54" presetClass="entr" presetSubtype="0" accel="100000" fill="hold" nodeType="with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strVal val="#ppt_w*0.05"/>
                                          </p:val>
                                        </p:tav>
                                        <p:tav tm="100000">
                                          <p:val>
                                            <p:strVal val="#ppt_w"/>
                                          </p:val>
                                        </p:tav>
                                      </p:tavLst>
                                    </p:anim>
                                    <p:anim calcmode="lin" valueType="num">
                                      <p:cBhvr>
                                        <p:cTn id="57" dur="5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58" dur="5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59" dur="5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60" dur="500"/>
                                        <p:tgtEl>
                                          <p:spTgt spid="3">
                                            <p:txEl>
                                              <p:pRg st="7" end="7"/>
                                            </p:txEl>
                                          </p:spTgt>
                                        </p:tgtEl>
                                      </p:cBhvr>
                                    </p:animEffect>
                                  </p:childTnLst>
                                </p:cTn>
                              </p:par>
                              <p:par>
                                <p:cTn id="61" presetID="54" presetClass="entr" presetSubtype="0" accel="100000" fill="hold" nodeType="with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500" fill="hold"/>
                                        <p:tgtEl>
                                          <p:spTgt spid="3">
                                            <p:txEl>
                                              <p:pRg st="8" end="8"/>
                                            </p:txEl>
                                          </p:spTgt>
                                        </p:tgtEl>
                                        <p:attrNameLst>
                                          <p:attrName>ppt_w</p:attrName>
                                        </p:attrNameLst>
                                      </p:cBhvr>
                                      <p:tavLst>
                                        <p:tav tm="0">
                                          <p:val>
                                            <p:strVal val="#ppt_w*0.05"/>
                                          </p:val>
                                        </p:tav>
                                        <p:tav tm="100000">
                                          <p:val>
                                            <p:strVal val="#ppt_w"/>
                                          </p:val>
                                        </p:tav>
                                      </p:tavLst>
                                    </p:anim>
                                    <p:anim calcmode="lin" valueType="num">
                                      <p:cBhvr>
                                        <p:cTn id="64" dur="5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65" dur="5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66" dur="5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6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Overview</a:t>
            </a:r>
            <a:endParaRPr lang="en-US" sz="4800" dirty="0"/>
          </a:p>
        </p:txBody>
      </p:sp>
      <p:sp>
        <p:nvSpPr>
          <p:cNvPr id="3" name="Content Placeholder 2"/>
          <p:cNvSpPr>
            <a:spLocks noGrp="1"/>
          </p:cNvSpPr>
          <p:nvPr>
            <p:ph sz="quarter" idx="1"/>
          </p:nvPr>
        </p:nvSpPr>
        <p:spPr/>
        <p:txBody>
          <a:bodyPr>
            <a:normAutofit fontScale="92500"/>
          </a:bodyPr>
          <a:lstStyle/>
          <a:p>
            <a:pPr>
              <a:lnSpc>
                <a:spcPct val="150000"/>
              </a:lnSpc>
            </a:pPr>
            <a:r>
              <a:rPr lang="en-US" dirty="0" smtClean="0"/>
              <a:t>What is the UWSR?</a:t>
            </a:r>
          </a:p>
          <a:p>
            <a:pPr>
              <a:lnSpc>
                <a:spcPct val="150000"/>
              </a:lnSpc>
            </a:pPr>
            <a:r>
              <a:rPr lang="en-US" dirty="0" smtClean="0"/>
              <a:t>What is the WST and do I </a:t>
            </a:r>
            <a:r>
              <a:rPr lang="en-US" i="1" dirty="0" smtClean="0"/>
              <a:t>HAVE</a:t>
            </a:r>
            <a:r>
              <a:rPr lang="en-US" dirty="0" smtClean="0"/>
              <a:t> to take it?</a:t>
            </a:r>
          </a:p>
          <a:p>
            <a:pPr>
              <a:lnSpc>
                <a:spcPct val="150000"/>
              </a:lnSpc>
            </a:pPr>
            <a:r>
              <a:rPr lang="en-US" dirty="0" smtClean="0"/>
              <a:t>How do I sign-up? When should I sign-up?</a:t>
            </a:r>
          </a:p>
          <a:p>
            <a:pPr>
              <a:lnSpc>
                <a:spcPct val="150000"/>
              </a:lnSpc>
            </a:pPr>
            <a:r>
              <a:rPr lang="en-US" dirty="0" smtClean="0"/>
              <a:t>What about accommodations?</a:t>
            </a:r>
          </a:p>
          <a:p>
            <a:pPr>
              <a:lnSpc>
                <a:spcPct val="150000"/>
              </a:lnSpc>
            </a:pPr>
            <a:r>
              <a:rPr lang="en-US" dirty="0" smtClean="0"/>
              <a:t>What’s the course option?</a:t>
            </a:r>
          </a:p>
          <a:p>
            <a:pPr>
              <a:lnSpc>
                <a:spcPct val="150000"/>
              </a:lnSpc>
            </a:pPr>
            <a:r>
              <a:rPr lang="en-US" dirty="0" smtClean="0"/>
              <a:t>General tips for success</a:t>
            </a:r>
          </a:p>
          <a:p>
            <a:pPr>
              <a:lnSpc>
                <a:spcPct val="150000"/>
              </a:lnSpc>
            </a:pPr>
            <a:r>
              <a:rPr lang="en-US" dirty="0" smtClean="0"/>
              <a:t>Understanding the weird scoring rubric…</a:t>
            </a:r>
          </a:p>
          <a:p>
            <a:pPr lvl="1"/>
            <a:endParaRPr lang="en-US" dirty="0" smtClean="0"/>
          </a:p>
          <a:p>
            <a:pPr lvl="1"/>
            <a:endParaRPr lang="en-US" dirty="0" smtClean="0"/>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US" dirty="0" smtClean="0"/>
              <a:t>Before the Exam</a:t>
            </a:r>
            <a:endParaRPr lang="en-US" dirty="0"/>
          </a:p>
        </p:txBody>
      </p:sp>
      <p:sp>
        <p:nvSpPr>
          <p:cNvPr id="5" name="Text Placeholder 4"/>
          <p:cNvSpPr>
            <a:spLocks noGrp="1"/>
          </p:cNvSpPr>
          <p:nvPr>
            <p:ph type="body" sz="half" idx="3"/>
          </p:nvPr>
        </p:nvSpPr>
        <p:spPr/>
        <p:txBody>
          <a:bodyPr/>
          <a:lstStyle/>
          <a:p>
            <a:r>
              <a:rPr lang="en-US" dirty="0" smtClean="0"/>
              <a:t>In the Exam</a:t>
            </a:r>
            <a:endParaRPr lang="en-US" dirty="0"/>
          </a:p>
        </p:txBody>
      </p:sp>
      <p:sp>
        <p:nvSpPr>
          <p:cNvPr id="4" name="Content Placeholder 3"/>
          <p:cNvSpPr>
            <a:spLocks noGrp="1"/>
          </p:cNvSpPr>
          <p:nvPr>
            <p:ph sz="quarter" idx="2"/>
          </p:nvPr>
        </p:nvSpPr>
        <p:spPr/>
        <p:txBody>
          <a:bodyPr/>
          <a:lstStyle/>
          <a:p>
            <a:r>
              <a:rPr lang="en-US" dirty="0" smtClean="0"/>
              <a:t>Good preparation</a:t>
            </a:r>
          </a:p>
          <a:p>
            <a:r>
              <a:rPr lang="en-US" dirty="0" smtClean="0"/>
              <a:t>Regular exercise</a:t>
            </a:r>
          </a:p>
          <a:p>
            <a:r>
              <a:rPr lang="en-US" dirty="0" smtClean="0"/>
              <a:t>Meditation</a:t>
            </a:r>
          </a:p>
          <a:p>
            <a:r>
              <a:rPr lang="en-US" dirty="0" smtClean="0"/>
              <a:t>Engaging in relaxing activities</a:t>
            </a:r>
          </a:p>
          <a:p>
            <a:r>
              <a:rPr lang="en-US" dirty="0" smtClean="0"/>
              <a:t>Eating balanced breakfast</a:t>
            </a:r>
          </a:p>
          <a:p>
            <a:r>
              <a:rPr lang="en-US" dirty="0" smtClean="0"/>
              <a:t>Good night sleep</a:t>
            </a:r>
          </a:p>
        </p:txBody>
      </p:sp>
      <p:sp>
        <p:nvSpPr>
          <p:cNvPr id="6" name="Content Placeholder 5"/>
          <p:cNvSpPr>
            <a:spLocks noGrp="1"/>
          </p:cNvSpPr>
          <p:nvPr>
            <p:ph sz="quarter" idx="4"/>
          </p:nvPr>
        </p:nvSpPr>
        <p:spPr/>
        <p:txBody>
          <a:bodyPr/>
          <a:lstStyle/>
          <a:p>
            <a:r>
              <a:rPr lang="en-US" dirty="0" smtClean="0"/>
              <a:t>Deep breathing</a:t>
            </a:r>
          </a:p>
          <a:p>
            <a:r>
              <a:rPr lang="en-US" dirty="0" smtClean="0"/>
              <a:t>Stretching</a:t>
            </a:r>
          </a:p>
          <a:p>
            <a:r>
              <a:rPr lang="en-US" dirty="0" smtClean="0"/>
              <a:t>Tensing and relaxing muscles</a:t>
            </a:r>
          </a:p>
          <a:p>
            <a:r>
              <a:rPr lang="en-US" dirty="0" smtClean="0"/>
              <a:t>Positive self-talk</a:t>
            </a:r>
          </a:p>
          <a:p>
            <a:r>
              <a:rPr lang="en-US" dirty="0" smtClean="0"/>
              <a:t>Talk to your AS counselor about accommodations</a:t>
            </a:r>
            <a:endParaRPr lang="en-US" dirty="0"/>
          </a:p>
        </p:txBody>
      </p:sp>
      <p:sp>
        <p:nvSpPr>
          <p:cNvPr id="2" name="Title 1"/>
          <p:cNvSpPr>
            <a:spLocks noGrp="1"/>
          </p:cNvSpPr>
          <p:nvPr>
            <p:ph type="title"/>
          </p:nvPr>
        </p:nvSpPr>
        <p:spPr/>
        <p:txBody>
          <a:bodyPr/>
          <a:lstStyle/>
          <a:p>
            <a:r>
              <a:rPr lang="en-US" dirty="0" smtClean="0"/>
              <a:t>Coping with Test Anxiety</a:t>
            </a:r>
            <a:endParaRPr lang="en-US" dirty="0"/>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lide(fromBottom)">
                                      <p:cBhvr>
                                        <p:cTn id="12" dur="500"/>
                                        <p:tgtEl>
                                          <p:spTgt spid="4">
                                            <p:txEl>
                                              <p:pRg st="0" end="0"/>
                                            </p:txEl>
                                          </p:spTgt>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slide(fromBottom)">
                                      <p:cBhvr>
                                        <p:cTn id="16" dur="500"/>
                                        <p:tgtEl>
                                          <p:spTgt spid="4">
                                            <p:txEl>
                                              <p:pRg st="1" end="1"/>
                                            </p:txEl>
                                          </p:spTgt>
                                        </p:tgtEl>
                                      </p:cBhvr>
                                    </p:animEffect>
                                  </p:childTnLst>
                                </p:cTn>
                              </p:par>
                            </p:childTnLst>
                          </p:cTn>
                        </p:par>
                        <p:par>
                          <p:cTn id="17" fill="hold">
                            <p:stCondLst>
                              <p:cond delay="1000"/>
                            </p:stCondLst>
                            <p:childTnLst>
                              <p:par>
                                <p:cTn id="18" presetID="12" presetClass="entr" presetSubtype="4" fill="hold" grpId="0" nodeType="after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slide(fromBottom)">
                                      <p:cBhvr>
                                        <p:cTn id="20" dur="500"/>
                                        <p:tgtEl>
                                          <p:spTgt spid="4">
                                            <p:txEl>
                                              <p:pRg st="2" end="2"/>
                                            </p:txEl>
                                          </p:spTgt>
                                        </p:tgtEl>
                                      </p:cBhvr>
                                    </p:animEffect>
                                  </p:childTnLst>
                                </p:cTn>
                              </p:par>
                            </p:childTnLst>
                          </p:cTn>
                        </p:par>
                        <p:par>
                          <p:cTn id="21" fill="hold">
                            <p:stCondLst>
                              <p:cond delay="1500"/>
                            </p:stCondLst>
                            <p:childTnLst>
                              <p:par>
                                <p:cTn id="22" presetID="12" presetClass="entr" presetSubtype="4" fill="hold" grpId="0" nodeType="after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slide(fromBottom)">
                                      <p:cBhvr>
                                        <p:cTn id="24" dur="500"/>
                                        <p:tgtEl>
                                          <p:spTgt spid="4">
                                            <p:txEl>
                                              <p:pRg st="3" end="3"/>
                                            </p:txEl>
                                          </p:spTgt>
                                        </p:tgtEl>
                                      </p:cBhvr>
                                    </p:animEffect>
                                  </p:childTnLst>
                                </p:cTn>
                              </p:par>
                            </p:childTnLst>
                          </p:cTn>
                        </p:par>
                        <p:par>
                          <p:cTn id="25" fill="hold">
                            <p:stCondLst>
                              <p:cond delay="2000"/>
                            </p:stCondLst>
                            <p:childTnLst>
                              <p:par>
                                <p:cTn id="26" presetID="12" presetClass="entr" presetSubtype="4" fill="hold" grpId="0" nodeType="after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slide(fromBottom)">
                                      <p:cBhvr>
                                        <p:cTn id="28" dur="500"/>
                                        <p:tgtEl>
                                          <p:spTgt spid="4">
                                            <p:txEl>
                                              <p:pRg st="4" end="4"/>
                                            </p:txEl>
                                          </p:spTgt>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slide(fromBottom)">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wedge">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slide(fromBottom)">
                                      <p:cBhvr>
                                        <p:cTn id="42" dur="500"/>
                                        <p:tgtEl>
                                          <p:spTgt spid="6">
                                            <p:txEl>
                                              <p:pRg st="0" end="0"/>
                                            </p:txEl>
                                          </p:spTgt>
                                        </p:tgtEl>
                                      </p:cBhvr>
                                    </p:animEffect>
                                  </p:childTnLst>
                                </p:cTn>
                              </p:par>
                            </p:childTnLst>
                          </p:cTn>
                        </p:par>
                        <p:par>
                          <p:cTn id="43" fill="hold">
                            <p:stCondLst>
                              <p:cond delay="500"/>
                            </p:stCondLst>
                            <p:childTnLst>
                              <p:par>
                                <p:cTn id="44" presetID="12" presetClass="entr" presetSubtype="4" fill="hold" grpId="0" nodeType="after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animEffect transition="in" filter="slide(fromBottom)">
                                      <p:cBhvr>
                                        <p:cTn id="46" dur="500"/>
                                        <p:tgtEl>
                                          <p:spTgt spid="6">
                                            <p:txEl>
                                              <p:pRg st="1" end="1"/>
                                            </p:txEl>
                                          </p:spTgt>
                                        </p:tgtEl>
                                      </p:cBhvr>
                                    </p:animEffect>
                                  </p:childTnLst>
                                </p:cTn>
                              </p:par>
                            </p:childTnLst>
                          </p:cTn>
                        </p:par>
                        <p:par>
                          <p:cTn id="47" fill="hold">
                            <p:stCondLst>
                              <p:cond delay="1000"/>
                            </p:stCondLst>
                            <p:childTnLst>
                              <p:par>
                                <p:cTn id="48" presetID="12" presetClass="entr" presetSubtype="4" fill="hold" grpId="0" nodeType="afterEffect">
                                  <p:stCondLst>
                                    <p:cond delay="0"/>
                                  </p:stCondLst>
                                  <p:childTnLst>
                                    <p:set>
                                      <p:cBhvr>
                                        <p:cTn id="49" dur="1" fill="hold">
                                          <p:stCondLst>
                                            <p:cond delay="0"/>
                                          </p:stCondLst>
                                        </p:cTn>
                                        <p:tgtEl>
                                          <p:spTgt spid="6">
                                            <p:txEl>
                                              <p:pRg st="2" end="2"/>
                                            </p:txEl>
                                          </p:spTgt>
                                        </p:tgtEl>
                                        <p:attrNameLst>
                                          <p:attrName>style.visibility</p:attrName>
                                        </p:attrNameLst>
                                      </p:cBhvr>
                                      <p:to>
                                        <p:strVal val="visible"/>
                                      </p:to>
                                    </p:set>
                                    <p:animEffect transition="in" filter="slide(fromBottom)">
                                      <p:cBhvr>
                                        <p:cTn id="50" dur="500"/>
                                        <p:tgtEl>
                                          <p:spTgt spid="6">
                                            <p:txEl>
                                              <p:pRg st="2" end="2"/>
                                            </p:txEl>
                                          </p:spTgt>
                                        </p:tgtEl>
                                      </p:cBhvr>
                                    </p:animEffect>
                                  </p:childTnLst>
                                </p:cTn>
                              </p:par>
                            </p:childTnLst>
                          </p:cTn>
                        </p:par>
                        <p:par>
                          <p:cTn id="51" fill="hold">
                            <p:stCondLst>
                              <p:cond delay="1500"/>
                            </p:stCondLst>
                            <p:childTnLst>
                              <p:par>
                                <p:cTn id="52" presetID="12" presetClass="entr" presetSubtype="4" fill="hold" grpId="0" nodeType="afterEffect">
                                  <p:stCondLst>
                                    <p:cond delay="0"/>
                                  </p:stCondLst>
                                  <p:childTnLst>
                                    <p:set>
                                      <p:cBhvr>
                                        <p:cTn id="53" dur="1" fill="hold">
                                          <p:stCondLst>
                                            <p:cond delay="0"/>
                                          </p:stCondLst>
                                        </p:cTn>
                                        <p:tgtEl>
                                          <p:spTgt spid="6">
                                            <p:txEl>
                                              <p:pRg st="3" end="3"/>
                                            </p:txEl>
                                          </p:spTgt>
                                        </p:tgtEl>
                                        <p:attrNameLst>
                                          <p:attrName>style.visibility</p:attrName>
                                        </p:attrNameLst>
                                      </p:cBhvr>
                                      <p:to>
                                        <p:strVal val="visible"/>
                                      </p:to>
                                    </p:set>
                                    <p:animEffect transition="in" filter="slide(fromBottom)">
                                      <p:cBhvr>
                                        <p:cTn id="54" dur="500"/>
                                        <p:tgtEl>
                                          <p:spTgt spid="6">
                                            <p:txEl>
                                              <p:pRg st="3" end="3"/>
                                            </p:txEl>
                                          </p:spTgt>
                                        </p:tgtEl>
                                      </p:cBhvr>
                                    </p:animEffect>
                                  </p:childTnLst>
                                </p:cTn>
                              </p:par>
                            </p:childTnLst>
                          </p:cTn>
                        </p:par>
                        <p:par>
                          <p:cTn id="55" fill="hold">
                            <p:stCondLst>
                              <p:cond delay="2000"/>
                            </p:stCondLst>
                            <p:childTnLst>
                              <p:par>
                                <p:cTn id="56" presetID="12" presetClass="entr" presetSubtype="4" fill="hold" grpId="0" nodeType="afterEffect">
                                  <p:stCondLst>
                                    <p:cond delay="0"/>
                                  </p:stCondLst>
                                  <p:childTnLst>
                                    <p:set>
                                      <p:cBhvr>
                                        <p:cTn id="57" dur="1" fill="hold">
                                          <p:stCondLst>
                                            <p:cond delay="0"/>
                                          </p:stCondLst>
                                        </p:cTn>
                                        <p:tgtEl>
                                          <p:spTgt spid="6">
                                            <p:txEl>
                                              <p:pRg st="4" end="4"/>
                                            </p:txEl>
                                          </p:spTgt>
                                        </p:tgtEl>
                                        <p:attrNameLst>
                                          <p:attrName>style.visibility</p:attrName>
                                        </p:attrNameLst>
                                      </p:cBhvr>
                                      <p:to>
                                        <p:strVal val="visible"/>
                                      </p:to>
                                    </p:set>
                                    <p:animEffect transition="in" filter="slide(fromBottom)">
                                      <p:cBhvr>
                                        <p:cTn id="58"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4" grpId="0" uiExpand="1" build="p"/>
      <p:bldP spid="6"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yellow-notebook-paper-texture.jpg"/>
          <p:cNvPicPr>
            <a:picLocks noChangeAspect="1"/>
          </p:cNvPicPr>
          <p:nvPr/>
        </p:nvPicPr>
        <p:blipFill>
          <a:blip r:embed="rId3" cstate="print"/>
          <a:stretch>
            <a:fillRect/>
          </a:stretch>
        </p:blipFill>
        <p:spPr>
          <a:xfrm>
            <a:off x="0" y="0"/>
            <a:ext cx="9144000" cy="6858000"/>
          </a:xfrm>
          <a:prstGeom prst="rect">
            <a:avLst/>
          </a:prstGeom>
        </p:spPr>
      </p:pic>
      <p:sp>
        <p:nvSpPr>
          <p:cNvPr id="2" name="Title 1"/>
          <p:cNvSpPr>
            <a:spLocks noGrp="1"/>
          </p:cNvSpPr>
          <p:nvPr>
            <p:ph type="title"/>
          </p:nvPr>
        </p:nvSpPr>
        <p:spPr>
          <a:xfrm>
            <a:off x="762000" y="609600"/>
            <a:ext cx="7620000" cy="2362200"/>
          </a:xfrm>
        </p:spPr>
        <p:txBody>
          <a:bodyPr>
            <a:normAutofit/>
          </a:bodyPr>
          <a:lstStyle/>
          <a:p>
            <a:r>
              <a:rPr lang="en-US" sz="5400" b="1" dirty="0" smtClean="0">
                <a:solidFill>
                  <a:srgbClr val="C00000"/>
                </a:solidFill>
                <a:effectLst>
                  <a:outerShdw blurRad="38100" dist="38100" dir="2700000" algn="tl">
                    <a:srgbClr val="000000">
                      <a:alpha val="43137"/>
                    </a:srgbClr>
                  </a:outerShdw>
                </a:effectLst>
              </a:rPr>
              <a:t>Understanding the WST Scoring Rubric</a:t>
            </a:r>
            <a:endParaRPr lang="en-US" sz="5400" dirty="0"/>
          </a:p>
        </p:txBody>
      </p:sp>
      <p:pic>
        <p:nvPicPr>
          <p:cNvPr id="17410" name="Picture 2" descr="C:\Documents and Settings\rc8539\Local Settings\Temporary Internet Files\Content.IE5\0JAXMH8Z\MC900251265[1].wmf"/>
          <p:cNvPicPr>
            <a:picLocks noChangeAspect="1" noChangeArrowheads="1"/>
          </p:cNvPicPr>
          <p:nvPr/>
        </p:nvPicPr>
        <p:blipFill>
          <a:blip r:embed="rId4" cstate="print">
            <a:duotone>
              <a:prstClr val="black"/>
              <a:srgbClr val="92D050">
                <a:tint val="45000"/>
                <a:satMod val="400000"/>
              </a:srgbClr>
            </a:duotone>
          </a:blip>
          <a:srcRect/>
          <a:stretch>
            <a:fillRect/>
          </a:stretch>
        </p:blipFill>
        <p:spPr bwMode="auto">
          <a:xfrm>
            <a:off x="6705600" y="4419600"/>
            <a:ext cx="2057400" cy="2024281"/>
          </a:xfrm>
          <a:prstGeom prst="rect">
            <a:avLst/>
          </a:prstGeom>
          <a:noFill/>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74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rc8539\Local Settings\Temporary Internet Files\Content.IE5\2JSTM34V\MP900409026[1].jpg"/>
          <p:cNvPicPr>
            <a:picLocks noChangeAspect="1" noChangeArrowheads="1"/>
          </p:cNvPicPr>
          <p:nvPr/>
        </p:nvPicPr>
        <p:blipFill>
          <a:blip r:embed="rId3" cstate="print"/>
          <a:srcRect/>
          <a:stretch>
            <a:fillRect/>
          </a:stretch>
        </p:blipFill>
        <p:spPr bwMode="auto">
          <a:xfrm>
            <a:off x="4038600" y="1828800"/>
            <a:ext cx="4796117" cy="3352800"/>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p:txBody>
          <a:bodyPr/>
          <a:lstStyle/>
          <a:p>
            <a:r>
              <a:rPr lang="en-US" dirty="0" smtClean="0"/>
              <a:t>What will I be graded on?</a:t>
            </a:r>
            <a:endParaRPr lang="en-US" dirty="0"/>
          </a:p>
        </p:txBody>
      </p:sp>
      <p:sp>
        <p:nvSpPr>
          <p:cNvPr id="3" name="Content Placeholder 2"/>
          <p:cNvSpPr>
            <a:spLocks noGrp="1"/>
          </p:cNvSpPr>
          <p:nvPr>
            <p:ph sz="quarter" idx="4294967295"/>
          </p:nvPr>
        </p:nvSpPr>
        <p:spPr>
          <a:xfrm>
            <a:off x="381000" y="1676400"/>
            <a:ext cx="8504238" cy="4572000"/>
          </a:xfrm>
        </p:spPr>
        <p:txBody>
          <a:bodyPr/>
          <a:lstStyle/>
          <a:p>
            <a:r>
              <a:rPr lang="en-US" dirty="0" smtClean="0"/>
              <a:t>Thesis</a:t>
            </a:r>
          </a:p>
          <a:p>
            <a:r>
              <a:rPr lang="en-US" dirty="0" smtClean="0"/>
              <a:t>Task</a:t>
            </a:r>
          </a:p>
          <a:p>
            <a:r>
              <a:rPr lang="en-US" dirty="0" smtClean="0"/>
              <a:t>Organization</a:t>
            </a:r>
          </a:p>
          <a:p>
            <a:r>
              <a:rPr lang="en-US" dirty="0" smtClean="0"/>
              <a:t>Development</a:t>
            </a:r>
          </a:p>
          <a:p>
            <a:r>
              <a:rPr lang="en-US" dirty="0" smtClean="0"/>
              <a:t>Technical Command</a:t>
            </a:r>
          </a:p>
          <a:p>
            <a:endParaRPr lang="en-US" dirty="0" smtClean="0"/>
          </a:p>
          <a:p>
            <a:pPr>
              <a:buNone/>
            </a:pPr>
            <a:endParaRPr lang="en-US" dirty="0" smtClean="0"/>
          </a:p>
          <a:p>
            <a:r>
              <a:rPr lang="en-US" dirty="0" smtClean="0"/>
              <a:t>Each of these will be addressed in the next 2 workshops. </a:t>
            </a: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1" end="1"/>
                                            </p:txEl>
                                          </p:spTgt>
                                        </p:tgtEl>
                                      </p:cBhvr>
                                    </p:animEffect>
                                  </p:childTnLst>
                                </p:cTn>
                              </p:par>
                              <p:par>
                                <p:cTn id="25" presetID="25"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2" end="2"/>
                                            </p:txEl>
                                          </p:spTgt>
                                        </p:tgtEl>
                                      </p:cBhvr>
                                    </p:animEffect>
                                  </p:childTnLst>
                                </p:cTn>
                              </p:par>
                              <p:par>
                                <p:cTn id="35" presetID="25" presetClass="entr" presetSubtype="0"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0"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
                                            <p:txEl>
                                              <p:pRg st="3" end="3"/>
                                            </p:txEl>
                                          </p:spTgt>
                                        </p:tgtEl>
                                      </p:cBhvr>
                                    </p:animEffect>
                                  </p:childTnLst>
                                </p:cTn>
                              </p:par>
                              <p:par>
                                <p:cTn id="45" presetID="25" presetClass="entr" presetSubtype="0" fill="hold" nodeType="with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50"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3">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Effect transition="in" filter="slide(fromBottom)">
                                      <p:cBhvr>
                                        <p:cTn id="5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Understanding your score</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381000" y="1600200"/>
            <a:ext cx="8458200" cy="4525963"/>
          </a:xfrm>
        </p:spPr>
        <p:txBody>
          <a:bodyPr>
            <a:normAutofit/>
          </a:bodyPr>
          <a:lstStyle/>
          <a:p>
            <a:r>
              <a:rPr lang="en-US" u="sng" dirty="0" smtClean="0"/>
              <a:t>Clear Competence (CC): “</a:t>
            </a:r>
            <a:r>
              <a:rPr lang="en-US" b="1" u="sng" dirty="0" smtClean="0"/>
              <a:t>Pass</a:t>
            </a:r>
            <a:r>
              <a:rPr lang="en-US" u="sng" dirty="0" smtClean="0"/>
              <a:t>” 8</a:t>
            </a:r>
          </a:p>
          <a:p>
            <a:pPr lvl="1"/>
            <a:r>
              <a:rPr lang="en-US" dirty="0" smtClean="0"/>
              <a:t>Pat yourself on the back!</a:t>
            </a:r>
          </a:p>
          <a:p>
            <a:r>
              <a:rPr lang="en-US" u="sng" dirty="0" smtClean="0"/>
              <a:t>Developing Competence (DC): “</a:t>
            </a:r>
            <a:r>
              <a:rPr lang="en-US" b="1" u="sng" dirty="0" smtClean="0"/>
              <a:t>No pass</a:t>
            </a:r>
            <a:r>
              <a:rPr lang="en-US" u="sng" dirty="0" smtClean="0"/>
              <a:t>” 7</a:t>
            </a:r>
          </a:p>
          <a:p>
            <a:pPr lvl="1"/>
            <a:r>
              <a:rPr lang="en-US" dirty="0" smtClean="0"/>
              <a:t>Re-take one more time </a:t>
            </a:r>
            <a:r>
              <a:rPr lang="en-US" i="1" dirty="0" smtClean="0"/>
              <a:t>or</a:t>
            </a:r>
          </a:p>
          <a:p>
            <a:pPr lvl="1"/>
            <a:r>
              <a:rPr lang="en-US" i="1" dirty="0" smtClean="0"/>
              <a:t>Second tier </a:t>
            </a:r>
            <a:r>
              <a:rPr lang="en-US" dirty="0" smtClean="0"/>
              <a:t>course</a:t>
            </a:r>
          </a:p>
          <a:p>
            <a:r>
              <a:rPr lang="en-US" u="sng" dirty="0" smtClean="0"/>
              <a:t>Limited Competence (LC): “</a:t>
            </a:r>
            <a:r>
              <a:rPr lang="en-US" b="1" u="sng" dirty="0" smtClean="0"/>
              <a:t>No pass</a:t>
            </a:r>
            <a:r>
              <a:rPr lang="en-US" u="sng" dirty="0" smtClean="0"/>
              <a:t>” 6</a:t>
            </a:r>
          </a:p>
          <a:p>
            <a:pPr lvl="1"/>
            <a:r>
              <a:rPr lang="en-US" dirty="0" smtClean="0"/>
              <a:t>Re-take one more time </a:t>
            </a:r>
            <a:r>
              <a:rPr lang="en-US" i="1" dirty="0" smtClean="0"/>
              <a:t>or</a:t>
            </a:r>
          </a:p>
          <a:p>
            <a:pPr lvl="1"/>
            <a:r>
              <a:rPr lang="en-US" i="1" dirty="0" smtClean="0"/>
              <a:t>First tier </a:t>
            </a:r>
            <a:r>
              <a:rPr lang="en-US" dirty="0" smtClean="0"/>
              <a:t>ENGL course</a:t>
            </a:r>
          </a:p>
          <a:p>
            <a:endParaRPr lang="en-US" dirty="0"/>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Bottom)">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lide(fromBottom)">
                                      <p:cBhvr>
                                        <p:cTn id="15" dur="500"/>
                                        <p:tgtEl>
                                          <p:spTgt spid="3">
                                            <p:txEl>
                                              <p:pRg st="2" end="2"/>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slide(fromBottom)">
                                      <p:cBhvr>
                                        <p:cTn id="18" dur="500"/>
                                        <p:tgtEl>
                                          <p:spTgt spid="3">
                                            <p:txEl>
                                              <p:pRg st="3" end="3"/>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slide(fromBottom)">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slide(fromBottom)">
                                      <p:cBhvr>
                                        <p:cTn id="26" dur="500"/>
                                        <p:tgtEl>
                                          <p:spTgt spid="3">
                                            <p:txEl>
                                              <p:pRg st="5" end="5"/>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slide(fromBottom)">
                                      <p:cBhvr>
                                        <p:cTn id="29" dur="500"/>
                                        <p:tgtEl>
                                          <p:spTgt spid="3">
                                            <p:txEl>
                                              <p:pRg st="6" end="6"/>
                                            </p:txEl>
                                          </p:spTgt>
                                        </p:tgtEl>
                                      </p:cBhvr>
                                    </p:animEffect>
                                  </p:childTnLst>
                                </p:cTn>
                              </p:par>
                              <p:par>
                                <p:cTn id="30" presetID="12" presetClass="entr" presetSubtype="4"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slide(fromBottom)">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rc8539\Local Settings\Temporary Internet Files\Content.IE5\0HQHO5IR\MC900435246[1].png"/>
          <p:cNvPicPr>
            <a:picLocks noChangeAspect="1" noChangeArrowheads="1"/>
          </p:cNvPicPr>
          <p:nvPr/>
        </p:nvPicPr>
        <p:blipFill>
          <a:blip r:embed="rId3" cstate="print"/>
          <a:srcRect/>
          <a:stretch>
            <a:fillRect/>
          </a:stretch>
        </p:blipFill>
        <p:spPr bwMode="auto">
          <a:xfrm>
            <a:off x="228600" y="152400"/>
            <a:ext cx="8610600" cy="1749028"/>
          </a:xfrm>
          <a:prstGeom prst="rect">
            <a:avLst/>
          </a:prstGeom>
          <a:noFill/>
        </p:spPr>
      </p:pic>
      <p:sp>
        <p:nvSpPr>
          <p:cNvPr id="2" name="Title 1"/>
          <p:cNvSpPr>
            <a:spLocks noGrp="1"/>
          </p:cNvSpPr>
          <p:nvPr>
            <p:ph type="title" idx="4294967295"/>
          </p:nvPr>
        </p:nvSpPr>
        <p:spPr>
          <a:xfrm>
            <a:off x="990600" y="685800"/>
            <a:ext cx="8534400" cy="758825"/>
          </a:xfrm>
        </p:spPr>
        <p:txBody>
          <a:bodyPr>
            <a:normAutofit fontScale="90000"/>
          </a:bodyPr>
          <a:lstStyle/>
          <a:p>
            <a:r>
              <a:rPr lang="en-US" b="1" dirty="0" smtClean="0">
                <a:effectLst>
                  <a:outerShdw blurRad="38100" dist="38100" dir="2700000" algn="tl">
                    <a:srgbClr val="000000">
                      <a:alpha val="43137"/>
                    </a:srgbClr>
                  </a:outerShdw>
                </a:effectLst>
              </a:rPr>
              <a:t>Understanding your Score: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Clear Competence</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sz="quarter" idx="4294967295"/>
          </p:nvPr>
        </p:nvSpPr>
        <p:spPr>
          <a:xfrm>
            <a:off x="304800" y="1905000"/>
            <a:ext cx="8504238" cy="4572000"/>
          </a:xfrm>
        </p:spPr>
        <p:txBody>
          <a:bodyPr>
            <a:normAutofit/>
          </a:bodyPr>
          <a:lstStyle/>
          <a:p>
            <a:r>
              <a:rPr lang="en-US" dirty="0" smtClean="0"/>
              <a:t>Have a thesis that is more developed than one that lists its supporting points inside</a:t>
            </a:r>
          </a:p>
          <a:p>
            <a:r>
              <a:rPr lang="en-US" dirty="0" smtClean="0"/>
              <a:t>Be able to complete the task asked of you</a:t>
            </a:r>
          </a:p>
          <a:p>
            <a:r>
              <a:rPr lang="en-US" dirty="0" smtClean="0"/>
              <a:t>Go beyond the “Five Paragraph form” </a:t>
            </a:r>
          </a:p>
          <a:p>
            <a:pPr lvl="1"/>
            <a:r>
              <a:rPr lang="en-US" dirty="0" smtClean="0"/>
              <a:t>Also, have topic sentences and transitions too!</a:t>
            </a:r>
          </a:p>
          <a:p>
            <a:r>
              <a:rPr lang="en-US" dirty="0" smtClean="0"/>
              <a:t>Have at least four well-developed reasons</a:t>
            </a:r>
          </a:p>
          <a:p>
            <a:pPr lvl="1"/>
            <a:r>
              <a:rPr lang="en-US" dirty="0" smtClean="0"/>
              <a:t>Varied forms of supporting details (personal experience, facts, no logical fallacies)</a:t>
            </a:r>
          </a:p>
          <a:p>
            <a:r>
              <a:rPr lang="en-US" dirty="0" smtClean="0"/>
              <a:t>Have academic language and few grammatical errors</a:t>
            </a: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Next Time…</a:t>
            </a:r>
            <a:endParaRPr lang="en-US" dirty="0"/>
          </a:p>
        </p:txBody>
      </p:sp>
      <p:sp>
        <p:nvSpPr>
          <p:cNvPr id="5" name="TextBox 4"/>
          <p:cNvSpPr txBox="1"/>
          <p:nvPr/>
        </p:nvSpPr>
        <p:spPr>
          <a:xfrm>
            <a:off x="1524000" y="6019800"/>
            <a:ext cx="6172200" cy="369332"/>
          </a:xfrm>
          <a:prstGeom prst="rect">
            <a:avLst/>
          </a:prstGeom>
          <a:noFill/>
        </p:spPr>
        <p:txBody>
          <a:bodyPr wrap="square" rtlCol="0">
            <a:spAutoFit/>
          </a:bodyPr>
          <a:lstStyle/>
          <a:p>
            <a:pPr algn="ctr"/>
            <a:r>
              <a:rPr lang="en-US" i="1" dirty="0" smtClean="0"/>
              <a:t>Adapted from 5 Steps in SCAA’s PowerPoint on UWSR</a:t>
            </a:r>
            <a:endParaRPr lang="en-US" i="1" dirty="0"/>
          </a:p>
        </p:txBody>
      </p:sp>
      <p:sp>
        <p:nvSpPr>
          <p:cNvPr id="6" name="Rectangle 5"/>
          <p:cNvSpPr/>
          <p:nvPr/>
        </p:nvSpPr>
        <p:spPr>
          <a:xfrm>
            <a:off x="1447800" y="2133600"/>
            <a:ext cx="6019800" cy="1754326"/>
          </a:xfrm>
          <a:prstGeom prst="rect">
            <a:avLst/>
          </a:prstGeom>
          <a:noFill/>
        </p:spPr>
        <p:txBody>
          <a:bodyPr wrap="squar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60007" dist="310007" dir="7680000" sy="30000" kx="1300200" algn="ctr" rotWithShape="0">
                    <a:prstClr val="black">
                      <a:alpha val="32000"/>
                    </a:prstClr>
                  </a:outerShdw>
                </a:effectLst>
              </a:rPr>
              <a:t>6 Steps </a:t>
            </a:r>
            <a:r>
              <a:rPr lang="en-US" sz="5400" b="1" cap="none" spc="0" dirty="0" smtClean="0">
                <a:ln w="1905"/>
                <a:solidFill>
                  <a:srgbClr val="0070C0"/>
                </a:solidFill>
                <a:effectLst>
                  <a:outerShdw blurRad="60007" dist="310007" dir="7680000" sy="30000" kx="1300200" algn="ctr" rotWithShape="0">
                    <a:prstClr val="black">
                      <a:alpha val="32000"/>
                    </a:prstClr>
                  </a:outerShdw>
                </a:effectLst>
              </a:rPr>
              <a:t>to a Great Essay</a:t>
            </a:r>
            <a:endParaRPr lang="en-US" sz="5400" b="1" cap="none" spc="0" dirty="0">
              <a:ln w="1905"/>
              <a:solidFill>
                <a:srgbClr val="0070C0"/>
              </a:solidFill>
              <a:effectLst>
                <a:outerShdw blurRad="60007" dist="310007" dir="7680000" sy="30000" kx="1300200" algn="ctr" rotWithShape="0">
                  <a:prstClr val="black">
                    <a:alpha val="32000"/>
                  </a:prstClr>
                </a:outerShdw>
              </a:effectLst>
            </a:endParaRPr>
          </a:p>
        </p:txBody>
      </p:sp>
      <p:pic>
        <p:nvPicPr>
          <p:cNvPr id="20482" name="Picture 2" descr="C:\Documents and Settings\rc8539\Local Settings\Temporary Internet Files\Content.IE5\QNWT6PGV\MC900057374[1].wmf"/>
          <p:cNvPicPr>
            <a:picLocks noChangeAspect="1" noChangeArrowheads="1"/>
          </p:cNvPicPr>
          <p:nvPr/>
        </p:nvPicPr>
        <p:blipFill>
          <a:blip r:embed="rId3" cstate="print"/>
          <a:srcRect/>
          <a:stretch>
            <a:fillRect/>
          </a:stretch>
        </p:blipFill>
        <p:spPr bwMode="auto">
          <a:xfrm>
            <a:off x="6858000" y="3962400"/>
            <a:ext cx="1583741" cy="1758391"/>
          </a:xfrm>
          <a:prstGeom prst="rect">
            <a:avLst/>
          </a:prstGeom>
          <a:noFill/>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32" presetClass="emph" presetSubtype="0" fill="hold" nodeType="afterEffect">
                                  <p:stCondLst>
                                    <p:cond delay="0"/>
                                  </p:stCondLst>
                                  <p:childTnLst>
                                    <p:animClr clrSpc="rgb" dir="cw">
                                      <p:cBhvr override="childStyle">
                                        <p:cTn id="13" dur="100" fill="hold"/>
                                        <p:tgtEl>
                                          <p:spTgt spid="20482"/>
                                        </p:tgtEl>
                                        <p:attrNameLst>
                                          <p:attrName>style.color</p:attrName>
                                        </p:attrNameLst>
                                      </p:cBhvr>
                                      <p:to>
                                        <a:srgbClr val="FFFFFF"/>
                                      </p:to>
                                    </p:animClr>
                                    <p:animClr clrSpc="rgb" dir="cw">
                                      <p:cBhvr>
                                        <p:cTn id="14" dur="100" fill="hold"/>
                                        <p:tgtEl>
                                          <p:spTgt spid="20482"/>
                                        </p:tgtEl>
                                        <p:attrNameLst>
                                          <p:attrName>fillcolor</p:attrName>
                                        </p:attrNameLst>
                                      </p:cBhvr>
                                      <p:to>
                                        <a:srgbClr val="FFFFFF"/>
                                      </p:to>
                                    </p:animClr>
                                    <p:set>
                                      <p:cBhvr>
                                        <p:cTn id="15" dur="100" fill="hold"/>
                                        <p:tgtEl>
                                          <p:spTgt spid="20482"/>
                                        </p:tgtEl>
                                        <p:attrNameLst>
                                          <p:attrName>fill.type</p:attrName>
                                        </p:attrNameLst>
                                      </p:cBhvr>
                                      <p:to>
                                        <p:strVal val="solid"/>
                                      </p:to>
                                    </p:set>
                                    <p:set>
                                      <p:cBhvr>
                                        <p:cTn id="16" dur="100" fill="hold"/>
                                        <p:tgtEl>
                                          <p:spTgt spid="20482"/>
                                        </p:tgtEl>
                                        <p:attrNameLst>
                                          <p:attrName>fill.on</p:attrName>
                                        </p:attrNameLst>
                                      </p:cBhvr>
                                      <p:to>
                                        <p:strVal val="true"/>
                                      </p:to>
                                    </p:set>
                                    <p:animRot by="120000">
                                      <p:cBhvr>
                                        <p:cTn id="17" dur="100" fill="hold">
                                          <p:stCondLst>
                                            <p:cond delay="0"/>
                                          </p:stCondLst>
                                        </p:cTn>
                                        <p:tgtEl>
                                          <p:spTgt spid="20482"/>
                                        </p:tgtEl>
                                        <p:attrNameLst>
                                          <p:attrName>r</p:attrName>
                                        </p:attrNameLst>
                                      </p:cBhvr>
                                    </p:animRot>
                                    <p:animRot by="-240000">
                                      <p:cBhvr>
                                        <p:cTn id="18" dur="200" fill="hold">
                                          <p:stCondLst>
                                            <p:cond delay="200"/>
                                          </p:stCondLst>
                                        </p:cTn>
                                        <p:tgtEl>
                                          <p:spTgt spid="20482"/>
                                        </p:tgtEl>
                                        <p:attrNameLst>
                                          <p:attrName>r</p:attrName>
                                        </p:attrNameLst>
                                      </p:cBhvr>
                                    </p:animRot>
                                    <p:animRot by="240000">
                                      <p:cBhvr>
                                        <p:cTn id="19" dur="200" fill="hold">
                                          <p:stCondLst>
                                            <p:cond delay="400"/>
                                          </p:stCondLst>
                                        </p:cTn>
                                        <p:tgtEl>
                                          <p:spTgt spid="20482"/>
                                        </p:tgtEl>
                                        <p:attrNameLst>
                                          <p:attrName>r</p:attrName>
                                        </p:attrNameLst>
                                      </p:cBhvr>
                                    </p:animRot>
                                    <p:animRot by="-240000">
                                      <p:cBhvr>
                                        <p:cTn id="20" dur="200" fill="hold">
                                          <p:stCondLst>
                                            <p:cond delay="600"/>
                                          </p:stCondLst>
                                        </p:cTn>
                                        <p:tgtEl>
                                          <p:spTgt spid="20482"/>
                                        </p:tgtEl>
                                        <p:attrNameLst>
                                          <p:attrName>r</p:attrName>
                                        </p:attrNameLst>
                                      </p:cBhvr>
                                    </p:animRot>
                                    <p:animRot by="120000">
                                      <p:cBhvr>
                                        <p:cTn id="21" dur="200" fill="hold">
                                          <p:stCondLst>
                                            <p:cond delay="800"/>
                                          </p:stCondLst>
                                        </p:cTn>
                                        <p:tgtEl>
                                          <p:spTgt spid="204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91600" cy="1139952"/>
          </a:xfrm>
        </p:spPr>
        <p:txBody>
          <a:bodyPr>
            <a:normAutofit fontScale="90000"/>
          </a:bodyPr>
          <a:lstStyle/>
          <a:p>
            <a:pPr algn="l"/>
            <a:r>
              <a:rPr lang="en-US" sz="3600" dirty="0" smtClean="0"/>
              <a:t>NEXT TIME: </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60007" dist="310007" dir="7680000" sy="30000" kx="1300200" algn="ctr" rotWithShape="0">
                    <a:prstClr val="black">
                      <a:alpha val="32000"/>
                    </a:prstClr>
                  </a:outerShdw>
                </a:effectLst>
              </a:rPr>
              <a:t>6 Steps </a:t>
            </a:r>
            <a:r>
              <a:rPr lang="en-US" sz="4000" b="1" dirty="0" smtClean="0">
                <a:ln w="1905"/>
                <a:solidFill>
                  <a:srgbClr val="0070C0"/>
                </a:solidFill>
                <a:effectLst>
                  <a:outerShdw blurRad="60007" dist="310007" dir="7680000" sy="30000" kx="1300200" algn="ctr" rotWithShape="0">
                    <a:prstClr val="black">
                      <a:alpha val="32000"/>
                    </a:prstClr>
                  </a:outerShdw>
                </a:effectLst>
              </a:rPr>
              <a:t>to a Great Essay</a:t>
            </a:r>
            <a:r>
              <a:rPr lang="en-US" sz="3600" b="1" dirty="0" smtClean="0">
                <a:ln w="1905"/>
                <a:solidFill>
                  <a:srgbClr val="0070C0"/>
                </a:solidFill>
                <a:effectLst>
                  <a:outerShdw blurRad="60007" dist="310007" dir="7680000" sy="30000" kx="1300200" algn="ctr" rotWithShape="0">
                    <a:prstClr val="black">
                      <a:alpha val="32000"/>
                    </a:prstClr>
                  </a:outerShdw>
                </a:effectLst>
              </a:rPr>
              <a:t/>
            </a:r>
            <a:br>
              <a:rPr lang="en-US" sz="3600" b="1" dirty="0" smtClean="0">
                <a:ln w="1905"/>
                <a:solidFill>
                  <a:srgbClr val="0070C0"/>
                </a:solidFill>
                <a:effectLst>
                  <a:outerShdw blurRad="60007" dist="310007" dir="7680000" sy="30000" kx="1300200" algn="ctr" rotWithShape="0">
                    <a:prstClr val="black">
                      <a:alpha val="32000"/>
                    </a:prstClr>
                  </a:outerShdw>
                </a:effectLst>
              </a:rPr>
            </a:br>
            <a:endParaRPr lang="en-US" i="1" dirty="0"/>
          </a:p>
        </p:txBody>
      </p:sp>
      <p:sp>
        <p:nvSpPr>
          <p:cNvPr id="3" name="Content Placeholder 2"/>
          <p:cNvSpPr>
            <a:spLocks noGrp="1"/>
          </p:cNvSpPr>
          <p:nvPr>
            <p:ph sz="quarter" idx="1"/>
          </p:nvPr>
        </p:nvSpPr>
        <p:spPr>
          <a:xfrm>
            <a:off x="533400" y="3200400"/>
            <a:ext cx="5334000" cy="3352800"/>
          </a:xfrm>
        </p:spPr>
        <p:txBody>
          <a:bodyPr>
            <a:normAutofit/>
          </a:bodyPr>
          <a:lstStyle/>
          <a:p>
            <a:r>
              <a:rPr lang="en-US" dirty="0" smtClean="0"/>
              <a:t>Analyzing a Prompt</a:t>
            </a:r>
          </a:p>
          <a:p>
            <a:r>
              <a:rPr lang="en-US" dirty="0" smtClean="0"/>
              <a:t>Pre-write</a:t>
            </a:r>
          </a:p>
          <a:p>
            <a:r>
              <a:rPr lang="en-US" dirty="0" smtClean="0"/>
              <a:t>Creating a Strong Thesis</a:t>
            </a:r>
          </a:p>
        </p:txBody>
      </p:sp>
      <p:pic>
        <p:nvPicPr>
          <p:cNvPr id="5" name="Picture 6" descr="C:\Documents and Settings\rc8539\Local Settings\Temporary Internet Files\Content.IE5\2JSTM34V\MC900323528[1].wmf"/>
          <p:cNvPicPr>
            <a:picLocks noChangeAspect="1" noChangeArrowheads="1"/>
          </p:cNvPicPr>
          <p:nvPr/>
        </p:nvPicPr>
        <p:blipFill>
          <a:blip r:embed="rId3" cstate="print"/>
          <a:srcRect/>
          <a:stretch>
            <a:fillRect/>
          </a:stretch>
        </p:blipFill>
        <p:spPr bwMode="auto">
          <a:xfrm>
            <a:off x="4953000" y="2971800"/>
            <a:ext cx="3853758" cy="3462950"/>
          </a:xfrm>
          <a:prstGeom prst="rect">
            <a:avLst/>
          </a:prstGeom>
          <a:noFill/>
          <a:scene3d>
            <a:camera prst="orthographicFront">
              <a:rot lat="0" lon="10799977" rev="0"/>
            </a:camera>
            <a:lightRig rig="threePt" dir="t"/>
          </a:scene3d>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from="(-#ppt_w/2)" to="(#ppt_x)" calcmode="lin" valueType="num">
                                      <p:cBhvr>
                                        <p:cTn id="7" dur="600" fill="hold">
                                          <p:stCondLst>
                                            <p:cond delay="0"/>
                                          </p:stCondLst>
                                        </p:cTn>
                                        <p:tgtEl>
                                          <p:spTgt spid="3">
                                            <p:txEl>
                                              <p:pRg st="2" end="2"/>
                                            </p:txEl>
                                          </p:spTgt>
                                        </p:tgtEl>
                                        <p:attrNameLst>
                                          <p:attrName>ppt_x</p:attrName>
                                        </p:attrNameLst>
                                      </p:cBhvr>
                                    </p:anim>
                                    <p:anim from="0" to="-1.0" calcmode="lin" valueType="num">
                                      <p:cBhvr>
                                        <p:cTn id="8" dur="200" decel="50000" autoRev="1" fill="hold">
                                          <p:stCondLst>
                                            <p:cond delay="600"/>
                                          </p:stCondLst>
                                        </p:cTn>
                                        <p:tgtEl>
                                          <p:spTgt spid="3">
                                            <p:txEl>
                                              <p:pRg st="2" end="2"/>
                                            </p:txEl>
                                          </p:spTgt>
                                        </p:tgtEl>
                                        <p:attrNameLst>
                                          <p:attrName>xshear</p:attrName>
                                        </p:attrNameLst>
                                      </p:cBhvr>
                                    </p:anim>
                                    <p:animScale>
                                      <p:cBhvr>
                                        <p:cTn id="9" dur="200" decel="100000" autoRev="1" fill="hold">
                                          <p:stCondLst>
                                            <p:cond delay="600"/>
                                          </p:stCondLst>
                                        </p:cTn>
                                        <p:tgtEl>
                                          <p:spTgt spid="3">
                                            <p:txEl>
                                              <p:pRg st="2" end="2"/>
                                            </p:txEl>
                                          </p:spTgt>
                                        </p:tgtEl>
                                      </p:cBhvr>
                                      <p:from x="100000" y="100000"/>
                                      <p:to x="80000" y="100000"/>
                                    </p:animScale>
                                    <p:anim by="(#ppt_h/3+#ppt_w*0.1)" calcmode="lin" valueType="num">
                                      <p:cBhvr additive="sum">
                                        <p:cTn id="10"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from="(-#ppt_w/2)" to="(#ppt_x)" calcmode="lin" valueType="num">
                                      <p:cBhvr>
                                        <p:cTn id="15" dur="600" fill="hold">
                                          <p:stCondLst>
                                            <p:cond delay="0"/>
                                          </p:stCondLst>
                                        </p:cTn>
                                        <p:tgtEl>
                                          <p:spTgt spid="3">
                                            <p:txEl>
                                              <p:pRg st="0" end="0"/>
                                            </p:txEl>
                                          </p:spTgt>
                                        </p:tgtEl>
                                        <p:attrNameLst>
                                          <p:attrName>ppt_x</p:attrName>
                                        </p:attrNameLst>
                                      </p:cBhvr>
                                    </p:anim>
                                    <p:anim from="0" to="-1.0" calcmode="lin" valueType="num">
                                      <p:cBhvr>
                                        <p:cTn id="16" dur="200" decel="50000" autoRev="1" fill="hold">
                                          <p:stCondLst>
                                            <p:cond delay="600"/>
                                          </p:stCondLst>
                                        </p:cTn>
                                        <p:tgtEl>
                                          <p:spTgt spid="3">
                                            <p:txEl>
                                              <p:pRg st="0" end="0"/>
                                            </p:txEl>
                                          </p:spTgt>
                                        </p:tgtEl>
                                        <p:attrNameLst>
                                          <p:attrName>xshear</p:attrName>
                                        </p:attrNameLst>
                                      </p:cBhvr>
                                    </p:anim>
                                    <p:animScale>
                                      <p:cBhvr>
                                        <p:cTn id="17" dur="200" decel="100000" autoRev="1" fill="hold">
                                          <p:stCondLst>
                                            <p:cond delay="600"/>
                                          </p:stCondLst>
                                        </p:cTn>
                                        <p:tgtEl>
                                          <p:spTgt spid="3">
                                            <p:txEl>
                                              <p:pRg st="0" end="0"/>
                                            </p:txEl>
                                          </p:spTgt>
                                        </p:tgtEl>
                                      </p:cBhvr>
                                      <p:from x="100000" y="100000"/>
                                      <p:to x="80000" y="100000"/>
                                    </p:animScale>
                                    <p:anim by="(#ppt_h/3+#ppt_w*0.1)" calcmode="lin" valueType="num">
                                      <p:cBhvr additive="sum">
                                        <p:cTn id="18"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from="(-#ppt_w/2)" to="(#ppt_x)" calcmode="lin" valueType="num">
                                      <p:cBhvr>
                                        <p:cTn id="23" dur="600" fill="hold">
                                          <p:stCondLst>
                                            <p:cond delay="0"/>
                                          </p:stCondLst>
                                        </p:cTn>
                                        <p:tgtEl>
                                          <p:spTgt spid="3">
                                            <p:txEl>
                                              <p:pRg st="1" end="1"/>
                                            </p:txEl>
                                          </p:spTgt>
                                        </p:tgtEl>
                                        <p:attrNameLst>
                                          <p:attrName>ppt_x</p:attrName>
                                        </p:attrNameLst>
                                      </p:cBhvr>
                                    </p:anim>
                                    <p:anim from="0" to="-1.0" calcmode="lin" valueType="num">
                                      <p:cBhvr>
                                        <p:cTn id="24" dur="200" decel="50000" autoRev="1" fill="hold">
                                          <p:stCondLst>
                                            <p:cond delay="600"/>
                                          </p:stCondLst>
                                        </p:cTn>
                                        <p:tgtEl>
                                          <p:spTgt spid="3">
                                            <p:txEl>
                                              <p:pRg st="1" end="1"/>
                                            </p:txEl>
                                          </p:spTgt>
                                        </p:tgtEl>
                                        <p:attrNameLst>
                                          <p:attrName>xshear</p:attrName>
                                        </p:attrNameLst>
                                      </p:cBhvr>
                                    </p:anim>
                                    <p:animScale>
                                      <p:cBhvr>
                                        <p:cTn id="25" dur="200" decel="100000" autoRev="1" fill="hold">
                                          <p:stCondLst>
                                            <p:cond delay="600"/>
                                          </p:stCondLst>
                                        </p:cTn>
                                        <p:tgtEl>
                                          <p:spTgt spid="3">
                                            <p:txEl>
                                              <p:pRg st="1" end="1"/>
                                            </p:txEl>
                                          </p:spTgt>
                                        </p:tgtEl>
                                      </p:cBhvr>
                                      <p:from x="100000" y="100000"/>
                                      <p:to x="80000" y="100000"/>
                                    </p:animScale>
                                    <p:anim by="(#ppt_h/3+#ppt_w*0.1)" calcmode="lin" valueType="num">
                                      <p:cBhvr additive="sum">
                                        <p:cTn id="26" dur="200" decel="100000" autoRev="1" fill="hold">
                                          <p:stCondLst>
                                            <p:cond delay="600"/>
                                          </p:stCondLst>
                                        </p:cTn>
                                        <p:tgtEl>
                                          <p:spTgt spid="3">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yellow-notebook-paper-texture.jpg"/>
          <p:cNvPicPr>
            <a:picLocks noChangeAspect="1"/>
          </p:cNvPicPr>
          <p:nvPr/>
        </p:nvPicPr>
        <p:blipFill>
          <a:blip r:embed="rId3"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3276600"/>
            <a:ext cx="8534400" cy="758952"/>
          </a:xfrm>
        </p:spPr>
        <p:txBody>
          <a:bodyPr>
            <a:noAutofit/>
          </a:bodyPr>
          <a:lstStyle/>
          <a:p>
            <a:r>
              <a:rPr lang="en-US" sz="5400" b="1" dirty="0" smtClean="0">
                <a:solidFill>
                  <a:srgbClr val="C00000"/>
                </a:solidFill>
                <a:effectLst>
                  <a:outerShdw blurRad="38100" dist="38100" dir="2700000" algn="tl">
                    <a:srgbClr val="000000">
                      <a:alpha val="43137"/>
                    </a:srgbClr>
                  </a:outerShdw>
                </a:effectLst>
              </a:rPr>
              <a:t>What is the UWSR?</a:t>
            </a:r>
            <a:br>
              <a:rPr lang="en-US" sz="5400" b="1" dirty="0" smtClean="0">
                <a:solidFill>
                  <a:srgbClr val="C00000"/>
                </a:solidFill>
                <a:effectLst>
                  <a:outerShdw blurRad="38100" dist="38100" dir="2700000" algn="tl">
                    <a:srgbClr val="000000">
                      <a:alpha val="43137"/>
                    </a:srgbClr>
                  </a:outerShdw>
                </a:effectLst>
              </a:rPr>
            </a:br>
            <a:r>
              <a:rPr lang="en-US" sz="5400" b="1" dirty="0" smtClean="0">
                <a:solidFill>
                  <a:srgbClr val="C00000"/>
                </a:solidFill>
                <a:effectLst>
                  <a:outerShdw blurRad="38100" dist="38100" dir="2700000" algn="tl">
                    <a:srgbClr val="000000">
                      <a:alpha val="43137"/>
                    </a:srgbClr>
                  </a:outerShdw>
                </a:effectLst>
              </a:rPr>
              <a:t/>
            </a:r>
            <a:br>
              <a:rPr lang="en-US" sz="5400" b="1" dirty="0" smtClean="0">
                <a:solidFill>
                  <a:srgbClr val="C00000"/>
                </a:solidFill>
                <a:effectLst>
                  <a:outerShdw blurRad="38100" dist="38100" dir="2700000" algn="tl">
                    <a:srgbClr val="000000">
                      <a:alpha val="43137"/>
                    </a:srgbClr>
                  </a:outerShdw>
                </a:effectLst>
              </a:rPr>
            </a:br>
            <a:r>
              <a:rPr lang="en-US" sz="4000" b="1" dirty="0" smtClean="0">
                <a:solidFill>
                  <a:srgbClr val="C00000"/>
                </a:solidFill>
                <a:effectLst>
                  <a:outerShdw blurRad="38100" dist="38100" dir="2700000" algn="tl">
                    <a:srgbClr val="000000">
                      <a:alpha val="43137"/>
                    </a:srgbClr>
                  </a:outerShdw>
                </a:effectLst>
              </a:rPr>
              <a:t>(and why do I have a warning on MYCSUEB?!)</a:t>
            </a:r>
            <a:endParaRPr lang="en-US" sz="5400" b="1" dirty="0">
              <a:solidFill>
                <a:srgbClr val="C00000"/>
              </a:solidFill>
              <a:effectLst>
                <a:outerShdw blurRad="38100" dist="38100" dir="2700000" algn="tl">
                  <a:srgbClr val="000000">
                    <a:alpha val="43137"/>
                  </a:srgbClr>
                </a:outerShdw>
              </a:effectLst>
            </a:endParaRPr>
          </a:p>
        </p:txBody>
      </p:sp>
      <p:pic>
        <p:nvPicPr>
          <p:cNvPr id="1038" name="Picture 14" descr="C:\Documents and Settings\rc8539\Local Settings\Temporary Internet Files\Content.IE5\4LFKRFP9\MP900341507[1].jpg"/>
          <p:cNvPicPr>
            <a:picLocks noChangeAspect="1" noChangeArrowheads="1"/>
          </p:cNvPicPr>
          <p:nvPr/>
        </p:nvPicPr>
        <p:blipFill>
          <a:blip r:embed="rId4" cstate="print"/>
          <a:srcRect/>
          <a:stretch>
            <a:fillRect/>
          </a:stretch>
        </p:blipFill>
        <p:spPr bwMode="auto">
          <a:xfrm>
            <a:off x="2590800" y="4038600"/>
            <a:ext cx="3657600" cy="2609088"/>
          </a:xfrm>
          <a:prstGeom prst="rect">
            <a:avLst/>
          </a:prstGeom>
          <a:ln>
            <a:noFill/>
          </a:ln>
          <a:effectLst>
            <a:softEdge rad="112500"/>
          </a:effectLst>
        </p:spPr>
      </p:pic>
    </p:spTree>
  </p:cSld>
  <p:clrMapOvr>
    <a:masterClrMapping/>
  </p:clrMapOvr>
  <p:transition spd="med">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What is the U.W.S.R?</a:t>
            </a:r>
            <a:endParaRPr lang="en-US" sz="4800" dirty="0"/>
          </a:p>
        </p:txBody>
      </p:sp>
      <p:sp>
        <p:nvSpPr>
          <p:cNvPr id="3" name="Content Placeholder 2"/>
          <p:cNvSpPr>
            <a:spLocks noGrp="1"/>
          </p:cNvSpPr>
          <p:nvPr>
            <p:ph sz="quarter" idx="1"/>
          </p:nvPr>
        </p:nvSpPr>
        <p:spPr>
          <a:xfrm>
            <a:off x="301752" y="1447800"/>
            <a:ext cx="8503920" cy="5105400"/>
          </a:xfrm>
        </p:spPr>
        <p:txBody>
          <a:bodyPr>
            <a:normAutofit/>
          </a:bodyPr>
          <a:lstStyle/>
          <a:p>
            <a:r>
              <a:rPr lang="en-US" dirty="0" smtClean="0"/>
              <a:t>In order to graduate from </a:t>
            </a:r>
            <a:r>
              <a:rPr lang="en-US" i="1" dirty="0" smtClean="0"/>
              <a:t>any </a:t>
            </a:r>
            <a:r>
              <a:rPr lang="en-US" dirty="0" smtClean="0"/>
              <a:t>CSU, you need to meet the GWAR (Graduation Writing Aptitude Requirement) </a:t>
            </a:r>
          </a:p>
          <a:p>
            <a:r>
              <a:rPr lang="en-US" dirty="0" smtClean="0"/>
              <a:t>At CSUEB, this is the </a:t>
            </a:r>
            <a:r>
              <a:rPr lang="en-US" b="1" dirty="0" smtClean="0"/>
              <a:t>U</a:t>
            </a:r>
            <a:r>
              <a:rPr lang="en-US" dirty="0" smtClean="0"/>
              <a:t>niversity </a:t>
            </a:r>
            <a:r>
              <a:rPr lang="en-US" b="1" dirty="0" smtClean="0"/>
              <a:t>W</a:t>
            </a:r>
            <a:r>
              <a:rPr lang="en-US" dirty="0" smtClean="0"/>
              <a:t>riting </a:t>
            </a:r>
            <a:r>
              <a:rPr lang="en-US" b="1" dirty="0" smtClean="0"/>
              <a:t>S</a:t>
            </a:r>
            <a:r>
              <a:rPr lang="en-US" dirty="0" smtClean="0"/>
              <a:t>kills </a:t>
            </a:r>
            <a:r>
              <a:rPr lang="en-US" b="1" dirty="0" smtClean="0"/>
              <a:t>R</a:t>
            </a:r>
            <a:r>
              <a:rPr lang="en-US" dirty="0" smtClean="0"/>
              <a:t>equirement</a:t>
            </a:r>
          </a:p>
          <a:p>
            <a:r>
              <a:rPr lang="en-US" dirty="0" smtClean="0"/>
              <a:t>Everyone must meet this requirement in order to graduate</a:t>
            </a:r>
          </a:p>
          <a:p>
            <a:r>
              <a:rPr lang="en-US" dirty="0" smtClean="0"/>
              <a:t>You have two options: the WST (writing skills test) or the course option</a:t>
            </a:r>
          </a:p>
          <a:p>
            <a:endParaRPr lang="en-US" dirty="0" smtClean="0"/>
          </a:p>
          <a:p>
            <a:endParaRPr lang="en-US" dirty="0"/>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yellow-notebook-paper-texture.jpg"/>
          <p:cNvPicPr>
            <a:picLocks noChangeAspect="1"/>
          </p:cNvPicPr>
          <p:nvPr/>
        </p:nvPicPr>
        <p:blipFill>
          <a:blip r:embed="rId3" cstate="print"/>
          <a:stretch>
            <a:fillRect/>
          </a:stretch>
        </p:blipFill>
        <p:spPr>
          <a:xfrm>
            <a:off x="0" y="0"/>
            <a:ext cx="9144000" cy="6858000"/>
          </a:xfrm>
          <a:prstGeom prst="rect">
            <a:avLst/>
          </a:prstGeom>
        </p:spPr>
      </p:pic>
      <p:sp>
        <p:nvSpPr>
          <p:cNvPr id="2" name="Title 1"/>
          <p:cNvSpPr>
            <a:spLocks noGrp="1"/>
          </p:cNvSpPr>
          <p:nvPr>
            <p:ph type="title"/>
          </p:nvPr>
        </p:nvSpPr>
        <p:spPr>
          <a:xfrm>
            <a:off x="228600" y="2514600"/>
            <a:ext cx="8534400" cy="758952"/>
          </a:xfrm>
        </p:spPr>
        <p:txBody>
          <a:bodyPr>
            <a:noAutofit/>
          </a:bodyPr>
          <a:lstStyle/>
          <a:p>
            <a:r>
              <a:rPr lang="en-US" sz="5400" b="1" dirty="0" smtClean="0">
                <a:solidFill>
                  <a:srgbClr val="C00000"/>
                </a:solidFill>
                <a:effectLst>
                  <a:outerShdw blurRad="38100" dist="38100" dir="2700000" algn="tl">
                    <a:srgbClr val="000000">
                      <a:alpha val="43137"/>
                    </a:srgbClr>
                  </a:outerShdw>
                </a:effectLst>
              </a:rPr>
              <a:t>What is the WST?</a:t>
            </a:r>
            <a:endParaRPr lang="en-US" sz="5400" b="1" dirty="0">
              <a:solidFill>
                <a:srgbClr val="C00000"/>
              </a:solidFill>
              <a:effectLst>
                <a:outerShdw blurRad="38100" dist="38100" dir="2700000" algn="tl">
                  <a:srgbClr val="000000">
                    <a:alpha val="43137"/>
                  </a:srgbClr>
                </a:outerShdw>
              </a:effectLst>
            </a:endParaRPr>
          </a:p>
        </p:txBody>
      </p:sp>
      <p:pic>
        <p:nvPicPr>
          <p:cNvPr id="18446" name="Picture 14" descr="C:\Documents and Settings\rc8539\Local Settings\Temporary Internet Files\Content.IE5\0HQHO5IR\MC900048059[1].wmf"/>
          <p:cNvPicPr>
            <a:picLocks noChangeAspect="1" noChangeArrowheads="1"/>
          </p:cNvPicPr>
          <p:nvPr/>
        </p:nvPicPr>
        <p:blipFill>
          <a:blip r:embed="rId4" cstate="print"/>
          <a:srcRect/>
          <a:stretch>
            <a:fillRect/>
          </a:stretch>
        </p:blipFill>
        <p:spPr bwMode="auto">
          <a:xfrm>
            <a:off x="228600" y="4024606"/>
            <a:ext cx="1981200" cy="2368879"/>
          </a:xfrm>
          <a:prstGeom prst="rect">
            <a:avLst/>
          </a:prstGeom>
          <a:noFill/>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18446"/>
                                        </p:tgtEl>
                                        <p:attrNameLst>
                                          <p:attrName>style.visibility</p:attrName>
                                        </p:attrNameLst>
                                      </p:cBhvr>
                                      <p:to>
                                        <p:strVal val="visible"/>
                                      </p:to>
                                    </p:set>
                                    <p:animEffect transition="in" filter="wheel(4)">
                                      <p:cBhvr>
                                        <p:cTn id="7" dur="1000"/>
                                        <p:tgtEl>
                                          <p:spTgt spid="18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What is the W.S.T?</a:t>
            </a:r>
            <a:endParaRPr lang="en-US" sz="4800" dirty="0"/>
          </a:p>
        </p:txBody>
      </p:sp>
      <p:sp>
        <p:nvSpPr>
          <p:cNvPr id="3" name="Content Placeholder 2"/>
          <p:cNvSpPr>
            <a:spLocks noGrp="1"/>
          </p:cNvSpPr>
          <p:nvPr>
            <p:ph sz="quarter" idx="1"/>
          </p:nvPr>
        </p:nvSpPr>
        <p:spPr>
          <a:xfrm>
            <a:off x="301752" y="1527048"/>
            <a:ext cx="8503920" cy="4873752"/>
          </a:xfrm>
        </p:spPr>
        <p:txBody>
          <a:bodyPr>
            <a:normAutofit/>
          </a:bodyPr>
          <a:lstStyle/>
          <a:p>
            <a:r>
              <a:rPr lang="en-US" dirty="0" smtClean="0"/>
              <a:t>Writing Skills Test: 90 min exam (2 hours total)</a:t>
            </a:r>
          </a:p>
          <a:p>
            <a:r>
              <a:rPr lang="en-US" dirty="0" smtClean="0"/>
              <a:t>Satisfies University Writing Skills Requirement (UWSR) which is our GWAR</a:t>
            </a:r>
          </a:p>
          <a:p>
            <a:r>
              <a:rPr lang="en-US" dirty="0" smtClean="0"/>
              <a:t>Demonstrate ability to think and write critically by writing an analytic essay</a:t>
            </a:r>
          </a:p>
          <a:p>
            <a:r>
              <a:rPr lang="en-US" dirty="0" smtClean="0"/>
              <a:t>Paper and pencil/pen (25$)or computer (limited to 10 slots and 50$)</a:t>
            </a:r>
          </a:p>
          <a:p>
            <a:r>
              <a:rPr lang="en-US" dirty="0" smtClean="0"/>
              <a:t>Hayward and Concord Campus</a:t>
            </a:r>
          </a:p>
          <a:p>
            <a:r>
              <a:rPr lang="en-US" dirty="0" smtClean="0"/>
              <a:t>You can take it a total of 2 times (if you do not pass first time around.)</a:t>
            </a:r>
            <a:endParaRPr lang="en-US" dirty="0"/>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rc8539\Local Settings\Temporary Internet Files\Content.IE5\0JAXMH8Z\MP900430727[1].jpg"/>
          <p:cNvPicPr>
            <a:picLocks noChangeAspect="1" noChangeArrowheads="1"/>
          </p:cNvPicPr>
          <p:nvPr/>
        </p:nvPicPr>
        <p:blipFill>
          <a:blip r:embed="rId3" cstate="print">
            <a:clrChange>
              <a:clrFrom>
                <a:srgbClr val="F5F8F7"/>
              </a:clrFrom>
              <a:clrTo>
                <a:srgbClr val="F5F8F7">
                  <a:alpha val="0"/>
                </a:srgbClr>
              </a:clrTo>
            </a:clrChange>
          </a:blip>
          <a:srcRect/>
          <a:stretch>
            <a:fillRect/>
          </a:stretch>
        </p:blipFill>
        <p:spPr bwMode="auto">
          <a:xfrm>
            <a:off x="5181600" y="3886200"/>
            <a:ext cx="3810000" cy="2819400"/>
          </a:xfrm>
          <a:prstGeom prst="rect">
            <a:avLst/>
          </a:prstGeom>
          <a:noFill/>
        </p:spPr>
      </p:pic>
      <p:sp>
        <p:nvSpPr>
          <p:cNvPr id="2" name="Title 1"/>
          <p:cNvSpPr>
            <a:spLocks noGrp="1"/>
          </p:cNvSpPr>
          <p:nvPr>
            <p:ph type="title"/>
          </p:nvPr>
        </p:nvSpPr>
        <p:spPr/>
        <p:txBody>
          <a:bodyPr>
            <a:normAutofit/>
          </a:bodyPr>
          <a:lstStyle/>
          <a:p>
            <a:r>
              <a:rPr lang="en-US" dirty="0" smtClean="0"/>
              <a:t>What is the WST? </a:t>
            </a:r>
            <a:r>
              <a:rPr lang="en-US" i="1" dirty="0" smtClean="0"/>
              <a:t>After the exam</a:t>
            </a:r>
            <a:endParaRPr lang="en-US" i="1" dirty="0"/>
          </a:p>
        </p:txBody>
      </p:sp>
      <p:sp>
        <p:nvSpPr>
          <p:cNvPr id="3" name="Content Placeholder 2"/>
          <p:cNvSpPr>
            <a:spLocks noGrp="1"/>
          </p:cNvSpPr>
          <p:nvPr>
            <p:ph sz="quarter" idx="4294967295"/>
          </p:nvPr>
        </p:nvSpPr>
        <p:spPr>
          <a:xfrm>
            <a:off x="228600" y="1600200"/>
            <a:ext cx="8229600" cy="4953000"/>
          </a:xfrm>
        </p:spPr>
        <p:txBody>
          <a:bodyPr>
            <a:normAutofit/>
          </a:bodyPr>
          <a:lstStyle/>
          <a:p>
            <a:r>
              <a:rPr lang="en-US" dirty="0" smtClean="0"/>
              <a:t>Receive your results in your horizon email about four weeks after test </a:t>
            </a:r>
          </a:p>
          <a:p>
            <a:r>
              <a:rPr lang="en-US" b="1" u="sng" dirty="0" smtClean="0"/>
              <a:t>No</a:t>
            </a:r>
            <a:r>
              <a:rPr lang="en-US" dirty="0" smtClean="0"/>
              <a:t> re-scoring of exams</a:t>
            </a:r>
          </a:p>
          <a:p>
            <a:r>
              <a:rPr lang="en-US" dirty="0" smtClean="0"/>
              <a:t>Analytic evaluation 25$</a:t>
            </a:r>
          </a:p>
          <a:p>
            <a:pPr lvl="1"/>
            <a:r>
              <a:rPr lang="en-US" dirty="0" smtClean="0"/>
              <a:t>broad comments indicating weaknesses in the areas of development, structure, usage and mechanics</a:t>
            </a:r>
          </a:p>
          <a:p>
            <a:pPr lvl="1"/>
            <a:r>
              <a:rPr lang="en-US" dirty="0" smtClean="0"/>
              <a:t>Not line by line</a:t>
            </a:r>
          </a:p>
          <a:p>
            <a:pPr lvl="1"/>
            <a:endParaRPr lang="en-US" dirty="0"/>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heckerboard(across)">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Signing Up for the Test</a:t>
            </a:r>
            <a:endParaRPr lang="en-US" dirty="0"/>
          </a:p>
        </p:txBody>
      </p:sp>
      <p:sp>
        <p:nvSpPr>
          <p:cNvPr id="3" name="Content Placeholder 2"/>
          <p:cNvSpPr>
            <a:spLocks noGrp="1"/>
          </p:cNvSpPr>
          <p:nvPr>
            <p:ph sz="quarter" idx="1"/>
          </p:nvPr>
        </p:nvSpPr>
        <p:spPr/>
        <p:txBody>
          <a:bodyPr>
            <a:normAutofit/>
          </a:bodyPr>
          <a:lstStyle/>
          <a:p>
            <a:r>
              <a:rPr lang="en-US" dirty="0" smtClean="0"/>
              <a:t>Register on </a:t>
            </a:r>
            <a:r>
              <a:rPr lang="en-US" dirty="0" err="1" smtClean="0"/>
              <a:t>MyCSUEB</a:t>
            </a:r>
            <a:endParaRPr lang="en-US" dirty="0" smtClean="0"/>
          </a:p>
          <a:p>
            <a:r>
              <a:rPr lang="en-US" dirty="0" smtClean="0"/>
              <a:t>No refund.</a:t>
            </a:r>
          </a:p>
          <a:p>
            <a:r>
              <a:rPr lang="en-US" dirty="0" smtClean="0"/>
              <a:t>You can only reschedule once! Must be done 2 weeks before exam. </a:t>
            </a:r>
          </a:p>
          <a:p>
            <a:r>
              <a:rPr lang="en-US" dirty="0" smtClean="0"/>
              <a:t>Fee waivers</a:t>
            </a:r>
          </a:p>
          <a:p>
            <a:pPr lvl="1"/>
            <a:r>
              <a:rPr lang="en-US" dirty="0" smtClean="0"/>
              <a:t>Limited amount for students who meet low-income requirements provided by Financial Aid Office</a:t>
            </a:r>
          </a:p>
          <a:p>
            <a:pPr lvl="1"/>
            <a:r>
              <a:rPr lang="en-US" dirty="0" smtClean="0"/>
              <a:t>Go to testing office for form</a:t>
            </a:r>
          </a:p>
          <a:p>
            <a:endParaRPr lang="en-US" dirty="0"/>
          </a:p>
        </p:txBody>
      </p:sp>
      <p:pic>
        <p:nvPicPr>
          <p:cNvPr id="6147" name="Picture 3" descr="C:\Documents and Settings\rc8539\Local Settings\Temporary Internet Files\Content.IE5\0HQHO5IR\MC900370874[1].wmf"/>
          <p:cNvPicPr>
            <a:picLocks noChangeAspect="1" noChangeArrowheads="1"/>
          </p:cNvPicPr>
          <p:nvPr/>
        </p:nvPicPr>
        <p:blipFill>
          <a:blip r:embed="rId3" cstate="print"/>
          <a:srcRect/>
          <a:stretch>
            <a:fillRect/>
          </a:stretch>
        </p:blipFill>
        <p:spPr bwMode="auto">
          <a:xfrm>
            <a:off x="7162800" y="4724400"/>
            <a:ext cx="1805940" cy="1658722"/>
          </a:xfrm>
          <a:prstGeom prst="rect">
            <a:avLst/>
          </a:prstGeom>
          <a:noFill/>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Registering for the Test</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800225"/>
            <a:ext cx="6536604" cy="4476750"/>
          </a:xfrm>
          <a:prstGeom prst="rect">
            <a:avLst/>
          </a:prstGeom>
        </p:spPr>
      </p:pic>
      <p:sp>
        <p:nvSpPr>
          <p:cNvPr id="5" name="Right Arrow 4"/>
          <p:cNvSpPr/>
          <p:nvPr/>
        </p:nvSpPr>
        <p:spPr>
          <a:xfrm>
            <a:off x="457200" y="2895600"/>
            <a:ext cx="914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effectLst>
                <a:outerShdw blurRad="38100" dist="38100" dir="2700000" algn="tl">
                  <a:srgbClr val="000000">
                    <a:alpha val="43137"/>
                  </a:srgbClr>
                </a:outerShdw>
              </a:effectLst>
            </a:endParaRPr>
          </a:p>
        </p:txBody>
      </p:sp>
    </p:spTree>
  </p:cSld>
  <p:clrMapOvr>
    <a:masterClrMapping/>
  </p:clrMapOvr>
  <p:transition spd="med">
    <p:pu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2989</TotalTime>
  <Words>3395</Words>
  <Application>Microsoft Office PowerPoint</Application>
  <PresentationFormat>On-screen Show (4:3)</PresentationFormat>
  <Paragraphs>325</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Civic</vt:lpstr>
      <vt:lpstr>Information on the  University Writing Skills Requirement</vt:lpstr>
      <vt:lpstr>Overview</vt:lpstr>
      <vt:lpstr>What is the UWSR?  (and why do I have a warning on MYCSUEB?!)</vt:lpstr>
      <vt:lpstr>What is the U.W.S.R?</vt:lpstr>
      <vt:lpstr>What is the WST?</vt:lpstr>
      <vt:lpstr>What is the W.S.T?</vt:lpstr>
      <vt:lpstr>What is the WST? After the exam</vt:lpstr>
      <vt:lpstr>Signing Up for the Test</vt:lpstr>
      <vt:lpstr>Registering for the Test</vt:lpstr>
      <vt:lpstr>Reasons not to put it off…</vt:lpstr>
      <vt:lpstr>Signing Up: Accommodations</vt:lpstr>
      <vt:lpstr>Do I have to take the WST?</vt:lpstr>
      <vt:lpstr>Course Option</vt:lpstr>
      <vt:lpstr>Course Option: NOT the Easy Way Out</vt:lpstr>
      <vt:lpstr>So do I have to keep taking the courses over and over until I pass?</vt:lpstr>
      <vt:lpstr>General Tips for Success on the WST </vt:lpstr>
      <vt:lpstr>How Can I Prepare?</vt:lpstr>
      <vt:lpstr>Day of the Exam</vt:lpstr>
      <vt:lpstr>More General Tips for Success</vt:lpstr>
      <vt:lpstr>Coping with Test Anxiety</vt:lpstr>
      <vt:lpstr>Understanding the WST Scoring Rubric</vt:lpstr>
      <vt:lpstr>What will I be graded on?</vt:lpstr>
      <vt:lpstr>Understanding your score</vt:lpstr>
      <vt:lpstr>Understanding your Score:  Clear Competence</vt:lpstr>
      <vt:lpstr>Next Time…</vt:lpstr>
      <vt:lpstr>NEXT TIME: 6 Steps to a Great Essay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for the W.S.T Part I</dc:title>
  <dc:creator>rc8539</dc:creator>
  <cp:lastModifiedBy>admin</cp:lastModifiedBy>
  <cp:revision>40</cp:revision>
  <dcterms:created xsi:type="dcterms:W3CDTF">2013-02-19T20:51:44Z</dcterms:created>
  <dcterms:modified xsi:type="dcterms:W3CDTF">2017-04-19T22:04:49Z</dcterms:modified>
</cp:coreProperties>
</file>