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4" r:id="rId5"/>
  </p:sldMasterIdLst>
  <p:notesMasterIdLst>
    <p:notesMasterId r:id="rId29"/>
  </p:notesMasterIdLst>
  <p:sldIdLst>
    <p:sldId id="258" r:id="rId6"/>
    <p:sldId id="262" r:id="rId7"/>
    <p:sldId id="265" r:id="rId8"/>
    <p:sldId id="293" r:id="rId9"/>
    <p:sldId id="266" r:id="rId10"/>
    <p:sldId id="292" r:id="rId11"/>
    <p:sldId id="294" r:id="rId12"/>
    <p:sldId id="298" r:id="rId13"/>
    <p:sldId id="267" r:id="rId14"/>
    <p:sldId id="268" r:id="rId15"/>
    <p:sldId id="269" r:id="rId16"/>
    <p:sldId id="270" r:id="rId17"/>
    <p:sldId id="296" r:id="rId18"/>
    <p:sldId id="281" r:id="rId19"/>
    <p:sldId id="283" r:id="rId20"/>
    <p:sldId id="285" r:id="rId21"/>
    <p:sldId id="286" r:id="rId22"/>
    <p:sldId id="287" r:id="rId23"/>
    <p:sldId id="288" r:id="rId24"/>
    <p:sldId id="289" r:id="rId25"/>
    <p:sldId id="290" r:id="rId26"/>
    <p:sldId id="291" r:id="rId27"/>
    <p:sldId id="297"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2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7" autoAdjust="0"/>
    <p:restoredTop sz="93605"/>
  </p:normalViewPr>
  <p:slideViewPr>
    <p:cSldViewPr snapToGrid="0" snapToObjects="1">
      <p:cViewPr varScale="1">
        <p:scale>
          <a:sx n="143" d="100"/>
          <a:sy n="143" d="100"/>
        </p:scale>
        <p:origin x="306" y="10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F4E23-5FC7-5240-8B1D-FBF8CCAA55DC}" type="datetimeFigureOut">
              <a:rPr lang="en-US" smtClean="0"/>
              <a:pPr/>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797B6-A9A9-A74C-A18B-427F79D0DD75}" type="slidenum">
              <a:rPr lang="en-US" smtClean="0"/>
              <a:pPr/>
              <a:t>‹#›</a:t>
            </a:fld>
            <a:endParaRPr lang="en-US"/>
          </a:p>
        </p:txBody>
      </p:sp>
    </p:spTree>
    <p:extLst>
      <p:ext uri="{BB962C8B-B14F-4D97-AF65-F5344CB8AC3E}">
        <p14:creationId xmlns:p14="http://schemas.microsoft.com/office/powerpoint/2010/main" val="23187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a:t>
            </a:fld>
            <a:endParaRPr lang="en-US"/>
          </a:p>
        </p:txBody>
      </p:sp>
    </p:spTree>
    <p:extLst>
      <p:ext uri="{BB962C8B-B14F-4D97-AF65-F5344CB8AC3E}">
        <p14:creationId xmlns:p14="http://schemas.microsoft.com/office/powerpoint/2010/main" val="154043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10</a:t>
            </a:fld>
            <a:endParaRPr lang="en-US"/>
          </a:p>
        </p:txBody>
      </p:sp>
    </p:spTree>
    <p:extLst>
      <p:ext uri="{BB962C8B-B14F-4D97-AF65-F5344CB8AC3E}">
        <p14:creationId xmlns:p14="http://schemas.microsoft.com/office/powerpoint/2010/main" val="2474680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11</a:t>
            </a:fld>
            <a:endParaRPr lang="en-US"/>
          </a:p>
        </p:txBody>
      </p:sp>
    </p:spTree>
    <p:extLst>
      <p:ext uri="{BB962C8B-B14F-4D97-AF65-F5344CB8AC3E}">
        <p14:creationId xmlns:p14="http://schemas.microsoft.com/office/powerpoint/2010/main" val="3838233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12</a:t>
            </a:fld>
            <a:endParaRPr lang="en-US"/>
          </a:p>
        </p:txBody>
      </p:sp>
    </p:spTree>
    <p:extLst>
      <p:ext uri="{BB962C8B-B14F-4D97-AF65-F5344CB8AC3E}">
        <p14:creationId xmlns:p14="http://schemas.microsoft.com/office/powerpoint/2010/main" val="247144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13</a:t>
            </a:fld>
            <a:endParaRPr lang="en-US"/>
          </a:p>
        </p:txBody>
      </p:sp>
    </p:spTree>
    <p:extLst>
      <p:ext uri="{BB962C8B-B14F-4D97-AF65-F5344CB8AC3E}">
        <p14:creationId xmlns:p14="http://schemas.microsoft.com/office/powerpoint/2010/main" val="25233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14</a:t>
            </a:fld>
            <a:endParaRPr lang="en-US"/>
          </a:p>
        </p:txBody>
      </p:sp>
    </p:spTree>
    <p:extLst>
      <p:ext uri="{BB962C8B-B14F-4D97-AF65-F5344CB8AC3E}">
        <p14:creationId xmlns:p14="http://schemas.microsoft.com/office/powerpoint/2010/main" val="4173898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15</a:t>
            </a:fld>
            <a:endParaRPr lang="en-US"/>
          </a:p>
        </p:txBody>
      </p:sp>
    </p:spTree>
    <p:extLst>
      <p:ext uri="{BB962C8B-B14F-4D97-AF65-F5344CB8AC3E}">
        <p14:creationId xmlns:p14="http://schemas.microsoft.com/office/powerpoint/2010/main" val="271362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16</a:t>
            </a:fld>
            <a:endParaRPr lang="en-US"/>
          </a:p>
        </p:txBody>
      </p:sp>
    </p:spTree>
    <p:extLst>
      <p:ext uri="{BB962C8B-B14F-4D97-AF65-F5344CB8AC3E}">
        <p14:creationId xmlns:p14="http://schemas.microsoft.com/office/powerpoint/2010/main" val="3726887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17</a:t>
            </a:fld>
            <a:endParaRPr lang="en-US"/>
          </a:p>
        </p:txBody>
      </p:sp>
    </p:spTree>
    <p:extLst>
      <p:ext uri="{BB962C8B-B14F-4D97-AF65-F5344CB8AC3E}">
        <p14:creationId xmlns:p14="http://schemas.microsoft.com/office/powerpoint/2010/main" val="429562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18</a:t>
            </a:fld>
            <a:endParaRPr lang="en-US"/>
          </a:p>
        </p:txBody>
      </p:sp>
    </p:spTree>
    <p:extLst>
      <p:ext uri="{BB962C8B-B14F-4D97-AF65-F5344CB8AC3E}">
        <p14:creationId xmlns:p14="http://schemas.microsoft.com/office/powerpoint/2010/main" val="1196882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19</a:t>
            </a:fld>
            <a:endParaRPr lang="en-US"/>
          </a:p>
        </p:txBody>
      </p:sp>
    </p:spTree>
    <p:extLst>
      <p:ext uri="{BB962C8B-B14F-4D97-AF65-F5344CB8AC3E}">
        <p14:creationId xmlns:p14="http://schemas.microsoft.com/office/powerpoint/2010/main" val="173627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2</a:t>
            </a:fld>
            <a:endParaRPr lang="en-US"/>
          </a:p>
        </p:txBody>
      </p:sp>
    </p:spTree>
    <p:extLst>
      <p:ext uri="{BB962C8B-B14F-4D97-AF65-F5344CB8AC3E}">
        <p14:creationId xmlns:p14="http://schemas.microsoft.com/office/powerpoint/2010/main" val="3346975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20</a:t>
            </a:fld>
            <a:endParaRPr lang="en-US"/>
          </a:p>
        </p:txBody>
      </p:sp>
    </p:spTree>
    <p:extLst>
      <p:ext uri="{BB962C8B-B14F-4D97-AF65-F5344CB8AC3E}">
        <p14:creationId xmlns:p14="http://schemas.microsoft.com/office/powerpoint/2010/main" val="1644142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21</a:t>
            </a:fld>
            <a:endParaRPr lang="en-US"/>
          </a:p>
        </p:txBody>
      </p:sp>
    </p:spTree>
    <p:extLst>
      <p:ext uri="{BB962C8B-B14F-4D97-AF65-F5344CB8AC3E}">
        <p14:creationId xmlns:p14="http://schemas.microsoft.com/office/powerpoint/2010/main" val="3581164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22</a:t>
            </a:fld>
            <a:endParaRPr lang="en-US"/>
          </a:p>
        </p:txBody>
      </p:sp>
    </p:spTree>
    <p:extLst>
      <p:ext uri="{BB962C8B-B14F-4D97-AF65-F5344CB8AC3E}">
        <p14:creationId xmlns:p14="http://schemas.microsoft.com/office/powerpoint/2010/main" val="366960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3</a:t>
            </a:fld>
            <a:endParaRPr lang="en-US"/>
          </a:p>
        </p:txBody>
      </p:sp>
    </p:spTree>
    <p:extLst>
      <p:ext uri="{BB962C8B-B14F-4D97-AF65-F5344CB8AC3E}">
        <p14:creationId xmlns:p14="http://schemas.microsoft.com/office/powerpoint/2010/main" val="26828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4</a:t>
            </a:fld>
            <a:endParaRPr lang="en-US"/>
          </a:p>
        </p:txBody>
      </p:sp>
    </p:spTree>
    <p:extLst>
      <p:ext uri="{BB962C8B-B14F-4D97-AF65-F5344CB8AC3E}">
        <p14:creationId xmlns:p14="http://schemas.microsoft.com/office/powerpoint/2010/main" val="370421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5</a:t>
            </a:fld>
            <a:endParaRPr lang="en-US"/>
          </a:p>
        </p:txBody>
      </p:sp>
    </p:spTree>
    <p:extLst>
      <p:ext uri="{BB962C8B-B14F-4D97-AF65-F5344CB8AC3E}">
        <p14:creationId xmlns:p14="http://schemas.microsoft.com/office/powerpoint/2010/main" val="4027681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6</a:t>
            </a:fld>
            <a:endParaRPr lang="en-US"/>
          </a:p>
        </p:txBody>
      </p:sp>
    </p:spTree>
    <p:extLst>
      <p:ext uri="{BB962C8B-B14F-4D97-AF65-F5344CB8AC3E}">
        <p14:creationId xmlns:p14="http://schemas.microsoft.com/office/powerpoint/2010/main" val="1025034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7</a:t>
            </a:fld>
            <a:endParaRPr lang="en-US"/>
          </a:p>
        </p:txBody>
      </p:sp>
    </p:spTree>
    <p:extLst>
      <p:ext uri="{BB962C8B-B14F-4D97-AF65-F5344CB8AC3E}">
        <p14:creationId xmlns:p14="http://schemas.microsoft.com/office/powerpoint/2010/main" val="3989120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9797B6-A9A9-A74C-A18B-427F79D0DD75}" type="slidenum">
              <a:rPr lang="en-US" smtClean="0"/>
              <a:pPr/>
              <a:t>8</a:t>
            </a:fld>
            <a:endParaRPr lang="en-US"/>
          </a:p>
        </p:txBody>
      </p:sp>
    </p:spTree>
    <p:extLst>
      <p:ext uri="{BB962C8B-B14F-4D97-AF65-F5344CB8AC3E}">
        <p14:creationId xmlns:p14="http://schemas.microsoft.com/office/powerpoint/2010/main" val="1399240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Our local service area defines the geographic territory assigned to Cal State East Bay for the distribution of CSU </a:t>
            </a:r>
            <a:r>
              <a:rPr lang="en-US" sz="1200" kern="1200" dirty="0" err="1">
                <a:solidFill>
                  <a:schemeClr val="tx1"/>
                </a:solidFill>
                <a:latin typeface="+mn-lt"/>
                <a:ea typeface="+mn-ea"/>
                <a:cs typeface="+mn-cs"/>
              </a:rPr>
              <a:t>systemwide</a:t>
            </a:r>
            <a:r>
              <a:rPr lang="en-US" sz="1200" kern="1200" dirty="0">
                <a:solidFill>
                  <a:schemeClr val="tx1"/>
                </a:solidFill>
                <a:latin typeface="+mn-lt"/>
                <a:ea typeface="+mn-ea"/>
                <a:cs typeface="+mn-cs"/>
              </a:rPr>
              <a:t> information to counselors, students and family members.</a:t>
            </a:r>
          </a:p>
          <a:p>
            <a:r>
              <a:rPr lang="en-US" sz="1200" kern="1200" dirty="0">
                <a:solidFill>
                  <a:schemeClr val="tx1"/>
                </a:solidFill>
                <a:latin typeface="+mn-lt"/>
                <a:ea typeface="+mn-ea"/>
                <a:cs typeface="+mn-cs"/>
              </a:rPr>
              <a:t>Our local admission area is defined by the school districts and community colleges within our service area and an expanded region surrounding our designated service area.  Geographical  boundaries are used in categorizing  the local admission area for all public,  private, charter, and parochial schools.</a:t>
            </a:r>
            <a:endParaRPr lang="en-US" dirty="0"/>
          </a:p>
        </p:txBody>
      </p:sp>
      <p:sp>
        <p:nvSpPr>
          <p:cNvPr id="4" name="Slide Number Placeholder 3"/>
          <p:cNvSpPr>
            <a:spLocks noGrp="1"/>
          </p:cNvSpPr>
          <p:nvPr>
            <p:ph type="sldNum" sz="quarter" idx="10"/>
          </p:nvPr>
        </p:nvSpPr>
        <p:spPr/>
        <p:txBody>
          <a:bodyPr/>
          <a:lstStyle/>
          <a:p>
            <a:fld id="{2B9797B6-A9A9-A74C-A18B-427F79D0DD75}" type="slidenum">
              <a:rPr lang="en-US" smtClean="0"/>
              <a:pPr/>
              <a:t>9</a:t>
            </a:fld>
            <a:endParaRPr lang="en-US"/>
          </a:p>
        </p:txBody>
      </p:sp>
    </p:spTree>
    <p:extLst>
      <p:ext uri="{BB962C8B-B14F-4D97-AF65-F5344CB8AC3E}">
        <p14:creationId xmlns:p14="http://schemas.microsoft.com/office/powerpoint/2010/main" val="158933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
        <p:nvSpPr>
          <p:cNvPr id="8" name="Text Placeholder 2"/>
          <p:cNvSpPr>
            <a:spLocks noGrp="1"/>
          </p:cNvSpPr>
          <p:nvPr>
            <p:ph type="body" idx="1" hasCustomPrompt="1"/>
          </p:nvPr>
        </p:nvSpPr>
        <p:spPr>
          <a:xfrm>
            <a:off x="441387" y="2238555"/>
            <a:ext cx="8249766" cy="365745"/>
          </a:xfrm>
          <a:prstGeom prst="rect">
            <a:avLst/>
          </a:prstGeom>
        </p:spPr>
        <p:txBody>
          <a:bodyPr anchor="t">
            <a:normAutofit/>
          </a:bodyPr>
          <a:lstStyle>
            <a:lvl1pPr marL="0" indent="0" algn="ctr">
              <a:buNone/>
              <a:defRPr sz="1600" b="0" i="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p:nvPr userDrawn="1"/>
        </p:nvCxnSpPr>
        <p:spPr>
          <a:xfrm>
            <a:off x="441387" y="2180035"/>
            <a:ext cx="8249766"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Divider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title" hasCustomPrompt="1"/>
          </p:nvPr>
        </p:nvSpPr>
        <p:spPr>
          <a:xfrm>
            <a:off x="441387" y="941924"/>
            <a:ext cx="8249766" cy="1908179"/>
          </a:xfrm>
          <a:prstGeom prst="rect">
            <a:avLst/>
          </a:prstGeom>
        </p:spPr>
        <p:txBody>
          <a:bodyPr anchor="t"/>
          <a:lstStyle>
            <a:lvl1pPr algn="ctr">
              <a:defRPr sz="4000" b="0" i="0" cap="none">
                <a:solidFill>
                  <a:schemeClr val="bg1"/>
                </a:solidFill>
                <a:latin typeface="Sentinel Medium"/>
                <a:cs typeface="Sentinel Medium"/>
              </a:defRPr>
            </a:lvl1pPr>
          </a:lstStyle>
          <a:p>
            <a:r>
              <a:rPr lang="en-US" dirty="0"/>
              <a:t>“We must learn to live together as brothers or perish together as fools.”</a:t>
            </a:r>
          </a:p>
        </p:txBody>
      </p:sp>
      <p:sp>
        <p:nvSpPr>
          <p:cNvPr id="11" name="Text Placeholder 2"/>
          <p:cNvSpPr>
            <a:spLocks noGrp="1"/>
          </p:cNvSpPr>
          <p:nvPr>
            <p:ph type="body" idx="1" hasCustomPrompt="1"/>
          </p:nvPr>
        </p:nvSpPr>
        <p:spPr>
          <a:xfrm>
            <a:off x="464799" y="3736762"/>
            <a:ext cx="8226354" cy="365745"/>
          </a:xfrm>
          <a:prstGeom prst="rect">
            <a:avLst/>
          </a:prstGeom>
        </p:spPr>
        <p:txBody>
          <a:bodyPr anchor="t">
            <a:normAutofit/>
          </a:bodyPr>
          <a:lstStyle>
            <a:lvl1pPr marL="0" indent="0" algn="ctr">
              <a:buNone/>
              <a:defRPr sz="1400" b="0" i="0" baseline="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MARTIN LUTHER KING JR. —</a:t>
            </a:r>
          </a:p>
        </p:txBody>
      </p:sp>
    </p:spTree>
    <p:extLst>
      <p:ext uri="{BB962C8B-B14F-4D97-AF65-F5344CB8AC3E}">
        <p14:creationId xmlns:p14="http://schemas.microsoft.com/office/powerpoint/2010/main" val="983721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a:t>Click to edit Master title style</a:t>
            </a:r>
            <a:endParaRPr lang="en-US" dirty="0"/>
          </a:p>
        </p:txBody>
      </p:sp>
      <p:sp>
        <p:nvSpPr>
          <p:cNvPr id="3" name="Content Placeholder 2"/>
          <p:cNvSpPr>
            <a:spLocks noGrp="1"/>
          </p:cNvSpPr>
          <p:nvPr>
            <p:ph idx="1"/>
          </p:nvPr>
        </p:nvSpPr>
        <p:spPr>
          <a:xfrm>
            <a:off x="457200" y="1229413"/>
            <a:ext cx="8229600"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a:t>Click to edit Master title style</a:t>
            </a:r>
            <a:endParaRPr lang="en-US" dirty="0"/>
          </a:p>
        </p:txBody>
      </p:sp>
      <p:sp>
        <p:nvSpPr>
          <p:cNvPr id="10" name="Content Placeholder 2"/>
          <p:cNvSpPr>
            <a:spLocks noGrp="1"/>
          </p:cNvSpPr>
          <p:nvPr>
            <p:ph idx="1"/>
          </p:nvPr>
        </p:nvSpPr>
        <p:spPr>
          <a:xfrm>
            <a:off x="457200" y="1229413"/>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0"/>
          </p:nvPr>
        </p:nvSpPr>
        <p:spPr>
          <a:xfrm>
            <a:off x="4783094" y="1218362"/>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7" descr="Divider_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itle 1"/>
          <p:cNvSpPr>
            <a:spLocks noGrp="1"/>
          </p:cNvSpPr>
          <p:nvPr>
            <p:ph type="title" hasCustomPrompt="1"/>
          </p:nvPr>
        </p:nvSpPr>
        <p:spPr>
          <a:xfrm>
            <a:off x="441387" y="941924"/>
            <a:ext cx="8249766" cy="1908179"/>
          </a:xfrm>
          <a:prstGeom prst="rect">
            <a:avLst/>
          </a:prstGeom>
        </p:spPr>
        <p:txBody>
          <a:bodyPr anchor="t"/>
          <a:lstStyle>
            <a:lvl1pPr algn="ctr">
              <a:defRPr sz="4000" b="0" i="0" cap="none">
                <a:solidFill>
                  <a:schemeClr val="bg1"/>
                </a:solidFill>
                <a:latin typeface="Sentinel Medium"/>
                <a:cs typeface="Sentinel Medium"/>
              </a:defRPr>
            </a:lvl1pPr>
          </a:lstStyle>
          <a:p>
            <a:r>
              <a:rPr lang="en-US" dirty="0"/>
              <a:t>“We must learn to live together as brothers or perish together as fools.”</a:t>
            </a:r>
          </a:p>
        </p:txBody>
      </p:sp>
      <p:sp>
        <p:nvSpPr>
          <p:cNvPr id="11" name="Text Placeholder 2"/>
          <p:cNvSpPr>
            <a:spLocks noGrp="1"/>
          </p:cNvSpPr>
          <p:nvPr>
            <p:ph type="body" idx="1" hasCustomPrompt="1"/>
          </p:nvPr>
        </p:nvSpPr>
        <p:spPr>
          <a:xfrm>
            <a:off x="464799" y="3736762"/>
            <a:ext cx="8226354" cy="365745"/>
          </a:xfrm>
          <a:prstGeom prst="rect">
            <a:avLst/>
          </a:prstGeom>
        </p:spPr>
        <p:txBody>
          <a:bodyPr anchor="t">
            <a:normAutofit/>
          </a:bodyPr>
          <a:lstStyle>
            <a:lvl1pPr marL="0" indent="0" algn="ctr">
              <a:buNone/>
              <a:defRPr sz="1400" b="0" i="0" baseline="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MARTIN LUTHER KING JR. —</a:t>
            </a:r>
          </a:p>
        </p:txBody>
      </p:sp>
    </p:spTree>
    <p:extLst>
      <p:ext uri="{BB962C8B-B14F-4D97-AF65-F5344CB8AC3E}">
        <p14:creationId xmlns:p14="http://schemas.microsoft.com/office/powerpoint/2010/main" val="108471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
        <p:nvSpPr>
          <p:cNvPr id="8" name="Text Placeholder 2"/>
          <p:cNvSpPr>
            <a:spLocks noGrp="1"/>
          </p:cNvSpPr>
          <p:nvPr>
            <p:ph type="body" idx="1" hasCustomPrompt="1"/>
          </p:nvPr>
        </p:nvSpPr>
        <p:spPr>
          <a:xfrm>
            <a:off x="441387" y="2238555"/>
            <a:ext cx="8249766" cy="365745"/>
          </a:xfrm>
          <a:prstGeom prst="rect">
            <a:avLst/>
          </a:prstGeom>
        </p:spPr>
        <p:txBody>
          <a:bodyPr anchor="t">
            <a:normAutofit/>
          </a:bodyPr>
          <a:lstStyle>
            <a:lvl1pPr marL="0" indent="0" algn="ctr">
              <a:buNone/>
              <a:defRPr sz="1600" b="0" i="0">
                <a:solidFill>
                  <a:schemeClr val="tx1">
                    <a:tint val="75000"/>
                  </a:schemeClr>
                </a:solidFill>
                <a:latin typeface="Whitney Semibold"/>
                <a:cs typeface="Whitney Semibold"/>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11" name="Straight Connector 10"/>
          <p:cNvCxnSpPr/>
          <p:nvPr userDrawn="1"/>
        </p:nvCxnSpPr>
        <p:spPr>
          <a:xfrm>
            <a:off x="441387" y="2180035"/>
            <a:ext cx="8249766"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49082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1387" y="1427671"/>
            <a:ext cx="8249766" cy="752364"/>
          </a:xfrm>
          <a:prstGeom prst="rect">
            <a:avLst/>
          </a:prstGeom>
        </p:spPr>
        <p:txBody>
          <a:bodyPr anchor="t"/>
          <a:lstStyle>
            <a:lvl1pPr algn="ctr">
              <a:defRPr sz="4000" b="0" i="0" cap="none">
                <a:latin typeface="Sentinel Medium"/>
                <a:cs typeface="Sentinel Medium"/>
              </a:defRPr>
            </a:lvl1pPr>
          </a:lstStyle>
          <a:p>
            <a:r>
              <a:rPr lang="en-US" dirty="0"/>
              <a:t>Click To Edit Master Title Style</a:t>
            </a:r>
          </a:p>
        </p:txBody>
      </p:sp>
    </p:spTree>
    <p:extLst>
      <p:ext uri="{BB962C8B-B14F-4D97-AF65-F5344CB8AC3E}">
        <p14:creationId xmlns:p14="http://schemas.microsoft.com/office/powerpoint/2010/main" val="36909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dirty="0"/>
              <a:t>Click to edit Master title style</a:t>
            </a:r>
          </a:p>
        </p:txBody>
      </p:sp>
      <p:sp>
        <p:nvSpPr>
          <p:cNvPr id="3" name="Content Placeholder 2"/>
          <p:cNvSpPr>
            <a:spLocks noGrp="1"/>
          </p:cNvSpPr>
          <p:nvPr>
            <p:ph idx="1"/>
          </p:nvPr>
        </p:nvSpPr>
        <p:spPr>
          <a:xfrm>
            <a:off x="457201" y="1229413"/>
            <a:ext cx="8229600"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0897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205979"/>
            <a:ext cx="8229600" cy="642614"/>
          </a:xfrm>
          <a:prstGeom prst="rect">
            <a:avLst/>
          </a:prstGeom>
        </p:spPr>
        <p:txBody>
          <a:bodyPr>
            <a:normAutofit/>
          </a:bodyPr>
          <a:lstStyle>
            <a:lvl1pPr algn="ctr">
              <a:defRPr sz="3600" b="0" i="0">
                <a:latin typeface="Sentinel Medium"/>
                <a:cs typeface="Sentinel Medium"/>
              </a:defRPr>
            </a:lvl1pPr>
          </a:lstStyle>
          <a:p>
            <a:r>
              <a:rPr lang="en-US" dirty="0"/>
              <a:t>Click to edit Master title style</a:t>
            </a:r>
          </a:p>
        </p:txBody>
      </p:sp>
      <p:sp>
        <p:nvSpPr>
          <p:cNvPr id="10" name="Content Placeholder 2"/>
          <p:cNvSpPr>
            <a:spLocks noGrp="1"/>
          </p:cNvSpPr>
          <p:nvPr>
            <p:ph idx="1"/>
          </p:nvPr>
        </p:nvSpPr>
        <p:spPr>
          <a:xfrm>
            <a:off x="457200" y="1229413"/>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0"/>
          </p:nvPr>
        </p:nvSpPr>
        <p:spPr>
          <a:xfrm>
            <a:off x="4783094" y="1218362"/>
            <a:ext cx="3903706" cy="3077930"/>
          </a:xfrm>
          <a:prstGeom prst="rect">
            <a:avLst/>
          </a:prstGeom>
        </p:spPr>
        <p:txBody>
          <a:bodyPr/>
          <a:lstStyle>
            <a:lvl1pPr>
              <a:defRPr sz="1600" b="0" i="0">
                <a:latin typeface="Whitney Book"/>
                <a:cs typeface="Whitney Book"/>
              </a:defRPr>
            </a:lvl1pPr>
            <a:lvl2pPr>
              <a:defRPr sz="1400" b="0" i="0">
                <a:latin typeface="Whitney Book"/>
                <a:cs typeface="Whitney Book"/>
              </a:defRPr>
            </a:lvl2pPr>
            <a:lvl3pPr>
              <a:defRPr sz="1200" b="0" i="0">
                <a:latin typeface="Whitney Book"/>
                <a:cs typeface="Whitney Book"/>
              </a:defRPr>
            </a:lvl3pPr>
            <a:lvl4pPr>
              <a:defRPr sz="1100" b="0" i="0">
                <a:latin typeface="Whitney Book"/>
                <a:cs typeface="Whitney Book"/>
              </a:defRPr>
            </a:lvl4pPr>
            <a:lvl5pPr>
              <a:defRPr sz="1000" b="0" i="0">
                <a:latin typeface="Whitney Book"/>
                <a:cs typeface="Whitney Book"/>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951038"/>
            <a:ext cx="8229600" cy="0"/>
          </a:xfrm>
          <a:prstGeom prst="line">
            <a:avLst/>
          </a:prstGeom>
          <a:ln w="6350" cmpd="sng">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78766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40000"/>
                <a:satMod val="350000"/>
              </a:schemeClr>
            </a:gs>
            <a:gs pos="28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 name="Picture 1" descr="csueb.sgmark.tag.long.K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5617" y="4563995"/>
            <a:ext cx="3716422" cy="393187"/>
          </a:xfrm>
          <a:prstGeom prst="rect">
            <a:avLst/>
          </a:prstGeom>
        </p:spPr>
      </p:pic>
    </p:spTree>
    <p:extLst>
      <p:ext uri="{BB962C8B-B14F-4D97-AF65-F5344CB8AC3E}">
        <p14:creationId xmlns:p14="http://schemas.microsoft.com/office/powerpoint/2010/main" val="3693843513"/>
      </p:ext>
    </p:extLst>
  </p:cSld>
  <p:clrMap bg1="dk1" tx1="lt1" bg2="dk2" tx2="lt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tint val="40000"/>
                <a:satMod val="350000"/>
              </a:schemeClr>
            </a:gs>
            <a:gs pos="28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3" name="Picture 2" descr="csueb.sgmark.K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2682" y="4517175"/>
            <a:ext cx="1878353" cy="393187"/>
          </a:xfrm>
          <a:prstGeom prst="rect">
            <a:avLst/>
          </a:prstGeom>
        </p:spPr>
      </p:pic>
    </p:spTree>
    <p:extLst>
      <p:ext uri="{BB962C8B-B14F-4D97-AF65-F5344CB8AC3E}">
        <p14:creationId xmlns:p14="http://schemas.microsoft.com/office/powerpoint/2010/main" val="327064622"/>
      </p:ext>
    </p:extLst>
  </p:cSld>
  <p:clrMap bg1="dk1" tx1="lt1" bg2="dk2" tx2="lt2" accent1="accent1" accent2="accent2" accent3="accent3" accent4="accent4" accent5="accent5" accent6="accent6" hlink="hlink" folHlink="folHlink"/>
  <p:sldLayoutIdLst>
    <p:sldLayoutId id="2147493475" r:id="rId1"/>
    <p:sldLayoutId id="2147493476" r:id="rId2"/>
    <p:sldLayoutId id="2147493477" r:id="rId3"/>
    <p:sldLayoutId id="2147493478" r:id="rId4"/>
    <p:sldLayoutId id="2147493479"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87" y="649995"/>
            <a:ext cx="8249766" cy="1530040"/>
          </a:xfrm>
        </p:spPr>
        <p:txBody>
          <a:bodyPr/>
          <a:lstStyle/>
          <a:p>
            <a:pPr algn="ctr"/>
            <a:r>
              <a:rPr lang="en-US" dirty="0"/>
              <a:t>Graduation and Commencement Workshop</a:t>
            </a:r>
            <a:br>
              <a:rPr lang="en-US" dirty="0"/>
            </a:br>
            <a:endParaRPr lang="en-US" dirty="0"/>
          </a:p>
        </p:txBody>
      </p:sp>
      <p:pic>
        <p:nvPicPr>
          <p:cNvPr id="8" name="Picture 7">
            <a:extLst>
              <a:ext uri="{FF2B5EF4-FFF2-40B4-BE49-F238E27FC236}">
                <a16:creationId xmlns:a16="http://schemas.microsoft.com/office/drawing/2014/main" id="{8854602E-3ACD-344B-8F98-5707C125F1AA}"/>
              </a:ext>
            </a:extLst>
          </p:cNvPr>
          <p:cNvPicPr>
            <a:picLocks noChangeAspect="1"/>
          </p:cNvPicPr>
          <p:nvPr/>
        </p:nvPicPr>
        <p:blipFill>
          <a:blip r:embed="rId3"/>
          <a:stretch>
            <a:fillRect/>
          </a:stretch>
        </p:blipFill>
        <p:spPr>
          <a:xfrm>
            <a:off x="3041960" y="2571750"/>
            <a:ext cx="3060080" cy="1530040"/>
          </a:xfrm>
          <a:prstGeom prst="rect">
            <a:avLst/>
          </a:prstGeom>
        </p:spPr>
      </p:pic>
    </p:spTree>
    <p:extLst>
      <p:ext uri="{BB962C8B-B14F-4D97-AF65-F5344CB8AC3E}">
        <p14:creationId xmlns:p14="http://schemas.microsoft.com/office/powerpoint/2010/main" val="393322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80885" y="170338"/>
            <a:ext cx="5500826" cy="4307823"/>
          </a:xfrm>
          <a:prstGeom prst="rect">
            <a:avLst/>
          </a:prstGeom>
        </p:spPr>
      </p:pic>
      <p:sp>
        <p:nvSpPr>
          <p:cNvPr id="9" name="Donut 8"/>
          <p:cNvSpPr/>
          <p:nvPr/>
        </p:nvSpPr>
        <p:spPr>
          <a:xfrm>
            <a:off x="3103620" y="2002336"/>
            <a:ext cx="674120" cy="367095"/>
          </a:xfrm>
          <a:prstGeom prst="donut">
            <a:avLst>
              <a:gd name="adj" fmla="val 8469"/>
            </a:avLst>
          </a:prstGeom>
          <a:ln w="95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Right Arrow 9"/>
          <p:cNvSpPr/>
          <p:nvPr/>
        </p:nvSpPr>
        <p:spPr>
          <a:xfrm rot="939856">
            <a:off x="2527038" y="1976561"/>
            <a:ext cx="521577" cy="12802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948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Graduation Status</a:t>
            </a: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36825"/>
            <a:ext cx="8229600" cy="4021156"/>
          </a:xfrm>
        </p:spPr>
        <p:txBody>
          <a:bodyPr/>
          <a:lstStyle/>
          <a:p>
            <a:pPr marL="0" indent="0">
              <a:buNone/>
            </a:pPr>
            <a:r>
              <a:rPr lang="en-US" sz="2300" dirty="0"/>
              <a:t>APPLIED:  Graduation application has been received </a:t>
            </a:r>
          </a:p>
          <a:p>
            <a:pPr marL="0" indent="0">
              <a:buNone/>
            </a:pPr>
            <a:endParaRPr lang="en-US" sz="800" dirty="0"/>
          </a:p>
          <a:p>
            <a:pPr marL="0" indent="0">
              <a:buNone/>
            </a:pPr>
            <a:r>
              <a:rPr lang="en-US" sz="2300" dirty="0"/>
              <a:t>PENDING: Major check has been received by the Office of the Registrar.</a:t>
            </a:r>
          </a:p>
          <a:p>
            <a:pPr marL="0" indent="0">
              <a:buNone/>
            </a:pPr>
            <a:endParaRPr lang="en-US" sz="800" dirty="0"/>
          </a:p>
          <a:p>
            <a:pPr marL="0" indent="0">
              <a:buNone/>
            </a:pPr>
            <a:r>
              <a:rPr lang="en-US" sz="2300" dirty="0"/>
              <a:t>IN REVIEW: Preliminary verification of degree requirements </a:t>
            </a:r>
            <a:r>
              <a:rPr lang="en-US" sz="2300" dirty="0" smtClean="0"/>
              <a:t>completed and </a:t>
            </a:r>
            <a:r>
              <a:rPr lang="en-US" sz="2300" dirty="0"/>
              <a:t>the evaluator has sent a summary of graduation requirements to your Horizon email.</a:t>
            </a:r>
          </a:p>
          <a:p>
            <a:pPr marL="0" indent="0">
              <a:buNone/>
            </a:pPr>
            <a:endParaRPr lang="en-US" sz="800" dirty="0"/>
          </a:p>
          <a:p>
            <a:pPr marL="0" indent="0">
              <a:buNone/>
            </a:pPr>
            <a:r>
              <a:rPr lang="en-US" sz="2300" dirty="0"/>
              <a:t>AWARDED: Degree is awarded and diploma ordered</a:t>
            </a:r>
            <a:r>
              <a:rPr lang="en-US" sz="2500" dirty="0"/>
              <a:t>. </a:t>
            </a:r>
            <a:r>
              <a:rPr lang="en-US" sz="2300" dirty="0"/>
              <a:t>Degree posting is on the transcript immediately.</a:t>
            </a:r>
          </a:p>
        </p:txBody>
      </p:sp>
    </p:spTree>
    <p:extLst>
      <p:ext uri="{BB962C8B-B14F-4D97-AF65-F5344CB8AC3E}">
        <p14:creationId xmlns:p14="http://schemas.microsoft.com/office/powerpoint/2010/main" val="13602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Important Reminders </a:t>
            </a:r>
            <a:r>
              <a:rPr lang="en-US" sz="4400" dirty="0"/>
              <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81217"/>
            <a:ext cx="8229600" cy="3447091"/>
          </a:xfrm>
        </p:spPr>
        <p:txBody>
          <a:bodyPr/>
          <a:lstStyle/>
          <a:p>
            <a:r>
              <a:rPr lang="en-US" altLang="en-US" sz="2200" dirty="0">
                <a:latin typeface="Myriad Pro" pitchFamily="34" charset="0"/>
              </a:rPr>
              <a:t>Continue to meet with major and academic advisors as appropriate.</a:t>
            </a:r>
          </a:p>
          <a:p>
            <a:r>
              <a:rPr lang="en-US" altLang="en-US" sz="2200" dirty="0">
                <a:latin typeface="Myriad Pro" pitchFamily="34" charset="0"/>
              </a:rPr>
              <a:t>After the final review is received, inform your graduation evaluator of any course substitutions approved so they can update your file.</a:t>
            </a:r>
          </a:p>
          <a:p>
            <a:r>
              <a:rPr lang="en-US" altLang="en-US" sz="2200" dirty="0">
                <a:latin typeface="Myriad Pro" pitchFamily="34" charset="0"/>
              </a:rPr>
              <a:t>Check to ensure that all majors/minors/options are officially recorded on your record. </a:t>
            </a:r>
          </a:p>
          <a:p>
            <a:r>
              <a:rPr lang="en-US" altLang="en-US" sz="2200" dirty="0">
                <a:latin typeface="Myriad Pro" pitchFamily="34" charset="0"/>
              </a:rPr>
              <a:t>Complete all degree requirements by the last day of the final term </a:t>
            </a:r>
            <a:r>
              <a:rPr lang="en-US" altLang="en-US" sz="2200" dirty="0" smtClean="0">
                <a:latin typeface="Myriad Pro" pitchFamily="34" charset="0"/>
              </a:rPr>
              <a:t>or your graduation may be delayed.</a:t>
            </a:r>
            <a:endParaRPr lang="en-US" altLang="en-US" sz="2200" dirty="0">
              <a:latin typeface="Myriad Pro" pitchFamily="34" charset="0"/>
            </a:endParaRPr>
          </a:p>
          <a:p>
            <a:pPr lvl="1"/>
            <a:endParaRPr lang="en-US" sz="2200" dirty="0"/>
          </a:p>
        </p:txBody>
      </p:sp>
    </p:spTree>
    <p:extLst>
      <p:ext uri="{BB962C8B-B14F-4D97-AF65-F5344CB8AC3E}">
        <p14:creationId xmlns:p14="http://schemas.microsoft.com/office/powerpoint/2010/main" val="91605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Reminders</a:t>
            </a:r>
          </a:p>
        </p:txBody>
      </p:sp>
      <p:sp>
        <p:nvSpPr>
          <p:cNvPr id="3" name="Content Placeholder 2"/>
          <p:cNvSpPr>
            <a:spLocks noGrp="1"/>
          </p:cNvSpPr>
          <p:nvPr>
            <p:ph idx="1"/>
          </p:nvPr>
        </p:nvSpPr>
        <p:spPr/>
        <p:txBody>
          <a:bodyPr/>
          <a:lstStyle/>
          <a:p>
            <a:r>
              <a:rPr lang="en-US" sz="2300" dirty="0"/>
              <a:t>Check your address on </a:t>
            </a:r>
            <a:r>
              <a:rPr lang="en-US" sz="2300" dirty="0" err="1"/>
              <a:t>MyCSUEB</a:t>
            </a:r>
            <a:r>
              <a:rPr lang="en-US" sz="2300" dirty="0"/>
              <a:t>. Your diploma will be sent to your permanent address on file, and is mailed 6-8 weeks after your degree is awarded.</a:t>
            </a:r>
          </a:p>
          <a:p>
            <a:r>
              <a:rPr lang="en-US" sz="2300" dirty="0"/>
              <a:t>Check your name in </a:t>
            </a:r>
            <a:r>
              <a:rPr lang="en-US" sz="2300" dirty="0" err="1"/>
              <a:t>MyCSUEB</a:t>
            </a:r>
            <a:r>
              <a:rPr lang="en-US" sz="2300" dirty="0"/>
              <a:t>. This is the name that will appear in the commencement program, and on your transcript and diploma. A “Personal Data Change” form can be submitted for legal name changes.</a:t>
            </a:r>
          </a:p>
        </p:txBody>
      </p:sp>
    </p:spTree>
    <p:extLst>
      <p:ext uri="{BB962C8B-B14F-4D97-AF65-F5344CB8AC3E}">
        <p14:creationId xmlns:p14="http://schemas.microsoft.com/office/powerpoint/2010/main" val="40295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Postponing Graduation Term</a:t>
            </a:r>
            <a:r>
              <a:rPr lang="en-US" sz="4400" dirty="0"/>
              <a:t/>
            </a:r>
            <a:br>
              <a:rPr lang="en-US" sz="4400" dirty="0"/>
            </a:br>
            <a:endParaRPr lang="en-US" sz="4400" dirty="0"/>
          </a:p>
        </p:txBody>
      </p:sp>
      <p:sp>
        <p:nvSpPr>
          <p:cNvPr id="3" name="Content Placeholder 2"/>
          <p:cNvSpPr>
            <a:spLocks noGrp="1"/>
          </p:cNvSpPr>
          <p:nvPr>
            <p:ph idx="1"/>
          </p:nvPr>
        </p:nvSpPr>
        <p:spPr>
          <a:xfrm>
            <a:off x="403804" y="1036969"/>
            <a:ext cx="8229600" cy="3447091"/>
          </a:xfrm>
        </p:spPr>
        <p:txBody>
          <a:bodyPr/>
          <a:lstStyle/>
          <a:p>
            <a:r>
              <a:rPr lang="en-US" sz="2400" dirty="0"/>
              <a:t>If you are not going to complete all graduation requirements in the term in which you filed, </a:t>
            </a:r>
            <a:r>
              <a:rPr lang="en-US" sz="2400" dirty="0" smtClean="0"/>
              <a:t>complete </a:t>
            </a:r>
            <a:r>
              <a:rPr lang="en-US" sz="2400" dirty="0"/>
              <a:t>a </a:t>
            </a:r>
            <a:r>
              <a:rPr lang="en-US" sz="2400" dirty="0" smtClean="0"/>
              <a:t>“Request </a:t>
            </a:r>
            <a:r>
              <a:rPr lang="en-US" sz="2400" dirty="0"/>
              <a:t>to Postpone </a:t>
            </a:r>
            <a:r>
              <a:rPr lang="en-US" sz="2400" dirty="0" smtClean="0"/>
              <a:t>Graduation” </a:t>
            </a:r>
            <a:r>
              <a:rPr lang="en-US" sz="2400" dirty="0"/>
              <a:t>form. </a:t>
            </a:r>
            <a:endParaRPr lang="en-US" sz="2400" dirty="0" smtClean="0"/>
          </a:p>
          <a:p>
            <a:r>
              <a:rPr lang="en-US" sz="2400" dirty="0" smtClean="0"/>
              <a:t>You can </a:t>
            </a:r>
            <a:r>
              <a:rPr lang="en-US" sz="2400" dirty="0"/>
              <a:t>update </a:t>
            </a:r>
            <a:r>
              <a:rPr lang="en-US" sz="2400" dirty="0" smtClean="0"/>
              <a:t>your graduation one semester; undergraduate </a:t>
            </a:r>
            <a:r>
              <a:rPr lang="en-US" sz="2400" dirty="0"/>
              <a:t>students will be charged a $25 postponement fee. </a:t>
            </a:r>
          </a:p>
          <a:p>
            <a:r>
              <a:rPr lang="en-US" sz="2400" dirty="0" smtClean="0"/>
              <a:t>Your </a:t>
            </a:r>
            <a:r>
              <a:rPr lang="en-US" sz="2400" dirty="0"/>
              <a:t>graduation evaluator may automatically postpone your graduation term if you have not completed all requirements.</a:t>
            </a:r>
          </a:p>
          <a:p>
            <a:pPr lvl="1"/>
            <a:endParaRPr lang="en-US" sz="2400" dirty="0"/>
          </a:p>
        </p:txBody>
      </p:sp>
    </p:spTree>
    <p:extLst>
      <p:ext uri="{BB962C8B-B14F-4D97-AF65-F5344CB8AC3E}">
        <p14:creationId xmlns:p14="http://schemas.microsoft.com/office/powerpoint/2010/main" val="69655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Commencement Program</a:t>
            </a:r>
            <a:r>
              <a:rPr lang="en-US" sz="4400" dirty="0"/>
              <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1002631"/>
            <a:ext cx="8229600" cy="3531961"/>
          </a:xfrm>
        </p:spPr>
        <p:txBody>
          <a:bodyPr/>
          <a:lstStyle/>
          <a:p>
            <a:r>
              <a:rPr lang="en-US" sz="2200" dirty="0"/>
              <a:t>The 2019 Commencement program will include the names of graduation candidates </a:t>
            </a:r>
            <a:r>
              <a:rPr lang="en-US" sz="2200" dirty="0" smtClean="0"/>
              <a:t>for </a:t>
            </a:r>
            <a:r>
              <a:rPr lang="en-US" sz="2200" dirty="0"/>
              <a:t>Fall </a:t>
            </a:r>
            <a:r>
              <a:rPr lang="en-US" sz="2200" dirty="0" smtClean="0"/>
              <a:t>2018, Spring 2019 and Summer 2019 as of March 1.</a:t>
            </a:r>
            <a:r>
              <a:rPr lang="en-US" sz="2200" b="1" dirty="0" smtClean="0"/>
              <a:t> </a:t>
            </a:r>
          </a:p>
          <a:p>
            <a:pPr marL="0" indent="0">
              <a:buNone/>
            </a:pPr>
            <a:endParaRPr lang="en-US" sz="1000" b="1" dirty="0" smtClean="0"/>
          </a:p>
          <a:p>
            <a:r>
              <a:rPr lang="en-US" sz="2200" dirty="0" smtClean="0"/>
              <a:t>Students applying for </a:t>
            </a:r>
            <a:r>
              <a:rPr lang="en-US" sz="2200" dirty="0"/>
              <a:t>Summer 2019 must </a:t>
            </a:r>
            <a:r>
              <a:rPr lang="en-US" sz="2200" dirty="0" smtClean="0"/>
              <a:t>file for graduation by March </a:t>
            </a:r>
            <a:r>
              <a:rPr lang="en-US" sz="2200" dirty="0"/>
              <a:t>1</a:t>
            </a:r>
            <a:r>
              <a:rPr lang="en-US" sz="2200" baseline="30000" dirty="0"/>
              <a:t>st</a:t>
            </a:r>
            <a:r>
              <a:rPr lang="en-US" sz="2200" dirty="0"/>
              <a:t> to have their name in the </a:t>
            </a:r>
            <a:r>
              <a:rPr lang="en-US" sz="2200" dirty="0" smtClean="0"/>
              <a:t>commencement program</a:t>
            </a:r>
            <a:r>
              <a:rPr lang="en-US" sz="2200" dirty="0"/>
              <a:t>. </a:t>
            </a:r>
            <a:endParaRPr lang="en-US" sz="2200" dirty="0" smtClean="0"/>
          </a:p>
          <a:p>
            <a:pPr marL="457200" lvl="1" indent="0">
              <a:buNone/>
            </a:pPr>
            <a:endParaRPr lang="en-US" sz="1000" dirty="0"/>
          </a:p>
          <a:p>
            <a:pPr marL="0" indent="0">
              <a:buNone/>
            </a:pPr>
            <a:endParaRPr lang="en-US" sz="1000" dirty="0"/>
          </a:p>
          <a:p>
            <a:pPr marL="0" indent="0">
              <a:buNone/>
            </a:pPr>
            <a:endParaRPr lang="en-US" sz="1400" dirty="0"/>
          </a:p>
          <a:p>
            <a:pPr marL="0" indent="0">
              <a:buNone/>
            </a:pPr>
            <a:endParaRPr lang="en-US" sz="2200" dirty="0"/>
          </a:p>
        </p:txBody>
      </p:sp>
    </p:spTree>
    <p:extLst>
      <p:ext uri="{BB962C8B-B14F-4D97-AF65-F5344CB8AC3E}">
        <p14:creationId xmlns:p14="http://schemas.microsoft.com/office/powerpoint/2010/main" val="11621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University Writing Skills Requirement (UWSR)</a:t>
            </a:r>
          </a:p>
        </p:txBody>
      </p:sp>
      <p:sp>
        <p:nvSpPr>
          <p:cNvPr id="4" name="Content Placeholder 2"/>
          <p:cNvSpPr>
            <a:spLocks noGrp="1"/>
          </p:cNvSpPr>
          <p:nvPr>
            <p:ph idx="1"/>
          </p:nvPr>
        </p:nvSpPr>
        <p:spPr>
          <a:xfrm>
            <a:off x="457200" y="942847"/>
            <a:ext cx="8229600" cy="3077930"/>
          </a:xfrm>
        </p:spPr>
        <p:txBody>
          <a:bodyPr/>
          <a:lstStyle/>
          <a:p>
            <a:pPr eaLnBrk="1" hangingPunct="1">
              <a:lnSpc>
                <a:spcPct val="80000"/>
              </a:lnSpc>
              <a:buFont typeface="Wingdings" pitchFamily="-108" charset="2"/>
              <a:buChar char="§"/>
              <a:defRPr/>
            </a:pPr>
            <a:r>
              <a:rPr lang="en-US" sz="2200" dirty="0">
                <a:ea typeface="ＭＳ Ｐゴシック" pitchFamily="18" charset="-128"/>
              </a:rPr>
              <a:t>The CSU requires all students to demonstrate writing competency at the University level.</a:t>
            </a:r>
          </a:p>
          <a:p>
            <a:pPr marL="0" indent="0" eaLnBrk="1" hangingPunct="1">
              <a:lnSpc>
                <a:spcPct val="80000"/>
              </a:lnSpc>
              <a:buFont typeface="Wingdings" pitchFamily="-108" charset="2"/>
              <a:buNone/>
              <a:defRPr/>
            </a:pPr>
            <a:endParaRPr lang="en-US" sz="1000" dirty="0">
              <a:ea typeface="ＭＳ Ｐゴシック" pitchFamily="18" charset="-128"/>
            </a:endParaRPr>
          </a:p>
          <a:p>
            <a:pPr eaLnBrk="1" hangingPunct="1">
              <a:lnSpc>
                <a:spcPct val="80000"/>
              </a:lnSpc>
              <a:buFont typeface="Wingdings" pitchFamily="-108" charset="2"/>
              <a:buChar char="§"/>
              <a:defRPr/>
            </a:pPr>
            <a:r>
              <a:rPr lang="en-US" sz="2200" dirty="0">
                <a:ea typeface="ＭＳ Ｐゴシック" pitchFamily="18" charset="-128"/>
              </a:rPr>
              <a:t>This is a graduation requirement.</a:t>
            </a:r>
          </a:p>
          <a:p>
            <a:pPr marL="0" indent="0" eaLnBrk="1" hangingPunct="1">
              <a:lnSpc>
                <a:spcPct val="80000"/>
              </a:lnSpc>
              <a:buFont typeface="Wingdings 2" pitchFamily="18" charset="2"/>
              <a:buNone/>
              <a:defRPr/>
            </a:pPr>
            <a:endParaRPr lang="en-US" sz="1000" dirty="0">
              <a:ea typeface="ＭＳ Ｐゴシック" pitchFamily="18" charset="-128"/>
            </a:endParaRPr>
          </a:p>
          <a:p>
            <a:pPr eaLnBrk="1" hangingPunct="1">
              <a:lnSpc>
                <a:spcPct val="80000"/>
              </a:lnSpc>
              <a:buFont typeface="Wingdings" pitchFamily="-108" charset="2"/>
              <a:buChar char="§"/>
              <a:defRPr/>
            </a:pPr>
            <a:r>
              <a:rPr lang="en-US" sz="2200" dirty="0">
                <a:ea typeface="ＭＳ Ｐゴシック" pitchFamily="18" charset="-128"/>
              </a:rPr>
              <a:t>Undergraduate students must begin to satisfy the requirement when they reach 60 semester units (Junior), but not </a:t>
            </a:r>
            <a:r>
              <a:rPr lang="en-US" sz="2200" dirty="0" smtClean="0">
                <a:ea typeface="ＭＳ Ｐゴシック" pitchFamily="18" charset="-128"/>
              </a:rPr>
              <a:t>before. A registration hold may be placed on your record if you do not make attempts to satisfy the requirement after you reach Junior standing.</a:t>
            </a:r>
            <a:endParaRPr lang="en-US" sz="2200" dirty="0">
              <a:ea typeface="ＭＳ Ｐゴシック" pitchFamily="18" charset="-128"/>
            </a:endParaRPr>
          </a:p>
          <a:p>
            <a:pPr marL="0" indent="0" eaLnBrk="1" hangingPunct="1">
              <a:lnSpc>
                <a:spcPct val="80000"/>
              </a:lnSpc>
              <a:buFont typeface="Wingdings 2" pitchFamily="18" charset="2"/>
              <a:buNone/>
              <a:defRPr/>
            </a:pPr>
            <a:endParaRPr lang="en-US" sz="1000" dirty="0">
              <a:ea typeface="ＭＳ Ｐゴシック" pitchFamily="18" charset="-128"/>
            </a:endParaRPr>
          </a:p>
          <a:p>
            <a:pPr eaLnBrk="1" hangingPunct="1">
              <a:lnSpc>
                <a:spcPct val="80000"/>
              </a:lnSpc>
              <a:buFont typeface="Wingdings" pitchFamily="-108" charset="2"/>
              <a:buChar char="§"/>
              <a:defRPr/>
            </a:pPr>
            <a:r>
              <a:rPr lang="en-US" sz="2200" dirty="0">
                <a:ea typeface="ＭＳ Ｐゴシック" pitchFamily="18" charset="-128"/>
              </a:rPr>
              <a:t>Detailed information is on the Testing Office website.</a:t>
            </a:r>
          </a:p>
          <a:p>
            <a:pPr marL="0" indent="0" eaLnBrk="1" hangingPunct="1">
              <a:lnSpc>
                <a:spcPct val="80000"/>
              </a:lnSpc>
              <a:buFont typeface="Wingdings 2" pitchFamily="18" charset="2"/>
              <a:buNone/>
              <a:defRPr/>
            </a:pPr>
            <a:endParaRPr lang="en-US" sz="2200" dirty="0">
              <a:ea typeface="ＭＳ Ｐゴシック" pitchFamily="18" charset="-128"/>
            </a:endParaRPr>
          </a:p>
          <a:p>
            <a:pPr marL="0" indent="0" eaLnBrk="1" hangingPunct="1">
              <a:lnSpc>
                <a:spcPct val="80000"/>
              </a:lnSpc>
              <a:buFont typeface="Wingdings 2" pitchFamily="18" charset="2"/>
              <a:buNone/>
              <a:defRPr/>
            </a:pPr>
            <a:endParaRPr lang="en-US" sz="2200" dirty="0">
              <a:ea typeface="ＭＳ Ｐゴシック" pitchFamily="18" charset="-128"/>
            </a:endParaRPr>
          </a:p>
        </p:txBody>
      </p:sp>
    </p:spTree>
    <p:extLst>
      <p:ext uri="{BB962C8B-B14F-4D97-AF65-F5344CB8AC3E}">
        <p14:creationId xmlns:p14="http://schemas.microsoft.com/office/powerpoint/2010/main" val="830872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SCAA Workshops</a:t>
            </a:r>
          </a:p>
        </p:txBody>
      </p:sp>
      <p:sp>
        <p:nvSpPr>
          <p:cNvPr id="4" name="Content Placeholder 1"/>
          <p:cNvSpPr>
            <a:spLocks noGrp="1"/>
          </p:cNvSpPr>
          <p:nvPr>
            <p:ph idx="1"/>
          </p:nvPr>
        </p:nvSpPr>
        <p:spPr/>
        <p:txBody>
          <a:bodyPr/>
          <a:lstStyle/>
          <a:p>
            <a:pPr>
              <a:defRPr/>
            </a:pPr>
            <a:r>
              <a:rPr lang="en-US" altLang="en-US" sz="3000" dirty="0">
                <a:latin typeface="Myriad Pro" pitchFamily="34" charset="0"/>
              </a:rPr>
              <a:t>Taking the WST workshop offered by SCAA (Student Center for Academic Achievement) can increase your chance of passing the WST on the first attempt.</a:t>
            </a:r>
          </a:p>
          <a:p>
            <a:pPr marL="0" indent="0">
              <a:buFont typeface="Wingdings" pitchFamily="2" charset="2"/>
              <a:buNone/>
              <a:defRPr/>
            </a:pPr>
            <a:endParaRPr lang="en-US" altLang="en-US" sz="2200" dirty="0">
              <a:latin typeface="Myriad Pro" pitchFamily="34" charset="0"/>
            </a:endParaRPr>
          </a:p>
          <a:p>
            <a:pPr>
              <a:defRPr/>
            </a:pPr>
            <a:r>
              <a:rPr lang="en-US" altLang="en-US" sz="3000" dirty="0">
                <a:latin typeface="Myriad Pro" pitchFamily="34" charset="0"/>
              </a:rPr>
              <a:t>Check the SCAA website for details and dates.</a:t>
            </a:r>
          </a:p>
        </p:txBody>
      </p:sp>
    </p:spTree>
    <p:extLst>
      <p:ext uri="{BB962C8B-B14F-4D97-AF65-F5344CB8AC3E}">
        <p14:creationId xmlns:p14="http://schemas.microsoft.com/office/powerpoint/2010/main" val="52392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88672"/>
          </a:xfrm>
        </p:spPr>
        <p:txBody>
          <a:bodyPr>
            <a:normAutofit fontScale="90000"/>
          </a:bodyPr>
          <a:lstStyle/>
          <a:p>
            <a:r>
              <a:rPr lang="en-US" sz="3000" dirty="0"/>
              <a:t>Commencement Regalia</a:t>
            </a:r>
          </a:p>
        </p:txBody>
      </p:sp>
      <p:sp>
        <p:nvSpPr>
          <p:cNvPr id="4" name="Content Placeholder 3"/>
          <p:cNvSpPr txBox="1">
            <a:spLocks noGrp="1"/>
          </p:cNvSpPr>
          <p:nvPr>
            <p:ph idx="1"/>
          </p:nvPr>
        </p:nvSpPr>
        <p:spPr>
          <a:xfrm>
            <a:off x="457200" y="694651"/>
            <a:ext cx="8229600" cy="3370153"/>
          </a:xfrm>
          <a:prstGeom prst="rect">
            <a:avLst/>
          </a:prstGeom>
          <a:noFill/>
        </p:spPr>
        <p:txBody>
          <a:bodyPr wrap="square" rtlCol="0">
            <a:spAutoFit/>
          </a:bodyPr>
          <a:lstStyle/>
          <a:p>
            <a:pPr marL="457200" lvl="1" indent="0">
              <a:buClr>
                <a:srgbClr val="7D0509"/>
              </a:buClr>
              <a:buNone/>
            </a:pPr>
            <a:endParaRPr lang="en-US" sz="1500" b="0" i="0" u="sng" dirty="0">
              <a:latin typeface="Myriad Pro"/>
            </a:endParaRPr>
          </a:p>
          <a:p>
            <a:pPr marL="457200" lvl="1" indent="0">
              <a:buClr>
                <a:srgbClr val="7D0509"/>
              </a:buClr>
              <a:buNone/>
            </a:pPr>
            <a:r>
              <a:rPr lang="en-US" sz="1500" b="0" i="0" u="sng" dirty="0">
                <a:latin typeface="Myriad Pro"/>
              </a:rPr>
              <a:t>Concord Grad Fest</a:t>
            </a:r>
          </a:p>
          <a:p>
            <a:pPr lvl="2">
              <a:buClr>
                <a:srgbClr val="7D0509"/>
              </a:buClr>
              <a:buFont typeface="Wingdings" pitchFamily="2" charset="2"/>
              <a:buChar char="§"/>
            </a:pPr>
            <a:r>
              <a:rPr lang="en-US" sz="1500" b="0" i="0" dirty="0">
                <a:latin typeface="Myriad Pro"/>
              </a:rPr>
              <a:t>Redwood Room </a:t>
            </a:r>
          </a:p>
          <a:p>
            <a:pPr lvl="2">
              <a:buClr>
                <a:srgbClr val="7D0509"/>
              </a:buClr>
              <a:buFont typeface="Wingdings" pitchFamily="2" charset="2"/>
              <a:buChar char="§"/>
            </a:pPr>
            <a:r>
              <a:rPr lang="en-US" sz="1500" b="0" i="0" dirty="0">
                <a:latin typeface="Myriad Pro"/>
              </a:rPr>
              <a:t>Thursday,  March 7</a:t>
            </a:r>
            <a:r>
              <a:rPr lang="en-US" sz="1500" b="0" i="0" baseline="30000" dirty="0">
                <a:latin typeface="Myriad Pro"/>
              </a:rPr>
              <a:t>th</a:t>
            </a:r>
          </a:p>
          <a:p>
            <a:pPr lvl="2">
              <a:buClr>
                <a:srgbClr val="7D0509"/>
              </a:buClr>
              <a:buFont typeface="Wingdings" pitchFamily="2" charset="2"/>
              <a:buChar char="§"/>
            </a:pPr>
            <a:r>
              <a:rPr lang="en-US" sz="1500" b="0" i="0" dirty="0">
                <a:latin typeface="Myriad Pro"/>
              </a:rPr>
              <a:t>2pm – 6pm</a:t>
            </a:r>
          </a:p>
          <a:p>
            <a:pPr marL="457200" lvl="1" indent="0">
              <a:buClr>
                <a:srgbClr val="7D0509"/>
              </a:buClr>
              <a:buNone/>
            </a:pPr>
            <a:r>
              <a:rPr lang="en-US" sz="1500" b="0" i="0" u="sng" dirty="0">
                <a:latin typeface="Myriad Pro"/>
              </a:rPr>
              <a:t>Hayward Grad Fest</a:t>
            </a:r>
          </a:p>
          <a:p>
            <a:pPr lvl="2">
              <a:buClr>
                <a:srgbClr val="7D0509"/>
              </a:buClr>
              <a:buFont typeface="Wingdings" pitchFamily="2" charset="2"/>
              <a:buChar char="§"/>
            </a:pPr>
            <a:r>
              <a:rPr lang="en-US" sz="1500" b="0" i="0" dirty="0">
                <a:latin typeface="Myriad Pro"/>
              </a:rPr>
              <a:t>New Union, Multi Purpose Room</a:t>
            </a:r>
          </a:p>
          <a:p>
            <a:pPr lvl="2">
              <a:buClr>
                <a:srgbClr val="7D0509"/>
              </a:buClr>
              <a:buFont typeface="Wingdings" pitchFamily="2" charset="2"/>
              <a:buChar char="§"/>
            </a:pPr>
            <a:r>
              <a:rPr lang="en-US" sz="1500" dirty="0">
                <a:latin typeface="Myriad Pro"/>
              </a:rPr>
              <a:t>Monday, February 25</a:t>
            </a:r>
            <a:r>
              <a:rPr lang="en-US" sz="1500" baseline="30000" dirty="0">
                <a:latin typeface="Myriad Pro"/>
              </a:rPr>
              <a:t>th</a:t>
            </a:r>
            <a:r>
              <a:rPr lang="en-US" sz="1500" dirty="0">
                <a:latin typeface="Myriad Pro"/>
              </a:rPr>
              <a:t> for Pre-order pick up only, 12noon – </a:t>
            </a:r>
            <a:r>
              <a:rPr lang="en-US" sz="1500" dirty="0" smtClean="0">
                <a:latin typeface="Myriad Pro"/>
              </a:rPr>
              <a:t>6pm</a:t>
            </a:r>
            <a:endParaRPr lang="en-US" sz="1500" b="0" i="0" dirty="0">
              <a:latin typeface="Myriad Pro"/>
            </a:endParaRPr>
          </a:p>
          <a:p>
            <a:pPr lvl="2">
              <a:buClr>
                <a:srgbClr val="7D0509"/>
              </a:buClr>
              <a:buFont typeface="Wingdings" pitchFamily="2" charset="2"/>
              <a:buChar char="§"/>
            </a:pPr>
            <a:r>
              <a:rPr lang="en-US" sz="1500" b="0" i="0" dirty="0">
                <a:latin typeface="Myriad Pro"/>
              </a:rPr>
              <a:t>Tuesday &amp; Wednesday, February 26</a:t>
            </a:r>
            <a:r>
              <a:rPr lang="en-US" sz="1500" b="0" i="0" baseline="30000" dirty="0">
                <a:latin typeface="Myriad Pro"/>
              </a:rPr>
              <a:t>th</a:t>
            </a:r>
            <a:r>
              <a:rPr lang="en-US" sz="1500" b="0" i="0" dirty="0">
                <a:latin typeface="Myriad Pro"/>
              </a:rPr>
              <a:t> &amp; </a:t>
            </a:r>
            <a:r>
              <a:rPr lang="en-US" sz="1500" dirty="0">
                <a:latin typeface="Myriad Pro"/>
              </a:rPr>
              <a:t>February 27</a:t>
            </a:r>
            <a:r>
              <a:rPr lang="en-US" sz="1500" baseline="30000" dirty="0">
                <a:latin typeface="Myriad Pro"/>
              </a:rPr>
              <a:t>th, </a:t>
            </a:r>
            <a:r>
              <a:rPr lang="en-US" sz="1500" b="0" i="0" dirty="0">
                <a:latin typeface="Myriad Pro"/>
              </a:rPr>
              <a:t>10:00am – 6pm</a:t>
            </a:r>
          </a:p>
          <a:p>
            <a:pPr marL="457200" lvl="1" indent="0">
              <a:buClr>
                <a:srgbClr val="7D0509"/>
              </a:buClr>
              <a:buNone/>
            </a:pPr>
            <a:r>
              <a:rPr lang="en-US" sz="1500" b="0" i="0" u="sng" dirty="0">
                <a:latin typeface="Myriad Pro"/>
              </a:rPr>
              <a:t>In Store</a:t>
            </a:r>
          </a:p>
          <a:p>
            <a:pPr lvl="2">
              <a:buClr>
                <a:srgbClr val="7D0509"/>
              </a:buClr>
              <a:buFont typeface="Wingdings" pitchFamily="2" charset="2"/>
              <a:buChar char="§"/>
            </a:pPr>
            <a:r>
              <a:rPr lang="en-US" sz="1500" b="0" i="0" dirty="0">
                <a:latin typeface="Myriad Pro"/>
              </a:rPr>
              <a:t>  At both Hayward and Concord Bookstores (while supplies last!) </a:t>
            </a:r>
          </a:p>
          <a:p>
            <a:pPr lvl="2">
              <a:buClr>
                <a:srgbClr val="7D0509"/>
              </a:buClr>
              <a:buFont typeface="Wingdings" pitchFamily="2" charset="2"/>
              <a:buChar char="§"/>
            </a:pPr>
            <a:r>
              <a:rPr lang="en-US" sz="1500" b="0" i="0" dirty="0">
                <a:latin typeface="Myriad Pro"/>
              </a:rPr>
              <a:t>  </a:t>
            </a:r>
            <a:r>
              <a:rPr lang="en-US" sz="1500" b="0" i="0" dirty="0" smtClean="0">
                <a:latin typeface="Myriad Pro"/>
              </a:rPr>
              <a:t>March 11</a:t>
            </a:r>
            <a:r>
              <a:rPr lang="en-US" sz="1500" b="0" i="0" baseline="30000" dirty="0" smtClean="0">
                <a:latin typeface="Myriad Pro"/>
              </a:rPr>
              <a:t>th</a:t>
            </a:r>
            <a:r>
              <a:rPr lang="en-US" sz="1500" b="0" i="0" dirty="0">
                <a:latin typeface="Myriad Pro"/>
              </a:rPr>
              <a:t>– Commencement</a:t>
            </a:r>
          </a:p>
        </p:txBody>
      </p:sp>
    </p:spTree>
    <p:extLst>
      <p:ext uri="{BB962C8B-B14F-4D97-AF65-F5344CB8AC3E}">
        <p14:creationId xmlns:p14="http://schemas.microsoft.com/office/powerpoint/2010/main" val="309526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 Fest</a:t>
            </a:r>
          </a:p>
        </p:txBody>
      </p:sp>
      <p:sp>
        <p:nvSpPr>
          <p:cNvPr id="3" name="Content Placeholder 2"/>
          <p:cNvSpPr>
            <a:spLocks noGrp="1"/>
          </p:cNvSpPr>
          <p:nvPr>
            <p:ph idx="1"/>
          </p:nvPr>
        </p:nvSpPr>
        <p:spPr>
          <a:xfrm>
            <a:off x="457200" y="965008"/>
            <a:ext cx="8229600" cy="3077930"/>
          </a:xfrm>
        </p:spPr>
        <p:txBody>
          <a:bodyPr/>
          <a:lstStyle/>
          <a:p>
            <a:pPr algn="just">
              <a:buFont typeface="Wingdings" pitchFamily="-108" charset="2"/>
              <a:buChar char="§"/>
              <a:defRPr/>
            </a:pPr>
            <a:r>
              <a:rPr lang="en-US" sz="1500" dirty="0"/>
              <a:t>Grad Fest is your last chance to get discounted regalia packages. There are three different packages to choose from. </a:t>
            </a:r>
            <a:r>
              <a:rPr lang="en-US" sz="1500" dirty="0" smtClean="0"/>
              <a:t>Additional </a:t>
            </a:r>
            <a:r>
              <a:rPr lang="en-US" sz="1500" dirty="0"/>
              <a:t>regalia items will be sold á la carte.</a:t>
            </a:r>
          </a:p>
          <a:p>
            <a:pPr algn="just">
              <a:lnSpc>
                <a:spcPct val="80000"/>
              </a:lnSpc>
              <a:buNone/>
              <a:defRPr/>
            </a:pPr>
            <a:endParaRPr lang="en-US" sz="1500" dirty="0"/>
          </a:p>
          <a:p>
            <a:pPr algn="just"/>
            <a:r>
              <a:rPr lang="en-US" sz="1500" dirty="0"/>
              <a:t>Other services that will be available – Grad Photos, Diploma Frames, Class Rings, Custom Sashes, College and Ceremony Information, Parking Passes</a:t>
            </a:r>
            <a:r>
              <a:rPr lang="en-US" sz="1500" dirty="0" smtClean="0"/>
              <a:t>, </a:t>
            </a:r>
            <a:r>
              <a:rPr lang="en-US" sz="1500" dirty="0"/>
              <a:t>Accessibility </a:t>
            </a:r>
            <a:r>
              <a:rPr lang="en-US" sz="1500" dirty="0" smtClean="0"/>
              <a:t>Services, Announcement, Alumni Relations </a:t>
            </a:r>
            <a:r>
              <a:rPr lang="en-US" sz="1500" dirty="0"/>
              <a:t>and </a:t>
            </a:r>
            <a:r>
              <a:rPr lang="en-US" sz="1500" dirty="0" smtClean="0"/>
              <a:t>Class Gifts.</a:t>
            </a:r>
            <a:endParaRPr lang="en-US" sz="1500" dirty="0"/>
          </a:p>
          <a:p>
            <a:pPr algn="just">
              <a:buNone/>
            </a:pPr>
            <a:endParaRPr lang="en-US" sz="1500" dirty="0"/>
          </a:p>
          <a:p>
            <a:pPr algn="just"/>
            <a:r>
              <a:rPr lang="en-US" sz="1500" dirty="0" smtClean="0"/>
              <a:t>If </a:t>
            </a:r>
            <a:r>
              <a:rPr lang="en-US" sz="1500" dirty="0"/>
              <a:t>you can not make it to Grad Fest, you still can purchase á la carte regalia in the bookstore beginning </a:t>
            </a:r>
            <a:r>
              <a:rPr lang="en-US" sz="1500" dirty="0" smtClean="0"/>
              <a:t>March 11</a:t>
            </a:r>
            <a:r>
              <a:rPr lang="en-US" sz="1500" baseline="30000" dirty="0" smtClean="0"/>
              <a:t>th</a:t>
            </a:r>
            <a:r>
              <a:rPr lang="en-US" sz="1500" dirty="0" smtClean="0"/>
              <a:t> through Commencement. </a:t>
            </a:r>
          </a:p>
          <a:p>
            <a:pPr algn="just"/>
            <a:endParaRPr lang="en-US" sz="1500" dirty="0" smtClean="0"/>
          </a:p>
          <a:p>
            <a:pPr algn="just"/>
            <a:r>
              <a:rPr lang="en-US" sz="1500" dirty="0" smtClean="0"/>
              <a:t>If you can’t make it to campus, you can purchase á la carte regalia online at www.herffjones.com/college/csueb beginning March 8</a:t>
            </a:r>
            <a:r>
              <a:rPr lang="en-US" sz="1500" baseline="30000" dirty="0" smtClean="0"/>
              <a:t>th </a:t>
            </a:r>
            <a:r>
              <a:rPr lang="en-US" sz="1500" dirty="0" smtClean="0"/>
              <a:t>and have it shipped home.</a:t>
            </a:r>
            <a:endParaRPr lang="en-US" sz="1500" dirty="0"/>
          </a:p>
          <a:p>
            <a:endParaRPr lang="en-US" sz="1500" dirty="0"/>
          </a:p>
        </p:txBody>
      </p:sp>
    </p:spTree>
    <p:extLst>
      <p:ext uri="{BB962C8B-B14F-4D97-AF65-F5344CB8AC3E}">
        <p14:creationId xmlns:p14="http://schemas.microsoft.com/office/powerpoint/2010/main" val="57631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3500" dirty="0"/>
              <a:t>Graduation vs. Commencement</a:t>
            </a:r>
          </a:p>
          <a:p>
            <a:pPr marL="0" indent="0" algn="ctr">
              <a:buNone/>
            </a:pPr>
            <a:endParaRPr lang="en-US" sz="3500" dirty="0"/>
          </a:p>
          <a:p>
            <a:pPr marL="0" indent="0" algn="ctr">
              <a:buNone/>
            </a:pPr>
            <a:r>
              <a:rPr lang="en-US" sz="3500" dirty="0"/>
              <a:t>What is the difference? </a:t>
            </a:r>
          </a:p>
        </p:txBody>
      </p:sp>
    </p:spTree>
    <p:extLst>
      <p:ext uri="{BB962C8B-B14F-4D97-AF65-F5344CB8AC3E}">
        <p14:creationId xmlns:p14="http://schemas.microsoft.com/office/powerpoint/2010/main" val="21094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Commencement Dates</a:t>
            </a:r>
          </a:p>
        </p:txBody>
      </p:sp>
      <p:sp>
        <p:nvSpPr>
          <p:cNvPr id="4" name="Content Placeholder 5"/>
          <p:cNvSpPr>
            <a:spLocks noGrp="1"/>
          </p:cNvSpPr>
          <p:nvPr>
            <p:ph idx="1"/>
          </p:nvPr>
        </p:nvSpPr>
        <p:spPr>
          <a:xfrm>
            <a:off x="457200" y="859904"/>
            <a:ext cx="8229600" cy="3773056"/>
          </a:xfrm>
        </p:spPr>
        <p:txBody>
          <a:bodyPr/>
          <a:lstStyle/>
          <a:p>
            <a:pPr eaLnBrk="1" hangingPunct="1"/>
            <a:r>
              <a:rPr lang="en-US" altLang="en-US" b="1" dirty="0">
                <a:latin typeface="Myriad Pro" pitchFamily="34" charset="0"/>
              </a:rPr>
              <a:t>College of Science</a:t>
            </a:r>
          </a:p>
          <a:p>
            <a:pPr lvl="1" eaLnBrk="1" hangingPunct="1"/>
            <a:r>
              <a:rPr lang="en-US" altLang="en-US" sz="1600" u="sng" dirty="0">
                <a:latin typeface="Myriad Pro" pitchFamily="34" charset="0"/>
              </a:rPr>
              <a:t>Friday, May 17, 5:00 pm </a:t>
            </a:r>
            <a:r>
              <a:rPr lang="en-US" altLang="en-US" sz="1600" dirty="0">
                <a:latin typeface="Myriad Pro" pitchFamily="34" charset="0"/>
              </a:rPr>
              <a:t>- Pioneer Stadium</a:t>
            </a:r>
          </a:p>
          <a:p>
            <a:pPr lvl="1" eaLnBrk="1" hangingPunct="1"/>
            <a:r>
              <a:rPr lang="en-US" altLang="en-US" sz="1600" dirty="0">
                <a:latin typeface="Myriad Pro" pitchFamily="34" charset="0"/>
              </a:rPr>
              <a:t>Arrival Time: by 4:00 pm, Softball Field (Lot N)</a:t>
            </a:r>
          </a:p>
          <a:p>
            <a:pPr lvl="1" eaLnBrk="1" hangingPunct="1"/>
            <a:r>
              <a:rPr lang="en-US" altLang="en-US" sz="1600" dirty="0">
                <a:latin typeface="Myriad Pro" pitchFamily="34" charset="0"/>
              </a:rPr>
              <a:t>Processional line-up: Approximately 4:30 pm</a:t>
            </a:r>
          </a:p>
          <a:p>
            <a:pPr eaLnBrk="1" hangingPunct="1"/>
            <a:r>
              <a:rPr lang="en-US" altLang="en-US" b="1" dirty="0">
                <a:latin typeface="Myriad Pro" pitchFamily="34" charset="0"/>
              </a:rPr>
              <a:t>College of Letters, Arts and Social Science </a:t>
            </a:r>
          </a:p>
          <a:p>
            <a:pPr lvl="1" eaLnBrk="1" hangingPunct="1"/>
            <a:r>
              <a:rPr lang="en-US" altLang="en-US" sz="1600" u="sng" dirty="0">
                <a:latin typeface="Myriad Pro" pitchFamily="34" charset="0"/>
              </a:rPr>
              <a:t>Saturday, May 18, 10:00 am </a:t>
            </a:r>
            <a:r>
              <a:rPr lang="en-US" altLang="en-US" sz="1600" dirty="0">
                <a:latin typeface="Myriad Pro" pitchFamily="34" charset="0"/>
              </a:rPr>
              <a:t>- Pioneer Stadium</a:t>
            </a:r>
          </a:p>
          <a:p>
            <a:pPr lvl="1" eaLnBrk="1" hangingPunct="1"/>
            <a:r>
              <a:rPr lang="en-US" altLang="en-US" sz="1600" dirty="0">
                <a:latin typeface="Myriad Pro" pitchFamily="34" charset="0"/>
              </a:rPr>
              <a:t>Arrival Time: by 9:00 am, Softball Field (Lot N)</a:t>
            </a:r>
          </a:p>
          <a:p>
            <a:pPr lvl="1" eaLnBrk="1" hangingPunct="1"/>
            <a:r>
              <a:rPr lang="en-US" altLang="en-US" sz="1600" dirty="0">
                <a:latin typeface="Myriad Pro" pitchFamily="34" charset="0"/>
              </a:rPr>
              <a:t>Processional line-up: Approximately 9:30 am</a:t>
            </a:r>
          </a:p>
          <a:p>
            <a:pPr eaLnBrk="1" hangingPunct="1"/>
            <a:r>
              <a:rPr lang="en-US" altLang="en-US" b="1" dirty="0">
                <a:latin typeface="Myriad Pro" pitchFamily="34" charset="0"/>
              </a:rPr>
              <a:t>College of Business and Economics &amp; College of Education and Allied Studies</a:t>
            </a:r>
          </a:p>
          <a:p>
            <a:pPr lvl="1" eaLnBrk="1" hangingPunct="1"/>
            <a:r>
              <a:rPr lang="en-US" altLang="en-US" sz="1600" u="sng" dirty="0">
                <a:latin typeface="Myriad Pro" pitchFamily="34" charset="0"/>
              </a:rPr>
              <a:t>Sunday, May 19, 10:00 am</a:t>
            </a:r>
            <a:r>
              <a:rPr lang="en-US" altLang="en-US" sz="1600" dirty="0">
                <a:latin typeface="Myriad Pro" pitchFamily="34" charset="0"/>
              </a:rPr>
              <a:t> - Pioneer Stadium</a:t>
            </a:r>
          </a:p>
          <a:p>
            <a:pPr lvl="1" eaLnBrk="1" hangingPunct="1"/>
            <a:r>
              <a:rPr lang="en-US" altLang="en-US" sz="1600" dirty="0">
                <a:latin typeface="Myriad Pro" pitchFamily="34" charset="0"/>
              </a:rPr>
              <a:t>Arrival Time: by 9:00 am, Softball Field (Lot N)</a:t>
            </a:r>
          </a:p>
          <a:p>
            <a:pPr lvl="1" eaLnBrk="1" hangingPunct="1"/>
            <a:r>
              <a:rPr lang="en-US" altLang="en-US" sz="1600" dirty="0">
                <a:latin typeface="Myriad Pro" pitchFamily="34" charset="0"/>
              </a:rPr>
              <a:t>Processional line-up: Approximately 9:30 am</a:t>
            </a:r>
          </a:p>
        </p:txBody>
      </p:sp>
    </p:spTree>
    <p:extLst>
      <p:ext uri="{BB962C8B-B14F-4D97-AF65-F5344CB8AC3E}">
        <p14:creationId xmlns:p14="http://schemas.microsoft.com/office/powerpoint/2010/main" val="288118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Concord Commencement</a:t>
            </a:r>
          </a:p>
        </p:txBody>
      </p:sp>
      <p:sp>
        <p:nvSpPr>
          <p:cNvPr id="4" name="Content Placeholder 3"/>
          <p:cNvSpPr>
            <a:spLocks noGrp="1"/>
          </p:cNvSpPr>
          <p:nvPr>
            <p:ph idx="1"/>
          </p:nvPr>
        </p:nvSpPr>
        <p:spPr>
          <a:xfrm>
            <a:off x="457200" y="953991"/>
            <a:ext cx="8229600" cy="3077930"/>
          </a:xfrm>
        </p:spPr>
        <p:txBody>
          <a:bodyPr/>
          <a:lstStyle/>
          <a:p>
            <a:pPr eaLnBrk="1" hangingPunct="1">
              <a:defRPr/>
            </a:pPr>
            <a:r>
              <a:rPr lang="en-US" altLang="en-US" sz="1900" dirty="0">
                <a:latin typeface="Myriad Pro" pitchFamily="34" charset="0"/>
              </a:rPr>
              <a:t>Concord ceremony</a:t>
            </a:r>
          </a:p>
          <a:p>
            <a:pPr lvl="1" eaLnBrk="1" hangingPunct="1">
              <a:defRPr/>
            </a:pPr>
            <a:r>
              <a:rPr lang="en-US" altLang="en-US" sz="1900" b="1" u="sng" dirty="0">
                <a:latin typeface="Myriad Pro" pitchFamily="34" charset="0"/>
              </a:rPr>
              <a:t>Saturday, May 18  6:00 pm </a:t>
            </a:r>
            <a:r>
              <a:rPr lang="en-US" altLang="en-US" sz="1900" dirty="0">
                <a:latin typeface="Myriad Pro" pitchFamily="34" charset="0"/>
              </a:rPr>
              <a:t>Concord Campus</a:t>
            </a:r>
          </a:p>
          <a:p>
            <a:pPr marL="457200" lvl="1" indent="0" eaLnBrk="1" hangingPunct="1">
              <a:buFont typeface="Wingdings" pitchFamily="2" charset="2"/>
              <a:buNone/>
              <a:defRPr/>
            </a:pPr>
            <a:endParaRPr lang="en-US" altLang="en-US" sz="1900" dirty="0">
              <a:latin typeface="Myriad Pro" pitchFamily="34" charset="0"/>
            </a:endParaRPr>
          </a:p>
          <a:p>
            <a:pPr eaLnBrk="1" hangingPunct="1">
              <a:defRPr/>
            </a:pPr>
            <a:r>
              <a:rPr lang="en-US" altLang="en-US" sz="1900" dirty="0">
                <a:latin typeface="Myriad Pro" pitchFamily="34" charset="0"/>
              </a:rPr>
              <a:t>Students who have taken any units in Concord will be invited to their commencement ceremony and will require an RSVP (link is online)</a:t>
            </a:r>
            <a:endParaRPr lang="en-US" altLang="en-US" sz="1900" i="1" dirty="0">
              <a:latin typeface="Myriad Pro" pitchFamily="34" charset="0"/>
            </a:endParaRPr>
          </a:p>
          <a:p>
            <a:pPr eaLnBrk="1" hangingPunct="1">
              <a:defRPr/>
            </a:pPr>
            <a:r>
              <a:rPr lang="en-US" altLang="en-US" sz="1900" dirty="0">
                <a:latin typeface="Myriad Pro" pitchFamily="34" charset="0"/>
              </a:rPr>
              <a:t>No tickets or parking permits are required.</a:t>
            </a:r>
          </a:p>
          <a:p>
            <a:pPr eaLnBrk="1" hangingPunct="1">
              <a:defRPr/>
            </a:pPr>
            <a:r>
              <a:rPr lang="en-US" altLang="en-US" sz="1900" dirty="0">
                <a:latin typeface="Myriad Pro" pitchFamily="34" charset="0"/>
              </a:rPr>
              <a:t>You do not have to attend at Concord if you are invited, you may still choose to participate in the Hayward ceremony.</a:t>
            </a:r>
          </a:p>
          <a:p>
            <a:pPr eaLnBrk="1" hangingPunct="1">
              <a:defRPr/>
            </a:pPr>
            <a:r>
              <a:rPr lang="en-US" altLang="en-US" sz="1900" dirty="0">
                <a:latin typeface="Myriad Pro" pitchFamily="34" charset="0"/>
              </a:rPr>
              <a:t>There is no RSVP required to attend the Hayward ceremonies.</a:t>
            </a:r>
          </a:p>
          <a:p>
            <a:pPr eaLnBrk="1" hangingPunct="1">
              <a:defRPr/>
            </a:pPr>
            <a:endParaRPr lang="en-US" altLang="en-US" sz="1900" dirty="0">
              <a:latin typeface="Myriad Pro" pitchFamily="34" charset="0"/>
            </a:endParaRPr>
          </a:p>
          <a:p>
            <a:pPr lvl="1" eaLnBrk="1" hangingPunct="1">
              <a:buFont typeface="Wingdings 2" pitchFamily="18" charset="2"/>
              <a:buNone/>
              <a:defRPr/>
            </a:pPr>
            <a:endParaRPr lang="en-US" altLang="en-US" sz="1900" dirty="0">
              <a:latin typeface="Myriad Pro" pitchFamily="34" charset="0"/>
            </a:endParaRPr>
          </a:p>
        </p:txBody>
      </p:sp>
    </p:spTree>
    <p:extLst>
      <p:ext uri="{BB962C8B-B14F-4D97-AF65-F5344CB8AC3E}">
        <p14:creationId xmlns:p14="http://schemas.microsoft.com/office/powerpoint/2010/main" val="385333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Commencement Day Information</a:t>
            </a:r>
          </a:p>
        </p:txBody>
      </p:sp>
      <p:sp>
        <p:nvSpPr>
          <p:cNvPr id="4" name="Content Placeholder 2"/>
          <p:cNvSpPr>
            <a:spLocks noGrp="1"/>
          </p:cNvSpPr>
          <p:nvPr>
            <p:ph idx="1"/>
          </p:nvPr>
        </p:nvSpPr>
        <p:spPr>
          <a:xfrm>
            <a:off x="435167" y="998058"/>
            <a:ext cx="8229600" cy="3077930"/>
          </a:xfrm>
        </p:spPr>
        <p:txBody>
          <a:bodyPr/>
          <a:lstStyle/>
          <a:p>
            <a:pPr eaLnBrk="1" hangingPunct="1"/>
            <a:r>
              <a:rPr lang="en-US" altLang="en-US" sz="2200" dirty="0">
                <a:latin typeface="Myriad Pro" pitchFamily="34" charset="0"/>
              </a:rPr>
              <a:t>Hayward Ceremonies: Admission tickets for your guests </a:t>
            </a:r>
          </a:p>
          <a:p>
            <a:pPr eaLnBrk="1" hangingPunct="1"/>
            <a:r>
              <a:rPr lang="en-US" altLang="en-US" sz="2200" dirty="0">
                <a:latin typeface="Myriad Pro" pitchFamily="34" charset="0"/>
              </a:rPr>
              <a:t>Livestream</a:t>
            </a:r>
          </a:p>
          <a:p>
            <a:pPr eaLnBrk="1" hangingPunct="1"/>
            <a:r>
              <a:rPr lang="en-US" altLang="en-US" sz="2200" dirty="0">
                <a:latin typeface="Myriad Pro" pitchFamily="34" charset="0"/>
              </a:rPr>
              <a:t>Parking and alternative transportation</a:t>
            </a:r>
            <a:endParaRPr lang="en-US" altLang="en-US" sz="2200" dirty="0">
              <a:solidFill>
                <a:srgbClr val="626262"/>
              </a:solidFill>
              <a:latin typeface="Myriad Pro" pitchFamily="34" charset="0"/>
            </a:endParaRPr>
          </a:p>
          <a:p>
            <a:pPr eaLnBrk="1" hangingPunct="1"/>
            <a:r>
              <a:rPr lang="en-US" altLang="en-US" sz="2200" dirty="0">
                <a:latin typeface="Myriad Pro" pitchFamily="34" charset="0"/>
              </a:rPr>
              <a:t>Attire: </a:t>
            </a:r>
            <a:r>
              <a:rPr lang="en-US" altLang="en-US" sz="2200" dirty="0" err="1">
                <a:latin typeface="Myriad Pro" pitchFamily="34" charset="0"/>
              </a:rPr>
              <a:t>Ed.D</a:t>
            </a:r>
            <a:r>
              <a:rPr lang="en-US" altLang="en-US" sz="2200" dirty="0">
                <a:latin typeface="Myriad Pro" pitchFamily="34" charset="0"/>
              </a:rPr>
              <a:t>, Master’s, Credential, Bachelor’s candidates</a:t>
            </a:r>
          </a:p>
          <a:p>
            <a:pPr eaLnBrk="1" hangingPunct="1"/>
            <a:r>
              <a:rPr lang="en-US" altLang="en-US" sz="2200" dirty="0">
                <a:latin typeface="Myriad Pro" pitchFamily="34" charset="0"/>
              </a:rPr>
              <a:t>Length of ceremony</a:t>
            </a:r>
          </a:p>
          <a:p>
            <a:pPr eaLnBrk="1" hangingPunct="1"/>
            <a:r>
              <a:rPr lang="en-US" altLang="en-US" sz="2200" dirty="0">
                <a:latin typeface="Myriad Pro" pitchFamily="34" charset="0"/>
              </a:rPr>
              <a:t>Food and Drink</a:t>
            </a:r>
          </a:p>
          <a:p>
            <a:pPr eaLnBrk="1" hangingPunct="1"/>
            <a:r>
              <a:rPr lang="en-US" altLang="en-US" sz="2200" dirty="0">
                <a:latin typeface="Myriad Pro" pitchFamily="34" charset="0"/>
              </a:rPr>
              <a:t>Accessibility – Students and Guests</a:t>
            </a:r>
          </a:p>
          <a:p>
            <a:pPr eaLnBrk="1" hangingPunct="1"/>
            <a:r>
              <a:rPr lang="en-US" altLang="en-US" sz="2200" dirty="0">
                <a:latin typeface="Myriad Pro" pitchFamily="34" charset="0"/>
              </a:rPr>
              <a:t>Website</a:t>
            </a:r>
          </a:p>
          <a:p>
            <a:pPr eaLnBrk="1" hangingPunct="1"/>
            <a:r>
              <a:rPr lang="en-US" altLang="en-US" sz="2200" dirty="0">
                <a:latin typeface="Myriad Pro" pitchFamily="34" charset="0"/>
              </a:rPr>
              <a:t>Weather</a:t>
            </a:r>
          </a:p>
          <a:p>
            <a:pPr eaLnBrk="1" hangingPunct="1">
              <a:buFont typeface="Wingdings 2" pitchFamily="18" charset="2"/>
              <a:buNone/>
            </a:pPr>
            <a:endParaRPr lang="en-US" altLang="en-US" sz="2200" dirty="0">
              <a:latin typeface="Myriad Pro" pitchFamily="34" charset="0"/>
            </a:endParaRPr>
          </a:p>
        </p:txBody>
      </p:sp>
    </p:spTree>
    <p:extLst>
      <p:ext uri="{BB962C8B-B14F-4D97-AF65-F5344CB8AC3E}">
        <p14:creationId xmlns:p14="http://schemas.microsoft.com/office/powerpoint/2010/main" val="1618204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Congratulations!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92080"/>
            <a:ext cx="8229600" cy="2151452"/>
          </a:xfrm>
        </p:spPr>
      </p:pic>
    </p:spTree>
    <p:extLst>
      <p:ext uri="{BB962C8B-B14F-4D97-AF65-F5344CB8AC3E}">
        <p14:creationId xmlns:p14="http://schemas.microsoft.com/office/powerpoint/2010/main" val="3252552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When to File for Graduation</a:t>
            </a:r>
          </a:p>
        </p:txBody>
      </p:sp>
      <p:sp>
        <p:nvSpPr>
          <p:cNvPr id="3" name="Content Placeholder 2"/>
          <p:cNvSpPr>
            <a:spLocks noGrp="1"/>
          </p:cNvSpPr>
          <p:nvPr>
            <p:ph idx="1"/>
          </p:nvPr>
        </p:nvSpPr>
        <p:spPr>
          <a:xfrm>
            <a:off x="457200" y="942717"/>
            <a:ext cx="8229600" cy="3077930"/>
          </a:xfrm>
        </p:spPr>
        <p:txBody>
          <a:bodyPr/>
          <a:lstStyle/>
          <a:p>
            <a:pPr marL="457200" lvl="1" indent="0">
              <a:buNone/>
            </a:pPr>
            <a:endParaRPr lang="en-US" sz="2200" dirty="0"/>
          </a:p>
          <a:p>
            <a:r>
              <a:rPr lang="en-US" sz="2400" dirty="0"/>
              <a:t>Currently accepting applications for Summer or Fall 2019</a:t>
            </a:r>
          </a:p>
          <a:p>
            <a:pPr lvl="1">
              <a:buFont typeface="Wingdings" panose="05000000000000000000" pitchFamily="2" charset="2"/>
              <a:buChar char="Ø"/>
            </a:pPr>
            <a:r>
              <a:rPr lang="en-US" sz="2200" dirty="0"/>
              <a:t>Priority </a:t>
            </a:r>
            <a:r>
              <a:rPr lang="en-US" sz="2200" dirty="0" smtClean="0"/>
              <a:t>deadline: </a:t>
            </a:r>
            <a:r>
              <a:rPr lang="en-US" sz="2200" dirty="0"/>
              <a:t>March 1</a:t>
            </a:r>
          </a:p>
          <a:p>
            <a:pPr lvl="1">
              <a:buFont typeface="Wingdings" panose="05000000000000000000" pitchFamily="2" charset="2"/>
              <a:buChar char="Ø"/>
            </a:pPr>
            <a:r>
              <a:rPr lang="en-US" sz="2200" dirty="0"/>
              <a:t>Late </a:t>
            </a:r>
            <a:r>
              <a:rPr lang="en-US" sz="2200" dirty="0" smtClean="0"/>
              <a:t>deadline: </a:t>
            </a:r>
            <a:r>
              <a:rPr lang="en-US" sz="2200" dirty="0"/>
              <a:t>April </a:t>
            </a:r>
            <a:r>
              <a:rPr lang="en-US" sz="2200" dirty="0" smtClean="0"/>
              <a:t>1</a:t>
            </a:r>
          </a:p>
          <a:p>
            <a:pPr marL="457200" lvl="1" indent="0">
              <a:buNone/>
            </a:pPr>
            <a:endParaRPr lang="en-US" sz="2200" dirty="0" smtClean="0"/>
          </a:p>
          <a:p>
            <a:r>
              <a:rPr lang="en-US" sz="2400" dirty="0" smtClean="0"/>
              <a:t>You must have completed the University Writing Skills Requirement (UWSR) in order to file for graduation. This is a new policy effective Fall 2018.</a:t>
            </a:r>
            <a:endParaRPr lang="en-US" sz="2400" dirty="0"/>
          </a:p>
        </p:txBody>
      </p:sp>
    </p:spTree>
    <p:extLst>
      <p:ext uri="{BB962C8B-B14F-4D97-AF65-F5344CB8AC3E}">
        <p14:creationId xmlns:p14="http://schemas.microsoft.com/office/powerpoint/2010/main" val="16597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2022" b="3733"/>
          <a:stretch/>
        </p:blipFill>
        <p:spPr>
          <a:xfrm>
            <a:off x="1334890" y="140163"/>
            <a:ext cx="5973635" cy="4301403"/>
          </a:xfrm>
          <a:prstGeom prst="rect">
            <a:avLst/>
          </a:prstGeom>
        </p:spPr>
      </p:pic>
    </p:spTree>
    <p:extLst>
      <p:ext uri="{BB962C8B-B14F-4D97-AF65-F5344CB8AC3E}">
        <p14:creationId xmlns:p14="http://schemas.microsoft.com/office/powerpoint/2010/main" val="1200155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How to Graduate</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981217"/>
            <a:ext cx="8229600" cy="3579766"/>
          </a:xfrm>
        </p:spPr>
        <p:txBody>
          <a:bodyPr/>
          <a:lstStyle/>
          <a:p>
            <a:pPr marL="0" indent="0">
              <a:buNone/>
            </a:pPr>
            <a:r>
              <a:rPr lang="en-US" sz="2200" b="1" dirty="0"/>
              <a:t>DEPARTMENTS INVOLVED</a:t>
            </a:r>
          </a:p>
          <a:p>
            <a:pPr marL="0" indent="0">
              <a:buNone/>
            </a:pPr>
            <a:endParaRPr lang="en-US" sz="2200" b="1" dirty="0"/>
          </a:p>
          <a:p>
            <a:r>
              <a:rPr lang="en-US" sz="2200" b="1" dirty="0"/>
              <a:t>Major Department</a:t>
            </a:r>
          </a:p>
          <a:p>
            <a:pPr marL="0" indent="0">
              <a:buNone/>
            </a:pPr>
            <a:endParaRPr lang="en-US" sz="2200" b="1" dirty="0"/>
          </a:p>
          <a:p>
            <a:r>
              <a:rPr lang="en-US" sz="2200" b="1" dirty="0"/>
              <a:t>General Education/Academic Advisement Center</a:t>
            </a:r>
          </a:p>
          <a:p>
            <a:pPr marL="0" indent="0">
              <a:buNone/>
            </a:pPr>
            <a:endParaRPr lang="en-US" sz="2200" b="1" dirty="0"/>
          </a:p>
          <a:p>
            <a:r>
              <a:rPr lang="en-US" sz="2200" b="1" dirty="0"/>
              <a:t>Graduation Evaluation (Office of the Registrar)</a:t>
            </a:r>
            <a:endParaRPr lang="en-US" sz="2200" dirty="0"/>
          </a:p>
        </p:txBody>
      </p:sp>
    </p:spTree>
    <p:extLst>
      <p:ext uri="{BB962C8B-B14F-4D97-AF65-F5344CB8AC3E}">
        <p14:creationId xmlns:p14="http://schemas.microsoft.com/office/powerpoint/2010/main" val="206250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Department</a:t>
            </a:r>
          </a:p>
        </p:txBody>
      </p:sp>
      <p:sp>
        <p:nvSpPr>
          <p:cNvPr id="3" name="Content Placeholder 2"/>
          <p:cNvSpPr>
            <a:spLocks noGrp="1"/>
          </p:cNvSpPr>
          <p:nvPr>
            <p:ph idx="1"/>
          </p:nvPr>
        </p:nvSpPr>
        <p:spPr>
          <a:xfrm>
            <a:off x="457200" y="1012845"/>
            <a:ext cx="8229600" cy="3077930"/>
          </a:xfrm>
        </p:spPr>
        <p:txBody>
          <a:bodyPr/>
          <a:lstStyle/>
          <a:p>
            <a:r>
              <a:rPr lang="en-US" sz="2200" b="1" dirty="0"/>
              <a:t>Issues a major check notifying Graduation Evaluations (Registrar) of your major requirements</a:t>
            </a:r>
            <a:r>
              <a:rPr lang="en-US" sz="2200" b="1" dirty="0" smtClean="0"/>
              <a:t>.</a:t>
            </a:r>
            <a:endParaRPr lang="en-US" sz="2200" b="1" dirty="0"/>
          </a:p>
          <a:p>
            <a:r>
              <a:rPr lang="en-US" sz="2200" b="1" dirty="0" smtClean="0"/>
              <a:t>Meet with your major advisor to review requirements.</a:t>
            </a:r>
          </a:p>
          <a:p>
            <a:r>
              <a:rPr lang="en-US" sz="2200" b="1" dirty="0" smtClean="0"/>
              <a:t>Contact </a:t>
            </a:r>
            <a:r>
              <a:rPr lang="en-US" sz="2200" b="1" dirty="0"/>
              <a:t>your major department to verify the procedure with which the major check needs to be sent after you apply for graduation.</a:t>
            </a:r>
          </a:p>
          <a:p>
            <a:r>
              <a:rPr lang="en-US" sz="2200" b="1" dirty="0"/>
              <a:t>The process to review your file for graduation cannot begin until the major check is received.</a:t>
            </a:r>
          </a:p>
        </p:txBody>
      </p:sp>
    </p:spTree>
    <p:extLst>
      <p:ext uri="{BB962C8B-B14F-4D97-AF65-F5344CB8AC3E}">
        <p14:creationId xmlns:p14="http://schemas.microsoft.com/office/powerpoint/2010/main" val="688404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Education Advising</a:t>
            </a:r>
          </a:p>
        </p:txBody>
      </p:sp>
      <p:sp>
        <p:nvSpPr>
          <p:cNvPr id="3" name="Content Placeholder 2"/>
          <p:cNvSpPr>
            <a:spLocks noGrp="1"/>
          </p:cNvSpPr>
          <p:nvPr>
            <p:ph idx="1"/>
          </p:nvPr>
        </p:nvSpPr>
        <p:spPr/>
        <p:txBody>
          <a:bodyPr/>
          <a:lstStyle/>
          <a:p>
            <a:r>
              <a:rPr lang="en-US" sz="2200" b="1" dirty="0"/>
              <a:t>All undergraduate students should consult with an academic general education advisor periodically to go over non-major requirements: </a:t>
            </a:r>
          </a:p>
          <a:p>
            <a:pPr marL="0" indent="0">
              <a:buNone/>
            </a:pPr>
            <a:endParaRPr lang="en-US" sz="2200" b="1" dirty="0"/>
          </a:p>
          <a:p>
            <a:pPr marL="742950" lvl="2" indent="-342900"/>
            <a:r>
              <a:rPr lang="en-US" sz="2000" b="1" dirty="0"/>
              <a:t>General Education</a:t>
            </a:r>
          </a:p>
          <a:p>
            <a:pPr marL="742950" lvl="2" indent="-342900"/>
            <a:r>
              <a:rPr lang="en-US" sz="2000" b="1" dirty="0"/>
              <a:t>Graduation Requirements</a:t>
            </a:r>
          </a:p>
          <a:p>
            <a:pPr marL="742950" lvl="2" indent="-342900"/>
            <a:r>
              <a:rPr lang="en-US" sz="2000" b="1" dirty="0"/>
              <a:t>Unit Requirements</a:t>
            </a:r>
          </a:p>
        </p:txBody>
      </p:sp>
    </p:spTree>
    <p:extLst>
      <p:ext uri="{BB962C8B-B14F-4D97-AF65-F5344CB8AC3E}">
        <p14:creationId xmlns:p14="http://schemas.microsoft.com/office/powerpoint/2010/main" val="1241929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from Graduation Evaluator</a:t>
            </a:r>
          </a:p>
        </p:txBody>
      </p:sp>
      <p:sp>
        <p:nvSpPr>
          <p:cNvPr id="3" name="Content Placeholder 2"/>
          <p:cNvSpPr>
            <a:spLocks noGrp="1"/>
          </p:cNvSpPr>
          <p:nvPr>
            <p:ph idx="1"/>
          </p:nvPr>
        </p:nvSpPr>
        <p:spPr/>
        <p:txBody>
          <a:bodyPr/>
          <a:lstStyle/>
          <a:p>
            <a:r>
              <a:rPr lang="en-US" sz="2000" dirty="0"/>
              <a:t>Once the major check is received by the graduation evaluator, they will work on your final review and send an email that summarizes the requirements necessary for graduation. </a:t>
            </a:r>
          </a:p>
          <a:p>
            <a:endParaRPr lang="en-US" sz="2000" dirty="0" smtClean="0"/>
          </a:p>
          <a:p>
            <a:r>
              <a:rPr lang="en-US" sz="2000" dirty="0" smtClean="0"/>
              <a:t>The </a:t>
            </a:r>
            <a:r>
              <a:rPr lang="en-US" sz="2000" dirty="0"/>
              <a:t>timing of receiving this final review depends on the volume of graduation candidates and when the major check was received, so check your Horizon email often.</a:t>
            </a:r>
          </a:p>
          <a:p>
            <a:pPr marL="0" indent="0">
              <a:buNone/>
            </a:pPr>
            <a:endParaRPr lang="en-US" sz="2000" dirty="0"/>
          </a:p>
        </p:txBody>
      </p:sp>
    </p:spTree>
    <p:extLst>
      <p:ext uri="{BB962C8B-B14F-4D97-AF65-F5344CB8AC3E}">
        <p14:creationId xmlns:p14="http://schemas.microsoft.com/office/powerpoint/2010/main" val="387449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Graduation Status</a:t>
            </a:r>
            <a:br>
              <a:rPr lang="en-US" sz="4400" dirty="0"/>
            </a:br>
            <a:r>
              <a:rPr lang="en-US" sz="4400" dirty="0"/>
              <a:t/>
            </a:r>
            <a:br>
              <a:rPr lang="en-US" sz="4400" dirty="0"/>
            </a:br>
            <a:r>
              <a:rPr lang="en-US" sz="4400" dirty="0"/>
              <a:t/>
            </a:r>
            <a:br>
              <a:rPr lang="en-US" sz="4400" dirty="0"/>
            </a:br>
            <a:endParaRPr lang="en-US" sz="4400" dirty="0"/>
          </a:p>
        </p:txBody>
      </p:sp>
      <p:sp>
        <p:nvSpPr>
          <p:cNvPr id="3" name="Content Placeholder 2"/>
          <p:cNvSpPr>
            <a:spLocks noGrp="1"/>
          </p:cNvSpPr>
          <p:nvPr>
            <p:ph idx="1"/>
          </p:nvPr>
        </p:nvSpPr>
        <p:spPr>
          <a:xfrm>
            <a:off x="457200" y="1048421"/>
            <a:ext cx="8229600" cy="3077930"/>
          </a:xfrm>
        </p:spPr>
        <p:txBody>
          <a:bodyPr/>
          <a:lstStyle/>
          <a:p>
            <a:pPr marL="0" indent="0">
              <a:buNone/>
            </a:pPr>
            <a:r>
              <a:rPr lang="en-US" sz="2500" b="1" dirty="0"/>
              <a:t>Select the link in </a:t>
            </a:r>
            <a:r>
              <a:rPr lang="en-US" sz="2500" b="1" dirty="0" err="1"/>
              <a:t>MyCSUEB</a:t>
            </a:r>
            <a:r>
              <a:rPr lang="en-US" sz="2500" b="1" dirty="0"/>
              <a:t> called “Graduation Status/Commencement” </a:t>
            </a:r>
            <a:endParaRPr lang="en-US" sz="2500" i="1" dirty="0"/>
          </a:p>
        </p:txBody>
      </p:sp>
      <p:pic>
        <p:nvPicPr>
          <p:cNvPr id="4"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501" y="2059753"/>
            <a:ext cx="6709272" cy="2393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cxnSpLocks noChangeShapeType="1"/>
          </p:cNvCxnSpPr>
          <p:nvPr/>
        </p:nvCxnSpPr>
        <p:spPr bwMode="auto">
          <a:xfrm>
            <a:off x="598162" y="3256747"/>
            <a:ext cx="1295400" cy="685800"/>
          </a:xfrm>
          <a:prstGeom prst="straightConnector1">
            <a:avLst/>
          </a:prstGeom>
          <a:noFill/>
          <a:ln w="25400">
            <a:solidFill>
              <a:srgbClr val="C00000"/>
            </a:solidFill>
            <a:round/>
            <a:headEnd/>
            <a:tailEnd type="arrow" w="med" len="med"/>
          </a:ln>
          <a:effectLst>
            <a:outerShdw blurRad="40000" dist="20000" dir="5400000" rotWithShape="0">
              <a:srgbClr val="808080">
                <a:alpha val="37999"/>
              </a:srgbClr>
            </a:outerShdw>
          </a:effectLst>
          <a:extLst/>
        </p:spPr>
      </p:cxnSp>
    </p:spTree>
    <p:extLst>
      <p:ext uri="{BB962C8B-B14F-4D97-AF65-F5344CB8AC3E}">
        <p14:creationId xmlns:p14="http://schemas.microsoft.com/office/powerpoint/2010/main" val="91835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mpaction_pres_2feb2017dr">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action_pres_2feb2017dr" id="{0898CFDC-4BED-DF4F-95D2-9CBBC858AEBB}" vid="{ACF20069-0A46-2441-8E68-ACA0FB2E2435}"/>
    </a:ext>
  </a:extLst>
</a:theme>
</file>

<file path=ppt/theme/theme2.xml><?xml version="1.0" encoding="utf-8"?>
<a:theme xmlns:a="http://schemas.openxmlformats.org/drawingml/2006/main" name="1_Office Theme">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mpaction_pres_2feb2017dr" id="{0898CFDC-4BED-DF4F-95D2-9CBBC858AEBB}" vid="{ECDE106B-44A9-2A40-921F-153BCD430C0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sharepoint/v3/fields"/>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impaction_pres_2feb2017dr</Template>
  <TotalTime>4013</TotalTime>
  <Words>1215</Words>
  <Application>Microsoft Office PowerPoint</Application>
  <PresentationFormat>On-screen Show (16:9)</PresentationFormat>
  <Paragraphs>151</Paragraphs>
  <Slides>23</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ＭＳ Ｐゴシック</vt:lpstr>
      <vt:lpstr>Arial</vt:lpstr>
      <vt:lpstr>Calibri</vt:lpstr>
      <vt:lpstr>Myriad Pro</vt:lpstr>
      <vt:lpstr>Sentinel Medium</vt:lpstr>
      <vt:lpstr>Whitney Book</vt:lpstr>
      <vt:lpstr>Whitney Semibold</vt:lpstr>
      <vt:lpstr>Wingdings</vt:lpstr>
      <vt:lpstr>Wingdings 2</vt:lpstr>
      <vt:lpstr>impaction_pres_2feb2017dr</vt:lpstr>
      <vt:lpstr>1_Office Theme</vt:lpstr>
      <vt:lpstr>Graduation and Commencement Workshop </vt:lpstr>
      <vt:lpstr>PowerPoint Presentation</vt:lpstr>
      <vt:lpstr>When to File for Graduation</vt:lpstr>
      <vt:lpstr>PowerPoint Presentation</vt:lpstr>
      <vt:lpstr>How to Graduate  </vt:lpstr>
      <vt:lpstr>Major Department</vt:lpstr>
      <vt:lpstr>General Education Advising</vt:lpstr>
      <vt:lpstr>Notification from Graduation Evaluator</vt:lpstr>
      <vt:lpstr>Graduation Status   </vt:lpstr>
      <vt:lpstr>PowerPoint Presentation</vt:lpstr>
      <vt:lpstr>Graduation Status  </vt:lpstr>
      <vt:lpstr>Important Reminders    </vt:lpstr>
      <vt:lpstr>Important Reminders</vt:lpstr>
      <vt:lpstr>Postponing Graduation Term </vt:lpstr>
      <vt:lpstr>Commencement Program   </vt:lpstr>
      <vt:lpstr>University Writing Skills Requirement (UWSR)</vt:lpstr>
      <vt:lpstr>SCAA Workshops</vt:lpstr>
      <vt:lpstr>Commencement Regalia</vt:lpstr>
      <vt:lpstr>Grad Fest</vt:lpstr>
      <vt:lpstr>Commencement Dates</vt:lpstr>
      <vt:lpstr>Concord Commencement</vt:lpstr>
      <vt:lpstr>Commencement Day Information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and Commencement Workshop</dc:title>
  <dc:creator>CSUEB User</dc:creator>
  <cp:lastModifiedBy>Karen Mucci</cp:lastModifiedBy>
  <cp:revision>50</cp:revision>
  <cp:lastPrinted>2018-02-27T17:03:29Z</cp:lastPrinted>
  <dcterms:created xsi:type="dcterms:W3CDTF">2017-02-24T17:53:41Z</dcterms:created>
  <dcterms:modified xsi:type="dcterms:W3CDTF">2019-02-11T16:40:15Z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