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Raleway"/>
      <p:regular r:id="rId37"/>
      <p:bold r:id="rId38"/>
      <p:italic r:id="rId39"/>
      <p:boldItalic r:id="rId40"/>
    </p:embeddedFont>
    <p:embeddedFont>
      <p:font typeface="La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20" Type="http://schemas.openxmlformats.org/officeDocument/2006/relationships/slide" Target="slides/slide13.xml"/><Relationship Id="rId42" Type="http://schemas.openxmlformats.org/officeDocument/2006/relationships/font" Target="fonts/Lato-bold.fntdata"/><Relationship Id="rId41" Type="http://schemas.openxmlformats.org/officeDocument/2006/relationships/font" Target="fonts/Lato-regular.fntdata"/><Relationship Id="rId22" Type="http://schemas.openxmlformats.org/officeDocument/2006/relationships/slide" Target="slides/slide15.xml"/><Relationship Id="rId44" Type="http://schemas.openxmlformats.org/officeDocument/2006/relationships/font" Target="fonts/Lato-boldItalic.fntdata"/><Relationship Id="rId21" Type="http://schemas.openxmlformats.org/officeDocument/2006/relationships/slide" Target="slides/slide14.xml"/><Relationship Id="rId43" Type="http://schemas.openxmlformats.org/officeDocument/2006/relationships/font" Target="fonts/Lato-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aleway-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Raleway-italic.fntdata"/><Relationship Id="rId16" Type="http://schemas.openxmlformats.org/officeDocument/2006/relationships/slide" Target="slides/slide9.xml"/><Relationship Id="rId38" Type="http://schemas.openxmlformats.org/officeDocument/2006/relationships/font" Target="fonts/Raleway-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Attendance:</a:t>
            </a:r>
            <a:endParaRPr/>
          </a:p>
          <a:p>
            <a:pPr indent="0" lvl="0" marL="0" rtl="0" algn="l">
              <a:spcBef>
                <a:spcPts val="0"/>
              </a:spcBef>
              <a:spcAft>
                <a:spcPts val="0"/>
              </a:spcAft>
              <a:buNone/>
            </a:pPr>
            <a:r>
              <a:rPr lang="en"/>
              <a:t>Rocio Camererra</a:t>
            </a:r>
            <a:endParaRPr/>
          </a:p>
          <a:p>
            <a:pPr indent="0" lvl="0" marL="0" rtl="0" algn="l">
              <a:spcBef>
                <a:spcPts val="0"/>
              </a:spcBef>
              <a:spcAft>
                <a:spcPts val="0"/>
              </a:spcAft>
              <a:buNone/>
            </a:pPr>
            <a:r>
              <a:rPr lang="en"/>
              <a:t>Janay Hansen</a:t>
            </a:r>
            <a:endParaRPr/>
          </a:p>
          <a:p>
            <a:pPr indent="0" lvl="0" marL="0" rtl="0" algn="l">
              <a:spcBef>
                <a:spcPts val="0"/>
              </a:spcBef>
              <a:spcAft>
                <a:spcPts val="0"/>
              </a:spcAft>
              <a:buNone/>
            </a:pPr>
            <a:r>
              <a:rPr lang="en"/>
              <a:t>Brooke Schuyler</a:t>
            </a:r>
            <a:endParaRPr/>
          </a:p>
          <a:p>
            <a:pPr indent="0" lvl="0" marL="0" rtl="0" algn="l">
              <a:spcBef>
                <a:spcPts val="0"/>
              </a:spcBef>
              <a:spcAft>
                <a:spcPts val="0"/>
              </a:spcAft>
              <a:buNone/>
            </a:pPr>
            <a:r>
              <a:rPr lang="en"/>
              <a:t>Kim Baker Flowers</a:t>
            </a:r>
            <a:endParaRPr/>
          </a:p>
          <a:p>
            <a:pPr indent="0" lvl="0" marL="0" rtl="0" algn="l">
              <a:spcBef>
                <a:spcPts val="0"/>
              </a:spcBef>
              <a:spcAft>
                <a:spcPts val="0"/>
              </a:spcAft>
              <a:buNone/>
            </a:pPr>
            <a:r>
              <a:rPr lang="en"/>
              <a:t>Sherman Lewis</a:t>
            </a:r>
            <a:endParaRPr/>
          </a:p>
          <a:p>
            <a:pPr indent="0" lvl="0" marL="0" rtl="0" algn="l">
              <a:spcBef>
                <a:spcPts val="0"/>
              </a:spcBef>
              <a:spcAft>
                <a:spcPts val="0"/>
              </a:spcAft>
              <a:buNone/>
            </a:pPr>
            <a:r>
              <a:rPr lang="en"/>
              <a:t>Michael Schmeltz</a:t>
            </a:r>
            <a:endParaRPr/>
          </a:p>
          <a:p>
            <a:pPr indent="0" lvl="0" marL="0" rtl="0" algn="l">
              <a:spcBef>
                <a:spcPts val="0"/>
              </a:spcBef>
              <a:spcAft>
                <a:spcPts val="0"/>
              </a:spcAft>
              <a:buNone/>
            </a:pPr>
            <a:r>
              <a:rPr lang="en"/>
              <a:t>Zachary Meade</a:t>
            </a:r>
            <a:endParaRPr/>
          </a:p>
          <a:p>
            <a:pPr indent="0" lvl="0" marL="0" rtl="0" algn="l">
              <a:spcBef>
                <a:spcPts val="0"/>
              </a:spcBef>
              <a:spcAft>
                <a:spcPts val="0"/>
              </a:spcAft>
              <a:buNone/>
            </a:pPr>
            <a:r>
              <a:rPr lang="en"/>
              <a:t>Ryan Heryford</a:t>
            </a:r>
            <a:endParaRPr/>
          </a:p>
          <a:p>
            <a:pPr indent="0" lvl="0" marL="0" rtl="0" algn="l">
              <a:spcBef>
                <a:spcPts val="0"/>
              </a:spcBef>
              <a:spcAft>
                <a:spcPts val="0"/>
              </a:spcAft>
              <a:buNone/>
            </a:pPr>
            <a:r>
              <a:rPr lang="en"/>
              <a:t>Winnie Kwofie</a:t>
            </a:r>
            <a:endParaRPr/>
          </a:p>
          <a:p>
            <a:pPr indent="0" lvl="0" marL="0" rtl="0" algn="l">
              <a:spcBef>
                <a:spcPts val="0"/>
              </a:spcBef>
              <a:spcAft>
                <a:spcPts val="0"/>
              </a:spcAft>
              <a:buNone/>
            </a:pPr>
            <a:r>
              <a:rPr lang="en"/>
              <a:t>Sharon Chen-Bateman</a:t>
            </a:r>
            <a:endParaRPr/>
          </a:p>
          <a:p>
            <a:pPr indent="0" lvl="0" marL="0" rtl="0" algn="l">
              <a:spcBef>
                <a:spcPts val="0"/>
              </a:spcBef>
              <a:spcAft>
                <a:spcPts val="0"/>
              </a:spcAft>
              <a:buNone/>
            </a:pPr>
            <a:r>
              <a:rPr lang="en"/>
              <a:t>Anna Alexander</a:t>
            </a:r>
            <a:endParaRPr/>
          </a:p>
          <a:p>
            <a:pPr indent="0" lvl="0" marL="0" rtl="0" algn="l">
              <a:spcBef>
                <a:spcPts val="0"/>
              </a:spcBef>
              <a:spcAft>
                <a:spcPts val="0"/>
              </a:spcAft>
              <a:buNone/>
            </a:pPr>
            <a:r>
              <a:rPr lang="en"/>
              <a:t>Brian Cook</a:t>
            </a:r>
            <a:endParaRPr/>
          </a:p>
          <a:p>
            <a:pPr indent="0" lvl="0" marL="0" rtl="0" algn="l">
              <a:spcBef>
                <a:spcPts val="0"/>
              </a:spcBef>
              <a:spcAft>
                <a:spcPts val="0"/>
              </a:spcAft>
              <a:buNone/>
            </a:pPr>
            <a:r>
              <a:rPr lang="en"/>
              <a:t>Martin Castillo</a:t>
            </a:r>
            <a:endParaRPr/>
          </a:p>
          <a:p>
            <a:pPr indent="0" lvl="0" marL="0" rtl="0" algn="l">
              <a:spcBef>
                <a:spcPts val="0"/>
              </a:spcBef>
              <a:spcAft>
                <a:spcPts val="0"/>
              </a:spcAft>
              <a:buNone/>
            </a:pPr>
            <a:r>
              <a:rPr lang="en"/>
              <a:t>Julie Mielke</a:t>
            </a:r>
            <a:endParaRPr/>
          </a:p>
          <a:p>
            <a:pPr indent="0" lvl="0" marL="0" rtl="0" algn="l">
              <a:spcBef>
                <a:spcPts val="0"/>
              </a:spcBef>
              <a:spcAft>
                <a:spcPts val="0"/>
              </a:spcAft>
              <a:buNone/>
            </a:pPr>
            <a:r>
              <a:rPr lang="en"/>
              <a:t>Debbie Chaw</a:t>
            </a:r>
            <a:endParaRPr/>
          </a:p>
          <a:p>
            <a:pPr indent="0" lvl="0" marL="0" rtl="0" algn="l">
              <a:spcBef>
                <a:spcPts val="0"/>
              </a:spcBef>
              <a:spcAft>
                <a:spcPts val="0"/>
              </a:spcAft>
              <a:buNone/>
            </a:pPr>
            <a:r>
              <a:rPr lang="en"/>
              <a:t>Jillian Buckholz</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6b33c93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6b33c93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542047ad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542047ad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Training of janitorial staff for zero waste</a:t>
            </a:r>
            <a:endParaRPr/>
          </a:p>
          <a:p>
            <a:pPr indent="-298450" lvl="0" marL="457200" rtl="0" algn="l">
              <a:spcBef>
                <a:spcPts val="0"/>
              </a:spcBef>
              <a:spcAft>
                <a:spcPts val="0"/>
              </a:spcAft>
              <a:buSzPts val="1100"/>
              <a:buChar char="●"/>
            </a:pPr>
            <a:r>
              <a:rPr lang="en"/>
              <a:t>Bag color with correct color bin</a:t>
            </a:r>
            <a:endParaRPr/>
          </a:p>
          <a:p>
            <a:pPr indent="-298450" lvl="0" marL="457200" rtl="0" algn="l">
              <a:spcBef>
                <a:spcPts val="0"/>
              </a:spcBef>
              <a:spcAft>
                <a:spcPts val="0"/>
              </a:spcAft>
              <a:buSzPts val="1100"/>
              <a:buChar char="●"/>
            </a:pPr>
            <a:r>
              <a:rPr lang="en"/>
              <a:t>Training by end of April</a:t>
            </a:r>
            <a:endParaRPr/>
          </a:p>
          <a:p>
            <a:pPr indent="-298450" lvl="0" marL="457200" rtl="0" algn="l">
              <a:spcBef>
                <a:spcPts val="0"/>
              </a:spcBef>
              <a:spcAft>
                <a:spcPts val="0"/>
              </a:spcAft>
              <a:buSzPts val="1100"/>
              <a:buChar char="●"/>
            </a:pPr>
            <a:r>
              <a:rPr lang="en"/>
              <a:t>Streamline number of library bins</a:t>
            </a:r>
            <a:endParaRPr/>
          </a:p>
          <a:p>
            <a:pPr indent="-298450" lvl="0" marL="457200" rtl="0" algn="l">
              <a:spcBef>
                <a:spcPts val="0"/>
              </a:spcBef>
              <a:spcAft>
                <a:spcPts val="0"/>
              </a:spcAft>
              <a:buSzPts val="1100"/>
              <a:buChar char="●"/>
            </a:pPr>
            <a:r>
              <a:rPr lang="en"/>
              <a:t>Strategic locations, work with ASI</a:t>
            </a:r>
            <a:endParaRPr/>
          </a:p>
          <a:p>
            <a:pPr indent="-298450" lvl="0" marL="457200" rtl="0" algn="l">
              <a:spcBef>
                <a:spcPts val="0"/>
              </a:spcBef>
              <a:spcAft>
                <a:spcPts val="0"/>
              </a:spcAft>
              <a:buSzPts val="1100"/>
              <a:buChar char="●"/>
            </a:pPr>
            <a:r>
              <a:rPr lang="en"/>
              <a:t>Larger bins in the library</a:t>
            </a:r>
            <a:endParaRPr/>
          </a:p>
          <a:p>
            <a:pPr indent="-298450" lvl="0" marL="457200" rtl="0" algn="l">
              <a:spcBef>
                <a:spcPts val="0"/>
              </a:spcBef>
              <a:spcAft>
                <a:spcPts val="0"/>
              </a:spcAft>
              <a:buSzPts val="1100"/>
              <a:buChar char="●"/>
            </a:pPr>
            <a:r>
              <a:rPr lang="en"/>
              <a:t>Education for students</a:t>
            </a:r>
            <a:endParaRPr/>
          </a:p>
          <a:p>
            <a:pPr indent="-298450" lvl="0" marL="457200" rtl="0" algn="l">
              <a:spcBef>
                <a:spcPts val="0"/>
              </a:spcBef>
              <a:spcAft>
                <a:spcPts val="0"/>
              </a:spcAft>
              <a:buSzPts val="1100"/>
              <a:buChar char="●"/>
            </a:pPr>
            <a:r>
              <a:rPr lang="en"/>
              <a:t>Context of education, </a:t>
            </a:r>
            <a:r>
              <a:rPr lang="en"/>
              <a:t>repurposed</a:t>
            </a:r>
            <a:r>
              <a:rPr lang="en"/>
              <a:t> materials</a:t>
            </a:r>
            <a:endParaRPr/>
          </a:p>
          <a:p>
            <a:pPr indent="-298450" lvl="0" marL="457200" rtl="0" algn="l">
              <a:spcBef>
                <a:spcPts val="0"/>
              </a:spcBef>
              <a:spcAft>
                <a:spcPts val="0"/>
              </a:spcAft>
              <a:buSzPts val="1100"/>
              <a:buChar char="●"/>
            </a:pPr>
            <a:r>
              <a:rPr lang="en"/>
              <a:t>Waste management doing education, like Recology</a:t>
            </a:r>
            <a:endParaRPr/>
          </a:p>
          <a:p>
            <a:pPr indent="-298450" lvl="0" marL="457200" rtl="0" algn="l">
              <a:spcBef>
                <a:spcPts val="0"/>
              </a:spcBef>
              <a:spcAft>
                <a:spcPts val="0"/>
              </a:spcAft>
              <a:buSzPts val="1100"/>
              <a:buChar char="●"/>
            </a:pPr>
            <a:r>
              <a:rPr lang="en"/>
              <a:t>Update signs for items that are more particular to various areas of the campus</a:t>
            </a:r>
            <a:endParaRPr/>
          </a:p>
          <a:p>
            <a:pPr indent="-298450" lvl="0" marL="457200" rtl="0" algn="l">
              <a:spcBef>
                <a:spcPts val="0"/>
              </a:spcBef>
              <a:spcAft>
                <a:spcPts val="0"/>
              </a:spcAft>
              <a:buSzPts val="1100"/>
              <a:buChar char="●"/>
            </a:pPr>
            <a:r>
              <a:rPr lang="en"/>
              <a:t>Walk with Grounds for location of bins outside</a:t>
            </a:r>
            <a:endParaRPr/>
          </a:p>
          <a:p>
            <a:pPr indent="-298450" lvl="0" marL="457200" rtl="0" algn="l">
              <a:spcBef>
                <a:spcPts val="0"/>
              </a:spcBef>
              <a:spcAft>
                <a:spcPts val="0"/>
              </a:spcAft>
              <a:buSzPts val="1100"/>
              <a:buChar char="●"/>
            </a:pPr>
            <a:r>
              <a:rPr lang="en"/>
              <a:t>SA/SF contamination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542047ad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542047ad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542047ad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542047ad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542047ad9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542047ad9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542047ad9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542047ad9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4542047ad9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4542047ad9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4542047ad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4542047ad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4542047ad9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4542047ad9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4542047ad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4542047ad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542047a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542047a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4542047ad9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4542047ad9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4542047ad9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4542047ad9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4542047ad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542047ad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4542047ad9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4542047ad9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4542047ad9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4542047ad9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4542047ad9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4542047ad9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4550c9fd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4550c9fd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20+9 = 29 out of 37 surveyed said they can live or maybe live without a desktop printer. That is almost 80% of survey takers.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4550c9fd3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4550c9fd3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27 of 37 responders said that they were not bothered by the location of the networked printers or that they will get used to it. In order to increase satisfaction, it may be beneficial to revisit placements in the future.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steps: Academic programs</a:t>
            </a:r>
            <a:endParaRPr/>
          </a:p>
          <a:p>
            <a:pPr indent="-298450" lvl="0" marL="457200" rtl="0" algn="l">
              <a:spcBef>
                <a:spcPts val="0"/>
              </a:spcBef>
              <a:spcAft>
                <a:spcPts val="0"/>
              </a:spcAft>
              <a:buSzPts val="1100"/>
              <a:buChar char="●"/>
            </a:pPr>
            <a:r>
              <a:rPr lang="en"/>
              <a:t>Jillian/Debbie talk to Provost about next steps</a:t>
            </a:r>
            <a:endParaRPr/>
          </a:p>
          <a:p>
            <a:pPr indent="-298450" lvl="0" marL="457200" rtl="0" algn="l">
              <a:spcBef>
                <a:spcPts val="0"/>
              </a:spcBef>
              <a:spcAft>
                <a:spcPts val="0"/>
              </a:spcAft>
              <a:buSzPts val="1100"/>
              <a:buChar char="●"/>
            </a:pPr>
            <a:r>
              <a:rPr lang="en"/>
              <a:t>Code machines correctly so that Dept IDs are listed in machines - setup in advance for Academic units</a:t>
            </a:r>
            <a:endParaRPr/>
          </a:p>
          <a:p>
            <a:pPr indent="-298450" lvl="0" marL="457200" rtl="0" algn="l">
              <a:spcBef>
                <a:spcPts val="0"/>
              </a:spcBef>
              <a:spcAft>
                <a:spcPts val="0"/>
              </a:spcAft>
              <a:buSzPts val="1100"/>
              <a:buChar char="●"/>
            </a:pPr>
            <a:r>
              <a:rPr lang="en"/>
              <a:t>We’d get more support if we have a better understanding of what requires a wet signature and what doesn’t</a:t>
            </a:r>
            <a:endParaRPr/>
          </a:p>
          <a:p>
            <a:pPr indent="-298450" lvl="0" marL="457200" rtl="0" algn="l">
              <a:spcBef>
                <a:spcPts val="0"/>
              </a:spcBef>
              <a:spcAft>
                <a:spcPts val="0"/>
              </a:spcAft>
              <a:buSzPts val="1100"/>
              <a:buChar char="●"/>
            </a:pPr>
            <a:r>
              <a:rPr lang="en"/>
              <a:t>Have adobe sign for digital signatures</a:t>
            </a:r>
            <a:endParaRPr/>
          </a:p>
          <a:p>
            <a:pPr indent="-298450" lvl="0" marL="457200" rtl="0" algn="l">
              <a:spcBef>
                <a:spcPts val="0"/>
              </a:spcBef>
              <a:spcAft>
                <a:spcPts val="0"/>
              </a:spcAft>
              <a:buSzPts val="1100"/>
              <a:buChar char="●"/>
            </a:pPr>
            <a:r>
              <a:rPr lang="en"/>
              <a:t>Veronica may have list of wet signatures required on forms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4542047ad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4542047ad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4542047ad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4542047ad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542047ad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542047ad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Zachary</a:t>
            </a:r>
            <a:endParaRPr/>
          </a:p>
          <a:p>
            <a:pPr indent="-298450" lvl="0" marL="457200" rtl="0" algn="l">
              <a:spcBef>
                <a:spcPts val="0"/>
              </a:spcBef>
              <a:spcAft>
                <a:spcPts val="0"/>
              </a:spcAft>
              <a:buSzPts val="1100"/>
              <a:buChar char="-"/>
            </a:pPr>
            <a:r>
              <a:rPr lang="en"/>
              <a:t>Committee is seated</a:t>
            </a:r>
            <a:endParaRPr/>
          </a:p>
          <a:p>
            <a:pPr indent="-298450" lvl="0" marL="457200" rtl="0" algn="l">
              <a:spcBef>
                <a:spcPts val="0"/>
              </a:spcBef>
              <a:spcAft>
                <a:spcPts val="0"/>
              </a:spcAft>
              <a:buSzPts val="1100"/>
              <a:buChar char="-"/>
            </a:pPr>
            <a:r>
              <a:rPr lang="en"/>
              <a:t>Bringing together campus stakeholders</a:t>
            </a:r>
            <a:endParaRPr/>
          </a:p>
          <a:p>
            <a:pPr indent="-298450" lvl="0" marL="457200" rtl="0" algn="l">
              <a:spcBef>
                <a:spcPts val="0"/>
              </a:spcBef>
              <a:spcAft>
                <a:spcPts val="0"/>
              </a:spcAft>
              <a:buSzPts val="1100"/>
              <a:buChar char="-"/>
            </a:pPr>
            <a:r>
              <a:rPr lang="en"/>
              <a:t>Goals: create an internal policy for clubs and orgs for sustainability</a:t>
            </a:r>
            <a:endParaRPr/>
          </a:p>
          <a:p>
            <a:pPr indent="0" lvl="0" marL="0" rtl="0" algn="l">
              <a:spcBef>
                <a:spcPts val="0"/>
              </a:spcBef>
              <a:spcAft>
                <a:spcPts val="0"/>
              </a:spcAft>
              <a:buNone/>
            </a:pPr>
            <a:r>
              <a:rPr lang="en"/>
              <a:t>Brooke</a:t>
            </a:r>
            <a:endParaRPr/>
          </a:p>
          <a:p>
            <a:pPr indent="-298450" lvl="0" marL="457200" rtl="0" algn="l">
              <a:spcBef>
                <a:spcPts val="0"/>
              </a:spcBef>
              <a:spcAft>
                <a:spcPts val="0"/>
              </a:spcAft>
              <a:buSzPts val="1100"/>
              <a:buChar char="-"/>
            </a:pPr>
            <a:r>
              <a:rPr lang="en"/>
              <a:t>Meet every other week</a:t>
            </a:r>
            <a:endParaRPr/>
          </a:p>
          <a:p>
            <a:pPr indent="-298450" lvl="0" marL="457200" rtl="0" algn="l">
              <a:spcBef>
                <a:spcPts val="0"/>
              </a:spcBef>
              <a:spcAft>
                <a:spcPts val="0"/>
              </a:spcAft>
              <a:buSzPts val="1100"/>
              <a:buChar char="-"/>
            </a:pPr>
            <a:r>
              <a:rPr lang="en"/>
              <a:t>Campus Clean Up, 37lbs trash</a:t>
            </a:r>
            <a:endParaRPr/>
          </a:p>
          <a:p>
            <a:pPr indent="-298450" lvl="0" marL="457200" rtl="0" algn="l">
              <a:spcBef>
                <a:spcPts val="0"/>
              </a:spcBef>
              <a:spcAft>
                <a:spcPts val="0"/>
              </a:spcAft>
              <a:buSzPts val="1100"/>
              <a:buChar char="-"/>
            </a:pPr>
            <a:r>
              <a:rPr lang="en"/>
              <a:t>Interest in starting a garden or garden club</a:t>
            </a:r>
            <a:endParaRPr/>
          </a:p>
          <a:p>
            <a:pPr indent="-298450" lvl="0" marL="457200" rtl="0" algn="l">
              <a:spcBef>
                <a:spcPts val="0"/>
              </a:spcBef>
              <a:spcAft>
                <a:spcPts val="0"/>
              </a:spcAft>
              <a:buSzPts val="1100"/>
              <a:buChar char="-"/>
            </a:pPr>
            <a:r>
              <a:rPr lang="en"/>
              <a:t>Community engagement</a:t>
            </a:r>
            <a:endParaRPr/>
          </a:p>
          <a:p>
            <a:pPr indent="0" lvl="0" marL="0" rtl="0" algn="l">
              <a:spcBef>
                <a:spcPts val="0"/>
              </a:spcBef>
              <a:spcAft>
                <a:spcPts val="0"/>
              </a:spcAft>
              <a:buNone/>
            </a:pPr>
            <a:r>
              <a:rPr lang="en"/>
              <a:t>Ryan</a:t>
            </a:r>
            <a:endParaRPr/>
          </a:p>
          <a:p>
            <a:pPr indent="-298450" lvl="0" marL="457200" rtl="0" algn="l">
              <a:spcBef>
                <a:spcPts val="0"/>
              </a:spcBef>
              <a:spcAft>
                <a:spcPts val="0"/>
              </a:spcAft>
              <a:buSzPts val="1100"/>
              <a:buChar char="-"/>
            </a:pPr>
            <a:r>
              <a:rPr lang="en"/>
              <a:t>Comments on policy documents (CAP and CSU Sustainability Policy Draft)</a:t>
            </a:r>
            <a:endParaRPr/>
          </a:p>
          <a:p>
            <a:pPr indent="-298450" lvl="0" marL="457200" rtl="0" algn="l">
              <a:spcBef>
                <a:spcPts val="0"/>
              </a:spcBef>
              <a:spcAft>
                <a:spcPts val="0"/>
              </a:spcAft>
              <a:buSzPts val="1100"/>
              <a:buChar char="-"/>
            </a:pPr>
            <a:r>
              <a:rPr lang="en"/>
              <a:t>Curriculum work</a:t>
            </a:r>
            <a:endParaRPr/>
          </a:p>
          <a:p>
            <a:pPr indent="-298450" lvl="0" marL="457200" rtl="0" algn="l">
              <a:spcBef>
                <a:spcPts val="0"/>
              </a:spcBef>
              <a:spcAft>
                <a:spcPts val="0"/>
              </a:spcAft>
              <a:buSzPts val="1100"/>
              <a:buChar char="-"/>
            </a:pPr>
            <a:r>
              <a:rPr lang="en"/>
              <a:t>Sustainability minor, have charter and pathway developed</a:t>
            </a:r>
            <a:endParaRPr/>
          </a:p>
          <a:p>
            <a:pPr indent="-298450" lvl="0" marL="457200" rtl="0" algn="l">
              <a:spcBef>
                <a:spcPts val="0"/>
              </a:spcBef>
              <a:spcAft>
                <a:spcPts val="0"/>
              </a:spcAft>
              <a:buSzPts val="1100"/>
              <a:buChar char="-"/>
            </a:pPr>
            <a:r>
              <a:rPr lang="en"/>
              <a:t>Space for student member in charter, have 9 faculty</a:t>
            </a:r>
            <a:endParaRPr/>
          </a:p>
          <a:p>
            <a:pPr indent="-298450" lvl="0" marL="457200" rtl="0" algn="l">
              <a:spcBef>
                <a:spcPts val="0"/>
              </a:spcBef>
              <a:spcAft>
                <a:spcPts val="0"/>
              </a:spcAft>
              <a:buSzPts val="1100"/>
              <a:buChar char="-"/>
            </a:pPr>
            <a:r>
              <a:rPr lang="en"/>
              <a:t>Meeting date/time, 1st and 3rd Monday of month, 12pm - 1:30pm in SF 466</a:t>
            </a:r>
            <a:endParaRPr/>
          </a:p>
          <a:p>
            <a:pPr indent="0" lvl="0" marL="0" rtl="0" algn="l">
              <a:spcBef>
                <a:spcPts val="0"/>
              </a:spcBef>
              <a:spcAft>
                <a:spcPts val="0"/>
              </a:spcAft>
              <a:buNone/>
            </a:pPr>
            <a:r>
              <a:rPr lang="en"/>
              <a:t>Michael</a:t>
            </a:r>
            <a:endParaRPr/>
          </a:p>
          <a:p>
            <a:pPr indent="-298450" lvl="0" marL="457200" rtl="0" algn="l">
              <a:spcBef>
                <a:spcPts val="0"/>
              </a:spcBef>
              <a:spcAft>
                <a:spcPts val="0"/>
              </a:spcAft>
              <a:buSzPts val="1100"/>
              <a:buChar char="-"/>
            </a:pPr>
            <a:r>
              <a:rPr lang="en"/>
              <a:t>Climate change and public health background</a:t>
            </a:r>
            <a:endParaRPr/>
          </a:p>
          <a:p>
            <a:pPr indent="-298450" lvl="0" marL="457200" rtl="0" algn="l">
              <a:spcBef>
                <a:spcPts val="0"/>
              </a:spcBef>
              <a:spcAft>
                <a:spcPts val="0"/>
              </a:spcAft>
              <a:buSzPts val="1100"/>
              <a:buChar char="-"/>
            </a:pPr>
            <a:r>
              <a:rPr lang="en"/>
              <a:t>Engage faculty in climate change research</a:t>
            </a:r>
            <a:endParaRPr/>
          </a:p>
          <a:p>
            <a:pPr indent="-298450" lvl="0" marL="457200" rtl="0" algn="l">
              <a:spcBef>
                <a:spcPts val="0"/>
              </a:spcBef>
              <a:spcAft>
                <a:spcPts val="0"/>
              </a:spcAft>
              <a:buSzPts val="1100"/>
              <a:buChar char="-"/>
            </a:pPr>
            <a:r>
              <a:rPr lang="en"/>
              <a:t>Working group, CSUEB Climate Change working group</a:t>
            </a:r>
            <a:endParaRPr/>
          </a:p>
          <a:p>
            <a:pPr indent="-298450" lvl="0" marL="457200" rtl="0" algn="l">
              <a:spcBef>
                <a:spcPts val="0"/>
              </a:spcBef>
              <a:spcAft>
                <a:spcPts val="0"/>
              </a:spcAft>
              <a:buSzPts val="1100"/>
              <a:buChar char="-"/>
            </a:pPr>
            <a:r>
              <a:rPr lang="en"/>
              <a:t>Was a strategic grant growth opportunity, but went in different direction so didn’t apply</a:t>
            </a:r>
            <a:endParaRPr/>
          </a:p>
          <a:p>
            <a:pPr indent="-298450" lvl="0" marL="457200" rtl="0" algn="l">
              <a:spcBef>
                <a:spcPts val="0"/>
              </a:spcBef>
              <a:spcAft>
                <a:spcPts val="0"/>
              </a:spcAft>
              <a:buSzPts val="1100"/>
              <a:buChar char="-"/>
            </a:pPr>
            <a:r>
              <a:rPr lang="en"/>
              <a:t>Interdisciplinary research around climate change with public health/welfare is endgame of research</a:t>
            </a:r>
            <a:endParaRPr/>
          </a:p>
          <a:p>
            <a:pPr indent="-298450" lvl="0" marL="457200" rtl="0" algn="l">
              <a:spcBef>
                <a:spcPts val="0"/>
              </a:spcBef>
              <a:spcAft>
                <a:spcPts val="0"/>
              </a:spcAft>
              <a:buSzPts val="1100"/>
              <a:buChar char="-"/>
            </a:pPr>
            <a:r>
              <a:rPr lang="en"/>
              <a:t>Env sc, physics, biostats, polysci, engineering, others</a:t>
            </a:r>
            <a:endParaRPr/>
          </a:p>
          <a:p>
            <a:pPr indent="-298450" lvl="0" marL="457200" rtl="0" algn="l">
              <a:spcBef>
                <a:spcPts val="0"/>
              </a:spcBef>
              <a:spcAft>
                <a:spcPts val="0"/>
              </a:spcAft>
              <a:buSzPts val="1100"/>
              <a:buChar char="-"/>
            </a:pPr>
            <a:r>
              <a:rPr lang="en"/>
              <a:t>Developing a web presence on campus webpage</a:t>
            </a:r>
            <a:endParaRPr/>
          </a:p>
          <a:p>
            <a:pPr indent="-298450" lvl="0" marL="457200" rtl="0" algn="l">
              <a:spcBef>
                <a:spcPts val="0"/>
              </a:spcBef>
              <a:spcAft>
                <a:spcPts val="0"/>
              </a:spcAft>
              <a:buSzPts val="1100"/>
              <a:buChar char="-"/>
            </a:pPr>
            <a:r>
              <a:rPr lang="en"/>
              <a:t>No </a:t>
            </a:r>
            <a:r>
              <a:rPr lang="en"/>
              <a:t>students</a:t>
            </a:r>
            <a:r>
              <a:rPr lang="en"/>
              <a:t> currently</a:t>
            </a:r>
            <a:endParaRPr/>
          </a:p>
          <a:p>
            <a:pPr indent="-298450" lvl="0" marL="457200" rtl="0" algn="l">
              <a:spcBef>
                <a:spcPts val="0"/>
              </a:spcBef>
              <a:spcAft>
                <a:spcPts val="0"/>
              </a:spcAft>
              <a:buSzPts val="1100"/>
              <a:buChar char="-"/>
            </a:pPr>
            <a:r>
              <a:rPr lang="en"/>
              <a:t>Working on next meeting date/time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RFP for </a:t>
            </a:r>
            <a:r>
              <a:rPr lang="en"/>
              <a:t>transportation</a:t>
            </a:r>
            <a:r>
              <a:rPr lang="en"/>
              <a:t> development from CIty of Hayward next year, will include sustainability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*NEED RAW SUSTAINABILITY COMMITTEE NEXT MEETING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4542047ad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542047ad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542047ad9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542047ad9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4542047ad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4542047ad9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542047ad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542047ad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542047ad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542047ad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Info/Layout:</a:t>
            </a:r>
            <a:endParaRPr/>
          </a:p>
          <a:p>
            <a:pPr indent="-298450" lvl="0" marL="457200" rtl="0" algn="l">
              <a:spcBef>
                <a:spcPts val="0"/>
              </a:spcBef>
              <a:spcAft>
                <a:spcPts val="0"/>
              </a:spcAft>
              <a:buSzPts val="1100"/>
              <a:buChar char="●"/>
            </a:pPr>
            <a:r>
              <a:rPr lang="en"/>
              <a:t>Sharon is project manager</a:t>
            </a:r>
            <a:endParaRPr/>
          </a:p>
          <a:p>
            <a:pPr indent="-298450" lvl="0" marL="457200" rtl="0" algn="l">
              <a:spcBef>
                <a:spcPts val="0"/>
              </a:spcBef>
              <a:spcAft>
                <a:spcPts val="0"/>
              </a:spcAft>
              <a:buSzPts val="1100"/>
              <a:buChar char="●"/>
            </a:pPr>
            <a:r>
              <a:rPr lang="en"/>
              <a:t>Central campus </a:t>
            </a:r>
            <a:r>
              <a:rPr lang="en"/>
              <a:t>location</a:t>
            </a:r>
            <a:endParaRPr/>
          </a:p>
          <a:p>
            <a:pPr indent="-298450" lvl="0" marL="457200" rtl="0" algn="l">
              <a:spcBef>
                <a:spcPts val="0"/>
              </a:spcBef>
              <a:spcAft>
                <a:spcPts val="0"/>
              </a:spcAft>
              <a:buSzPts val="1100"/>
              <a:buChar char="●"/>
            </a:pPr>
            <a:r>
              <a:rPr lang="en"/>
              <a:t>First floor collaborative/innovation space</a:t>
            </a:r>
            <a:endParaRPr/>
          </a:p>
          <a:p>
            <a:pPr indent="-298450" lvl="0" marL="457200" rtl="0" algn="l">
              <a:spcBef>
                <a:spcPts val="0"/>
              </a:spcBef>
              <a:spcAft>
                <a:spcPts val="0"/>
              </a:spcAft>
              <a:buSzPts val="1100"/>
              <a:buChar char="●"/>
            </a:pPr>
            <a:r>
              <a:rPr lang="en"/>
              <a:t>Second floor quieter with library stacks</a:t>
            </a:r>
            <a:endParaRPr/>
          </a:p>
          <a:p>
            <a:pPr indent="-298450" lvl="0" marL="457200" rtl="0" algn="l">
              <a:spcBef>
                <a:spcPts val="0"/>
              </a:spcBef>
              <a:spcAft>
                <a:spcPts val="0"/>
              </a:spcAft>
              <a:buSzPts val="1100"/>
              <a:buChar char="●"/>
            </a:pPr>
            <a:r>
              <a:rPr lang="en"/>
              <a:t>Natural light is key sustainability </a:t>
            </a:r>
            <a:r>
              <a:rPr lang="en"/>
              <a:t>element</a:t>
            </a:r>
            <a:endParaRPr/>
          </a:p>
          <a:p>
            <a:pPr indent="-298450" lvl="0" marL="457200" rtl="0" algn="l">
              <a:spcBef>
                <a:spcPts val="0"/>
              </a:spcBef>
              <a:spcAft>
                <a:spcPts val="0"/>
              </a:spcAft>
              <a:buSzPts val="1100"/>
              <a:buChar char="●"/>
            </a:pPr>
            <a:r>
              <a:rPr lang="en"/>
              <a:t>Third floor more quiet than </a:t>
            </a:r>
            <a:r>
              <a:rPr lang="en"/>
              <a:t>second</a:t>
            </a:r>
            <a:r>
              <a:rPr lang="en"/>
              <a:t> floor, a lot of collaborative space</a:t>
            </a:r>
            <a:endParaRPr/>
          </a:p>
          <a:p>
            <a:pPr indent="-298450" lvl="0" marL="457200" rtl="0" algn="l">
              <a:spcBef>
                <a:spcPts val="0"/>
              </a:spcBef>
              <a:spcAft>
                <a:spcPts val="0"/>
              </a:spcAft>
              <a:buSzPts val="1100"/>
              <a:buChar char="●"/>
            </a:pPr>
            <a:r>
              <a:rPr lang="en"/>
              <a:t>SCAA on the third floor</a:t>
            </a:r>
            <a:endParaRPr/>
          </a:p>
          <a:p>
            <a:pPr indent="-298450" lvl="0" marL="457200" rtl="0" algn="l">
              <a:spcBef>
                <a:spcPts val="0"/>
              </a:spcBef>
              <a:spcAft>
                <a:spcPts val="0"/>
              </a:spcAft>
              <a:buSzPts val="1100"/>
              <a:buChar char="●"/>
            </a:pPr>
            <a:r>
              <a:rPr lang="en"/>
              <a:t>Third </a:t>
            </a:r>
            <a:r>
              <a:rPr lang="en"/>
              <a:t>floor</a:t>
            </a:r>
            <a:r>
              <a:rPr lang="en"/>
              <a:t> bridge</a:t>
            </a:r>
            <a:endParaRPr/>
          </a:p>
          <a:p>
            <a:pPr indent="-298450" lvl="0" marL="457200" rtl="0" algn="l">
              <a:spcBef>
                <a:spcPts val="0"/>
              </a:spcBef>
              <a:spcAft>
                <a:spcPts val="0"/>
              </a:spcAft>
              <a:buSzPts val="1100"/>
              <a:buChar char="●"/>
            </a:pPr>
            <a:r>
              <a:rPr lang="en"/>
              <a:t>First to second floor elevator</a:t>
            </a:r>
            <a:endParaRPr/>
          </a:p>
          <a:p>
            <a:pPr indent="-298450" lvl="0" marL="457200" rtl="0" algn="l">
              <a:spcBef>
                <a:spcPts val="0"/>
              </a:spcBef>
              <a:spcAft>
                <a:spcPts val="0"/>
              </a:spcAft>
              <a:buSzPts val="1100"/>
              <a:buChar char="●"/>
            </a:pPr>
            <a:r>
              <a:rPr lang="en"/>
              <a:t>April 2019 ground break, done summer 2021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Sustainability</a:t>
            </a:r>
            <a:r>
              <a:rPr lang="en"/>
              <a:t> features:</a:t>
            </a:r>
            <a:endParaRPr/>
          </a:p>
          <a:p>
            <a:pPr indent="-298450" lvl="0" marL="457200" rtl="0" algn="l">
              <a:spcBef>
                <a:spcPts val="0"/>
              </a:spcBef>
              <a:spcAft>
                <a:spcPts val="0"/>
              </a:spcAft>
              <a:buSzPts val="1100"/>
              <a:buChar char="●"/>
            </a:pPr>
            <a:r>
              <a:rPr lang="en"/>
              <a:t>Net Zero Energy Ready</a:t>
            </a:r>
            <a:endParaRPr/>
          </a:p>
          <a:p>
            <a:pPr indent="-298450" lvl="0" marL="457200" rtl="0" algn="l">
              <a:spcBef>
                <a:spcPts val="0"/>
              </a:spcBef>
              <a:spcAft>
                <a:spcPts val="0"/>
              </a:spcAft>
              <a:buSzPts val="1100"/>
              <a:buChar char="●"/>
            </a:pPr>
            <a:r>
              <a:rPr lang="en"/>
              <a:t>Rooftop solar, no funding to accommodate, but have infrastructure for solar</a:t>
            </a:r>
            <a:endParaRPr/>
          </a:p>
          <a:p>
            <a:pPr indent="-298450" lvl="0" marL="457200" rtl="0" algn="l">
              <a:spcBef>
                <a:spcPts val="0"/>
              </a:spcBef>
              <a:spcAft>
                <a:spcPts val="0"/>
              </a:spcAft>
              <a:buSzPts val="1100"/>
              <a:buChar char="●"/>
            </a:pPr>
            <a:r>
              <a:rPr lang="en"/>
              <a:t>LEED Gold certification goal</a:t>
            </a:r>
            <a:endParaRPr/>
          </a:p>
          <a:p>
            <a:pPr indent="-298450" lvl="0" marL="457200" rtl="0" algn="l">
              <a:spcBef>
                <a:spcPts val="0"/>
              </a:spcBef>
              <a:spcAft>
                <a:spcPts val="0"/>
              </a:spcAft>
              <a:buSzPts val="1100"/>
              <a:buChar char="●"/>
            </a:pPr>
            <a:r>
              <a:rPr lang="en"/>
              <a:t>Daylight features reduce electricity use</a:t>
            </a:r>
            <a:endParaRPr/>
          </a:p>
          <a:p>
            <a:pPr indent="-298450" lvl="0" marL="457200" rtl="0" algn="l">
              <a:spcBef>
                <a:spcPts val="0"/>
              </a:spcBef>
              <a:spcAft>
                <a:spcPts val="0"/>
              </a:spcAft>
              <a:buSzPts val="1100"/>
              <a:buChar char="●"/>
            </a:pPr>
            <a:r>
              <a:rPr lang="en"/>
              <a:t>Recyclable content within interior</a:t>
            </a:r>
            <a:endParaRPr/>
          </a:p>
          <a:p>
            <a:pPr indent="-298450" lvl="0" marL="457200" rtl="0" algn="l">
              <a:spcBef>
                <a:spcPts val="0"/>
              </a:spcBef>
              <a:spcAft>
                <a:spcPts val="0"/>
              </a:spcAft>
              <a:buSzPts val="1100"/>
              <a:buChar char="●"/>
            </a:pPr>
            <a:r>
              <a:rPr lang="en"/>
              <a:t>Water efficient fixtures</a:t>
            </a:r>
            <a:endParaRPr/>
          </a:p>
          <a:p>
            <a:pPr indent="-298450" lvl="0" marL="457200" rtl="0" algn="l">
              <a:spcBef>
                <a:spcPts val="0"/>
              </a:spcBef>
              <a:spcAft>
                <a:spcPts val="0"/>
              </a:spcAft>
              <a:buSzPts val="1100"/>
              <a:buChar char="●"/>
            </a:pPr>
            <a:r>
              <a:rPr lang="en"/>
              <a:t>HVAC efficient system</a:t>
            </a:r>
            <a:endParaRPr/>
          </a:p>
          <a:p>
            <a:pPr indent="-298450" lvl="0" marL="457200" rtl="0" algn="l">
              <a:spcBef>
                <a:spcPts val="0"/>
              </a:spcBef>
              <a:spcAft>
                <a:spcPts val="0"/>
              </a:spcAft>
              <a:buSzPts val="1100"/>
              <a:buChar char="●"/>
            </a:pPr>
            <a:r>
              <a:rPr lang="en"/>
              <a:t>Zero waste building, willing to work with students on this feature</a:t>
            </a:r>
            <a:endParaRPr/>
          </a:p>
          <a:p>
            <a:pPr indent="-298450" lvl="0" marL="457200" rtl="0" algn="l">
              <a:spcBef>
                <a:spcPts val="0"/>
              </a:spcBef>
              <a:spcAft>
                <a:spcPts val="0"/>
              </a:spcAft>
              <a:buSzPts val="1100"/>
              <a:buChar char="●"/>
            </a:pPr>
            <a:r>
              <a:rPr lang="en"/>
              <a:t>Collaborative space is intentional</a:t>
            </a:r>
            <a:endParaRPr/>
          </a:p>
          <a:p>
            <a:pPr indent="-298450" lvl="0" marL="457200" rtl="0" algn="l">
              <a:spcBef>
                <a:spcPts val="0"/>
              </a:spcBef>
              <a:spcAft>
                <a:spcPts val="0"/>
              </a:spcAft>
              <a:buSzPts val="1100"/>
              <a:buChar char="●"/>
            </a:pPr>
            <a:r>
              <a:rPr lang="en"/>
              <a:t>Color based on cultural themes</a:t>
            </a:r>
            <a:endParaRPr/>
          </a:p>
          <a:p>
            <a:pPr indent="-298450" lvl="0" marL="457200" rtl="0" algn="l">
              <a:spcBef>
                <a:spcPts val="0"/>
              </a:spcBef>
              <a:spcAft>
                <a:spcPts val="0"/>
              </a:spcAft>
              <a:buSzPts val="1100"/>
              <a:buChar char="●"/>
            </a:pPr>
            <a:r>
              <a:rPr lang="en"/>
              <a:t>Art to demonstrate different cultures</a:t>
            </a:r>
            <a:endParaRPr/>
          </a:p>
          <a:p>
            <a:pPr indent="-298450" lvl="0" marL="457200" rtl="0" algn="l">
              <a:spcBef>
                <a:spcPts val="0"/>
              </a:spcBef>
              <a:spcAft>
                <a:spcPts val="0"/>
              </a:spcAft>
              <a:buSzPts val="1100"/>
              <a:buChar char="●"/>
            </a:pPr>
            <a:r>
              <a:rPr lang="en"/>
              <a:t>All gender multi stall facilities on first floor</a:t>
            </a:r>
            <a:endParaRPr/>
          </a:p>
          <a:p>
            <a:pPr indent="-298450" lvl="0" marL="457200" rtl="0" algn="l">
              <a:spcBef>
                <a:spcPts val="0"/>
              </a:spcBef>
              <a:spcAft>
                <a:spcPts val="0"/>
              </a:spcAft>
              <a:buSzPts val="1100"/>
              <a:buChar char="●"/>
            </a:pPr>
            <a:r>
              <a:rPr lang="en"/>
              <a:t>Drought tolerant landscaping</a:t>
            </a:r>
            <a:endParaRPr/>
          </a:p>
          <a:p>
            <a:pPr indent="-298450" lvl="0" marL="457200" rtl="0" algn="l">
              <a:spcBef>
                <a:spcPts val="0"/>
              </a:spcBef>
              <a:spcAft>
                <a:spcPts val="0"/>
              </a:spcAft>
              <a:buSzPts val="1100"/>
              <a:buChar char="●"/>
            </a:pPr>
            <a:r>
              <a:rPr lang="en"/>
              <a:t>Irrigation controls</a:t>
            </a:r>
            <a:endParaRPr/>
          </a:p>
          <a:p>
            <a:pPr indent="-298450" lvl="0" marL="457200" rtl="0" algn="l">
              <a:spcBef>
                <a:spcPts val="0"/>
              </a:spcBef>
              <a:spcAft>
                <a:spcPts val="0"/>
              </a:spcAft>
              <a:buSzPts val="1100"/>
              <a:buChar char="●"/>
            </a:pPr>
            <a:r>
              <a:rPr lang="en"/>
              <a:t>Bioswales around building to collect stormwater</a:t>
            </a:r>
            <a:endParaRPr/>
          </a:p>
          <a:p>
            <a:pPr indent="-298450" lvl="0" marL="457200" rtl="0" algn="l">
              <a:spcBef>
                <a:spcPts val="0"/>
              </a:spcBef>
              <a:spcAft>
                <a:spcPts val="0"/>
              </a:spcAft>
              <a:buSzPts val="1100"/>
              <a:buChar char="●"/>
            </a:pPr>
            <a:r>
              <a:rPr lang="en"/>
              <a:t>Plan to keep current trees</a:t>
            </a:r>
            <a:endParaRPr/>
          </a:p>
          <a:p>
            <a:pPr indent="-298450" lvl="0" marL="457200" rtl="0" algn="l">
              <a:spcBef>
                <a:spcPts val="0"/>
              </a:spcBef>
              <a:spcAft>
                <a:spcPts val="0"/>
              </a:spcAft>
              <a:buSzPts val="1100"/>
              <a:buChar char="●"/>
            </a:pPr>
            <a:r>
              <a:rPr lang="en"/>
              <a:t>First floor will have 24/7 space</a:t>
            </a:r>
            <a:endParaRPr/>
          </a:p>
          <a:p>
            <a:pPr indent="-298450" lvl="0" marL="457200" rtl="0" algn="l">
              <a:spcBef>
                <a:spcPts val="0"/>
              </a:spcBef>
              <a:spcAft>
                <a:spcPts val="0"/>
              </a:spcAft>
              <a:buSzPts val="1100"/>
              <a:buChar char="●"/>
            </a:pPr>
            <a:r>
              <a:rPr lang="en"/>
              <a:t>San Marcos example about connecting basic needs with facilities in 24/5 space</a:t>
            </a:r>
            <a:endParaRPr/>
          </a:p>
          <a:p>
            <a:pPr indent="-298450" lvl="0" marL="457200" rtl="0" algn="l">
              <a:spcBef>
                <a:spcPts val="0"/>
              </a:spcBef>
              <a:spcAft>
                <a:spcPts val="0"/>
              </a:spcAft>
              <a:buSzPts val="1100"/>
              <a:buChar char="●"/>
            </a:pPr>
            <a:r>
              <a:rPr lang="en"/>
              <a:t>No geothermal</a:t>
            </a:r>
            <a:endParaRPr/>
          </a:p>
          <a:p>
            <a:pPr indent="-298450" lvl="0" marL="457200" rtl="0" algn="l">
              <a:spcBef>
                <a:spcPts val="0"/>
              </a:spcBef>
              <a:spcAft>
                <a:spcPts val="0"/>
              </a:spcAft>
              <a:buSzPts val="1100"/>
              <a:buChar char="●"/>
            </a:pPr>
            <a:r>
              <a:rPr lang="en"/>
              <a:t>Solar IV MEA is cost effective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542047ad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542047ad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4" name="Google Shape;64;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4" name="Google Shape;84;p18"/>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6" name="Google Shape;86;p1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8" name="Google Shape;108;p22"/>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129" name="Shape 129"/>
        <p:cNvGrpSpPr/>
        <p:nvPr/>
      </p:nvGrpSpPr>
      <p:grpSpPr>
        <a:xfrm>
          <a:off x="0" y="0"/>
          <a:ext cx="0" cy="0"/>
          <a:chOff x="0" y="0"/>
          <a:chExt cx="0" cy="0"/>
        </a:xfrm>
      </p:grpSpPr>
      <p:sp>
        <p:nvSpPr>
          <p:cNvPr id="130" name="Google Shape;130;p26"/>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 name="Google Shape;131;p26"/>
          <p:cNvGrpSpPr/>
          <p:nvPr/>
        </p:nvGrpSpPr>
        <p:grpSpPr>
          <a:xfrm>
            <a:off x="830392" y="1191256"/>
            <a:ext cx="745763" cy="45826"/>
            <a:chOff x="4580561" y="2589004"/>
            <a:chExt cx="1064464" cy="25200"/>
          </a:xfrm>
        </p:grpSpPr>
        <p:sp>
          <p:nvSpPr>
            <p:cNvPr id="132" name="Google Shape;132;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 name="Google Shape;134;p26"/>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35" name="Google Shape;135;p26"/>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6" name="Google Shape;136;p2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37" name="Shape 137"/>
        <p:cNvGrpSpPr/>
        <p:nvPr/>
      </p:nvGrpSpPr>
      <p:grpSpPr>
        <a:xfrm>
          <a:off x="0" y="0"/>
          <a:ext cx="0" cy="0"/>
          <a:chOff x="0" y="0"/>
          <a:chExt cx="0" cy="0"/>
        </a:xfrm>
      </p:grpSpPr>
      <p:grpSp>
        <p:nvGrpSpPr>
          <p:cNvPr id="138" name="Google Shape;138;p27"/>
          <p:cNvGrpSpPr/>
          <p:nvPr/>
        </p:nvGrpSpPr>
        <p:grpSpPr>
          <a:xfrm>
            <a:off x="830392" y="1191256"/>
            <a:ext cx="745763" cy="45826"/>
            <a:chOff x="4580561" y="2589004"/>
            <a:chExt cx="1064464" cy="25200"/>
          </a:xfrm>
        </p:grpSpPr>
        <p:sp>
          <p:nvSpPr>
            <p:cNvPr id="139" name="Google Shape;139;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27"/>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2" name="Google Shape;142;p2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3" name="Shape 143"/>
        <p:cNvGrpSpPr/>
        <p:nvPr/>
      </p:nvGrpSpPr>
      <p:grpSpPr>
        <a:xfrm>
          <a:off x="0" y="0"/>
          <a:ext cx="0" cy="0"/>
          <a:chOff x="0" y="0"/>
          <a:chExt cx="0" cy="0"/>
        </a:xfrm>
      </p:grpSpPr>
      <p:sp>
        <p:nvSpPr>
          <p:cNvPr id="144" name="Google Shape;144;p2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 name="Google Shape;145;p28"/>
          <p:cNvGrpSpPr/>
          <p:nvPr/>
        </p:nvGrpSpPr>
        <p:grpSpPr>
          <a:xfrm>
            <a:off x="830392" y="1191256"/>
            <a:ext cx="745763" cy="45826"/>
            <a:chOff x="4580561" y="2589004"/>
            <a:chExt cx="1064464" cy="25200"/>
          </a:xfrm>
        </p:grpSpPr>
        <p:sp>
          <p:nvSpPr>
            <p:cNvPr id="146" name="Google Shape;146;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28"/>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49" name="Google Shape;149;p28"/>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0" name="Google Shape;150;p2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51" name="Shape 151"/>
        <p:cNvGrpSpPr/>
        <p:nvPr/>
      </p:nvGrpSpPr>
      <p:grpSpPr>
        <a:xfrm>
          <a:off x="0" y="0"/>
          <a:ext cx="0" cy="0"/>
          <a:chOff x="0" y="0"/>
          <a:chExt cx="0" cy="0"/>
        </a:xfrm>
      </p:grpSpPr>
      <p:sp>
        <p:nvSpPr>
          <p:cNvPr id="152" name="Google Shape;152;p2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 name="Google Shape;153;p29"/>
          <p:cNvGrpSpPr/>
          <p:nvPr/>
        </p:nvGrpSpPr>
        <p:grpSpPr>
          <a:xfrm>
            <a:off x="830392" y="1191256"/>
            <a:ext cx="745763" cy="45826"/>
            <a:chOff x="4580561" y="2589004"/>
            <a:chExt cx="1064464" cy="25200"/>
          </a:xfrm>
        </p:grpSpPr>
        <p:sp>
          <p:nvSpPr>
            <p:cNvPr id="154" name="Google Shape;154;p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29"/>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57" name="Google Shape;157;p29"/>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8" name="Google Shape;158;p29"/>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9" name="Google Shape;159;p2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0" name="Shape 160"/>
        <p:cNvGrpSpPr/>
        <p:nvPr/>
      </p:nvGrpSpPr>
      <p:grpSpPr>
        <a:xfrm>
          <a:off x="0" y="0"/>
          <a:ext cx="0" cy="0"/>
          <a:chOff x="0" y="0"/>
          <a:chExt cx="0" cy="0"/>
        </a:xfrm>
      </p:grpSpPr>
      <p:sp>
        <p:nvSpPr>
          <p:cNvPr id="161" name="Google Shape;161;p3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 name="Google Shape;162;p30"/>
          <p:cNvGrpSpPr/>
          <p:nvPr/>
        </p:nvGrpSpPr>
        <p:grpSpPr>
          <a:xfrm>
            <a:off x="830392" y="1191256"/>
            <a:ext cx="745763" cy="45826"/>
            <a:chOff x="4580561" y="2589004"/>
            <a:chExt cx="1064464" cy="25200"/>
          </a:xfrm>
        </p:grpSpPr>
        <p:sp>
          <p:nvSpPr>
            <p:cNvPr id="163" name="Google Shape;163;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30"/>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66" name="Google Shape;166;p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67" name="Shape 167"/>
        <p:cNvGrpSpPr/>
        <p:nvPr/>
      </p:nvGrpSpPr>
      <p:grpSpPr>
        <a:xfrm>
          <a:off x="0" y="0"/>
          <a:ext cx="0" cy="0"/>
          <a:chOff x="0" y="0"/>
          <a:chExt cx="0" cy="0"/>
        </a:xfrm>
      </p:grpSpPr>
      <p:sp>
        <p:nvSpPr>
          <p:cNvPr id="168" name="Google Shape;168;p3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31"/>
          <p:cNvGrpSpPr/>
          <p:nvPr/>
        </p:nvGrpSpPr>
        <p:grpSpPr>
          <a:xfrm>
            <a:off x="830392" y="1191256"/>
            <a:ext cx="745763" cy="45826"/>
            <a:chOff x="4580561" y="2589004"/>
            <a:chExt cx="1064464" cy="25200"/>
          </a:xfrm>
        </p:grpSpPr>
        <p:sp>
          <p:nvSpPr>
            <p:cNvPr id="170" name="Google Shape;170;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31"/>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3" name="Google Shape;173;p31"/>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4" name="Google Shape;174;p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175" name="Shape 175"/>
        <p:cNvGrpSpPr/>
        <p:nvPr/>
      </p:nvGrpSpPr>
      <p:grpSpPr>
        <a:xfrm>
          <a:off x="0" y="0"/>
          <a:ext cx="0" cy="0"/>
          <a:chOff x="0" y="0"/>
          <a:chExt cx="0" cy="0"/>
        </a:xfrm>
      </p:grpSpPr>
      <p:grpSp>
        <p:nvGrpSpPr>
          <p:cNvPr id="176" name="Google Shape;176;p32"/>
          <p:cNvGrpSpPr/>
          <p:nvPr/>
        </p:nvGrpSpPr>
        <p:grpSpPr>
          <a:xfrm>
            <a:off x="830392" y="4169130"/>
            <a:ext cx="745763" cy="45826"/>
            <a:chOff x="4580561" y="2589004"/>
            <a:chExt cx="1064464" cy="25200"/>
          </a:xfrm>
        </p:grpSpPr>
        <p:sp>
          <p:nvSpPr>
            <p:cNvPr id="177" name="Google Shape;177;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32"/>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0" name="Google Shape;180;p3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81" name="Shape 181"/>
        <p:cNvGrpSpPr/>
        <p:nvPr/>
      </p:nvGrpSpPr>
      <p:grpSpPr>
        <a:xfrm>
          <a:off x="0" y="0"/>
          <a:ext cx="0" cy="0"/>
          <a:chOff x="0" y="0"/>
          <a:chExt cx="0" cy="0"/>
        </a:xfrm>
      </p:grpSpPr>
      <p:sp>
        <p:nvSpPr>
          <p:cNvPr id="182" name="Google Shape;182;p33"/>
          <p:cNvSpPr/>
          <p:nvPr/>
        </p:nvSpPr>
        <p:spPr>
          <a:xfrm>
            <a:off x="0" y="0"/>
            <a:ext cx="4572000" cy="51435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33"/>
          <p:cNvGrpSpPr/>
          <p:nvPr/>
        </p:nvGrpSpPr>
        <p:grpSpPr>
          <a:xfrm>
            <a:off x="830392" y="1191256"/>
            <a:ext cx="745763" cy="45826"/>
            <a:chOff x="4580561" y="2589004"/>
            <a:chExt cx="1064464" cy="25200"/>
          </a:xfrm>
        </p:grpSpPr>
        <p:sp>
          <p:nvSpPr>
            <p:cNvPr id="184" name="Google Shape;184;p3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33"/>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87" name="Google Shape;187;p33"/>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88" name="Google Shape;188;p33"/>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89" name="Google Shape;189;p3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0" name="Google Shape;190;p33"/>
          <p:cNvSpPr/>
          <p:nvPr/>
        </p:nvSpPr>
        <p:spPr>
          <a:xfrm>
            <a:off x="4575425" y="0"/>
            <a:ext cx="4572000" cy="5143500"/>
          </a:xfrm>
          <a:prstGeom prst="rect">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91" name="Shape 191"/>
        <p:cNvGrpSpPr/>
        <p:nvPr/>
      </p:nvGrpSpPr>
      <p:grpSpPr>
        <a:xfrm>
          <a:off x="0" y="0"/>
          <a:ext cx="0" cy="0"/>
          <a:chOff x="0" y="0"/>
          <a:chExt cx="0" cy="0"/>
        </a:xfrm>
      </p:grpSpPr>
      <p:sp>
        <p:nvSpPr>
          <p:cNvPr id="192" name="Google Shape;192;p34"/>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193" name="Google Shape;193;p3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194" name="Shape 194"/>
        <p:cNvGrpSpPr/>
        <p:nvPr/>
      </p:nvGrpSpPr>
      <p:grpSpPr>
        <a:xfrm>
          <a:off x="0" y="0"/>
          <a:ext cx="0" cy="0"/>
          <a:chOff x="0" y="0"/>
          <a:chExt cx="0" cy="0"/>
        </a:xfrm>
      </p:grpSpPr>
      <p:grpSp>
        <p:nvGrpSpPr>
          <p:cNvPr id="195" name="Google Shape;195;p35"/>
          <p:cNvGrpSpPr/>
          <p:nvPr/>
        </p:nvGrpSpPr>
        <p:grpSpPr>
          <a:xfrm>
            <a:off x="830392" y="4169130"/>
            <a:ext cx="745763" cy="45826"/>
            <a:chOff x="4580561" y="2589004"/>
            <a:chExt cx="1064464" cy="25200"/>
          </a:xfrm>
        </p:grpSpPr>
        <p:sp>
          <p:nvSpPr>
            <p:cNvPr id="196" name="Google Shape;196;p3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35"/>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99" name="Google Shape;199;p35"/>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200" name="Google Shape;200;p3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01" name="Shape 201"/>
        <p:cNvGrpSpPr/>
        <p:nvPr/>
      </p:nvGrpSpPr>
      <p:grpSpPr>
        <a:xfrm>
          <a:off x="0" y="0"/>
          <a:ext cx="0" cy="0"/>
          <a:chOff x="0" y="0"/>
          <a:chExt cx="0" cy="0"/>
        </a:xfrm>
      </p:grpSpPr>
      <p:sp>
        <p:nvSpPr>
          <p:cNvPr id="202" name="Google Shape;202;p3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127" name="Google Shape;12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28" name="Google Shape;128;p2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cs.google.com/document/d/1WDncu3zfXFBw_XSshb7GwoUqxz9NefvcMKp6XrKWA3I/edit?usp=sharing" TargetMode="External"/><Relationship Id="rId4" Type="http://schemas.openxmlformats.org/officeDocument/2006/relationships/hyperlink" Target="https://docs.google.com/spreadsheets/d/1APfLcxhJKR1dJUTlEEnW37CKrgKHsTgooV3xuiLYQA8/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Cal State East Bay Campus Sustainability Committee</a:t>
            </a:r>
            <a:endParaRPr/>
          </a:p>
        </p:txBody>
      </p:sp>
      <p:sp>
        <p:nvSpPr>
          <p:cNvPr id="208" name="Google Shape;208;p3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Fall Semester Meeting</a:t>
            </a:r>
            <a:endParaRPr/>
          </a:p>
          <a:p>
            <a:pPr indent="0" lvl="0" marL="0" rtl="0" algn="ctr">
              <a:spcBef>
                <a:spcPts val="0"/>
              </a:spcBef>
              <a:spcAft>
                <a:spcPts val="0"/>
              </a:spcAft>
              <a:buNone/>
            </a:pPr>
            <a:r>
              <a:rPr lang="en"/>
              <a:t>November 2,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STARS Update</a:t>
            </a:r>
            <a:endParaRPr/>
          </a:p>
        </p:txBody>
      </p:sp>
      <p:sp>
        <p:nvSpPr>
          <p:cNvPr id="281" name="Google Shape;281;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Sustainability Tracking, Assessment &amp; Rating System</a:t>
            </a:r>
            <a:endParaRPr/>
          </a:p>
          <a:p>
            <a:pPr indent="-342900" lvl="0" marL="457200" rtl="0" algn="l">
              <a:spcBef>
                <a:spcPts val="0"/>
              </a:spcBef>
              <a:spcAft>
                <a:spcPts val="0"/>
              </a:spcAft>
              <a:buSzPts val="1800"/>
              <a:buChar char="●"/>
            </a:pPr>
            <a:r>
              <a:rPr lang="en"/>
              <a:t>A program of Association of the Advancement of Sustainability in Higher Education (AASHE)</a:t>
            </a:r>
            <a:endParaRPr/>
          </a:p>
          <a:p>
            <a:pPr indent="-342900" lvl="0" marL="457200" rtl="0" algn="l">
              <a:spcBef>
                <a:spcPts val="0"/>
              </a:spcBef>
              <a:spcAft>
                <a:spcPts val="0"/>
              </a:spcAft>
              <a:buSzPts val="1800"/>
              <a:buChar char="●"/>
            </a:pPr>
            <a:r>
              <a:rPr lang="en"/>
              <a:t>Comprehensive look at sustainability in:</a:t>
            </a:r>
            <a:endParaRPr/>
          </a:p>
          <a:p>
            <a:pPr indent="-317500" lvl="1" marL="914400" rtl="0" algn="l">
              <a:spcBef>
                <a:spcPts val="0"/>
              </a:spcBef>
              <a:spcAft>
                <a:spcPts val="0"/>
              </a:spcAft>
              <a:buSzPts val="1400"/>
              <a:buChar char="○"/>
            </a:pPr>
            <a:r>
              <a:rPr lang="en"/>
              <a:t>Academics</a:t>
            </a:r>
            <a:endParaRPr/>
          </a:p>
          <a:p>
            <a:pPr indent="-317500" lvl="1" marL="914400" rtl="0" algn="l">
              <a:spcBef>
                <a:spcPts val="0"/>
              </a:spcBef>
              <a:spcAft>
                <a:spcPts val="0"/>
              </a:spcAft>
              <a:buSzPts val="1400"/>
              <a:buChar char="○"/>
            </a:pPr>
            <a:r>
              <a:rPr lang="en"/>
              <a:t>Engagement</a:t>
            </a:r>
            <a:endParaRPr/>
          </a:p>
          <a:p>
            <a:pPr indent="-317500" lvl="1" marL="914400" rtl="0" algn="l">
              <a:spcBef>
                <a:spcPts val="0"/>
              </a:spcBef>
              <a:spcAft>
                <a:spcPts val="0"/>
              </a:spcAft>
              <a:buSzPts val="1400"/>
              <a:buChar char="○"/>
            </a:pPr>
            <a:r>
              <a:rPr lang="en"/>
              <a:t>Operations </a:t>
            </a:r>
            <a:endParaRPr/>
          </a:p>
          <a:p>
            <a:pPr indent="-317500" lvl="1" marL="914400" rtl="0" algn="l">
              <a:spcBef>
                <a:spcPts val="0"/>
              </a:spcBef>
              <a:spcAft>
                <a:spcPts val="0"/>
              </a:spcAft>
              <a:buSzPts val="1400"/>
              <a:buChar char="○"/>
            </a:pPr>
            <a:r>
              <a:rPr lang="en"/>
              <a:t>Planning &amp; Administration</a:t>
            </a:r>
            <a:endParaRPr/>
          </a:p>
          <a:p>
            <a:pPr indent="-342900" lvl="0" marL="457200" rtl="0" algn="l">
              <a:spcBef>
                <a:spcPts val="0"/>
              </a:spcBef>
              <a:spcAft>
                <a:spcPts val="0"/>
              </a:spcAft>
              <a:buSzPts val="1800"/>
              <a:buChar char="●"/>
            </a:pPr>
            <a:r>
              <a:rPr lang="en"/>
              <a:t>Requires cross-campus collaboration:</a:t>
            </a:r>
            <a:endParaRPr/>
          </a:p>
          <a:p>
            <a:pPr indent="-317500" lvl="1" marL="914400" rtl="0" algn="l">
              <a:spcBef>
                <a:spcPts val="0"/>
              </a:spcBef>
              <a:spcAft>
                <a:spcPts val="0"/>
              </a:spcAft>
              <a:buSzPts val="1400"/>
              <a:buChar char="○"/>
            </a:pPr>
            <a:r>
              <a:rPr lang="en"/>
              <a:t>All Divisions </a:t>
            </a:r>
            <a:endParaRPr/>
          </a:p>
          <a:p>
            <a:pPr indent="-317500" lvl="1" marL="914400" rtl="0" algn="l">
              <a:spcBef>
                <a:spcPts val="0"/>
              </a:spcBef>
              <a:spcAft>
                <a:spcPts val="0"/>
              </a:spcAft>
              <a:buSzPts val="1400"/>
              <a:buChar char="○"/>
            </a:pPr>
            <a:r>
              <a:rPr lang="en"/>
              <a:t>At least 18 departments</a:t>
            </a:r>
            <a:endParaRPr/>
          </a:p>
          <a:p>
            <a:pPr indent="-317500" lvl="1" marL="914400" rtl="0" algn="l">
              <a:spcBef>
                <a:spcPts val="0"/>
              </a:spcBef>
              <a:spcAft>
                <a:spcPts val="0"/>
              </a:spcAft>
              <a:buSzPts val="1400"/>
              <a:buChar char="○"/>
            </a:pPr>
            <a:r>
              <a:rPr lang="en"/>
              <a:t>Over 25 responsible parties</a:t>
            </a:r>
            <a:endParaRPr/>
          </a:p>
          <a:p>
            <a:pPr indent="-342900" lvl="0" marL="457200" rtl="0" algn="l">
              <a:spcBef>
                <a:spcPts val="0"/>
              </a:spcBef>
              <a:spcAft>
                <a:spcPts val="0"/>
              </a:spcAft>
              <a:buSzPts val="1800"/>
              <a:buChar char="●"/>
            </a:pPr>
            <a:r>
              <a:rPr lang="en"/>
              <a:t>End of year internal deadline to submit to President’s Office</a:t>
            </a:r>
            <a:endParaRPr/>
          </a:p>
          <a:p>
            <a:pPr indent="-342900" lvl="0" marL="457200" rtl="0" algn="l">
              <a:spcBef>
                <a:spcPts val="0"/>
              </a:spcBef>
              <a:spcAft>
                <a:spcPts val="0"/>
              </a:spcAft>
              <a:buSzPts val="1800"/>
              <a:buChar char="●"/>
            </a:pPr>
            <a:r>
              <a:rPr lang="en"/>
              <a:t>Goal: Earn rating by Earth Day, April 22, 2019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Force Updates: Zero Waste</a:t>
            </a:r>
            <a:endParaRPr/>
          </a:p>
        </p:txBody>
      </p:sp>
      <p:sp>
        <p:nvSpPr>
          <p:cNvPr id="287" name="Google Shape;287;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Restructuring Zero Waste Subcommittee</a:t>
            </a:r>
            <a:endParaRPr/>
          </a:p>
          <a:p>
            <a:pPr indent="-342900" lvl="0" marL="457200" rtl="0" algn="l">
              <a:spcBef>
                <a:spcPts val="0"/>
              </a:spcBef>
              <a:spcAft>
                <a:spcPts val="0"/>
              </a:spcAft>
              <a:buSzPts val="1800"/>
              <a:buChar char="●"/>
            </a:pPr>
            <a:r>
              <a:rPr lang="en"/>
              <a:t>Currently meeting monthly with Winnie Kwofie &amp; Loralyn Perry (separately) to determine next steps</a:t>
            </a:r>
            <a:endParaRPr/>
          </a:p>
          <a:p>
            <a:pPr indent="0" lvl="0" marL="0" rtl="0" algn="l">
              <a:spcBef>
                <a:spcPts val="1600"/>
              </a:spcBef>
              <a:spcAft>
                <a:spcPts val="0"/>
              </a:spcAft>
              <a:buNone/>
            </a:pPr>
            <a:r>
              <a:t/>
            </a:r>
            <a:endParaRPr/>
          </a:p>
          <a:p>
            <a:pPr indent="0" lvl="0" marL="0" rtl="0" algn="ctr">
              <a:spcBef>
                <a:spcPts val="1600"/>
              </a:spcBef>
              <a:spcAft>
                <a:spcPts val="0"/>
              </a:spcAft>
              <a:buNone/>
            </a:pPr>
            <a:r>
              <a:rPr lang="en" sz="2400"/>
              <a:t>Goal: Zero Waste Campus</a:t>
            </a:r>
            <a:endParaRPr sz="2400"/>
          </a:p>
          <a:p>
            <a:pPr indent="0" lvl="0" marL="0" rtl="0" algn="ctr">
              <a:spcBef>
                <a:spcPts val="1600"/>
              </a:spcBef>
              <a:spcAft>
                <a:spcPts val="1600"/>
              </a:spcAft>
              <a:buNone/>
            </a:pPr>
            <a:r>
              <a:rPr lang="en" sz="2400"/>
              <a:t>What are the crucial </a:t>
            </a:r>
            <a:r>
              <a:rPr lang="en" sz="2400"/>
              <a:t>initiatives</a:t>
            </a:r>
            <a:r>
              <a:rPr lang="en" sz="2400"/>
              <a:t>? First steps?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Force Updates: Procurement</a:t>
            </a:r>
            <a:endParaRPr/>
          </a:p>
        </p:txBody>
      </p:sp>
      <p:sp>
        <p:nvSpPr>
          <p:cNvPr id="293" name="Google Shape;293;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4" name="Google Shape;294;p48"/>
          <p:cNvPicPr preferRelativeResize="0"/>
          <p:nvPr/>
        </p:nvPicPr>
        <p:blipFill>
          <a:blip r:embed="rId3">
            <a:alphaModFix/>
          </a:blip>
          <a:stretch>
            <a:fillRect/>
          </a:stretch>
        </p:blipFill>
        <p:spPr>
          <a:xfrm>
            <a:off x="539712" y="1017726"/>
            <a:ext cx="8064576" cy="41273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1" name="Google Shape;301;p49"/>
          <p:cNvPicPr preferRelativeResize="0"/>
          <p:nvPr/>
        </p:nvPicPr>
        <p:blipFill>
          <a:blip r:embed="rId3">
            <a:alphaModFix/>
          </a:blip>
          <a:stretch>
            <a:fillRect/>
          </a:stretch>
        </p:blipFill>
        <p:spPr>
          <a:xfrm>
            <a:off x="0" y="85892"/>
            <a:ext cx="9144000" cy="4971717"/>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8" name="Google Shape;308;p50"/>
          <p:cNvPicPr preferRelativeResize="0"/>
          <p:nvPr/>
        </p:nvPicPr>
        <p:blipFill>
          <a:blip r:embed="rId3">
            <a:alphaModFix/>
          </a:blip>
          <a:stretch>
            <a:fillRect/>
          </a:stretch>
        </p:blipFill>
        <p:spPr>
          <a:xfrm>
            <a:off x="0" y="249035"/>
            <a:ext cx="9144001" cy="464543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5" name="Google Shape;315;p51"/>
          <p:cNvPicPr preferRelativeResize="0"/>
          <p:nvPr/>
        </p:nvPicPr>
        <p:blipFill>
          <a:blip r:embed="rId3">
            <a:alphaModFix/>
          </a:blip>
          <a:stretch>
            <a:fillRect/>
          </a:stretch>
        </p:blipFill>
        <p:spPr>
          <a:xfrm>
            <a:off x="0" y="296601"/>
            <a:ext cx="9144000" cy="455029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2" name="Google Shape;322;p52"/>
          <p:cNvPicPr preferRelativeResize="0"/>
          <p:nvPr/>
        </p:nvPicPr>
        <p:blipFill>
          <a:blip r:embed="rId3">
            <a:alphaModFix/>
          </a:blip>
          <a:stretch>
            <a:fillRect/>
          </a:stretch>
        </p:blipFill>
        <p:spPr>
          <a:xfrm>
            <a:off x="0" y="389573"/>
            <a:ext cx="9144001" cy="436435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9" name="Google Shape;329;p53"/>
          <p:cNvPicPr preferRelativeResize="0"/>
          <p:nvPr/>
        </p:nvPicPr>
        <p:blipFill>
          <a:blip r:embed="rId3">
            <a:alphaModFix/>
          </a:blip>
          <a:stretch>
            <a:fillRect/>
          </a:stretch>
        </p:blipFill>
        <p:spPr>
          <a:xfrm>
            <a:off x="0" y="389742"/>
            <a:ext cx="9143999" cy="436401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6" name="Google Shape;336;p54"/>
          <p:cNvPicPr preferRelativeResize="0"/>
          <p:nvPr/>
        </p:nvPicPr>
        <p:blipFill>
          <a:blip r:embed="rId3">
            <a:alphaModFix/>
          </a:blip>
          <a:stretch>
            <a:fillRect/>
          </a:stretch>
        </p:blipFill>
        <p:spPr>
          <a:xfrm>
            <a:off x="51900" y="602325"/>
            <a:ext cx="5065000" cy="3938851"/>
          </a:xfrm>
          <a:prstGeom prst="rect">
            <a:avLst/>
          </a:prstGeom>
          <a:noFill/>
          <a:ln>
            <a:noFill/>
          </a:ln>
        </p:spPr>
      </p:pic>
      <p:pic>
        <p:nvPicPr>
          <p:cNvPr id="337" name="Google Shape;337;p54"/>
          <p:cNvPicPr preferRelativeResize="0"/>
          <p:nvPr/>
        </p:nvPicPr>
        <p:blipFill>
          <a:blip r:embed="rId4">
            <a:alphaModFix/>
          </a:blip>
          <a:stretch>
            <a:fillRect/>
          </a:stretch>
        </p:blipFill>
        <p:spPr>
          <a:xfrm>
            <a:off x="4437075" y="1483150"/>
            <a:ext cx="4613526" cy="3016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44" name="Google Shape;344;p55"/>
          <p:cNvPicPr preferRelativeResize="0"/>
          <p:nvPr/>
        </p:nvPicPr>
        <p:blipFill>
          <a:blip r:embed="rId3">
            <a:alphaModFix/>
          </a:blip>
          <a:stretch>
            <a:fillRect/>
          </a:stretch>
        </p:blipFill>
        <p:spPr>
          <a:xfrm>
            <a:off x="354195" y="0"/>
            <a:ext cx="8435609"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214" name="Google Shape;214;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Sustainability Affiliates Report Out</a:t>
            </a:r>
            <a:endParaRPr/>
          </a:p>
          <a:p>
            <a:pPr indent="-317500" lvl="1" marL="914400" rtl="0" algn="l">
              <a:spcBef>
                <a:spcPts val="0"/>
              </a:spcBef>
              <a:spcAft>
                <a:spcPts val="0"/>
              </a:spcAft>
              <a:buSzPts val="1400"/>
              <a:buChar char="○"/>
            </a:pPr>
            <a:r>
              <a:rPr lang="en"/>
              <a:t>ASI Sustainability Affairs Committee</a:t>
            </a:r>
            <a:endParaRPr/>
          </a:p>
          <a:p>
            <a:pPr indent="-317500" lvl="1" marL="914400" rtl="0" algn="l">
              <a:spcBef>
                <a:spcPts val="0"/>
              </a:spcBef>
              <a:spcAft>
                <a:spcPts val="0"/>
              </a:spcAft>
              <a:buSzPts val="1400"/>
              <a:buChar char="○"/>
            </a:pPr>
            <a:r>
              <a:rPr lang="en"/>
              <a:t>SustainEastBay Club</a:t>
            </a:r>
            <a:endParaRPr/>
          </a:p>
          <a:p>
            <a:pPr indent="-317500" lvl="1" marL="914400" rtl="0" algn="l">
              <a:spcBef>
                <a:spcPts val="0"/>
              </a:spcBef>
              <a:spcAft>
                <a:spcPts val="0"/>
              </a:spcAft>
              <a:buSzPts val="1400"/>
              <a:buChar char="○"/>
            </a:pPr>
            <a:r>
              <a:rPr lang="en"/>
              <a:t>Faculty Ad Hoc Senate Sustainability Group</a:t>
            </a:r>
            <a:endParaRPr/>
          </a:p>
          <a:p>
            <a:pPr indent="-317500" lvl="1" marL="914400" rtl="0" algn="l">
              <a:spcBef>
                <a:spcPts val="0"/>
              </a:spcBef>
              <a:spcAft>
                <a:spcPts val="0"/>
              </a:spcAft>
              <a:buSzPts val="1400"/>
              <a:buChar char="○"/>
            </a:pPr>
            <a:r>
              <a:rPr lang="en"/>
              <a:t>Climate Research Group</a:t>
            </a:r>
            <a:endParaRPr/>
          </a:p>
          <a:p>
            <a:pPr indent="-342900" lvl="0" marL="457200" rtl="0" algn="l">
              <a:spcBef>
                <a:spcPts val="0"/>
              </a:spcBef>
              <a:spcAft>
                <a:spcPts val="0"/>
              </a:spcAft>
              <a:buSzPts val="1800"/>
              <a:buChar char="●"/>
            </a:pPr>
            <a:r>
              <a:rPr lang="en"/>
              <a:t>CSU Sustainability Policy Update</a:t>
            </a:r>
            <a:endParaRPr/>
          </a:p>
          <a:p>
            <a:pPr indent="-342900" lvl="0" marL="457200" rtl="0" algn="l">
              <a:spcBef>
                <a:spcPts val="0"/>
              </a:spcBef>
              <a:spcAft>
                <a:spcPts val="0"/>
              </a:spcAft>
              <a:buSzPts val="1800"/>
              <a:buChar char="●"/>
            </a:pPr>
            <a:r>
              <a:rPr lang="en"/>
              <a:t>CORE Building Overview</a:t>
            </a:r>
            <a:endParaRPr/>
          </a:p>
          <a:p>
            <a:pPr indent="-342900" lvl="0" marL="457200" rtl="0" algn="l">
              <a:spcBef>
                <a:spcPts val="0"/>
              </a:spcBef>
              <a:spcAft>
                <a:spcPts val="0"/>
              </a:spcAft>
              <a:buSzPts val="1800"/>
              <a:buChar char="●"/>
            </a:pPr>
            <a:r>
              <a:rPr lang="en"/>
              <a:t>Sustainability Tracking, Assessment &amp; Rating System (STARS) Update</a:t>
            </a:r>
            <a:endParaRPr/>
          </a:p>
          <a:p>
            <a:pPr indent="-342900" lvl="0" marL="457200" rtl="0" algn="l">
              <a:spcBef>
                <a:spcPts val="0"/>
              </a:spcBef>
              <a:spcAft>
                <a:spcPts val="0"/>
              </a:spcAft>
              <a:buSzPts val="1800"/>
              <a:buChar char="●"/>
            </a:pPr>
            <a:r>
              <a:rPr lang="en"/>
              <a:t>Task Force Updates</a:t>
            </a:r>
            <a:endParaRPr/>
          </a:p>
          <a:p>
            <a:pPr indent="-317500" lvl="1" marL="914400" rtl="0" algn="l">
              <a:spcBef>
                <a:spcPts val="0"/>
              </a:spcBef>
              <a:spcAft>
                <a:spcPts val="0"/>
              </a:spcAft>
              <a:buSzPts val="1400"/>
              <a:buChar char="○"/>
            </a:pPr>
            <a:r>
              <a:rPr lang="en"/>
              <a:t>Zero Waste</a:t>
            </a:r>
            <a:endParaRPr/>
          </a:p>
          <a:p>
            <a:pPr indent="-317500" lvl="1" marL="914400" rtl="0" algn="l">
              <a:spcBef>
                <a:spcPts val="0"/>
              </a:spcBef>
              <a:spcAft>
                <a:spcPts val="0"/>
              </a:spcAft>
              <a:buSzPts val="1400"/>
              <a:buChar char="○"/>
            </a:pPr>
            <a:r>
              <a:rPr lang="en"/>
              <a:t>Procurement</a:t>
            </a:r>
            <a:endParaRPr/>
          </a:p>
          <a:p>
            <a:pPr indent="-317500" lvl="1" marL="914400" rtl="0" algn="l">
              <a:spcBef>
                <a:spcPts val="0"/>
              </a:spcBef>
              <a:spcAft>
                <a:spcPts val="0"/>
              </a:spcAft>
              <a:buSzPts val="1400"/>
              <a:buChar char="○"/>
            </a:pPr>
            <a:r>
              <a:rPr lang="en"/>
              <a:t>CAP 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1" name="Google Shape;351;p56"/>
          <p:cNvPicPr preferRelativeResize="0"/>
          <p:nvPr/>
        </p:nvPicPr>
        <p:blipFill>
          <a:blip r:embed="rId3">
            <a:alphaModFix/>
          </a:blip>
          <a:stretch>
            <a:fillRect/>
          </a:stretch>
        </p:blipFill>
        <p:spPr>
          <a:xfrm>
            <a:off x="0" y="338475"/>
            <a:ext cx="9144000" cy="44665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8" name="Google Shape;358;p57"/>
          <p:cNvPicPr preferRelativeResize="0"/>
          <p:nvPr/>
        </p:nvPicPr>
        <p:blipFill>
          <a:blip r:embed="rId3">
            <a:alphaModFix/>
          </a:blip>
          <a:stretch>
            <a:fillRect/>
          </a:stretch>
        </p:blipFill>
        <p:spPr>
          <a:xfrm>
            <a:off x="0" y="188025"/>
            <a:ext cx="9143999" cy="47674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65" name="Google Shape;365;p58"/>
          <p:cNvPicPr preferRelativeResize="0"/>
          <p:nvPr/>
        </p:nvPicPr>
        <p:blipFill>
          <a:blip r:embed="rId3">
            <a:alphaModFix/>
          </a:blip>
          <a:stretch>
            <a:fillRect/>
          </a:stretch>
        </p:blipFill>
        <p:spPr>
          <a:xfrm>
            <a:off x="0" y="652873"/>
            <a:ext cx="9144001" cy="383775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72" name="Google Shape;372;p59"/>
          <p:cNvPicPr preferRelativeResize="0"/>
          <p:nvPr/>
        </p:nvPicPr>
        <p:blipFill>
          <a:blip r:embed="rId3">
            <a:alphaModFix/>
          </a:blip>
          <a:stretch>
            <a:fillRect/>
          </a:stretch>
        </p:blipFill>
        <p:spPr>
          <a:xfrm>
            <a:off x="1002637" y="0"/>
            <a:ext cx="7138725"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79" name="Google Shape;379;p60"/>
          <p:cNvPicPr preferRelativeResize="0"/>
          <p:nvPr/>
        </p:nvPicPr>
        <p:blipFill>
          <a:blip r:embed="rId3">
            <a:alphaModFix/>
          </a:blip>
          <a:stretch>
            <a:fillRect/>
          </a:stretch>
        </p:blipFill>
        <p:spPr>
          <a:xfrm>
            <a:off x="898500" y="0"/>
            <a:ext cx="7347024" cy="4027025"/>
          </a:xfrm>
          <a:prstGeom prst="rect">
            <a:avLst/>
          </a:prstGeom>
          <a:noFill/>
          <a:ln>
            <a:noFill/>
          </a:ln>
        </p:spPr>
      </p:pic>
      <p:pic>
        <p:nvPicPr>
          <p:cNvPr id="380" name="Google Shape;380;p60"/>
          <p:cNvPicPr preferRelativeResize="0"/>
          <p:nvPr/>
        </p:nvPicPr>
        <p:blipFill>
          <a:blip r:embed="rId4">
            <a:alphaModFix/>
          </a:blip>
          <a:stretch>
            <a:fillRect/>
          </a:stretch>
        </p:blipFill>
        <p:spPr>
          <a:xfrm>
            <a:off x="998150" y="3889350"/>
            <a:ext cx="7147699" cy="1254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87" name="Google Shape;387;p61"/>
          <p:cNvPicPr preferRelativeResize="0"/>
          <p:nvPr/>
        </p:nvPicPr>
        <p:blipFill>
          <a:blip r:embed="rId3">
            <a:alphaModFix/>
          </a:blip>
          <a:stretch>
            <a:fillRect/>
          </a:stretch>
        </p:blipFill>
        <p:spPr>
          <a:xfrm>
            <a:off x="0" y="209550"/>
            <a:ext cx="9144000" cy="472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62"/>
          <p:cNvSpPr txBox="1"/>
          <p:nvPr>
            <p:ph type="title"/>
          </p:nvPr>
        </p:nvSpPr>
        <p:spPr>
          <a:xfrm>
            <a:off x="237500" y="1318650"/>
            <a:ext cx="37935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CSUEB Finance Office</a:t>
            </a:r>
            <a:endParaRPr/>
          </a:p>
        </p:txBody>
      </p:sp>
      <p:sp>
        <p:nvSpPr>
          <p:cNvPr id="393" name="Google Shape;393;p62"/>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2"/>
          <p:cNvSpPr txBox="1"/>
          <p:nvPr>
            <p:ph type="title"/>
          </p:nvPr>
        </p:nvSpPr>
        <p:spPr>
          <a:xfrm>
            <a:off x="4975875" y="1318650"/>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CSUEB Concord</a:t>
            </a:r>
            <a:endParaRPr/>
          </a:p>
        </p:txBody>
      </p:sp>
      <p:pic>
        <p:nvPicPr>
          <p:cNvPr descr="Forms response chart. Question title: Could you live without an individual desktop printer?. Number of responses: 24 responses." id="395" name="Google Shape;395;p62"/>
          <p:cNvPicPr preferRelativeResize="0"/>
          <p:nvPr/>
        </p:nvPicPr>
        <p:blipFill>
          <a:blip r:embed="rId3">
            <a:alphaModFix/>
          </a:blip>
          <a:stretch>
            <a:fillRect/>
          </a:stretch>
        </p:blipFill>
        <p:spPr>
          <a:xfrm>
            <a:off x="101050" y="2571750"/>
            <a:ext cx="4296900" cy="2148450"/>
          </a:xfrm>
          <a:prstGeom prst="rect">
            <a:avLst/>
          </a:prstGeom>
          <a:noFill/>
          <a:ln>
            <a:noFill/>
          </a:ln>
        </p:spPr>
      </p:pic>
      <p:pic>
        <p:nvPicPr>
          <p:cNvPr descr="Forms response chart. Question title: Could you live without an individual desktop printer?. Number of responses: 13 responses." id="396" name="Google Shape;396;p62"/>
          <p:cNvPicPr preferRelativeResize="0"/>
          <p:nvPr/>
        </p:nvPicPr>
        <p:blipFill>
          <a:blip r:embed="rId4">
            <a:alphaModFix/>
          </a:blip>
          <a:stretch>
            <a:fillRect/>
          </a:stretch>
        </p:blipFill>
        <p:spPr>
          <a:xfrm>
            <a:off x="4767525" y="2571750"/>
            <a:ext cx="4296900" cy="2148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3"/>
          <p:cNvSpPr txBox="1"/>
          <p:nvPr>
            <p:ph type="title"/>
          </p:nvPr>
        </p:nvSpPr>
        <p:spPr>
          <a:xfrm>
            <a:off x="237500" y="1318650"/>
            <a:ext cx="37935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CSUEB Finance Office</a:t>
            </a:r>
            <a:endParaRPr/>
          </a:p>
        </p:txBody>
      </p:sp>
      <p:sp>
        <p:nvSpPr>
          <p:cNvPr id="402" name="Google Shape;402;p63"/>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3"/>
          <p:cNvSpPr txBox="1"/>
          <p:nvPr>
            <p:ph type="title"/>
          </p:nvPr>
        </p:nvSpPr>
        <p:spPr>
          <a:xfrm>
            <a:off x="4975875" y="1318650"/>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CSUEB Concord</a:t>
            </a:r>
            <a:endParaRPr/>
          </a:p>
        </p:txBody>
      </p:sp>
      <p:pic>
        <p:nvPicPr>
          <p:cNvPr descr="Forms response chart. Question title: How inconvenienced were you as it pertains to proximity to a networked printer?. Number of responses: 24 responses." id="404" name="Google Shape;404;p63"/>
          <p:cNvPicPr preferRelativeResize="0"/>
          <p:nvPr/>
        </p:nvPicPr>
        <p:blipFill>
          <a:blip r:embed="rId3">
            <a:alphaModFix/>
          </a:blip>
          <a:stretch>
            <a:fillRect/>
          </a:stretch>
        </p:blipFill>
        <p:spPr>
          <a:xfrm>
            <a:off x="135600" y="2571753"/>
            <a:ext cx="4296900" cy="2148435"/>
          </a:xfrm>
          <a:prstGeom prst="rect">
            <a:avLst/>
          </a:prstGeom>
          <a:noFill/>
          <a:ln>
            <a:noFill/>
          </a:ln>
        </p:spPr>
      </p:pic>
      <p:pic>
        <p:nvPicPr>
          <p:cNvPr descr="Forms response chart. Question title: How inconvenienced were you as it pertains to proximity to a networked printer?. Number of responses: 13 responses." id="405" name="Google Shape;405;p63"/>
          <p:cNvPicPr preferRelativeResize="0"/>
          <p:nvPr/>
        </p:nvPicPr>
        <p:blipFill>
          <a:blip r:embed="rId4">
            <a:alphaModFix/>
          </a:blip>
          <a:stretch>
            <a:fillRect/>
          </a:stretch>
        </p:blipFill>
        <p:spPr>
          <a:xfrm>
            <a:off x="4698375" y="2571725"/>
            <a:ext cx="4296900" cy="2148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Force Updates: CAP IT</a:t>
            </a:r>
            <a:endParaRPr/>
          </a:p>
        </p:txBody>
      </p:sp>
      <p:sp>
        <p:nvSpPr>
          <p:cNvPr id="411" name="Google Shape;411;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CAP IT kick-off with President Morishita</a:t>
            </a:r>
            <a:endParaRPr/>
          </a:p>
          <a:p>
            <a:pPr indent="-342900" lvl="0" marL="457200" rtl="0" algn="l">
              <a:spcBef>
                <a:spcPts val="0"/>
              </a:spcBef>
              <a:spcAft>
                <a:spcPts val="0"/>
              </a:spcAft>
              <a:buSzPts val="1800"/>
              <a:buChar char="●"/>
            </a:pPr>
            <a:r>
              <a:rPr lang="en"/>
              <a:t>CAP IT Monthly Meetings</a:t>
            </a:r>
            <a:endParaRPr/>
          </a:p>
          <a:p>
            <a:pPr indent="-317500" lvl="1" marL="914400" rtl="0" algn="l">
              <a:spcBef>
                <a:spcPts val="0"/>
              </a:spcBef>
              <a:spcAft>
                <a:spcPts val="0"/>
              </a:spcAft>
              <a:buSzPts val="1400"/>
              <a:buChar char="○"/>
            </a:pPr>
            <a:r>
              <a:rPr lang="en"/>
              <a:t>One meeting held</a:t>
            </a:r>
            <a:endParaRPr/>
          </a:p>
          <a:p>
            <a:pPr indent="-342900" lvl="0" marL="457200" rtl="0" algn="l">
              <a:spcBef>
                <a:spcPts val="0"/>
              </a:spcBef>
              <a:spcAft>
                <a:spcPts val="0"/>
              </a:spcAft>
              <a:buSzPts val="1800"/>
              <a:buChar char="●"/>
            </a:pPr>
            <a:r>
              <a:rPr lang="en"/>
              <a:t>Review of Action Steps by CAP IT Members</a:t>
            </a:r>
            <a:endParaRPr/>
          </a:p>
          <a:p>
            <a:pPr indent="-342900" lvl="0" marL="457200" rtl="0" algn="l">
              <a:spcBef>
                <a:spcPts val="0"/>
              </a:spcBef>
              <a:spcAft>
                <a:spcPts val="0"/>
              </a:spcAft>
              <a:buSzPts val="1800"/>
              <a:buChar char="●"/>
            </a:pPr>
            <a:r>
              <a:rPr lang="en"/>
              <a:t>Convene with teams and report back </a:t>
            </a:r>
            <a:endParaRPr/>
          </a:p>
          <a:p>
            <a:pPr indent="-317500" lvl="1" marL="914400" rtl="0" algn="l">
              <a:spcBef>
                <a:spcPts val="0"/>
              </a:spcBef>
              <a:spcAft>
                <a:spcPts val="0"/>
              </a:spcAft>
              <a:buSzPts val="1400"/>
              <a:buChar char="○"/>
            </a:pPr>
            <a:r>
              <a:rPr lang="en"/>
              <a:t>Challenges</a:t>
            </a:r>
            <a:endParaRPr/>
          </a:p>
          <a:p>
            <a:pPr indent="-317500" lvl="1" marL="914400" rtl="0" algn="l">
              <a:spcBef>
                <a:spcPts val="0"/>
              </a:spcBef>
              <a:spcAft>
                <a:spcPts val="0"/>
              </a:spcAft>
              <a:buSzPts val="1400"/>
              <a:buChar char="○"/>
            </a:pPr>
            <a:r>
              <a:rPr lang="en"/>
              <a:t>Quick wins</a:t>
            </a:r>
            <a:endParaRPr/>
          </a:p>
          <a:p>
            <a:pPr indent="-317500" lvl="1" marL="914400" rtl="0" algn="l">
              <a:spcBef>
                <a:spcPts val="0"/>
              </a:spcBef>
              <a:spcAft>
                <a:spcPts val="0"/>
              </a:spcAft>
              <a:buSzPts val="1400"/>
              <a:buChar char="○"/>
            </a:pPr>
            <a:r>
              <a:rPr lang="en"/>
              <a:t>Resources needed</a:t>
            </a:r>
            <a:endParaRPr/>
          </a:p>
          <a:p>
            <a:pPr indent="-317500" lvl="1" marL="914400" rtl="0" algn="l">
              <a:spcBef>
                <a:spcPts val="0"/>
              </a:spcBef>
              <a:spcAft>
                <a:spcPts val="0"/>
              </a:spcAft>
              <a:buSzPts val="1400"/>
              <a:buChar char="○"/>
            </a:pPr>
            <a:r>
              <a:rPr lang="en"/>
              <a:t>Support needed</a:t>
            </a:r>
            <a:endParaRPr/>
          </a:p>
          <a:p>
            <a:pPr indent="-342900" lvl="0" marL="457200" rtl="0" algn="l">
              <a:spcBef>
                <a:spcPts val="0"/>
              </a:spcBef>
              <a:spcAft>
                <a:spcPts val="0"/>
              </a:spcAft>
              <a:buSzPts val="1800"/>
              <a:buChar char="●"/>
            </a:pPr>
            <a:r>
              <a:rPr lang="en"/>
              <a:t>Signing contract (for supervisor/VP, too)</a:t>
            </a:r>
            <a:endParaRPr/>
          </a:p>
          <a:p>
            <a:pPr indent="-342900" lvl="0" marL="457200" rtl="0" algn="l">
              <a:spcBef>
                <a:spcPts val="0"/>
              </a:spcBef>
              <a:spcAft>
                <a:spcPts val="0"/>
              </a:spcAft>
              <a:buSzPts val="1800"/>
              <a:buChar char="●"/>
            </a:pPr>
            <a:r>
              <a:rPr lang="en"/>
              <a:t>Designing data tracking system</a:t>
            </a:r>
            <a:endParaRPr/>
          </a:p>
          <a:p>
            <a:pPr indent="-342900" lvl="0" marL="457200" rtl="0" algn="l">
              <a:spcBef>
                <a:spcPts val="0"/>
              </a:spcBef>
              <a:spcAft>
                <a:spcPts val="0"/>
              </a:spcAft>
              <a:buSzPts val="1800"/>
              <a:buChar char="●"/>
            </a:pPr>
            <a:r>
              <a:rPr lang="en"/>
              <a:t>Annual reporting to President and Second Nature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6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Spring Semester Meeting</a:t>
            </a:r>
            <a:endParaRPr/>
          </a:p>
          <a:p>
            <a:pPr indent="0" lvl="0" marL="0" rtl="0" algn="ctr">
              <a:spcBef>
                <a:spcPts val="0"/>
              </a:spcBef>
              <a:spcAft>
                <a:spcPts val="0"/>
              </a:spcAft>
              <a:buNone/>
            </a:pPr>
            <a:r>
              <a:rPr lang="en"/>
              <a:t>Friday, </a:t>
            </a:r>
            <a:r>
              <a:rPr lang="en">
                <a:highlight>
                  <a:srgbClr val="FFFF00"/>
                </a:highlight>
              </a:rPr>
              <a:t>April 12th</a:t>
            </a:r>
            <a:endParaRPr>
              <a:highlight>
                <a:srgbClr val="FFFF00"/>
              </a:highlight>
            </a:endParaRPr>
          </a:p>
          <a:p>
            <a:pPr indent="0" lvl="0" marL="0" rtl="0" algn="ctr">
              <a:spcBef>
                <a:spcPts val="0"/>
              </a:spcBef>
              <a:spcAft>
                <a:spcPts val="0"/>
              </a:spcAft>
              <a:buNone/>
            </a:pPr>
            <a:r>
              <a:rPr lang="en"/>
              <a:t>2pm - 3:30pm</a:t>
            </a:r>
            <a:endParaRPr/>
          </a:p>
          <a:p>
            <a:pPr indent="0" lvl="0" marL="0" rtl="0" algn="ctr">
              <a:spcBef>
                <a:spcPts val="0"/>
              </a:spcBef>
              <a:spcAft>
                <a:spcPts val="0"/>
              </a:spcAft>
              <a:buNone/>
            </a:pPr>
            <a:r>
              <a:rPr lang="en"/>
              <a:t>Old UU 102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Sustainability Affiliates Report Out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CSU Sustainability Policy Update</a:t>
            </a:r>
            <a:endParaRPr/>
          </a:p>
        </p:txBody>
      </p:sp>
      <p:sp>
        <p:nvSpPr>
          <p:cNvPr id="225" name="Google Shape;225;p40"/>
          <p:cNvSpPr txBox="1"/>
          <p:nvPr>
            <p:ph idx="1" type="body"/>
          </p:nvPr>
        </p:nvSpPr>
        <p:spPr>
          <a:xfrm>
            <a:off x="529350" y="974525"/>
            <a:ext cx="6608700" cy="2383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Current policy sunsets in 2020.</a:t>
            </a:r>
            <a:endParaRPr/>
          </a:p>
          <a:p>
            <a:pPr indent="-342900" lvl="0" marL="457200" rtl="0" algn="l">
              <a:spcBef>
                <a:spcPts val="0"/>
              </a:spcBef>
              <a:spcAft>
                <a:spcPts val="0"/>
              </a:spcAft>
              <a:buSzPts val="1800"/>
              <a:buChar char="●"/>
            </a:pPr>
            <a:r>
              <a:rPr lang="en"/>
              <a:t>The current policy is sunsetting in 2020. </a:t>
            </a:r>
            <a:endParaRPr/>
          </a:p>
          <a:p>
            <a:pPr indent="-342900" lvl="0" marL="457200" rtl="0" algn="l">
              <a:spcBef>
                <a:spcPts val="0"/>
              </a:spcBef>
              <a:spcAft>
                <a:spcPts val="0"/>
              </a:spcAft>
              <a:buSzPts val="1800"/>
              <a:buChar char="●"/>
            </a:pPr>
            <a:r>
              <a:rPr lang="en"/>
              <a:t>Significant State policy changes and evolving topic-areas from 2009 drafting and 2014 adoption of the current policy. </a:t>
            </a:r>
            <a:endParaRPr/>
          </a:p>
          <a:p>
            <a:pPr indent="-342900" lvl="0" marL="457200" rtl="0" algn="l">
              <a:spcBef>
                <a:spcPts val="0"/>
              </a:spcBef>
              <a:spcAft>
                <a:spcPts val="0"/>
              </a:spcAft>
              <a:buSzPts val="1800"/>
              <a:buChar char="●"/>
            </a:pPr>
            <a:r>
              <a:rPr lang="en"/>
              <a:t>The Working Groups include: </a:t>
            </a:r>
            <a:endParaRPr/>
          </a:p>
          <a:p>
            <a:pPr indent="-317500" lvl="1" marL="914400" rtl="0" algn="l">
              <a:spcBef>
                <a:spcPts val="0"/>
              </a:spcBef>
              <a:spcAft>
                <a:spcPts val="0"/>
              </a:spcAft>
              <a:buSzPts val="1400"/>
              <a:buChar char="○"/>
            </a:pPr>
            <a:r>
              <a:rPr lang="en"/>
              <a:t>Culture and Community, </a:t>
            </a:r>
            <a:endParaRPr/>
          </a:p>
          <a:p>
            <a:pPr indent="-317500" lvl="1" marL="914400" rtl="0" algn="l">
              <a:spcBef>
                <a:spcPts val="0"/>
              </a:spcBef>
              <a:spcAft>
                <a:spcPts val="0"/>
              </a:spcAft>
              <a:buSzPts val="1400"/>
              <a:buChar char="○"/>
            </a:pPr>
            <a:r>
              <a:rPr lang="en"/>
              <a:t>Building and Utilities, </a:t>
            </a:r>
            <a:endParaRPr/>
          </a:p>
          <a:p>
            <a:pPr indent="-317500" lvl="1" marL="914400" rtl="0" algn="l">
              <a:spcBef>
                <a:spcPts val="0"/>
              </a:spcBef>
              <a:spcAft>
                <a:spcPts val="0"/>
              </a:spcAft>
              <a:buSzPts val="1400"/>
              <a:buChar char="○"/>
            </a:pPr>
            <a:r>
              <a:rPr lang="en"/>
              <a:t>Education and Engagement, </a:t>
            </a:r>
            <a:endParaRPr/>
          </a:p>
          <a:p>
            <a:pPr indent="-317500" lvl="1" marL="914400" rtl="0" algn="l">
              <a:spcBef>
                <a:spcPts val="0"/>
              </a:spcBef>
              <a:spcAft>
                <a:spcPts val="0"/>
              </a:spcAft>
              <a:buSzPts val="1400"/>
              <a:buChar char="○"/>
            </a:pPr>
            <a:r>
              <a:rPr lang="en"/>
              <a:t>Climate and Resilience, </a:t>
            </a:r>
            <a:endParaRPr/>
          </a:p>
          <a:p>
            <a:pPr indent="-317500" lvl="1" marL="914400" rtl="0" algn="l">
              <a:spcBef>
                <a:spcPts val="0"/>
              </a:spcBef>
              <a:spcAft>
                <a:spcPts val="0"/>
              </a:spcAft>
              <a:buSzPts val="1400"/>
              <a:buChar char="○"/>
            </a:pPr>
            <a:r>
              <a:rPr lang="en"/>
              <a:t>Materials and Food, </a:t>
            </a:r>
            <a:endParaRPr/>
          </a:p>
          <a:p>
            <a:pPr indent="-317500" lvl="1" marL="914400" rtl="0" algn="l">
              <a:spcBef>
                <a:spcPts val="0"/>
              </a:spcBef>
              <a:spcAft>
                <a:spcPts val="0"/>
              </a:spcAft>
              <a:buSzPts val="1400"/>
              <a:buChar char="○"/>
            </a:pPr>
            <a:r>
              <a:rPr lang="en"/>
              <a:t>Leadership, Planning and Governance </a:t>
            </a:r>
            <a:endParaRPr/>
          </a:p>
          <a:p>
            <a:pPr indent="-317500" lvl="1" marL="914400" rtl="0" algn="l">
              <a:spcBef>
                <a:spcPts val="0"/>
              </a:spcBef>
              <a:spcAft>
                <a:spcPts val="0"/>
              </a:spcAft>
              <a:buSzPts val="1400"/>
              <a:buChar char="○"/>
            </a:pPr>
            <a:r>
              <a:rPr lang="en"/>
              <a:t>Transportation and Mobility</a:t>
            </a:r>
            <a:endParaRPr/>
          </a:p>
        </p:txBody>
      </p:sp>
      <p:grpSp>
        <p:nvGrpSpPr>
          <p:cNvPr id="226" name="Google Shape;226;p40"/>
          <p:cNvGrpSpPr/>
          <p:nvPr/>
        </p:nvGrpSpPr>
        <p:grpSpPr>
          <a:xfrm>
            <a:off x="159190" y="4464970"/>
            <a:ext cx="8825630" cy="595487"/>
            <a:chOff x="0" y="2262170"/>
            <a:chExt cx="11379100" cy="853500"/>
          </a:xfrm>
        </p:grpSpPr>
        <p:sp>
          <p:nvSpPr>
            <p:cNvPr id="227" name="Google Shape;227;p40"/>
            <p:cNvSpPr/>
            <p:nvPr/>
          </p:nvSpPr>
          <p:spPr>
            <a:xfrm>
              <a:off x="0" y="2262170"/>
              <a:ext cx="1422300" cy="8535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0"/>
            <p:cNvSpPr txBox="1"/>
            <p:nvPr/>
          </p:nvSpPr>
          <p:spPr>
            <a:xfrm>
              <a:off x="24996" y="2287166"/>
              <a:ext cx="1372500" cy="8034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Working Groups Formed</a:t>
              </a:r>
              <a:endParaRPr/>
            </a:p>
          </p:txBody>
        </p:sp>
        <p:sp>
          <p:nvSpPr>
            <p:cNvPr id="229" name="Google Shape;229;p40"/>
            <p:cNvSpPr/>
            <p:nvPr/>
          </p:nvSpPr>
          <p:spPr>
            <a:xfrm>
              <a:off x="1564639" y="2512512"/>
              <a:ext cx="301500" cy="352800"/>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0"/>
            <p:cNvSpPr txBox="1"/>
            <p:nvPr/>
          </p:nvSpPr>
          <p:spPr>
            <a:xfrm>
              <a:off x="1564639" y="2583063"/>
              <a:ext cx="211200" cy="211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000"/>
                <a:buFont typeface="Calibri"/>
                <a:buNone/>
              </a:pPr>
              <a:r>
                <a:t/>
              </a:r>
              <a:endParaRPr b="0" i="0" sz="1000" u="none" cap="none" strike="noStrike">
                <a:solidFill>
                  <a:srgbClr val="FFFFFF"/>
                </a:solidFill>
                <a:latin typeface="Calibri"/>
                <a:ea typeface="Calibri"/>
                <a:cs typeface="Calibri"/>
                <a:sym typeface="Calibri"/>
              </a:endParaRPr>
            </a:p>
          </p:txBody>
        </p:sp>
        <p:sp>
          <p:nvSpPr>
            <p:cNvPr id="231" name="Google Shape;231;p40"/>
            <p:cNvSpPr/>
            <p:nvPr/>
          </p:nvSpPr>
          <p:spPr>
            <a:xfrm>
              <a:off x="1991359" y="2262170"/>
              <a:ext cx="1422300" cy="8535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0"/>
            <p:cNvSpPr txBox="1"/>
            <p:nvPr/>
          </p:nvSpPr>
          <p:spPr>
            <a:xfrm>
              <a:off x="2016355" y="2287166"/>
              <a:ext cx="1372500" cy="8034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1200"/>
                <a:buFont typeface="Calibri"/>
                <a:buNone/>
              </a:pPr>
              <a:r>
                <a:rPr b="0" i="0" lang="en" sz="900" u="none" cap="none" strike="noStrike">
                  <a:solidFill>
                    <a:srgbClr val="FFFFFF"/>
                  </a:solidFill>
                  <a:latin typeface="Calibri"/>
                  <a:ea typeface="Calibri"/>
                  <a:cs typeface="Calibri"/>
                  <a:sym typeface="Calibri"/>
                </a:rPr>
                <a:t>Reviewed best practices, relevant policies and drafted recommendations.</a:t>
              </a:r>
              <a:endParaRPr sz="900"/>
            </a:p>
          </p:txBody>
        </p:sp>
        <p:sp>
          <p:nvSpPr>
            <p:cNvPr id="233" name="Google Shape;233;p40"/>
            <p:cNvSpPr/>
            <p:nvPr/>
          </p:nvSpPr>
          <p:spPr>
            <a:xfrm>
              <a:off x="3555999" y="2512512"/>
              <a:ext cx="301500" cy="352800"/>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0"/>
            <p:cNvSpPr txBox="1"/>
            <p:nvPr/>
          </p:nvSpPr>
          <p:spPr>
            <a:xfrm>
              <a:off x="3555999" y="2583063"/>
              <a:ext cx="211200" cy="211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000"/>
                <a:buFont typeface="Calibri"/>
                <a:buNone/>
              </a:pPr>
              <a:r>
                <a:t/>
              </a:r>
              <a:endParaRPr b="0" i="0" sz="1000" u="none" cap="none" strike="noStrike">
                <a:solidFill>
                  <a:srgbClr val="FFFFFF"/>
                </a:solidFill>
                <a:latin typeface="Calibri"/>
                <a:ea typeface="Calibri"/>
                <a:cs typeface="Calibri"/>
                <a:sym typeface="Calibri"/>
              </a:endParaRPr>
            </a:p>
          </p:txBody>
        </p:sp>
        <p:sp>
          <p:nvSpPr>
            <p:cNvPr id="235" name="Google Shape;235;p40"/>
            <p:cNvSpPr/>
            <p:nvPr/>
          </p:nvSpPr>
          <p:spPr>
            <a:xfrm>
              <a:off x="3982719" y="2262170"/>
              <a:ext cx="1422300" cy="8535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0"/>
            <p:cNvSpPr txBox="1"/>
            <p:nvPr/>
          </p:nvSpPr>
          <p:spPr>
            <a:xfrm>
              <a:off x="4007715" y="2287166"/>
              <a:ext cx="1372500" cy="8034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Steering Committee Reviewed</a:t>
              </a:r>
              <a:endParaRPr/>
            </a:p>
          </p:txBody>
        </p:sp>
        <p:sp>
          <p:nvSpPr>
            <p:cNvPr id="237" name="Google Shape;237;p40"/>
            <p:cNvSpPr/>
            <p:nvPr/>
          </p:nvSpPr>
          <p:spPr>
            <a:xfrm>
              <a:off x="5547359" y="2512512"/>
              <a:ext cx="301500" cy="352800"/>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0"/>
            <p:cNvSpPr txBox="1"/>
            <p:nvPr/>
          </p:nvSpPr>
          <p:spPr>
            <a:xfrm>
              <a:off x="5547359" y="2583063"/>
              <a:ext cx="211200" cy="211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000"/>
                <a:buFont typeface="Calibri"/>
                <a:buNone/>
              </a:pPr>
              <a:r>
                <a:t/>
              </a:r>
              <a:endParaRPr b="0" i="0" sz="1000" u="none" cap="none" strike="noStrike">
                <a:solidFill>
                  <a:srgbClr val="FFFFFF"/>
                </a:solidFill>
                <a:latin typeface="Calibri"/>
                <a:ea typeface="Calibri"/>
                <a:cs typeface="Calibri"/>
                <a:sym typeface="Calibri"/>
              </a:endParaRPr>
            </a:p>
          </p:txBody>
        </p:sp>
        <p:sp>
          <p:nvSpPr>
            <p:cNvPr id="239" name="Google Shape;239;p40"/>
            <p:cNvSpPr/>
            <p:nvPr/>
          </p:nvSpPr>
          <p:spPr>
            <a:xfrm>
              <a:off x="5974080" y="2262170"/>
              <a:ext cx="1422300" cy="8535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0"/>
            <p:cNvSpPr txBox="1"/>
            <p:nvPr/>
          </p:nvSpPr>
          <p:spPr>
            <a:xfrm>
              <a:off x="5999076" y="2287166"/>
              <a:ext cx="1372500" cy="8034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1200"/>
                <a:buFont typeface="Calibri"/>
                <a:buNone/>
              </a:pPr>
              <a:r>
                <a:rPr b="0" i="0" lang="en" sz="1000" u="none" cap="none" strike="noStrike">
                  <a:solidFill>
                    <a:srgbClr val="FFFFFF"/>
                  </a:solidFill>
                  <a:latin typeface="Calibri"/>
                  <a:ea typeface="Calibri"/>
                  <a:cs typeface="Calibri"/>
                  <a:sym typeface="Calibri"/>
                </a:rPr>
                <a:t>Review Teams for each topic provided comment.</a:t>
              </a:r>
              <a:endParaRPr sz="1000"/>
            </a:p>
          </p:txBody>
        </p:sp>
        <p:sp>
          <p:nvSpPr>
            <p:cNvPr id="241" name="Google Shape;241;p40"/>
            <p:cNvSpPr/>
            <p:nvPr/>
          </p:nvSpPr>
          <p:spPr>
            <a:xfrm>
              <a:off x="7538720" y="2512512"/>
              <a:ext cx="301500" cy="352800"/>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0"/>
            <p:cNvSpPr txBox="1"/>
            <p:nvPr/>
          </p:nvSpPr>
          <p:spPr>
            <a:xfrm>
              <a:off x="7538720" y="2583063"/>
              <a:ext cx="211200" cy="211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000"/>
                <a:buFont typeface="Calibri"/>
                <a:buNone/>
              </a:pPr>
              <a:r>
                <a:t/>
              </a:r>
              <a:endParaRPr b="0" i="0" sz="1000" u="none" cap="none" strike="noStrike">
                <a:solidFill>
                  <a:srgbClr val="FFFFFF"/>
                </a:solidFill>
                <a:latin typeface="Calibri"/>
                <a:ea typeface="Calibri"/>
                <a:cs typeface="Calibri"/>
                <a:sym typeface="Calibri"/>
              </a:endParaRPr>
            </a:p>
          </p:txBody>
        </p:sp>
        <p:sp>
          <p:nvSpPr>
            <p:cNvPr id="243" name="Google Shape;243;p40"/>
            <p:cNvSpPr/>
            <p:nvPr/>
          </p:nvSpPr>
          <p:spPr>
            <a:xfrm>
              <a:off x="7965440" y="2262170"/>
              <a:ext cx="1422300" cy="8535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0"/>
            <p:cNvSpPr txBox="1"/>
            <p:nvPr/>
          </p:nvSpPr>
          <p:spPr>
            <a:xfrm>
              <a:off x="7990436" y="2287166"/>
              <a:ext cx="1372500" cy="8034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Draft Policy Developed</a:t>
              </a:r>
              <a:endParaRPr/>
            </a:p>
          </p:txBody>
        </p:sp>
        <p:sp>
          <p:nvSpPr>
            <p:cNvPr id="245" name="Google Shape;245;p40"/>
            <p:cNvSpPr/>
            <p:nvPr/>
          </p:nvSpPr>
          <p:spPr>
            <a:xfrm>
              <a:off x="9530080" y="2512512"/>
              <a:ext cx="301500" cy="352800"/>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0"/>
            <p:cNvSpPr txBox="1"/>
            <p:nvPr/>
          </p:nvSpPr>
          <p:spPr>
            <a:xfrm>
              <a:off x="9530080" y="2583063"/>
              <a:ext cx="211200" cy="211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000"/>
                <a:buFont typeface="Calibri"/>
                <a:buNone/>
              </a:pPr>
              <a:r>
                <a:t/>
              </a:r>
              <a:endParaRPr b="0" i="0" sz="1000" u="none" cap="none" strike="noStrike">
                <a:solidFill>
                  <a:srgbClr val="FFFFFF"/>
                </a:solidFill>
                <a:latin typeface="Calibri"/>
                <a:ea typeface="Calibri"/>
                <a:cs typeface="Calibri"/>
                <a:sym typeface="Calibri"/>
              </a:endParaRPr>
            </a:p>
          </p:txBody>
        </p:sp>
        <p:sp>
          <p:nvSpPr>
            <p:cNvPr id="247" name="Google Shape;247;p40"/>
            <p:cNvSpPr/>
            <p:nvPr/>
          </p:nvSpPr>
          <p:spPr>
            <a:xfrm>
              <a:off x="9956800" y="2262170"/>
              <a:ext cx="1422300" cy="853500"/>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0"/>
            <p:cNvSpPr txBox="1"/>
            <p:nvPr/>
          </p:nvSpPr>
          <p:spPr>
            <a:xfrm>
              <a:off x="9981796" y="2287166"/>
              <a:ext cx="1372500" cy="8034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Steering Committee Review</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CSU Sustainability Policy Update: Important Notes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54" name="Google Shape;254;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Draft Policy is high-level</a:t>
            </a:r>
            <a:endParaRPr/>
          </a:p>
          <a:p>
            <a:pPr indent="-317500" lvl="1" marL="914400" rtl="0" algn="l">
              <a:spcBef>
                <a:spcPts val="0"/>
              </a:spcBef>
              <a:spcAft>
                <a:spcPts val="0"/>
              </a:spcAft>
              <a:buSzPts val="1400"/>
              <a:buChar char="○"/>
            </a:pPr>
            <a:r>
              <a:rPr lang="en"/>
              <a:t>Addresses broad goals and objectives.  </a:t>
            </a:r>
            <a:endParaRPr/>
          </a:p>
          <a:p>
            <a:pPr indent="-317500" lvl="1" marL="914400" rtl="0" algn="l">
              <a:spcBef>
                <a:spcPts val="0"/>
              </a:spcBef>
              <a:spcAft>
                <a:spcPts val="0"/>
              </a:spcAft>
              <a:buSzPts val="1400"/>
              <a:buChar char="○"/>
            </a:pPr>
            <a:r>
              <a:rPr lang="en"/>
              <a:t>Answers the “what” and “why”.</a:t>
            </a:r>
            <a:endParaRPr/>
          </a:p>
          <a:p>
            <a:pPr indent="-342900" lvl="0" marL="457200" rtl="0" algn="l">
              <a:spcBef>
                <a:spcPts val="0"/>
              </a:spcBef>
              <a:spcAft>
                <a:spcPts val="0"/>
              </a:spcAft>
              <a:buSzPts val="1800"/>
              <a:buChar char="●"/>
            </a:pPr>
            <a:r>
              <a:rPr lang="en"/>
              <a:t>The complimentary ”Guide” contains specific actions that can be taken to reach the Board-Level goals. </a:t>
            </a:r>
            <a:endParaRPr/>
          </a:p>
          <a:p>
            <a:pPr indent="-317500" lvl="1" marL="914400" rtl="0" algn="l">
              <a:spcBef>
                <a:spcPts val="0"/>
              </a:spcBef>
              <a:spcAft>
                <a:spcPts val="0"/>
              </a:spcAft>
              <a:buSzPts val="1400"/>
              <a:buChar char="○"/>
            </a:pPr>
            <a:r>
              <a:rPr lang="en"/>
              <a:t>It answers the “how”.</a:t>
            </a:r>
            <a:endParaRPr/>
          </a:p>
          <a:p>
            <a:pPr indent="-342900" lvl="0" marL="457200" rtl="0" algn="l">
              <a:spcBef>
                <a:spcPts val="0"/>
              </a:spcBef>
              <a:spcAft>
                <a:spcPts val="0"/>
              </a:spcAft>
              <a:buSzPts val="1800"/>
              <a:buChar char="●"/>
            </a:pPr>
            <a:r>
              <a:rPr lang="en"/>
              <a:t>The update is utilizing a “sandwich” approach – meaning there are critical elements of advancing sustainability CSU-wide that will be incorporated beyond the the board-level policy.  </a:t>
            </a:r>
            <a:endParaRPr/>
          </a:p>
          <a:p>
            <a:pPr indent="-317500" lvl="1" marL="914400" rtl="0" algn="l">
              <a:spcBef>
                <a:spcPts val="0"/>
              </a:spcBef>
              <a:spcAft>
                <a:spcPts val="0"/>
              </a:spcAft>
              <a:buSzPts val="1400"/>
              <a:buChar char="○"/>
            </a:pPr>
            <a:r>
              <a:rPr lang="en"/>
              <a:t>These include: SUAM, Executive Orders, Contracts, RFPs as well as the guide referenced above. See the next slide for an illustrative description of this approach.</a:t>
            </a:r>
            <a:endParaRPr/>
          </a:p>
          <a:p>
            <a:pPr indent="-342900" lvl="0" marL="457200" rtl="0" algn="l">
              <a:spcBef>
                <a:spcPts val="0"/>
              </a:spcBef>
              <a:spcAft>
                <a:spcPts val="0"/>
              </a:spcAft>
              <a:buSzPts val="1800"/>
              <a:buChar char="●"/>
            </a:pPr>
            <a:r>
              <a:rPr lang="en"/>
              <a:t>Critical elements of building and utilities still need to be properly addressed and incorporated.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42"/>
          <p:cNvPicPr preferRelativeResize="0"/>
          <p:nvPr>
            <p:ph idx="1" type="body"/>
          </p:nvPr>
        </p:nvPicPr>
        <p:blipFill rotWithShape="1">
          <a:blip r:embed="rId3">
            <a:alphaModFix/>
          </a:blip>
          <a:srcRect b="0" l="0" r="0" t="0"/>
          <a:stretch/>
        </p:blipFill>
        <p:spPr>
          <a:xfrm>
            <a:off x="352286" y="238094"/>
            <a:ext cx="8598900" cy="482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CSU Sustainability Policy Update: Pre-Draft Policy Input Process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65" name="Google Shape;265;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342900" lvl="0" marL="457200" rtl="0" algn="l">
              <a:spcBef>
                <a:spcPts val="1600"/>
              </a:spcBef>
              <a:spcAft>
                <a:spcPts val="0"/>
              </a:spcAft>
              <a:buSzPts val="1800"/>
              <a:buChar char="●"/>
            </a:pPr>
            <a:r>
              <a:rPr lang="en"/>
              <a:t>The Draft Policy can be </a:t>
            </a:r>
            <a:r>
              <a:rPr lang="en" u="sng">
                <a:solidFill>
                  <a:schemeClr val="hlink"/>
                </a:solidFill>
                <a:hlinkClick r:id="rId3"/>
              </a:rPr>
              <a:t>accessed here.</a:t>
            </a:r>
            <a:r>
              <a:rPr lang="en"/>
              <a:t> </a:t>
            </a:r>
            <a:endParaRPr/>
          </a:p>
          <a:p>
            <a:pPr indent="-342900" lvl="0" marL="457200" rtl="0" algn="l">
              <a:spcBef>
                <a:spcPts val="0"/>
              </a:spcBef>
              <a:spcAft>
                <a:spcPts val="0"/>
              </a:spcAft>
              <a:buSzPts val="1800"/>
              <a:buChar char="●"/>
            </a:pPr>
            <a:r>
              <a:rPr lang="en"/>
              <a:t>The draft “Guide” referenced previously is linked to in the introduction of the Policy.</a:t>
            </a:r>
            <a:endParaRPr/>
          </a:p>
          <a:p>
            <a:pPr indent="-342900" lvl="0" marL="457200" rtl="0" algn="l">
              <a:spcBef>
                <a:spcPts val="0"/>
              </a:spcBef>
              <a:spcAft>
                <a:spcPts val="0"/>
              </a:spcAft>
              <a:buSzPts val="1800"/>
              <a:buChar char="●"/>
            </a:pPr>
            <a:r>
              <a:rPr b="1" lang="en"/>
              <a:t>Please provide initial comments by November 5th.</a:t>
            </a:r>
            <a:r>
              <a:rPr lang="en"/>
              <a:t> </a:t>
            </a:r>
            <a:endParaRPr/>
          </a:p>
          <a:p>
            <a:pPr indent="-342900" lvl="0" marL="457200" rtl="0" algn="l">
              <a:spcBef>
                <a:spcPts val="0"/>
              </a:spcBef>
              <a:spcAft>
                <a:spcPts val="0"/>
              </a:spcAft>
              <a:buSzPts val="1800"/>
              <a:buChar char="●"/>
            </a:pPr>
            <a:r>
              <a:rPr lang="en" u="sng"/>
              <a:t>You will have an opportunity to review this policy again.</a:t>
            </a:r>
            <a:endParaRPr u="sng"/>
          </a:p>
          <a:p>
            <a:pPr indent="-342900" lvl="0" marL="457200" rtl="0" algn="l">
              <a:spcBef>
                <a:spcPts val="0"/>
              </a:spcBef>
              <a:spcAft>
                <a:spcPts val="0"/>
              </a:spcAft>
              <a:buSzPts val="1800"/>
              <a:buChar char="●"/>
            </a:pPr>
            <a:r>
              <a:rPr lang="en"/>
              <a:t>Please submit comments using </a:t>
            </a:r>
            <a:r>
              <a:rPr lang="en" u="sng">
                <a:solidFill>
                  <a:schemeClr val="hlink"/>
                </a:solidFill>
                <a:hlinkClick r:id="rId4"/>
              </a:rPr>
              <a:t>this form.</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CORE Building Overview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STARS Update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