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Nuni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unito-bold.fntdata"/><Relationship Id="rId14" Type="http://schemas.openxmlformats.org/officeDocument/2006/relationships/font" Target="fonts/Nunito-regular.fntdata"/><Relationship Id="rId17" Type="http://schemas.openxmlformats.org/officeDocument/2006/relationships/font" Target="fonts/Nunito-boldItalic.fntdata"/><Relationship Id="rId16" Type="http://schemas.openxmlformats.org/officeDocument/2006/relationships/font" Target="fonts/Nuni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4a01168f60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4a01168f60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Conferences, Field Studies Lab studies  meeting in which you are required to attend off campus 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4a01168f60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4a01168f60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4a01168f60_0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24a01168f60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e3e9024c9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e3e9024c9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24a01168f60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24a01168f60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4a01168f60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24a01168f60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25fb71f0d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225fb71f0d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csueastbay.edu/travel/index.html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csueastbay.edu/accounting-fiscal/accounts-payable.html" TargetMode="External"/><Relationship Id="rId4" Type="http://schemas.openxmlformats.org/officeDocument/2006/relationships/hyperlink" Target="https://www.csueastbay.edu/riskmanagement/field-trip/liability.html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csueastbay.edu/travel/policies.html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 Travel </a:t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91350" y="30755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Before you travel you must be approved to travel.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100"/>
              <a:t>When is travel </a:t>
            </a:r>
            <a:r>
              <a:rPr lang="en" sz="2100"/>
              <a:t>considered</a:t>
            </a:r>
            <a:r>
              <a:rPr lang="en" sz="2100"/>
              <a:t> University </a:t>
            </a:r>
            <a:r>
              <a:rPr lang="en" sz="2100"/>
              <a:t>Business</a:t>
            </a:r>
            <a:r>
              <a:rPr lang="en" sz="2100"/>
              <a:t>? </a:t>
            </a:r>
            <a:endParaRPr sz="2100"/>
          </a:p>
        </p:txBody>
      </p:sp>
      <p:sp>
        <p:nvSpPr>
          <p:cNvPr id="135" name="Google Shape;135;p14"/>
          <p:cNvSpPr txBox="1"/>
          <p:nvPr>
            <p:ph idx="1" type="subTitle"/>
          </p:nvPr>
        </p:nvSpPr>
        <p:spPr>
          <a:xfrm>
            <a:off x="819150" y="136205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Only qualified travel is eligible for </a:t>
            </a:r>
            <a:r>
              <a:rPr lang="en"/>
              <a:t>reimbursements.</a:t>
            </a:r>
            <a:endParaRPr/>
          </a:p>
        </p:txBody>
      </p:sp>
      <p:sp>
        <p:nvSpPr>
          <p:cNvPr id="136" name="Google Shape;136;p14"/>
          <p:cNvSpPr txBox="1"/>
          <p:nvPr>
            <p:ph idx="2" type="body"/>
          </p:nvPr>
        </p:nvSpPr>
        <p:spPr>
          <a:xfrm>
            <a:off x="858875" y="1821650"/>
            <a:ext cx="5859900" cy="245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7500"/>
          </a:bodyPr>
          <a:lstStyle/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222222"/>
                </a:solidFill>
              </a:rPr>
              <a:t>Travel will be considered to have a University business purpose if the travel:</a:t>
            </a:r>
            <a:endParaRPr sz="2500">
              <a:solidFill>
                <a:srgbClr val="222222"/>
              </a:solidFill>
            </a:endParaRPr>
          </a:p>
          <a:p>
            <a:pPr indent="-304006" lvl="0" marL="457200" rtl="0" algn="l">
              <a:lnSpc>
                <a:spcPct val="160000"/>
              </a:lnSpc>
              <a:spcBef>
                <a:spcPts val="240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Calibri"/>
              <a:buChar char="●"/>
            </a:pPr>
            <a:r>
              <a:rPr lang="en" sz="2500">
                <a:solidFill>
                  <a:srgbClr val="222222"/>
                </a:solidFill>
              </a:rPr>
              <a:t>Is an integral part of the student's degree work, e.g. attend a conference; visit a field site or laboratory facility, or</a:t>
            </a:r>
            <a:endParaRPr sz="2500">
              <a:solidFill>
                <a:srgbClr val="222222"/>
              </a:solidFill>
            </a:endParaRPr>
          </a:p>
          <a:p>
            <a:pPr indent="-304006" lvl="0" marL="4572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Calibri"/>
              <a:buChar char="●"/>
            </a:pPr>
            <a:r>
              <a:rPr lang="en" sz="2500">
                <a:solidFill>
                  <a:srgbClr val="222222"/>
                </a:solidFill>
              </a:rPr>
              <a:t>Is required for attendance at student‐oriented meetings and the like, or</a:t>
            </a:r>
            <a:endParaRPr sz="2500">
              <a:solidFill>
                <a:srgbClr val="222222"/>
              </a:solidFill>
            </a:endParaRPr>
          </a:p>
          <a:p>
            <a:pPr indent="-304006" lvl="0" marL="4572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Calibri"/>
              <a:buChar char="●"/>
            </a:pPr>
            <a:r>
              <a:rPr lang="en" sz="2500">
                <a:solidFill>
                  <a:srgbClr val="222222"/>
                </a:solidFill>
              </a:rPr>
              <a:t>Enables the student to attend a conference to present research findings for the University or to act in some other capacity on behalf of the University.</a:t>
            </a:r>
            <a:endParaRPr sz="2500">
              <a:solidFill>
                <a:srgbClr val="22222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Before you travel</a:t>
            </a:r>
            <a:endParaRPr/>
          </a:p>
        </p:txBody>
      </p:sp>
      <p:sp>
        <p:nvSpPr>
          <p:cNvPr id="142" name="Google Shape;142;p15"/>
          <p:cNvSpPr txBox="1"/>
          <p:nvPr>
            <p:ph idx="1" type="body"/>
          </p:nvPr>
        </p:nvSpPr>
        <p:spPr>
          <a:xfrm>
            <a:off x="819150" y="1613400"/>
            <a:ext cx="7505700" cy="260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CSU East Bay is happy to provide students with the ability to experience events, </a:t>
            </a:r>
            <a:r>
              <a:rPr lang="en"/>
              <a:t>conferences</a:t>
            </a:r>
            <a:r>
              <a:rPr lang="en"/>
              <a:t> and </a:t>
            </a:r>
            <a:r>
              <a:rPr lang="en"/>
              <a:t>activities</a:t>
            </a:r>
            <a:r>
              <a:rPr lang="en"/>
              <a:t> off campus. In order to ensure your </a:t>
            </a:r>
            <a:r>
              <a:rPr lang="en"/>
              <a:t>safety</a:t>
            </a:r>
            <a:r>
              <a:rPr lang="en"/>
              <a:t> and compliance with University policies there are few things you need to do before you’re approved to Travel.</a:t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Know who your Faculty Advisor and your Staff Administrator are. Make sure you have their contact information.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Do </a:t>
            </a:r>
            <a:r>
              <a:rPr b="1" lang="en" u="sng"/>
              <a:t>not</a:t>
            </a:r>
            <a:r>
              <a:rPr lang="en"/>
              <a:t> make any travel </a:t>
            </a:r>
            <a:r>
              <a:rPr lang="en"/>
              <a:t>arrangements</a:t>
            </a:r>
            <a:r>
              <a:rPr lang="en"/>
              <a:t> before you have your pre-travel </a:t>
            </a:r>
            <a:r>
              <a:rPr lang="en"/>
              <a:t>documentation</a:t>
            </a:r>
            <a:r>
              <a:rPr lang="en"/>
              <a:t> signed and approved by your Faculty Advisor and the Department Chair or Associate Dean.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Know what budgetary restrictions are associated with your trip.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Review </a:t>
            </a:r>
            <a:r>
              <a:rPr lang="en" u="sng">
                <a:solidFill>
                  <a:schemeClr val="hlink"/>
                </a:solidFill>
                <a:hlinkClick r:id="rId3"/>
              </a:rPr>
              <a:t>travel policies</a:t>
            </a:r>
            <a:r>
              <a:rPr lang="en"/>
              <a:t> to ensure what expenses are </a:t>
            </a:r>
            <a:r>
              <a:rPr lang="en"/>
              <a:t>permissible and what documentation is required for your claim.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Required documents for travel authorization</a:t>
            </a:r>
            <a:br>
              <a:rPr lang="en"/>
            </a:br>
            <a:br>
              <a:rPr lang="en" sz="1550"/>
            </a:br>
            <a:r>
              <a:rPr lang="en" sz="1550"/>
              <a:t>Your Faculty Advisor or their designee will need copies of these documents</a:t>
            </a:r>
            <a:endParaRPr sz="1550"/>
          </a:p>
        </p:txBody>
      </p:sp>
      <p:sp>
        <p:nvSpPr>
          <p:cNvPr id="148" name="Google Shape;148;p16"/>
          <p:cNvSpPr txBox="1"/>
          <p:nvPr>
            <p:ph idx="1" type="body"/>
          </p:nvPr>
        </p:nvSpPr>
        <p:spPr>
          <a:xfrm>
            <a:off x="578500" y="1990725"/>
            <a:ext cx="8046900" cy="2448000"/>
          </a:xfrm>
          <a:prstGeom prst="rect">
            <a:avLst/>
          </a:prstGeom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FF0000"/>
                </a:solidFill>
              </a:rPr>
              <a:t>Submit 30 days prior to traveling.</a:t>
            </a:r>
            <a:endParaRPr b="1" sz="1400">
              <a:solidFill>
                <a:srgbClr val="FF0000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en" sz="1400">
                <a:solidFill>
                  <a:srgbClr val="000000"/>
                </a:solidFill>
              </a:rPr>
              <a:t>Complete and sign the Travel Authorization form located </a:t>
            </a:r>
            <a:r>
              <a:rPr lang="en" sz="1400">
                <a:solidFill>
                  <a:srgbClr val="000000"/>
                </a:solidFill>
              </a:rPr>
              <a:t>under</a:t>
            </a:r>
            <a:r>
              <a:rPr lang="en" sz="1400">
                <a:solidFill>
                  <a:srgbClr val="000000"/>
                </a:solidFill>
              </a:rPr>
              <a:t> the </a:t>
            </a:r>
            <a:r>
              <a:rPr lang="en" sz="1400" u="sng">
                <a:solidFill>
                  <a:schemeClr val="hlink"/>
                </a:solidFill>
                <a:hlinkClick r:id="rId3"/>
              </a:rPr>
              <a:t>Accounts Payable Website </a:t>
            </a:r>
            <a:r>
              <a:rPr lang="en" sz="1400">
                <a:solidFill>
                  <a:srgbClr val="FF0000"/>
                </a:solidFill>
              </a:rPr>
              <a:t> </a:t>
            </a:r>
            <a:r>
              <a:rPr lang="en" sz="1400"/>
              <a:t>under Departmental </a:t>
            </a:r>
            <a:r>
              <a:rPr lang="en" sz="1400"/>
              <a:t>Resources</a:t>
            </a:r>
            <a:r>
              <a:rPr lang="en" sz="1400"/>
              <a:t> &gt; Forms.</a:t>
            </a:r>
            <a:br>
              <a:rPr lang="en" sz="1400"/>
            </a:br>
            <a:endParaRPr sz="1400"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>
                <a:solidFill>
                  <a:srgbClr val="000000"/>
                </a:solidFill>
              </a:rPr>
              <a:t>Complete and sign the Academic Field Trip Waiver form located </a:t>
            </a:r>
            <a:r>
              <a:rPr lang="en" sz="1400">
                <a:solidFill>
                  <a:srgbClr val="000000"/>
                </a:solidFill>
              </a:rPr>
              <a:t>under</a:t>
            </a:r>
            <a:r>
              <a:rPr lang="en" sz="1400">
                <a:solidFill>
                  <a:srgbClr val="000000"/>
                </a:solidFill>
              </a:rPr>
              <a:t> the </a:t>
            </a:r>
            <a:r>
              <a:rPr lang="en" sz="1400" u="sng">
                <a:solidFill>
                  <a:schemeClr val="hlink"/>
                </a:solidFill>
                <a:hlinkClick r:id="rId4"/>
              </a:rPr>
              <a:t>Risk Management Website</a:t>
            </a:r>
            <a:r>
              <a:rPr lang="en" sz="1400">
                <a:solidFill>
                  <a:srgbClr val="000000"/>
                </a:solidFill>
              </a:rPr>
              <a:t>.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Keep a PDF copy of these forms for your records, you will need these documents along with all receipts for your claim.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7"/>
          <p:cNvSpPr txBox="1"/>
          <p:nvPr>
            <p:ph type="title"/>
          </p:nvPr>
        </p:nvSpPr>
        <p:spPr>
          <a:xfrm>
            <a:off x="561000" y="577500"/>
            <a:ext cx="7593300" cy="63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Methods of Transportation</a:t>
            </a:r>
            <a:endParaRPr sz="2400"/>
          </a:p>
        </p:txBody>
      </p:sp>
      <p:sp>
        <p:nvSpPr>
          <p:cNvPr id="154" name="Google Shape;154;p17"/>
          <p:cNvSpPr txBox="1"/>
          <p:nvPr>
            <p:ph idx="4294967295" type="body"/>
          </p:nvPr>
        </p:nvSpPr>
        <p:spPr>
          <a:xfrm>
            <a:off x="561000" y="1265875"/>
            <a:ext cx="3686100" cy="2968200"/>
          </a:xfrm>
          <a:prstGeom prst="rect">
            <a:avLst/>
          </a:prstGeom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If you will be driving your own vehicle you will need to complete the additional training and documents.</a:t>
            </a:r>
            <a:endParaRPr sz="1500"/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FF0000"/>
                </a:solidFill>
              </a:rPr>
              <a:t>Submit 30 days prior to traveling.</a:t>
            </a:r>
            <a:endParaRPr b="1" sz="1500">
              <a:solidFill>
                <a:srgbClr val="FF0000"/>
              </a:solidFill>
            </a:endParaRPr>
          </a:p>
          <a:p>
            <a:pPr indent="-295275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78947"/>
              <a:buChar char="●"/>
            </a:pPr>
            <a:r>
              <a:rPr lang="en" sz="1900">
                <a:solidFill>
                  <a:srgbClr val="000000"/>
                </a:solidFill>
              </a:rPr>
              <a:t>Driving Safely, Driving Smarter - Online Training</a:t>
            </a:r>
            <a:br>
              <a:rPr lang="en" sz="1500">
                <a:solidFill>
                  <a:srgbClr val="000000"/>
                </a:solidFill>
              </a:rPr>
            </a:br>
            <a:endParaRPr sz="1500">
              <a:solidFill>
                <a:srgbClr val="FF0000"/>
              </a:solidFill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947"/>
              <a:buChar char="●"/>
            </a:pPr>
            <a:r>
              <a:rPr lang="en" sz="1900">
                <a:solidFill>
                  <a:srgbClr val="000000"/>
                </a:solidFill>
              </a:rPr>
              <a:t>STD 261 Authorization to use Privately Owned Vehicle form </a:t>
            </a:r>
            <a:br>
              <a:rPr lang="en" sz="1500">
                <a:solidFill>
                  <a:srgbClr val="000000"/>
                </a:solidFill>
              </a:rPr>
            </a:br>
            <a:r>
              <a:rPr lang="en" sz="1400">
                <a:solidFill>
                  <a:srgbClr val="000000"/>
                </a:solidFill>
              </a:rPr>
              <a:t>(you will need to provide a copy of your car insurance card with your name listed)</a:t>
            </a:r>
            <a:br>
              <a:rPr lang="en" sz="1500">
                <a:solidFill>
                  <a:srgbClr val="000000"/>
                </a:solidFill>
              </a:rPr>
            </a:br>
            <a:endParaRPr sz="1500">
              <a:solidFill>
                <a:srgbClr val="000000"/>
              </a:solidFill>
            </a:endParaRPr>
          </a:p>
          <a:p>
            <a:pPr indent="-31305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 sz="1900">
                <a:solidFill>
                  <a:srgbClr val="000000"/>
                </a:solidFill>
              </a:rPr>
              <a:t>INF 1101 - </a:t>
            </a:r>
            <a:r>
              <a:rPr lang="en" sz="1900"/>
              <a:t>Authorization of Release of Driver Record Information</a:t>
            </a:r>
            <a:endParaRPr sz="1900"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800">
              <a:solidFill>
                <a:srgbClr val="000000"/>
              </a:solidFill>
            </a:endParaRPr>
          </a:p>
        </p:txBody>
      </p:sp>
      <p:sp>
        <p:nvSpPr>
          <p:cNvPr id="155" name="Google Shape;155;p17"/>
          <p:cNvSpPr txBox="1"/>
          <p:nvPr>
            <p:ph idx="4294967295" type="body"/>
          </p:nvPr>
        </p:nvSpPr>
        <p:spPr>
          <a:xfrm>
            <a:off x="4417125" y="1265875"/>
            <a:ext cx="3686100" cy="2968200"/>
          </a:xfrm>
          <a:prstGeom prst="rect">
            <a:avLst/>
          </a:prstGeom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If you are flying work with your Faculty Advisor to ensure you have the data you need to book flights.</a:t>
            </a:r>
            <a:br>
              <a:rPr lang="en" sz="1200"/>
            </a:br>
            <a:endParaRPr sz="1200"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Keep a copy of your invoice and itinerary.</a:t>
            </a:r>
            <a:endParaRPr sz="12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0000"/>
                </a:solidFill>
              </a:rPr>
              <a:t>If you choose to drive over fly</a:t>
            </a:r>
            <a:endParaRPr b="1" sz="1200">
              <a:solidFill>
                <a:srgbClr val="FF0000"/>
              </a:solidFill>
            </a:endParaRPr>
          </a:p>
          <a:p>
            <a:pPr indent="-304800" lvl="0" marL="457200" rtl="0" algn="l">
              <a:spcBef>
                <a:spcPts val="120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The University can only reimburse you up to the amount of what a flight would have cost. </a:t>
            </a:r>
            <a:br>
              <a:rPr lang="en" sz="1200"/>
            </a:b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You will need to provide a quote for a flight that is dated before the trip takes place.</a:t>
            </a:r>
            <a:endParaRPr b="1" sz="12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8"/>
          <p:cNvSpPr txBox="1"/>
          <p:nvPr>
            <p:ph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00"/>
              <a:t>Policies and Regulations</a:t>
            </a:r>
            <a:endParaRPr sz="3600"/>
          </a:p>
        </p:txBody>
      </p:sp>
      <p:sp>
        <p:nvSpPr>
          <p:cNvPr id="161" name="Google Shape;161;p18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400"/>
              <a:t>Travel </a:t>
            </a:r>
            <a:r>
              <a:rPr lang="en" sz="2400"/>
              <a:t>Arrangements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What’s covered? </a:t>
            </a:r>
            <a:endParaRPr/>
          </a:p>
        </p:txBody>
      </p:sp>
      <p:sp>
        <p:nvSpPr>
          <p:cNvPr id="167" name="Google Shape;167;p19"/>
          <p:cNvSpPr txBox="1"/>
          <p:nvPr>
            <p:ph idx="2" type="body"/>
          </p:nvPr>
        </p:nvSpPr>
        <p:spPr>
          <a:xfrm>
            <a:off x="819150" y="2099675"/>
            <a:ext cx="5859900" cy="229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The University has specific policies and regulations we must </a:t>
            </a:r>
            <a:r>
              <a:rPr lang="en"/>
              <a:t>adhere</a:t>
            </a:r>
            <a:r>
              <a:rPr lang="en"/>
              <a:t> to regarding travel on University </a:t>
            </a:r>
            <a:r>
              <a:rPr lang="en"/>
              <a:t>business</a:t>
            </a:r>
            <a:r>
              <a:rPr lang="en"/>
              <a:t>.  If policies are not met you may incur out of pocket expenses that we will be unable to reimburse. </a:t>
            </a:r>
            <a:br>
              <a:rPr lang="en"/>
            </a:br>
            <a:br>
              <a:rPr lang="en"/>
            </a:br>
            <a:r>
              <a:rPr lang="en"/>
              <a:t>Every trip may be slightly </a:t>
            </a:r>
            <a:r>
              <a:rPr lang="en"/>
              <a:t>different</a:t>
            </a:r>
            <a:r>
              <a:rPr lang="en"/>
              <a:t> so </a:t>
            </a:r>
            <a:r>
              <a:rPr lang="en"/>
              <a:t>it's</a:t>
            </a:r>
            <a:r>
              <a:rPr lang="en"/>
              <a:t> important that you work with your Department </a:t>
            </a:r>
            <a:r>
              <a:rPr lang="en"/>
              <a:t>Administrators</a:t>
            </a:r>
            <a:r>
              <a:rPr lang="en"/>
              <a:t> and Faculty Advisor regarding the details. </a:t>
            </a:r>
            <a:br>
              <a:rPr lang="en"/>
            </a:br>
            <a:br>
              <a:rPr lang="en"/>
            </a:br>
            <a:r>
              <a:rPr lang="en"/>
              <a:t> </a:t>
            </a:r>
            <a:r>
              <a:rPr lang="en" u="sng">
                <a:solidFill>
                  <a:schemeClr val="hlink"/>
                </a:solidFill>
                <a:hlinkClick r:id="rId3"/>
              </a:rPr>
              <a:t>CSUEB Travel Policies Website</a:t>
            </a:r>
            <a:br>
              <a:rPr lang="en"/>
            </a:br>
            <a:br>
              <a:rPr lang="en"/>
            </a:br>
            <a:r>
              <a:rPr b="1" lang="en"/>
              <a:t>Do not book </a:t>
            </a:r>
            <a:r>
              <a:rPr lang="en"/>
              <a:t>anything until </a:t>
            </a:r>
            <a:r>
              <a:rPr lang="en"/>
              <a:t>you're</a:t>
            </a:r>
            <a:r>
              <a:rPr lang="en"/>
              <a:t> aware of your budget, policies, </a:t>
            </a:r>
            <a:r>
              <a:rPr lang="en"/>
              <a:t>procedures</a:t>
            </a:r>
            <a:r>
              <a:rPr lang="en"/>
              <a:t> and  receipt requirements. </a:t>
            </a:r>
            <a:endParaRPr/>
          </a:p>
        </p:txBody>
      </p:sp>
      <p:sp>
        <p:nvSpPr>
          <p:cNvPr id="168" name="Google Shape;168;p19"/>
          <p:cNvSpPr txBox="1"/>
          <p:nvPr>
            <p:ph idx="1" type="subTitle"/>
          </p:nvPr>
        </p:nvSpPr>
        <p:spPr>
          <a:xfrm>
            <a:off x="819150" y="1381875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with your Faculty Advisor to ensure your aware of the budget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0"/>
          <p:cNvSpPr txBox="1"/>
          <p:nvPr>
            <p:ph type="title"/>
          </p:nvPr>
        </p:nvSpPr>
        <p:spPr>
          <a:xfrm>
            <a:off x="1393925" y="1301150"/>
            <a:ext cx="65418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 for watching!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Please check out our other videos regarding student travel</a:t>
            </a:r>
            <a:br>
              <a:rPr b="1" lang="en" sz="1800"/>
            </a:br>
            <a:r>
              <a:rPr b="1" lang="en" sz="1800"/>
              <a:t> </a:t>
            </a:r>
            <a:endParaRPr b="1" sz="1800"/>
          </a:p>
          <a:p>
            <a:pPr indent="-327025" lvl="0" marL="457200" rtl="0" algn="l">
              <a:spcBef>
                <a:spcPts val="0"/>
              </a:spcBef>
              <a:spcAft>
                <a:spcPts val="0"/>
              </a:spcAft>
              <a:buSzPts val="1550"/>
              <a:buChar char="●"/>
            </a:pPr>
            <a:r>
              <a:rPr lang="en" sz="1550"/>
              <a:t>Student Travel Driving on University Business</a:t>
            </a:r>
            <a:endParaRPr sz="1550"/>
          </a:p>
          <a:p>
            <a:pPr indent="-327025" lvl="0" marL="457200" rtl="0" algn="l">
              <a:spcBef>
                <a:spcPts val="0"/>
              </a:spcBef>
              <a:spcAft>
                <a:spcPts val="0"/>
              </a:spcAft>
              <a:buSzPts val="1550"/>
              <a:buChar char="●"/>
            </a:pPr>
            <a:r>
              <a:rPr lang="en" sz="1550"/>
              <a:t>Student Travel Filing and Expense Claim</a:t>
            </a:r>
            <a:br>
              <a:rPr lang="en" sz="2400"/>
            </a:b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