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Nuni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unito-italic.fntdata"/><Relationship Id="rId14" Type="http://schemas.openxmlformats.org/officeDocument/2006/relationships/slide" Target="slides/slide9.xml"/><Relationship Id="rId36" Type="http://schemas.openxmlformats.org/officeDocument/2006/relationships/font" Target="fonts/Nuni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Nuni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6811eef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6811eef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0fc847fb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0fc847fb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0fc847fb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0fc847fb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information is not correct the document need to be resubmitted. As they will not route </a:t>
            </a:r>
            <a:r>
              <a:rPr lang="en"/>
              <a:t>appropriately.  Make sure they check in with Faculty Advisor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0fc847fb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0fc847fb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indicate students must use Horizion account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0fc847fb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0fc847fb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939eba78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2939eba78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50fc847fb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50fc847fb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0fc847fb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50fc847fb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full mailing address as this is where the check will be sent. Use appropriate name.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0fc847fb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50fc847fb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dates in this field are in </a:t>
            </a:r>
            <a:r>
              <a:rPr lang="en"/>
              <a:t>reference</a:t>
            </a:r>
            <a:r>
              <a:rPr lang="en"/>
              <a:t> to the dates of the trip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50fc847fb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50fc847fb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4d0e0a5b1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4d0e0a5b1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forget to include information about mileage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939eba78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2939eba78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2939eba78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2939eba78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the </a:t>
            </a:r>
            <a:r>
              <a:rPr lang="en"/>
              <a:t>conference</a:t>
            </a:r>
            <a:r>
              <a:rPr lang="en"/>
              <a:t> dates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2939eba78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2939eba78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verify with Faculty Advisor one more time the chartfiled string in case and funding sources may have changed.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2939eba78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2939eba78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22124117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522124117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2939eba78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2939eba78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5272cea7e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5272cea7e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you have 20 slots for documents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272cea7e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5272cea7e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2939eba78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2939eba78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51be3111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51be3111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d0e0a5b1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4d0e0a5b1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d0e0a5b1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4d0e0a5b1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4d0e0a5b1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4d0e0a5b1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d0e0a5b1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4d0e0a5b1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 them </a:t>
            </a:r>
            <a:r>
              <a:rPr lang="en"/>
              <a:t>alcohol</a:t>
            </a:r>
            <a:r>
              <a:rPr lang="en"/>
              <a:t> </a:t>
            </a:r>
            <a:r>
              <a:rPr lang="en"/>
              <a:t>is</a:t>
            </a:r>
            <a:r>
              <a:rPr lang="en"/>
              <a:t> prohibited and </a:t>
            </a:r>
            <a:r>
              <a:rPr lang="en"/>
              <a:t>mention</a:t>
            </a:r>
            <a:r>
              <a:rPr lang="en"/>
              <a:t> the travel website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d0e0a5b1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4d0e0a5b1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edf093c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4edf093c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edf093ce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4edf093ce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rgbClr val="F8F9F9"/>
                </a:highlight>
              </a:rPr>
              <a:t>Airfare in lieu of mileage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hyperlink" Target="mailto:accounts.payable@csueastbay.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930325" y="1822825"/>
            <a:ext cx="7209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t>Travel Expense Claim</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nvSpPr>
        <p:spPr>
          <a:xfrm>
            <a:off x="585825" y="1459650"/>
            <a:ext cx="7985400" cy="14352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lang="en" sz="1300">
                <a:solidFill>
                  <a:schemeClr val="dk2"/>
                </a:solidFill>
              </a:rPr>
              <a:t>If an employee/student/contractor elects to drive vs flying, they may be reimbursed for the lesser amount “Airfare in lieu of mileage”. The employee needs to obtain a price quote from the airlines, minimum 21 day advance quote and attach it to their claim. If someone within the department is also traveling to the business conference by airlines, you may also use their ticket as a price comparison.</a:t>
            </a:r>
            <a:endParaRPr sz="1300">
              <a:solidFill>
                <a:schemeClr val="dk2"/>
              </a:solidFill>
            </a:endParaRPr>
          </a:p>
          <a:p>
            <a:pPr indent="0" lvl="0" marL="0" rtl="0" algn="l">
              <a:lnSpc>
                <a:spcPct val="105000"/>
              </a:lnSpc>
              <a:spcBef>
                <a:spcPts val="0"/>
              </a:spcBef>
              <a:spcAft>
                <a:spcPts val="0"/>
              </a:spcAft>
              <a:buNone/>
            </a:pPr>
            <a:r>
              <a:t/>
            </a:r>
            <a:endParaRPr sz="1300">
              <a:solidFill>
                <a:schemeClr val="dk2"/>
              </a:solidFill>
            </a:endParaRPr>
          </a:p>
          <a:p>
            <a:pPr indent="0" lvl="0" marL="0" rtl="0" algn="l">
              <a:lnSpc>
                <a:spcPct val="105000"/>
              </a:lnSpc>
              <a:spcBef>
                <a:spcPts val="0"/>
              </a:spcBef>
              <a:spcAft>
                <a:spcPts val="0"/>
              </a:spcAft>
              <a:buNone/>
            </a:pPr>
            <a:r>
              <a:rPr lang="en" sz="1300">
                <a:solidFill>
                  <a:schemeClr val="dk2"/>
                </a:solidFill>
              </a:rPr>
              <a:t>Policy information is located on the University Travel website.</a:t>
            </a:r>
            <a:endParaRPr sz="1300">
              <a:solidFill>
                <a:schemeClr val="dk2"/>
              </a:solidFill>
            </a:endParaRPr>
          </a:p>
        </p:txBody>
      </p:sp>
      <p:sp>
        <p:nvSpPr>
          <p:cNvPr id="229" name="Google Shape;229;p22"/>
          <p:cNvSpPr txBox="1"/>
          <p:nvPr/>
        </p:nvSpPr>
        <p:spPr>
          <a:xfrm>
            <a:off x="585825" y="639450"/>
            <a:ext cx="519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AF7B51"/>
                </a:solidFill>
                <a:latin typeface="Calibri"/>
                <a:ea typeface="Calibri"/>
                <a:cs typeface="Calibri"/>
                <a:sym typeface="Calibri"/>
              </a:rPr>
              <a:t>Airfare in lieu of mileage policy </a:t>
            </a:r>
            <a:endParaRPr sz="3000">
              <a:solidFill>
                <a:srgbClr val="AF7B5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Travel Expense Web Form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Authorized Approvers for your claim </a:t>
            </a:r>
            <a:endParaRPr sz="4200"/>
          </a:p>
        </p:txBody>
      </p:sp>
      <p:sp>
        <p:nvSpPr>
          <p:cNvPr id="240" name="Google Shape;240;p24"/>
          <p:cNvSpPr txBox="1"/>
          <p:nvPr>
            <p:ph idx="1" type="body"/>
          </p:nvPr>
        </p:nvSpPr>
        <p:spPr>
          <a:xfrm>
            <a:off x="819150" y="1624350"/>
            <a:ext cx="75057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Who needs to sign your claim in order for it to be </a:t>
            </a:r>
            <a:r>
              <a:rPr lang="en"/>
              <a:t>reviewed</a:t>
            </a:r>
            <a:r>
              <a:rPr lang="en"/>
              <a:t> by Accounts Payable for payment. Ask your Faculty Advisor or Administrator for the appropriate name and email addresses </a:t>
            </a:r>
            <a:br>
              <a:rPr lang="en">
                <a:solidFill>
                  <a:srgbClr val="4A86E8"/>
                </a:solidFill>
              </a:rPr>
            </a:br>
            <a:r>
              <a:rPr lang="en">
                <a:solidFill>
                  <a:srgbClr val="4A86E8"/>
                </a:solidFill>
              </a:rPr>
              <a:t> </a:t>
            </a:r>
            <a:br>
              <a:rPr lang="en"/>
            </a:br>
            <a:r>
              <a:rPr lang="en"/>
              <a:t>1. Delegation of Authority Approval (</a:t>
            </a:r>
            <a:r>
              <a:rPr lang="en"/>
              <a:t>Delegation</a:t>
            </a:r>
            <a:r>
              <a:rPr lang="en"/>
              <a:t> of Fiscal Authority Approval) </a:t>
            </a:r>
            <a:br>
              <a:rPr lang="en"/>
            </a:br>
            <a:br>
              <a:rPr lang="en"/>
            </a:br>
            <a:r>
              <a:rPr lang="en"/>
              <a:t>2. Additional Approver 1 </a:t>
            </a:r>
            <a:endParaRPr/>
          </a:p>
          <a:p>
            <a:pPr indent="0" lvl="0" marL="0" rtl="0" algn="l">
              <a:spcBef>
                <a:spcPts val="1200"/>
              </a:spcBef>
              <a:spcAft>
                <a:spcPts val="0"/>
              </a:spcAft>
              <a:buNone/>
            </a:pPr>
            <a:r>
              <a:rPr lang="en"/>
              <a:t>3. </a:t>
            </a:r>
            <a:r>
              <a:rPr lang="en"/>
              <a:t>Additional Approver 2 (optional typically used if your grant funded)</a:t>
            </a:r>
            <a:br>
              <a:rPr lang="en"/>
            </a:br>
            <a:endParaRPr/>
          </a:p>
          <a:p>
            <a:pPr indent="0" lvl="0" marL="0" rtl="0" algn="l">
              <a:spcBef>
                <a:spcPts val="1200"/>
              </a:spcBef>
              <a:spcAft>
                <a:spcPts val="1200"/>
              </a:spcAft>
              <a:buNone/>
            </a:pPr>
            <a:r>
              <a:t/>
            </a:r>
            <a:endParaRPr>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5"/>
          <p:cNvSpPr txBox="1"/>
          <p:nvPr>
            <p:ph type="title"/>
          </p:nvPr>
        </p:nvSpPr>
        <p:spPr>
          <a:xfrm>
            <a:off x="819150" y="480200"/>
            <a:ext cx="7505700" cy="6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Step One: Travel Expense Claim Web Form </a:t>
            </a:r>
            <a:r>
              <a:rPr lang="en" sz="2400"/>
              <a:t> </a:t>
            </a:r>
            <a:endParaRPr sz="2400"/>
          </a:p>
        </p:txBody>
      </p:sp>
      <p:sp>
        <p:nvSpPr>
          <p:cNvPr id="246" name="Google Shape;246;p25"/>
          <p:cNvSpPr txBox="1"/>
          <p:nvPr>
            <p:ph idx="1" type="body"/>
          </p:nvPr>
        </p:nvSpPr>
        <p:spPr>
          <a:xfrm>
            <a:off x="819150" y="1357350"/>
            <a:ext cx="7505700" cy="3356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400"/>
              <a:t>Navigate:  csueastbay.edu &gt; Right hand corner click search &gt; Type Accounts Payable &gt; Click first option, scroll down “Forms” &gt; Under “Travel Expense Form - To be used by students and non-employees &gt; Click on (Web form)</a:t>
            </a:r>
            <a:endParaRPr sz="1400"/>
          </a:p>
          <a:p>
            <a:pPr indent="0" lvl="0" marL="0" rtl="0" algn="l">
              <a:spcBef>
                <a:spcPts val="1200"/>
              </a:spcBef>
              <a:spcAft>
                <a:spcPts val="0"/>
              </a:spcAft>
              <a:buNone/>
            </a:pPr>
            <a:r>
              <a:rPr lang="en"/>
              <a:t>Fill out the web form using the appropriate Authorized Approvers. Make sure to use your </a:t>
            </a:r>
            <a:r>
              <a:rPr b="1" lang="en"/>
              <a:t>CSU </a:t>
            </a:r>
            <a:r>
              <a:rPr b="1" lang="en"/>
              <a:t>Horizon</a:t>
            </a:r>
            <a:r>
              <a:rPr b="1" lang="en"/>
              <a:t> email</a:t>
            </a:r>
            <a:r>
              <a:rPr lang="en"/>
              <a:t> account. University Accounting will only communicate to student via the </a:t>
            </a:r>
            <a:r>
              <a:rPr lang="en"/>
              <a:t>Horizon</a:t>
            </a:r>
            <a:r>
              <a:rPr lang="en"/>
              <a:t> email account as a security measure. It is important you use only the H</a:t>
            </a:r>
            <a:r>
              <a:rPr lang="en"/>
              <a:t>orizon</a:t>
            </a:r>
            <a:r>
              <a:rPr lang="en"/>
              <a:t> email address.</a:t>
            </a:r>
            <a:endParaRPr/>
          </a:p>
          <a:p>
            <a:pPr indent="0" lvl="0" marL="0" rtl="0" algn="l">
              <a:spcBef>
                <a:spcPts val="1200"/>
              </a:spcBef>
              <a:spcAft>
                <a:spcPts val="0"/>
              </a:spcAft>
              <a:buNone/>
            </a:pPr>
            <a:r>
              <a:rPr b="1" lang="en"/>
              <a:t>BEFORE</a:t>
            </a:r>
            <a:r>
              <a:rPr lang="en"/>
              <a:t> you click submit, just above the email for accounts payable click on the link to Download a copy of the Travel Expense Form. This is a Google Sheets form and you will be prompted to save a copy. </a:t>
            </a:r>
            <a:br>
              <a:rPr lang="en"/>
            </a:br>
            <a:br>
              <a:rPr lang="en"/>
            </a:br>
            <a:r>
              <a:rPr lang="en"/>
              <a:t>Save the copy of the form to Excel via the file &gt; download &gt; Microsoft Excel </a:t>
            </a:r>
            <a:br>
              <a:rPr lang="en"/>
            </a:br>
            <a:r>
              <a:rPr lang="en"/>
              <a:t>Rename your Excel file with the following naming convention; First Last Name-Name of event-Term and Year</a:t>
            </a:r>
            <a:endParaRPr/>
          </a:p>
          <a:p>
            <a:pPr indent="0" lvl="0" marL="0" rtl="0" algn="l">
              <a:spcBef>
                <a:spcPts val="1200"/>
              </a:spcBef>
              <a:spcAft>
                <a:spcPts val="1200"/>
              </a:spcAft>
              <a:buNone/>
            </a:pPr>
            <a:r>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Step Two: Adobe sign email </a:t>
            </a:r>
            <a:endParaRPr sz="2400"/>
          </a:p>
        </p:txBody>
      </p:sp>
      <p:sp>
        <p:nvSpPr>
          <p:cNvPr id="252" name="Google Shape;252;p26"/>
          <p:cNvSpPr txBox="1"/>
          <p:nvPr>
            <p:ph idx="1" type="body"/>
          </p:nvPr>
        </p:nvSpPr>
        <p:spPr>
          <a:xfrm>
            <a:off x="779425" y="1414825"/>
            <a:ext cx="7505700" cy="185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you have submitted the Web Form you will receive an email from “Cal State East Bay” with the subject of </a:t>
            </a:r>
            <a:r>
              <a:rPr lang="en" u="sng"/>
              <a:t>Signature requested on “your name_Travel Expense Form”</a:t>
            </a:r>
            <a:endParaRPr u="sng"/>
          </a:p>
          <a:p>
            <a:pPr indent="0" lvl="0" marL="0" rtl="0" algn="l">
              <a:spcBef>
                <a:spcPts val="1200"/>
              </a:spcBef>
              <a:spcAft>
                <a:spcPts val="0"/>
              </a:spcAft>
              <a:buNone/>
            </a:pPr>
            <a:r>
              <a:rPr lang="en"/>
              <a:t>Save this email, you will need it at the end of the process. Just flag it or leave it as unread in your inbox.  Ma</a:t>
            </a:r>
            <a:r>
              <a:rPr lang="en"/>
              <a:t>ke</a:t>
            </a:r>
            <a:r>
              <a:rPr lang="en"/>
              <a:t> certain you can find it easily. This is the portal you need in order to submit your claim. </a:t>
            </a:r>
            <a:endParaRPr/>
          </a:p>
          <a:p>
            <a:pPr indent="0" lvl="0" marL="0" rtl="0" algn="l">
              <a:spcBef>
                <a:spcPts val="1200"/>
              </a:spcBef>
              <a:spcAft>
                <a:spcPts val="1200"/>
              </a:spcAft>
              <a:buNone/>
            </a:pPr>
            <a:r>
              <a:rPr b="1" lang="en"/>
              <a:t>See Example Below</a:t>
            </a:r>
            <a:endParaRPr b="1"/>
          </a:p>
        </p:txBody>
      </p:sp>
      <p:pic>
        <p:nvPicPr>
          <p:cNvPr id="253" name="Google Shape;253;p26"/>
          <p:cNvPicPr preferRelativeResize="0"/>
          <p:nvPr/>
        </p:nvPicPr>
        <p:blipFill rotWithShape="1">
          <a:blip r:embed="rId3">
            <a:alphaModFix/>
          </a:blip>
          <a:srcRect b="33672" l="8452" r="9168" t="54292"/>
          <a:stretch/>
        </p:blipFill>
        <p:spPr>
          <a:xfrm>
            <a:off x="819150" y="3062275"/>
            <a:ext cx="6871226" cy="307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1302834" y="14383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Filling out the Travel Expense Claim form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Step Three: Travel Expense Form</a:t>
            </a:r>
            <a:endParaRPr sz="2400"/>
          </a:p>
        </p:txBody>
      </p:sp>
      <p:sp>
        <p:nvSpPr>
          <p:cNvPr id="264" name="Google Shape;264;p28"/>
          <p:cNvSpPr txBox="1"/>
          <p:nvPr>
            <p:ph idx="1" type="body"/>
          </p:nvPr>
        </p:nvSpPr>
        <p:spPr>
          <a:xfrm>
            <a:off x="819150" y="1682550"/>
            <a:ext cx="7505700" cy="275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is the most important form in the process. This is the document Accounts Payable will use to review your </a:t>
            </a:r>
            <a:r>
              <a:rPr lang="en"/>
              <a:t>claim</a:t>
            </a:r>
            <a:r>
              <a:rPr lang="en"/>
              <a:t> to issue a reimbursement check. </a:t>
            </a:r>
            <a:endParaRPr/>
          </a:p>
          <a:p>
            <a:pPr indent="-311150" lvl="0" marL="457200" rtl="0" algn="l">
              <a:spcBef>
                <a:spcPts val="1200"/>
              </a:spcBef>
              <a:spcAft>
                <a:spcPts val="0"/>
              </a:spcAft>
              <a:buSzPts val="1300"/>
              <a:buAutoNum type="arabicPeriod"/>
            </a:pPr>
            <a:r>
              <a:rPr lang="en"/>
              <a:t>Have all your documents ready.</a:t>
            </a:r>
            <a:endParaRPr/>
          </a:p>
          <a:p>
            <a:pPr indent="-311150" lvl="0" marL="457200" rtl="0" algn="l">
              <a:spcBef>
                <a:spcPts val="0"/>
              </a:spcBef>
              <a:spcAft>
                <a:spcPts val="0"/>
              </a:spcAft>
              <a:buSzPts val="1300"/>
              <a:buAutoNum type="arabicPeriod"/>
            </a:pPr>
            <a:r>
              <a:rPr lang="en"/>
              <a:t>Put them in </a:t>
            </a:r>
            <a:r>
              <a:rPr lang="en"/>
              <a:t>chronological</a:t>
            </a:r>
            <a:r>
              <a:rPr lang="en"/>
              <a:t> order.</a:t>
            </a:r>
            <a:endParaRPr/>
          </a:p>
          <a:p>
            <a:pPr indent="-311150" lvl="0" marL="457200" rtl="0" algn="l">
              <a:spcBef>
                <a:spcPts val="0"/>
              </a:spcBef>
              <a:spcAft>
                <a:spcPts val="0"/>
              </a:spcAft>
              <a:buSzPts val="1300"/>
              <a:buAutoNum type="arabicPeriod"/>
            </a:pPr>
            <a:r>
              <a:rPr lang="en"/>
              <a:t>Make sure all documents are PDFs except the Travel Expense Excel form.</a:t>
            </a:r>
            <a:endParaRPr/>
          </a:p>
          <a:p>
            <a:pPr indent="-311150" lvl="0" marL="457200" rtl="0" algn="l">
              <a:spcBef>
                <a:spcPts val="0"/>
              </a:spcBef>
              <a:spcAft>
                <a:spcPts val="0"/>
              </a:spcAft>
              <a:buSzPts val="1300"/>
              <a:buAutoNum type="arabicPeriod"/>
            </a:pPr>
            <a:r>
              <a:rPr lang="en"/>
              <a:t>When you </a:t>
            </a:r>
            <a:r>
              <a:rPr lang="en"/>
              <a:t>complete </a:t>
            </a:r>
            <a:r>
              <a:rPr lang="en"/>
              <a:t>the </a:t>
            </a:r>
            <a:r>
              <a:rPr lang="en"/>
              <a:t>Travel Expense Excel form be sure to save it.</a:t>
            </a:r>
            <a:endParaRPr/>
          </a:p>
          <a:p>
            <a:pPr indent="-311150" lvl="0" marL="457200" rtl="0" algn="l">
              <a:spcBef>
                <a:spcPts val="0"/>
              </a:spcBef>
              <a:spcAft>
                <a:spcPts val="0"/>
              </a:spcAft>
              <a:buSzPts val="1300"/>
              <a:buAutoNum type="arabicPeriod"/>
            </a:pPr>
            <a:r>
              <a:rPr lang="en"/>
              <a:t>Keep copies of everything you submit for your records.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1  Your Contact Information </a:t>
            </a:r>
            <a:endParaRPr sz="2400">
              <a:solidFill>
                <a:schemeClr val="lt1"/>
              </a:solidFill>
            </a:endParaRPr>
          </a:p>
        </p:txBody>
      </p:sp>
      <p:pic>
        <p:nvPicPr>
          <p:cNvPr id="270" name="Google Shape;270;p29"/>
          <p:cNvPicPr preferRelativeResize="0"/>
          <p:nvPr/>
        </p:nvPicPr>
        <p:blipFill>
          <a:blip r:embed="rId3">
            <a:alphaModFix/>
          </a:blip>
          <a:stretch>
            <a:fillRect/>
          </a:stretch>
        </p:blipFill>
        <p:spPr>
          <a:xfrm>
            <a:off x="444188" y="1197388"/>
            <a:ext cx="7640026" cy="802525"/>
          </a:xfrm>
          <a:prstGeom prst="rect">
            <a:avLst/>
          </a:prstGeom>
          <a:noFill/>
          <a:ln cap="flat" cmpd="sng" w="9525">
            <a:solidFill>
              <a:schemeClr val="dk2"/>
            </a:solidFill>
            <a:prstDash val="solid"/>
            <a:round/>
            <a:headEnd len="sm" w="sm" type="none"/>
            <a:tailEnd len="sm" w="sm" type="none"/>
          </a:ln>
        </p:spPr>
      </p:pic>
      <p:sp>
        <p:nvSpPr>
          <p:cNvPr id="271" name="Google Shape;271;p29"/>
          <p:cNvSpPr txBox="1"/>
          <p:nvPr/>
        </p:nvSpPr>
        <p:spPr>
          <a:xfrm>
            <a:off x="444200" y="2446625"/>
            <a:ext cx="76401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Enter your legal name to ensure you have no trouble cashing the check.</a:t>
            </a:r>
            <a:br>
              <a:rPr lang="en">
                <a:latin typeface="Calibri"/>
                <a:ea typeface="Calibri"/>
                <a:cs typeface="Calibri"/>
                <a:sym typeface="Calibri"/>
              </a:rPr>
            </a:b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Enter full mailing address. Missing data will delay your check.</a:t>
            </a:r>
            <a:br>
              <a:rPr lang="en">
                <a:latin typeface="Calibri"/>
                <a:ea typeface="Calibri"/>
                <a:cs typeface="Calibri"/>
                <a:sym typeface="Calibri"/>
              </a:rPr>
            </a:b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Enter a phone number in which you are able to be reached.</a:t>
            </a:r>
            <a:br>
              <a:rPr lang="en">
                <a:latin typeface="Calibri"/>
                <a:ea typeface="Calibri"/>
                <a:cs typeface="Calibri"/>
                <a:sym typeface="Calibri"/>
              </a:rPr>
            </a:b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Net ID</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2  Purchased by University </a:t>
            </a:r>
            <a:endParaRPr sz="2400">
              <a:solidFill>
                <a:schemeClr val="lt1"/>
              </a:solidFill>
            </a:endParaRPr>
          </a:p>
        </p:txBody>
      </p:sp>
      <p:sp>
        <p:nvSpPr>
          <p:cNvPr id="277" name="Google Shape;277;p30"/>
          <p:cNvSpPr txBox="1"/>
          <p:nvPr/>
        </p:nvSpPr>
        <p:spPr>
          <a:xfrm>
            <a:off x="453750" y="1034325"/>
            <a:ext cx="825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This is normally only the registration for the event. </a:t>
            </a:r>
            <a:r>
              <a:rPr lang="en">
                <a:latin typeface="Calibri"/>
                <a:ea typeface="Calibri"/>
                <a:cs typeface="Calibri"/>
                <a:sym typeface="Calibri"/>
              </a:rPr>
              <a:t>However</a:t>
            </a:r>
            <a:r>
              <a:rPr lang="en">
                <a:latin typeface="Calibri"/>
                <a:ea typeface="Calibri"/>
                <a:cs typeface="Calibri"/>
                <a:sym typeface="Calibri"/>
              </a:rPr>
              <a:t>, depending on budget it could mean additional expenses. You will need all receipts pertaining to these expenses. </a:t>
            </a:r>
            <a:endParaRPr>
              <a:latin typeface="Calibri"/>
              <a:ea typeface="Calibri"/>
              <a:cs typeface="Calibri"/>
              <a:sym typeface="Calibri"/>
            </a:endParaRPr>
          </a:p>
        </p:txBody>
      </p:sp>
      <p:pic>
        <p:nvPicPr>
          <p:cNvPr id="278" name="Google Shape;278;p30"/>
          <p:cNvPicPr preferRelativeResize="0"/>
          <p:nvPr/>
        </p:nvPicPr>
        <p:blipFill>
          <a:blip r:embed="rId3">
            <a:alphaModFix/>
          </a:blip>
          <a:stretch>
            <a:fillRect/>
          </a:stretch>
        </p:blipFill>
        <p:spPr>
          <a:xfrm>
            <a:off x="774212" y="1950824"/>
            <a:ext cx="7616877" cy="17386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fontScale="92500"/>
          </a:bodyPr>
          <a:lstStyle/>
          <a:p>
            <a:pPr indent="0" lvl="0" marL="0" rtl="0" algn="l">
              <a:spcBef>
                <a:spcPts val="0"/>
              </a:spcBef>
              <a:spcAft>
                <a:spcPts val="0"/>
              </a:spcAft>
              <a:buNone/>
            </a:pPr>
            <a:r>
              <a:rPr lang="en" sz="2400">
                <a:solidFill>
                  <a:schemeClr val="lt1"/>
                </a:solidFill>
              </a:rPr>
              <a:t>Section 3  Advance/Pre-paid/Purchase by Traveler (your expenses)</a:t>
            </a:r>
            <a:endParaRPr sz="2400">
              <a:solidFill>
                <a:schemeClr val="lt1"/>
              </a:solidFill>
            </a:endParaRPr>
          </a:p>
        </p:txBody>
      </p:sp>
      <p:sp>
        <p:nvSpPr>
          <p:cNvPr id="284" name="Google Shape;284;p31"/>
          <p:cNvSpPr txBox="1"/>
          <p:nvPr/>
        </p:nvSpPr>
        <p:spPr>
          <a:xfrm>
            <a:off x="453750" y="1034325"/>
            <a:ext cx="8257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Example 1 </a:t>
            </a:r>
            <a:r>
              <a:rPr b="1" lang="en">
                <a:latin typeface="Calibri"/>
                <a:ea typeface="Calibri"/>
                <a:cs typeface="Calibri"/>
                <a:sym typeface="Calibri"/>
              </a:rPr>
              <a:t>Transportation</a:t>
            </a:r>
            <a:r>
              <a:rPr b="1" lang="en">
                <a:latin typeface="Calibri"/>
                <a:ea typeface="Calibri"/>
                <a:cs typeface="Calibri"/>
                <a:sym typeface="Calibri"/>
              </a:rPr>
              <a:t> Type - Flight</a:t>
            </a:r>
            <a:endParaRPr b="1">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Place all expenses for a single day within a single row.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You must have receipts for all items listed on this section.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 sz="1200">
                <a:latin typeface="Calibri"/>
                <a:ea typeface="Calibri"/>
                <a:cs typeface="Calibri"/>
                <a:sym typeface="Calibri"/>
              </a:rPr>
              <a:t>For lodging you will need to list each day and daily rate. </a:t>
            </a:r>
            <a:endParaRPr sz="1200">
              <a:latin typeface="Calibri"/>
              <a:ea typeface="Calibri"/>
              <a:cs typeface="Calibri"/>
              <a:sym typeface="Calibri"/>
            </a:endParaRPr>
          </a:p>
        </p:txBody>
      </p:sp>
      <p:pic>
        <p:nvPicPr>
          <p:cNvPr id="285" name="Google Shape;285;p31"/>
          <p:cNvPicPr preferRelativeResize="0"/>
          <p:nvPr/>
        </p:nvPicPr>
        <p:blipFill>
          <a:blip r:embed="rId3">
            <a:alphaModFix/>
          </a:blip>
          <a:stretch>
            <a:fillRect/>
          </a:stretch>
        </p:blipFill>
        <p:spPr>
          <a:xfrm>
            <a:off x="1035738" y="2166100"/>
            <a:ext cx="7010325" cy="21802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600"/>
              <a:t>Do I need to file a Travel Expense Claim?</a:t>
            </a:r>
            <a:endParaRPr sz="2600"/>
          </a:p>
        </p:txBody>
      </p:sp>
      <p:sp>
        <p:nvSpPr>
          <p:cNvPr id="134" name="Google Shape;134;p14"/>
          <p:cNvSpPr txBox="1"/>
          <p:nvPr>
            <p:ph idx="2" type="body"/>
          </p:nvPr>
        </p:nvSpPr>
        <p:spPr>
          <a:xfrm>
            <a:off x="819150" y="2255800"/>
            <a:ext cx="5859900" cy="229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Upon return you will have </a:t>
            </a:r>
            <a:r>
              <a:rPr b="1" lang="en" u="sng"/>
              <a:t>30 days</a:t>
            </a:r>
            <a:r>
              <a:rPr lang="en"/>
              <a:t> in which to file your Travel Expense Claim. After which time you will no longer be </a:t>
            </a:r>
            <a:r>
              <a:rPr lang="en"/>
              <a:t>eligible</a:t>
            </a:r>
            <a:r>
              <a:rPr lang="en"/>
              <a:t> for reimbursement. </a:t>
            </a:r>
            <a:endParaRPr/>
          </a:p>
          <a:p>
            <a:pPr indent="0" lvl="0" marL="0" rtl="0" algn="l">
              <a:spcBef>
                <a:spcPts val="1200"/>
              </a:spcBef>
              <a:spcAft>
                <a:spcPts val="0"/>
              </a:spcAft>
              <a:buNone/>
            </a:pPr>
            <a:r>
              <a:rPr lang="en"/>
              <a:t>If you are not seeking reimbursement, you will still need to file a Travel Expense Claim to account for all </a:t>
            </a:r>
            <a:r>
              <a:rPr lang="en"/>
              <a:t>prepaid</a:t>
            </a:r>
            <a:r>
              <a:rPr lang="en"/>
              <a:t> expenses the College/Department has </a:t>
            </a:r>
            <a:r>
              <a:rPr lang="en"/>
              <a:t>incurred</a:t>
            </a:r>
            <a:r>
              <a:rPr lang="en"/>
              <a:t> for this event. </a:t>
            </a:r>
            <a:endParaRPr/>
          </a:p>
          <a:p>
            <a:pPr indent="0" lvl="0" marL="0" rtl="0" algn="l">
              <a:spcBef>
                <a:spcPts val="1200"/>
              </a:spcBef>
              <a:spcAft>
                <a:spcPts val="1200"/>
              </a:spcAft>
              <a:buNone/>
            </a:pPr>
            <a:r>
              <a:rPr lang="en"/>
              <a:t>Work with your Faculty Advisor in charge of the event for any documents you may need copies of.</a:t>
            </a:r>
            <a:endParaRPr/>
          </a:p>
        </p:txBody>
      </p:sp>
      <p:sp>
        <p:nvSpPr>
          <p:cNvPr id="135" name="Google Shape;135;p14"/>
          <p:cNvSpPr txBox="1"/>
          <p:nvPr>
            <p:ph idx="1" type="subTitle"/>
          </p:nvPr>
        </p:nvSpPr>
        <p:spPr>
          <a:xfrm>
            <a:off x="819150" y="1550700"/>
            <a:ext cx="58599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Yes, All </a:t>
            </a:r>
            <a:r>
              <a:rPr lang="en"/>
              <a:t>travelers</a:t>
            </a:r>
            <a:r>
              <a:rPr lang="en"/>
              <a:t> are required to file the travel expense </a:t>
            </a:r>
            <a:r>
              <a:rPr lang="en"/>
              <a:t>claim regardless of whether or not they are seeking reimbursement.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3  Advance to /Purchase by Traveler (your expenses)</a:t>
            </a:r>
            <a:endParaRPr sz="2400">
              <a:solidFill>
                <a:schemeClr val="lt1"/>
              </a:solidFill>
            </a:endParaRPr>
          </a:p>
        </p:txBody>
      </p:sp>
      <p:sp>
        <p:nvSpPr>
          <p:cNvPr id="291" name="Google Shape;291;p32"/>
          <p:cNvSpPr txBox="1"/>
          <p:nvPr/>
        </p:nvSpPr>
        <p:spPr>
          <a:xfrm>
            <a:off x="453750" y="1034325"/>
            <a:ext cx="8257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Example 2 Drove your own car to the event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Place all expenses for a single day within a single row.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You must have receipts for all items listed on this section.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For hotel you will need to list each day and daily rate.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You will need pdfs of Google Maps to verify the mileage and add to your claim. </a:t>
            </a:r>
            <a:endParaRPr>
              <a:latin typeface="Calibri"/>
              <a:ea typeface="Calibri"/>
              <a:cs typeface="Calibri"/>
              <a:sym typeface="Calibri"/>
            </a:endParaRPr>
          </a:p>
        </p:txBody>
      </p:sp>
      <p:pic>
        <p:nvPicPr>
          <p:cNvPr id="292" name="Google Shape;292;p32"/>
          <p:cNvPicPr preferRelativeResize="0"/>
          <p:nvPr/>
        </p:nvPicPr>
        <p:blipFill>
          <a:blip r:embed="rId3">
            <a:alphaModFix/>
          </a:blip>
          <a:stretch>
            <a:fillRect/>
          </a:stretch>
        </p:blipFill>
        <p:spPr>
          <a:xfrm>
            <a:off x="1120200" y="2296425"/>
            <a:ext cx="6677299" cy="254227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4  Purpose/Remarks</a:t>
            </a:r>
            <a:endParaRPr sz="2400">
              <a:solidFill>
                <a:schemeClr val="lt1"/>
              </a:solidFill>
            </a:endParaRPr>
          </a:p>
        </p:txBody>
      </p:sp>
      <p:sp>
        <p:nvSpPr>
          <p:cNvPr id="298" name="Google Shape;298;p33"/>
          <p:cNvSpPr txBox="1"/>
          <p:nvPr/>
        </p:nvSpPr>
        <p:spPr>
          <a:xfrm>
            <a:off x="453750" y="1034325"/>
            <a:ext cx="8257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Here is </a:t>
            </a:r>
            <a:r>
              <a:rPr lang="en">
                <a:latin typeface="Calibri"/>
                <a:ea typeface="Calibri"/>
                <a:cs typeface="Calibri"/>
                <a:sym typeface="Calibri"/>
              </a:rPr>
              <a:t>where</a:t>
            </a:r>
            <a:r>
              <a:rPr lang="en">
                <a:latin typeface="Calibri"/>
                <a:ea typeface="Calibri"/>
                <a:cs typeface="Calibri"/>
                <a:sym typeface="Calibri"/>
              </a:rPr>
              <a:t> you entered the purpose of your travel and details of the event.  Please provide your program name and if you were presenting at the event.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Your claim total will also be calculated in this section. Check that everything is correct. </a:t>
            </a:r>
            <a:endParaRPr>
              <a:latin typeface="Calibri"/>
              <a:ea typeface="Calibri"/>
              <a:cs typeface="Calibri"/>
              <a:sym typeface="Calibri"/>
            </a:endParaRPr>
          </a:p>
        </p:txBody>
      </p:sp>
      <p:pic>
        <p:nvPicPr>
          <p:cNvPr id="299" name="Google Shape;299;p33"/>
          <p:cNvPicPr preferRelativeResize="0"/>
          <p:nvPr/>
        </p:nvPicPr>
        <p:blipFill>
          <a:blip r:embed="rId3">
            <a:alphaModFix/>
          </a:blip>
          <a:stretch>
            <a:fillRect/>
          </a:stretch>
        </p:blipFill>
        <p:spPr>
          <a:xfrm>
            <a:off x="678575" y="2283075"/>
            <a:ext cx="7667450" cy="938075"/>
          </a:xfrm>
          <a:prstGeom prst="rect">
            <a:avLst/>
          </a:prstGeom>
          <a:noFill/>
          <a:ln cap="flat" cmpd="sng" w="9525">
            <a:solidFill>
              <a:schemeClr val="dk2"/>
            </a:solidFill>
            <a:prstDash val="solid"/>
            <a:round/>
            <a:headEnd len="sm" w="sm" type="none"/>
            <a:tailEnd len="sm" w="sm" type="none"/>
          </a:ln>
        </p:spPr>
      </p:pic>
      <p:sp>
        <p:nvSpPr>
          <p:cNvPr id="300" name="Google Shape;300;p33"/>
          <p:cNvSpPr txBox="1"/>
          <p:nvPr/>
        </p:nvSpPr>
        <p:spPr>
          <a:xfrm>
            <a:off x="678575" y="2476425"/>
            <a:ext cx="4933500" cy="5541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alibri"/>
                <a:ea typeface="Calibri"/>
                <a:cs typeface="Calibri"/>
                <a:sym typeface="Calibri"/>
              </a:rPr>
              <a:t>Attend 14th Annual Anger </a:t>
            </a:r>
            <a:r>
              <a:rPr lang="en" sz="1200">
                <a:latin typeface="Calibri"/>
                <a:ea typeface="Calibri"/>
                <a:cs typeface="Calibri"/>
                <a:sym typeface="Calibri"/>
              </a:rPr>
              <a:t>management</a:t>
            </a:r>
            <a:r>
              <a:rPr lang="en" sz="1200">
                <a:latin typeface="Calibri"/>
                <a:ea typeface="Calibri"/>
                <a:cs typeface="Calibri"/>
                <a:sym typeface="Calibri"/>
              </a:rPr>
              <a:t> Conference 6/1/2023 - 6/5/2023</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Students in the MS Counseling program </a:t>
            </a:r>
            <a:endParaRPr sz="1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Section 5  Cost Distribution</a:t>
            </a:r>
            <a:endParaRPr sz="2400">
              <a:solidFill>
                <a:schemeClr val="lt1"/>
              </a:solidFill>
            </a:endParaRPr>
          </a:p>
        </p:txBody>
      </p:sp>
      <p:sp>
        <p:nvSpPr>
          <p:cNvPr id="306" name="Google Shape;306;p34"/>
          <p:cNvSpPr txBox="1"/>
          <p:nvPr/>
        </p:nvSpPr>
        <p:spPr>
          <a:xfrm>
            <a:off x="453750" y="1094250"/>
            <a:ext cx="8257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E</a:t>
            </a:r>
            <a:r>
              <a:rPr lang="en">
                <a:latin typeface="Calibri"/>
                <a:ea typeface="Calibri"/>
                <a:cs typeface="Calibri"/>
                <a:sym typeface="Calibri"/>
              </a:rPr>
              <a:t>nter the Chartfield String that your Faculty Advisor or Administrator provided to you.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Charfield Strings </a:t>
            </a:r>
            <a:r>
              <a:rPr b="1" lang="en">
                <a:latin typeface="Calibri"/>
                <a:ea typeface="Calibri"/>
                <a:cs typeface="Calibri"/>
                <a:sym typeface="Calibri"/>
              </a:rPr>
              <a:t>must have</a:t>
            </a:r>
            <a:r>
              <a:rPr lang="en">
                <a:latin typeface="Calibri"/>
                <a:ea typeface="Calibri"/>
                <a:cs typeface="Calibri"/>
                <a:sym typeface="Calibri"/>
              </a:rPr>
              <a:t> (Fund and Department) all other fields may not be part of your specific trip. If a (Program, Class, Project) code is provided make certain to add them to the proper field.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Student Travel only has two account categories 1) 606001 - In State Travel  2) 606002 - Out of state travel</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Do not use any other accounts in this field. If the drop down is not </a:t>
            </a:r>
            <a:r>
              <a:rPr lang="en">
                <a:latin typeface="Calibri"/>
                <a:ea typeface="Calibri"/>
                <a:cs typeface="Calibri"/>
                <a:sym typeface="Calibri"/>
              </a:rPr>
              <a:t>working</a:t>
            </a:r>
            <a:r>
              <a:rPr lang="en">
                <a:latin typeface="Calibri"/>
                <a:ea typeface="Calibri"/>
                <a:cs typeface="Calibri"/>
                <a:sym typeface="Calibri"/>
              </a:rPr>
              <a:t> manually type them in. </a:t>
            </a:r>
            <a:endParaRPr>
              <a:latin typeface="Calibri"/>
              <a:ea typeface="Calibri"/>
              <a:cs typeface="Calibri"/>
              <a:sym typeface="Calibri"/>
            </a:endParaRPr>
          </a:p>
        </p:txBody>
      </p:sp>
      <p:pic>
        <p:nvPicPr>
          <p:cNvPr id="307" name="Google Shape;307;p34"/>
          <p:cNvPicPr preferRelativeResize="0"/>
          <p:nvPr/>
        </p:nvPicPr>
        <p:blipFill>
          <a:blip r:embed="rId3">
            <a:alphaModFix/>
          </a:blip>
          <a:stretch>
            <a:fillRect/>
          </a:stretch>
        </p:blipFill>
        <p:spPr>
          <a:xfrm>
            <a:off x="538238" y="2919725"/>
            <a:ext cx="8088825" cy="16300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1392209" y="142835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Send your claim to </a:t>
            </a:r>
            <a:br>
              <a:rPr lang="en"/>
            </a:br>
            <a:r>
              <a:rPr lang="en"/>
              <a:t>Accounts Payable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6"/>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Step 4 Submitting your Travel Claim to Accounts Payable</a:t>
            </a:r>
            <a:endParaRPr sz="2400">
              <a:solidFill>
                <a:schemeClr val="lt1"/>
              </a:solidFill>
            </a:endParaRPr>
          </a:p>
        </p:txBody>
      </p:sp>
      <p:sp>
        <p:nvSpPr>
          <p:cNvPr id="318" name="Google Shape;318;p36"/>
          <p:cNvSpPr txBox="1"/>
          <p:nvPr/>
        </p:nvSpPr>
        <p:spPr>
          <a:xfrm>
            <a:off x="466575" y="1101775"/>
            <a:ext cx="8244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Go back to your email and locate the email  you were sent when you submitted your Web form. It should be from </a:t>
            </a:r>
            <a:r>
              <a:rPr lang="en" sz="1300">
                <a:solidFill>
                  <a:schemeClr val="dk2"/>
                </a:solidFill>
                <a:latin typeface="Calibri"/>
                <a:ea typeface="Calibri"/>
                <a:cs typeface="Calibri"/>
                <a:sym typeface="Calibri"/>
              </a:rPr>
              <a:t>“Cal State East Bay” with the subject line </a:t>
            </a:r>
            <a:r>
              <a:rPr lang="en" sz="1300" u="sng">
                <a:solidFill>
                  <a:schemeClr val="dk2"/>
                </a:solidFill>
                <a:latin typeface="Calibri"/>
                <a:ea typeface="Calibri"/>
                <a:cs typeface="Calibri"/>
                <a:sym typeface="Calibri"/>
              </a:rPr>
              <a:t>Signature requested on “your name_Travel Expense Form”</a:t>
            </a:r>
            <a:r>
              <a:rPr lang="en">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19" name="Google Shape;319;p36"/>
          <p:cNvPicPr preferRelativeResize="0"/>
          <p:nvPr/>
        </p:nvPicPr>
        <p:blipFill rotWithShape="1">
          <a:blip r:embed="rId3">
            <a:alphaModFix/>
          </a:blip>
          <a:srcRect b="33672" l="8452" r="9168" t="54292"/>
          <a:stretch/>
        </p:blipFill>
        <p:spPr>
          <a:xfrm>
            <a:off x="551050" y="1963650"/>
            <a:ext cx="6871226" cy="307800"/>
          </a:xfrm>
          <a:prstGeom prst="rect">
            <a:avLst/>
          </a:prstGeom>
          <a:noFill/>
          <a:ln cap="flat" cmpd="sng" w="9525">
            <a:solidFill>
              <a:schemeClr val="dk2"/>
            </a:solidFill>
            <a:prstDash val="solid"/>
            <a:round/>
            <a:headEnd len="sm" w="sm" type="none"/>
            <a:tailEnd len="sm" w="sm" type="none"/>
          </a:ln>
        </p:spPr>
      </p:pic>
      <p:pic>
        <p:nvPicPr>
          <p:cNvPr id="320" name="Google Shape;320;p36"/>
          <p:cNvPicPr preferRelativeResize="0"/>
          <p:nvPr/>
        </p:nvPicPr>
        <p:blipFill rotWithShape="1">
          <a:blip r:embed="rId4">
            <a:alphaModFix/>
          </a:blip>
          <a:srcRect b="0" l="33945" r="0" t="22624"/>
          <a:stretch/>
        </p:blipFill>
        <p:spPr>
          <a:xfrm>
            <a:off x="4890250" y="2675825"/>
            <a:ext cx="2532026" cy="1990076"/>
          </a:xfrm>
          <a:prstGeom prst="rect">
            <a:avLst/>
          </a:prstGeom>
          <a:noFill/>
          <a:ln cap="flat" cmpd="sng" w="9525">
            <a:solidFill>
              <a:schemeClr val="dk2"/>
            </a:solidFill>
            <a:prstDash val="solid"/>
            <a:round/>
            <a:headEnd len="sm" w="sm" type="none"/>
            <a:tailEnd len="sm" w="sm" type="none"/>
          </a:ln>
        </p:spPr>
      </p:pic>
      <p:sp>
        <p:nvSpPr>
          <p:cNvPr id="321" name="Google Shape;321;p36"/>
          <p:cNvSpPr txBox="1"/>
          <p:nvPr/>
        </p:nvSpPr>
        <p:spPr>
          <a:xfrm>
            <a:off x="706975" y="3042400"/>
            <a:ext cx="3634200" cy="615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a:t>
            </a:r>
            <a:r>
              <a:rPr lang="en">
                <a:latin typeface="Calibri"/>
                <a:ea typeface="Calibri"/>
                <a:cs typeface="Calibri"/>
                <a:sym typeface="Calibri"/>
              </a:rPr>
              <a:t>lick on the large blue Review and sign button, Adobe Sign will automatically open</a:t>
            </a:r>
            <a:endParaRPr>
              <a:latin typeface="Calibri"/>
              <a:ea typeface="Calibri"/>
              <a:cs typeface="Calibri"/>
              <a:sym typeface="Calibri"/>
            </a:endParaRPr>
          </a:p>
        </p:txBody>
      </p:sp>
      <p:cxnSp>
        <p:nvCxnSpPr>
          <p:cNvPr id="322" name="Google Shape;322;p36"/>
          <p:cNvCxnSpPr>
            <a:stCxn id="321" idx="3"/>
          </p:cNvCxnSpPr>
          <p:nvPr/>
        </p:nvCxnSpPr>
        <p:spPr>
          <a:xfrm>
            <a:off x="4341175" y="3350200"/>
            <a:ext cx="1469700" cy="417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7"/>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Review your contact information </a:t>
            </a:r>
            <a:endParaRPr sz="2400">
              <a:solidFill>
                <a:schemeClr val="lt1"/>
              </a:solidFill>
            </a:endParaRPr>
          </a:p>
        </p:txBody>
      </p:sp>
      <p:sp>
        <p:nvSpPr>
          <p:cNvPr id="328" name="Google Shape;328;p37"/>
          <p:cNvSpPr txBox="1"/>
          <p:nvPr/>
        </p:nvSpPr>
        <p:spPr>
          <a:xfrm>
            <a:off x="466575" y="1101775"/>
            <a:ext cx="8244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Once you clicked the blue button to review you should automatically be redirected to the adobe form.</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Review the Claimant Information to ensure everything is listed correctly.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Click the button under </a:t>
            </a:r>
            <a:r>
              <a:rPr lang="en">
                <a:latin typeface="Calibri"/>
                <a:ea typeface="Calibri"/>
                <a:cs typeface="Calibri"/>
                <a:sym typeface="Calibri"/>
              </a:rPr>
              <a:t>Type of Expense = Business Related</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29" name="Google Shape;329;p37"/>
          <p:cNvPicPr preferRelativeResize="0"/>
          <p:nvPr/>
        </p:nvPicPr>
        <p:blipFill>
          <a:blip r:embed="rId3">
            <a:alphaModFix/>
          </a:blip>
          <a:stretch>
            <a:fillRect/>
          </a:stretch>
        </p:blipFill>
        <p:spPr>
          <a:xfrm>
            <a:off x="1522675" y="2493400"/>
            <a:ext cx="5297054" cy="22594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Attached your excel Travel Claim and Supporting Documents</a:t>
            </a:r>
            <a:endParaRPr sz="2400">
              <a:solidFill>
                <a:schemeClr val="lt1"/>
              </a:solidFill>
            </a:endParaRPr>
          </a:p>
        </p:txBody>
      </p:sp>
      <p:sp>
        <p:nvSpPr>
          <p:cNvPr id="335" name="Google Shape;335;p38"/>
          <p:cNvSpPr txBox="1"/>
          <p:nvPr/>
        </p:nvSpPr>
        <p:spPr>
          <a:xfrm>
            <a:off x="370300" y="1071975"/>
            <a:ext cx="8341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Please attach your receipts and documents in the following order. </a:t>
            </a:r>
            <a:br>
              <a:rPr lang="en">
                <a:latin typeface="Calibri"/>
                <a:ea typeface="Calibri"/>
                <a:cs typeface="Calibri"/>
                <a:sym typeface="Calibri"/>
              </a:rPr>
            </a:b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Excel Travel Expense Claim</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Agenda</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Travel Authorization</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Travel Waiver</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If you drove your own car all your Defensive Driving Forms Or Flight </a:t>
            </a:r>
            <a:r>
              <a:rPr lang="en">
                <a:latin typeface="Calibri"/>
                <a:ea typeface="Calibri"/>
                <a:cs typeface="Calibri"/>
                <a:sym typeface="Calibri"/>
              </a:rPr>
              <a:t>Itinerary</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Event Registration </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Expense Receipts</a:t>
            </a:r>
            <a:endParaRPr>
              <a:latin typeface="Calibri"/>
              <a:ea typeface="Calibri"/>
              <a:cs typeface="Calibri"/>
              <a:sym typeface="Calibri"/>
            </a:endParaRPr>
          </a:p>
        </p:txBody>
      </p:sp>
      <p:pic>
        <p:nvPicPr>
          <p:cNvPr id="336" name="Google Shape;336;p38"/>
          <p:cNvPicPr preferRelativeResize="0"/>
          <p:nvPr/>
        </p:nvPicPr>
        <p:blipFill>
          <a:blip r:embed="rId3">
            <a:alphaModFix/>
          </a:blip>
          <a:stretch>
            <a:fillRect/>
          </a:stretch>
        </p:blipFill>
        <p:spPr>
          <a:xfrm>
            <a:off x="2494300" y="3195975"/>
            <a:ext cx="5769052" cy="1417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39"/>
          <p:cNvPicPr preferRelativeResize="0"/>
          <p:nvPr/>
        </p:nvPicPr>
        <p:blipFill>
          <a:blip r:embed="rId3">
            <a:alphaModFix/>
          </a:blip>
          <a:stretch>
            <a:fillRect/>
          </a:stretch>
        </p:blipFill>
        <p:spPr>
          <a:xfrm>
            <a:off x="528250" y="1229303"/>
            <a:ext cx="8016101" cy="3163525"/>
          </a:xfrm>
          <a:prstGeom prst="rect">
            <a:avLst/>
          </a:prstGeom>
          <a:noFill/>
          <a:ln>
            <a:noFill/>
          </a:ln>
        </p:spPr>
      </p:pic>
      <p:sp>
        <p:nvSpPr>
          <p:cNvPr id="342" name="Google Shape;342;p39"/>
          <p:cNvSpPr txBox="1"/>
          <p:nvPr>
            <p:ph idx="1" type="body"/>
          </p:nvPr>
        </p:nvSpPr>
        <p:spPr>
          <a:xfrm>
            <a:off x="370300" y="330550"/>
            <a:ext cx="8341200" cy="605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sz="2400">
                <a:solidFill>
                  <a:schemeClr val="lt1"/>
                </a:solidFill>
              </a:rPr>
              <a:t>Sign and Submit your Travel Expense Claim </a:t>
            </a:r>
            <a:endParaRPr sz="2400">
              <a:solidFill>
                <a:schemeClr val="lt1"/>
              </a:solidFill>
            </a:endParaRPr>
          </a:p>
        </p:txBody>
      </p:sp>
      <p:sp>
        <p:nvSpPr>
          <p:cNvPr id="343" name="Google Shape;343;p39"/>
          <p:cNvSpPr txBox="1"/>
          <p:nvPr/>
        </p:nvSpPr>
        <p:spPr>
          <a:xfrm>
            <a:off x="1392125" y="2714725"/>
            <a:ext cx="2492400" cy="8313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Check the certification button and type you name in the signature </a:t>
            </a:r>
            <a:r>
              <a:rPr lang="en">
                <a:latin typeface="Calibri"/>
                <a:ea typeface="Calibri"/>
                <a:cs typeface="Calibri"/>
                <a:sym typeface="Calibri"/>
              </a:rPr>
              <a:t>field</a:t>
            </a:r>
            <a:endParaRPr>
              <a:latin typeface="Calibri"/>
              <a:ea typeface="Calibri"/>
              <a:cs typeface="Calibri"/>
              <a:sym typeface="Calibri"/>
            </a:endParaRPr>
          </a:p>
        </p:txBody>
      </p:sp>
      <p:cxnSp>
        <p:nvCxnSpPr>
          <p:cNvPr id="344" name="Google Shape;344;p39"/>
          <p:cNvCxnSpPr>
            <a:stCxn id="343" idx="0"/>
          </p:cNvCxnSpPr>
          <p:nvPr/>
        </p:nvCxnSpPr>
        <p:spPr>
          <a:xfrm rot="10800000">
            <a:off x="2266025" y="2317525"/>
            <a:ext cx="372300" cy="397200"/>
          </a:xfrm>
          <a:prstGeom prst="straightConnector1">
            <a:avLst/>
          </a:prstGeom>
          <a:noFill/>
          <a:ln cap="flat" cmpd="sng" w="9525">
            <a:solidFill>
              <a:schemeClr val="dk2"/>
            </a:solidFill>
            <a:prstDash val="solid"/>
            <a:round/>
            <a:headEnd len="med" w="med" type="none"/>
            <a:tailEnd len="med" w="med" type="triangle"/>
          </a:ln>
        </p:spPr>
      </p:cxnSp>
      <p:sp>
        <p:nvSpPr>
          <p:cNvPr id="345" name="Google Shape;345;p39"/>
          <p:cNvSpPr/>
          <p:nvPr/>
        </p:nvSpPr>
        <p:spPr>
          <a:xfrm>
            <a:off x="577900" y="1304750"/>
            <a:ext cx="188700" cy="1887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9"/>
          <p:cNvSpPr txBox="1"/>
          <p:nvPr/>
        </p:nvSpPr>
        <p:spPr>
          <a:xfrm>
            <a:off x="5085900" y="2774300"/>
            <a:ext cx="2234100" cy="615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Click the “click to sign” button to submit your claim </a:t>
            </a:r>
            <a:endParaRPr>
              <a:latin typeface="Calibri"/>
              <a:ea typeface="Calibri"/>
              <a:cs typeface="Calibri"/>
              <a:sym typeface="Calibri"/>
            </a:endParaRPr>
          </a:p>
        </p:txBody>
      </p:sp>
      <p:cxnSp>
        <p:nvCxnSpPr>
          <p:cNvPr id="347" name="Google Shape;347;p39"/>
          <p:cNvCxnSpPr>
            <a:stCxn id="346" idx="2"/>
          </p:cNvCxnSpPr>
          <p:nvPr/>
        </p:nvCxnSpPr>
        <p:spPr>
          <a:xfrm>
            <a:off x="6202950" y="3389900"/>
            <a:ext cx="422100" cy="506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0"/>
          <p:cNvSpPr txBox="1"/>
          <p:nvPr>
            <p:ph idx="4294967295" type="ctrTitle"/>
          </p:nvPr>
        </p:nvSpPr>
        <p:spPr>
          <a:xfrm>
            <a:off x="667275" y="648225"/>
            <a:ext cx="7655700" cy="605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Once you submit your claim  </a:t>
            </a:r>
            <a:endParaRPr/>
          </a:p>
        </p:txBody>
      </p:sp>
      <p:sp>
        <p:nvSpPr>
          <p:cNvPr id="353" name="Google Shape;353;p40"/>
          <p:cNvSpPr txBox="1"/>
          <p:nvPr>
            <p:ph idx="1" type="body"/>
          </p:nvPr>
        </p:nvSpPr>
        <p:spPr>
          <a:xfrm>
            <a:off x="787575" y="1702500"/>
            <a:ext cx="7415100" cy="28293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SzPts val="1400"/>
              <a:buChar char="●"/>
            </a:pPr>
            <a:r>
              <a:rPr lang="en" sz="1400"/>
              <a:t>It will take 2-3 weeks to process. </a:t>
            </a:r>
            <a:endParaRPr sz="1400"/>
          </a:p>
          <a:p>
            <a:pPr indent="-317500" lvl="0" marL="457200" rtl="0" algn="l">
              <a:lnSpc>
                <a:spcPct val="150000"/>
              </a:lnSpc>
              <a:spcBef>
                <a:spcPts val="0"/>
              </a:spcBef>
              <a:spcAft>
                <a:spcPts val="0"/>
              </a:spcAft>
              <a:buSzPts val="1400"/>
              <a:buChar char="●"/>
            </a:pPr>
            <a:r>
              <a:rPr lang="en" sz="1400"/>
              <a:t>Check your email for any </a:t>
            </a:r>
            <a:r>
              <a:rPr lang="en" sz="1400"/>
              <a:t>correspondence</a:t>
            </a:r>
            <a:r>
              <a:rPr lang="en" sz="1400"/>
              <a:t> from accounts payable.</a:t>
            </a:r>
            <a:endParaRPr sz="1400"/>
          </a:p>
          <a:p>
            <a:pPr indent="-317500" lvl="0" marL="457200" rtl="0" algn="l">
              <a:lnSpc>
                <a:spcPct val="150000"/>
              </a:lnSpc>
              <a:spcBef>
                <a:spcPts val="0"/>
              </a:spcBef>
              <a:spcAft>
                <a:spcPts val="0"/>
              </a:spcAft>
              <a:buSzPts val="1400"/>
              <a:buChar char="●"/>
            </a:pPr>
            <a:r>
              <a:rPr lang="en" sz="1400"/>
              <a:t>Your primary contact is your Faculty Advisor.</a:t>
            </a:r>
            <a:endParaRPr sz="1400"/>
          </a:p>
          <a:p>
            <a:pPr indent="-317500" lvl="0" marL="457200" rtl="0" algn="l">
              <a:lnSpc>
                <a:spcPct val="150000"/>
              </a:lnSpc>
              <a:spcBef>
                <a:spcPts val="0"/>
              </a:spcBef>
              <a:spcAft>
                <a:spcPts val="0"/>
              </a:spcAft>
              <a:buSzPts val="1400"/>
              <a:buChar char="●"/>
            </a:pPr>
            <a:r>
              <a:rPr lang="en" sz="1400"/>
              <a:t>You may also contact us at </a:t>
            </a:r>
            <a:r>
              <a:rPr lang="en" sz="1400" u="sng">
                <a:solidFill>
                  <a:schemeClr val="accent5"/>
                </a:solidFill>
                <a:hlinkClick r:id="rId3">
                  <a:extLst>
                    <a:ext uri="{A12FA001-AC4F-418D-AE19-62706E023703}">
                      <ahyp:hlinkClr val="tx"/>
                    </a:ext>
                  </a:extLst>
                </a:hlinkClick>
              </a:rPr>
              <a:t>accounts.payable@csueastbay.edu</a:t>
            </a:r>
            <a:br>
              <a:rPr lang="en" sz="1400"/>
            </a:br>
            <a:r>
              <a:rPr lang="en" sz="1400"/>
              <a:t>Please provide your full name and Net ID.</a:t>
            </a:r>
            <a:endParaRPr sz="1400"/>
          </a:p>
          <a:p>
            <a:pPr indent="-317500" lvl="0" marL="457200" rtl="0" algn="l">
              <a:lnSpc>
                <a:spcPct val="150000"/>
              </a:lnSpc>
              <a:spcBef>
                <a:spcPts val="0"/>
              </a:spcBef>
              <a:spcAft>
                <a:spcPts val="0"/>
              </a:spcAft>
              <a:buSzPts val="1400"/>
              <a:buChar char="●"/>
            </a:pPr>
            <a:r>
              <a:rPr lang="en" sz="1400"/>
              <a:t>Notify your Faculty Advisor or Department Administrator via email that you have filed your claim.  They will also need to submit documentation for expenses paid for by the University. </a:t>
            </a:r>
            <a:endParaRPr sz="1400"/>
          </a:p>
          <a:p>
            <a:pPr indent="0" lvl="0" marL="457200" rtl="0" algn="ctr">
              <a:spcBef>
                <a:spcPts val="0"/>
              </a:spcBef>
              <a:spcAft>
                <a:spcPts val="0"/>
              </a:spcAft>
              <a:buNone/>
            </a:pPr>
            <a:r>
              <a:t/>
            </a:r>
            <a:endParaRPr sz="18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1"/>
          <p:cNvSpPr txBox="1"/>
          <p:nvPr>
            <p:ph type="title"/>
          </p:nvPr>
        </p:nvSpPr>
        <p:spPr>
          <a:xfrm>
            <a:off x="1284725" y="1350800"/>
            <a:ext cx="66111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AF7B51"/>
                </a:solidFill>
              </a:rPr>
              <a:t>Thank you for watching!</a:t>
            </a:r>
            <a:endParaRPr>
              <a:solidFill>
                <a:srgbClr val="AF7B51"/>
              </a:solidFill>
            </a:endParaRPr>
          </a:p>
          <a:p>
            <a:pPr indent="0" lvl="0" marL="0" rtl="0" algn="ctr">
              <a:spcBef>
                <a:spcPts val="0"/>
              </a:spcBef>
              <a:spcAft>
                <a:spcPts val="0"/>
              </a:spcAft>
              <a:buNone/>
            </a:pPr>
            <a:r>
              <a:rPr b="1" lang="en" sz="1800">
                <a:solidFill>
                  <a:srgbClr val="AF7B51"/>
                </a:solidFill>
              </a:rPr>
              <a:t>Please check out our other videos regarding student travel</a:t>
            </a:r>
            <a:br>
              <a:rPr b="1" lang="en" sz="1800">
                <a:solidFill>
                  <a:srgbClr val="AF7B51"/>
                </a:solidFill>
              </a:rPr>
            </a:br>
            <a:r>
              <a:rPr b="1" lang="en" sz="1800">
                <a:solidFill>
                  <a:srgbClr val="AF7B51"/>
                </a:solidFill>
              </a:rPr>
              <a:t> </a:t>
            </a:r>
            <a:endParaRPr b="1" sz="1800">
              <a:solidFill>
                <a:srgbClr val="AF7B51"/>
              </a:solidFill>
            </a:endParaRPr>
          </a:p>
          <a:p>
            <a:pPr indent="-327025" lvl="0" marL="457200" rtl="0" algn="l">
              <a:spcBef>
                <a:spcPts val="0"/>
              </a:spcBef>
              <a:spcAft>
                <a:spcPts val="0"/>
              </a:spcAft>
              <a:buClr>
                <a:srgbClr val="AF7B51"/>
              </a:buClr>
              <a:buSzPts val="1550"/>
              <a:buChar char="●"/>
            </a:pPr>
            <a:r>
              <a:rPr lang="en" sz="1550">
                <a:solidFill>
                  <a:srgbClr val="AF7B51"/>
                </a:solidFill>
              </a:rPr>
              <a:t>Student Travel - Before you Travel</a:t>
            </a:r>
            <a:endParaRPr sz="1550">
              <a:solidFill>
                <a:srgbClr val="AF7B51"/>
              </a:solidFill>
            </a:endParaRPr>
          </a:p>
          <a:p>
            <a:pPr indent="-327025" lvl="0" marL="457200" rtl="0" algn="l">
              <a:spcBef>
                <a:spcPts val="0"/>
              </a:spcBef>
              <a:spcAft>
                <a:spcPts val="0"/>
              </a:spcAft>
              <a:buClr>
                <a:srgbClr val="AF7B51"/>
              </a:buClr>
              <a:buSzPts val="1550"/>
              <a:buChar char="●"/>
            </a:pPr>
            <a:r>
              <a:rPr lang="en" sz="1550">
                <a:solidFill>
                  <a:srgbClr val="AF7B51"/>
                </a:solidFill>
              </a:rPr>
              <a:t>Student Travel -  Driving on University Business</a:t>
            </a:r>
            <a:endParaRPr>
              <a:solidFill>
                <a:srgbClr val="AF7B51"/>
              </a:solidFill>
            </a:endParaRPr>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will need all the following documents </a:t>
            </a:r>
            <a:endParaRPr/>
          </a:p>
        </p:txBody>
      </p:sp>
      <p:sp>
        <p:nvSpPr>
          <p:cNvPr id="141" name="Google Shape;141;p15"/>
          <p:cNvSpPr txBox="1"/>
          <p:nvPr>
            <p:ph idx="1" type="body"/>
          </p:nvPr>
        </p:nvSpPr>
        <p:spPr>
          <a:xfrm>
            <a:off x="819150" y="1607600"/>
            <a:ext cx="3753000" cy="2831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1250"/>
              <a:t>Pre-Travel Documents </a:t>
            </a:r>
            <a:endParaRPr b="1" sz="1250"/>
          </a:p>
          <a:p>
            <a:pPr indent="-296068" lvl="0" marL="457200" rtl="0" algn="l">
              <a:spcBef>
                <a:spcPts val="1200"/>
              </a:spcBef>
              <a:spcAft>
                <a:spcPts val="0"/>
              </a:spcAft>
              <a:buSzPct val="100000"/>
              <a:buAutoNum type="arabicPeriod"/>
            </a:pPr>
            <a:r>
              <a:rPr lang="en" sz="1250"/>
              <a:t>Travel Authorization form (signed)</a:t>
            </a:r>
            <a:endParaRPr sz="1250"/>
          </a:p>
          <a:p>
            <a:pPr indent="-296068" lvl="0" marL="457200" rtl="0" algn="l">
              <a:spcBef>
                <a:spcPts val="0"/>
              </a:spcBef>
              <a:spcAft>
                <a:spcPts val="0"/>
              </a:spcAft>
              <a:buSzPct val="100000"/>
              <a:buAutoNum type="arabicPeriod"/>
            </a:pPr>
            <a:r>
              <a:rPr lang="en" sz="1250"/>
              <a:t>Academic Field Trip Waiver form (signed)</a:t>
            </a:r>
            <a:endParaRPr sz="1250"/>
          </a:p>
          <a:p>
            <a:pPr indent="-296068" lvl="0" marL="457200" rtl="0" algn="l">
              <a:spcBef>
                <a:spcPts val="0"/>
              </a:spcBef>
              <a:spcAft>
                <a:spcPts val="0"/>
              </a:spcAft>
              <a:buSzPct val="100000"/>
              <a:buAutoNum type="arabicPeriod"/>
            </a:pPr>
            <a:r>
              <a:rPr lang="en" sz="1250"/>
              <a:t>Event Agenda</a:t>
            </a:r>
            <a:endParaRPr sz="1250"/>
          </a:p>
          <a:p>
            <a:pPr indent="-296068" lvl="0" marL="457200" rtl="0" algn="l">
              <a:spcBef>
                <a:spcPts val="0"/>
              </a:spcBef>
              <a:spcAft>
                <a:spcPts val="0"/>
              </a:spcAft>
              <a:buSzPct val="100000"/>
              <a:buAutoNum type="arabicPeriod"/>
            </a:pPr>
            <a:r>
              <a:rPr lang="en" sz="1250"/>
              <a:t>Event registration confirmation (showing total cost and payment)</a:t>
            </a:r>
            <a:endParaRPr sz="1250"/>
          </a:p>
          <a:p>
            <a:pPr indent="0" lvl="0" marL="0" rtl="0" algn="l">
              <a:spcBef>
                <a:spcPts val="1200"/>
              </a:spcBef>
              <a:spcAft>
                <a:spcPts val="0"/>
              </a:spcAft>
              <a:buNone/>
            </a:pPr>
            <a:r>
              <a:rPr b="1" lang="en" sz="1250"/>
              <a:t>If you drove your personal car </a:t>
            </a:r>
            <a:endParaRPr b="1" sz="1250"/>
          </a:p>
          <a:p>
            <a:pPr indent="-296068" lvl="0" marL="457200" rtl="0" algn="l">
              <a:spcBef>
                <a:spcPts val="1200"/>
              </a:spcBef>
              <a:spcAft>
                <a:spcPts val="0"/>
              </a:spcAft>
              <a:buSzPct val="100000"/>
              <a:buAutoNum type="arabicPeriod"/>
            </a:pPr>
            <a:r>
              <a:rPr lang="en" sz="1250"/>
              <a:t>Driving Safely, Driving Smarter certificate</a:t>
            </a:r>
            <a:endParaRPr sz="1250"/>
          </a:p>
          <a:p>
            <a:pPr indent="-296068" lvl="0" marL="457200" rtl="0" algn="l">
              <a:spcBef>
                <a:spcPts val="0"/>
              </a:spcBef>
              <a:spcAft>
                <a:spcPts val="0"/>
              </a:spcAft>
              <a:buSzPct val="100000"/>
              <a:buAutoNum type="arabicPeriod"/>
            </a:pPr>
            <a:r>
              <a:rPr lang="en" sz="1250"/>
              <a:t>STD 261 -Authorization to use Privately Owned Vehicles</a:t>
            </a:r>
            <a:endParaRPr sz="1250"/>
          </a:p>
          <a:p>
            <a:pPr indent="-296068" lvl="0" marL="457200" rtl="0" algn="l">
              <a:spcBef>
                <a:spcPts val="0"/>
              </a:spcBef>
              <a:spcAft>
                <a:spcPts val="0"/>
              </a:spcAft>
              <a:buSzPct val="100000"/>
              <a:buAutoNum type="arabicPeriod"/>
            </a:pPr>
            <a:r>
              <a:rPr lang="en" sz="1250"/>
              <a:t>INF 1101 - Authorization of Release of Driver Record Information </a:t>
            </a:r>
            <a:endParaRPr sz="1250"/>
          </a:p>
          <a:p>
            <a:pPr indent="0" lvl="0" marL="457200" rtl="0" algn="l">
              <a:spcBef>
                <a:spcPts val="1200"/>
              </a:spcBef>
              <a:spcAft>
                <a:spcPts val="1200"/>
              </a:spcAft>
              <a:buNone/>
            </a:pPr>
            <a:r>
              <a:t/>
            </a:r>
            <a:endParaRPr sz="1250"/>
          </a:p>
        </p:txBody>
      </p:sp>
      <p:sp>
        <p:nvSpPr>
          <p:cNvPr id="142" name="Google Shape;142;p15"/>
          <p:cNvSpPr txBox="1"/>
          <p:nvPr>
            <p:ph idx="1" type="body"/>
          </p:nvPr>
        </p:nvSpPr>
        <p:spPr>
          <a:xfrm>
            <a:off x="4572150" y="1607600"/>
            <a:ext cx="3753000" cy="2831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1150"/>
              <a:t>Receipts</a:t>
            </a:r>
            <a:r>
              <a:rPr b="1" lang="en" sz="1150"/>
              <a:t> </a:t>
            </a:r>
            <a:endParaRPr b="1" sz="1150"/>
          </a:p>
          <a:p>
            <a:pPr indent="-301625" lvl="0" marL="457200" rtl="0" algn="l">
              <a:spcBef>
                <a:spcPts val="1200"/>
              </a:spcBef>
              <a:spcAft>
                <a:spcPts val="0"/>
              </a:spcAft>
              <a:buSzPts val="1150"/>
              <a:buAutoNum type="arabicPeriod"/>
            </a:pPr>
            <a:r>
              <a:rPr lang="en" sz="1150"/>
              <a:t>Hotel/Lodging</a:t>
            </a:r>
            <a:endParaRPr sz="1150"/>
          </a:p>
          <a:p>
            <a:pPr indent="-301625" lvl="0" marL="457200" rtl="0" algn="l">
              <a:spcBef>
                <a:spcPts val="0"/>
              </a:spcBef>
              <a:spcAft>
                <a:spcPts val="0"/>
              </a:spcAft>
              <a:buSzPts val="1150"/>
              <a:buAutoNum type="arabicPeriod"/>
            </a:pPr>
            <a:r>
              <a:rPr lang="en" sz="1150"/>
              <a:t>Flight Itinerary</a:t>
            </a:r>
            <a:endParaRPr sz="1150"/>
          </a:p>
          <a:p>
            <a:pPr indent="-301625" lvl="0" marL="457200" rtl="0" algn="l">
              <a:spcBef>
                <a:spcPts val="0"/>
              </a:spcBef>
              <a:spcAft>
                <a:spcPts val="0"/>
              </a:spcAft>
              <a:buSzPts val="1150"/>
              <a:buAutoNum type="arabicPeriod"/>
            </a:pPr>
            <a:r>
              <a:rPr lang="en" sz="1150"/>
              <a:t>All meal receipts (must be itemized)</a:t>
            </a:r>
            <a:endParaRPr sz="1150"/>
          </a:p>
          <a:p>
            <a:pPr indent="-301625" lvl="0" marL="457200" rtl="0" algn="l">
              <a:spcBef>
                <a:spcPts val="0"/>
              </a:spcBef>
              <a:spcAft>
                <a:spcPts val="0"/>
              </a:spcAft>
              <a:buSzPts val="1150"/>
              <a:buAutoNum type="arabicPeriod"/>
            </a:pPr>
            <a:r>
              <a:rPr lang="en" sz="1150"/>
              <a:t>Any additional receipts for which you are seeking reimbursement.</a:t>
            </a:r>
            <a:endParaRPr sz="1150"/>
          </a:p>
          <a:p>
            <a:pPr indent="0" lvl="0" marL="0" rtl="0" algn="l">
              <a:spcBef>
                <a:spcPts val="1200"/>
              </a:spcBef>
              <a:spcAft>
                <a:spcPts val="0"/>
              </a:spcAft>
              <a:buNone/>
            </a:pPr>
            <a:r>
              <a:rPr b="1" lang="en" sz="1150"/>
              <a:t>Chartfield String</a:t>
            </a:r>
            <a:endParaRPr b="1" sz="1150"/>
          </a:p>
          <a:p>
            <a:pPr indent="-301625" lvl="0" marL="457200" rtl="0" algn="l">
              <a:spcBef>
                <a:spcPts val="1200"/>
              </a:spcBef>
              <a:spcAft>
                <a:spcPts val="0"/>
              </a:spcAft>
              <a:buSzPts val="1150"/>
              <a:buAutoNum type="arabicPeriod"/>
            </a:pPr>
            <a:r>
              <a:rPr lang="en" sz="1150"/>
              <a:t>Faculty advisor should provide this to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idx="4294967295" type="title"/>
          </p:nvPr>
        </p:nvSpPr>
        <p:spPr>
          <a:xfrm>
            <a:off x="545350" y="454450"/>
            <a:ext cx="76998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600"/>
              <a:t>Are my receipts correct? </a:t>
            </a:r>
            <a:endParaRPr sz="2600"/>
          </a:p>
        </p:txBody>
      </p:sp>
      <p:sp>
        <p:nvSpPr>
          <p:cNvPr id="148" name="Google Shape;148;p16"/>
          <p:cNvSpPr txBox="1"/>
          <p:nvPr/>
        </p:nvSpPr>
        <p:spPr>
          <a:xfrm>
            <a:off x="676675" y="1275125"/>
            <a:ext cx="7822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All receipts must be itemized.</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All receipts must have date of purchase.</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All receipts must show proof of payment.</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All receipts must be in PDF format.</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Hotel/Lodging &amp; Flight receipts must show </a:t>
            </a:r>
            <a:r>
              <a:rPr lang="en">
                <a:latin typeface="Calibri"/>
                <a:ea typeface="Calibri"/>
                <a:cs typeface="Calibri"/>
                <a:sym typeface="Calibri"/>
              </a:rPr>
              <a:t>travelers</a:t>
            </a:r>
            <a:r>
              <a:rPr lang="en">
                <a:latin typeface="Calibri"/>
                <a:ea typeface="Calibri"/>
                <a:cs typeface="Calibri"/>
                <a:sym typeface="Calibri"/>
              </a:rPr>
              <a:t> name.</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Receipt Examples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Meal receipts </a:t>
            </a:r>
            <a:endParaRPr/>
          </a:p>
        </p:txBody>
      </p:sp>
      <p:sp>
        <p:nvSpPr>
          <p:cNvPr id="159" name="Google Shape;159;p18"/>
          <p:cNvSpPr txBox="1"/>
          <p:nvPr>
            <p:ph idx="1" type="body"/>
          </p:nvPr>
        </p:nvSpPr>
        <p:spPr>
          <a:xfrm>
            <a:off x="819150" y="1646701"/>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Correct type of receipt (Approved)</a:t>
            </a:r>
            <a:endParaRPr/>
          </a:p>
        </p:txBody>
      </p:sp>
      <p:sp>
        <p:nvSpPr>
          <p:cNvPr id="160" name="Google Shape;160;p18"/>
          <p:cNvSpPr txBox="1"/>
          <p:nvPr>
            <p:ph idx="2" type="body"/>
          </p:nvPr>
        </p:nvSpPr>
        <p:spPr>
          <a:xfrm>
            <a:off x="4638675" y="1656555"/>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Unacceptable receipt (Not Approved)</a:t>
            </a:r>
            <a:endParaRPr/>
          </a:p>
        </p:txBody>
      </p:sp>
      <p:sp>
        <p:nvSpPr>
          <p:cNvPr id="161" name="Google Shape;161;p18"/>
          <p:cNvSpPr txBox="1"/>
          <p:nvPr/>
        </p:nvSpPr>
        <p:spPr>
          <a:xfrm>
            <a:off x="4715200" y="2310150"/>
            <a:ext cx="1065900" cy="5232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Not itemized</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Not Approved </a:t>
            </a:r>
            <a:endParaRPr sz="1100">
              <a:latin typeface="Calibri"/>
              <a:ea typeface="Calibri"/>
              <a:cs typeface="Calibri"/>
              <a:sym typeface="Calibri"/>
            </a:endParaRPr>
          </a:p>
        </p:txBody>
      </p:sp>
      <p:cxnSp>
        <p:nvCxnSpPr>
          <p:cNvPr id="162" name="Google Shape;162;p18"/>
          <p:cNvCxnSpPr>
            <a:stCxn id="161" idx="3"/>
          </p:cNvCxnSpPr>
          <p:nvPr/>
        </p:nvCxnSpPr>
        <p:spPr>
          <a:xfrm>
            <a:off x="5781100" y="2571750"/>
            <a:ext cx="381300" cy="3900"/>
          </a:xfrm>
          <a:prstGeom prst="straightConnector1">
            <a:avLst/>
          </a:prstGeom>
          <a:noFill/>
          <a:ln cap="flat" cmpd="sng" w="9525">
            <a:solidFill>
              <a:schemeClr val="dk2"/>
            </a:solidFill>
            <a:prstDash val="solid"/>
            <a:round/>
            <a:headEnd len="med" w="med" type="none"/>
            <a:tailEnd len="med" w="med" type="triangle"/>
          </a:ln>
        </p:spPr>
      </p:cxnSp>
      <p:sp>
        <p:nvSpPr>
          <p:cNvPr id="163" name="Google Shape;163;p18"/>
          <p:cNvSpPr txBox="1"/>
          <p:nvPr/>
        </p:nvSpPr>
        <p:spPr>
          <a:xfrm>
            <a:off x="2863400" y="2833350"/>
            <a:ext cx="14631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Even for approved receipts, if there are unauthorized purchases such as </a:t>
            </a:r>
            <a:r>
              <a:rPr lang="en" sz="1100">
                <a:latin typeface="Calibri"/>
                <a:ea typeface="Calibri"/>
                <a:cs typeface="Calibri"/>
                <a:sym typeface="Calibri"/>
              </a:rPr>
              <a:t>Alcohol</a:t>
            </a:r>
            <a:r>
              <a:rPr lang="en" sz="1100">
                <a:latin typeface="Calibri"/>
                <a:ea typeface="Calibri"/>
                <a:cs typeface="Calibri"/>
                <a:sym typeface="Calibri"/>
              </a:rPr>
              <a:t> the expense of the item will be deducted from the receipt total.</a:t>
            </a:r>
            <a:endParaRPr sz="1100">
              <a:latin typeface="Calibri"/>
              <a:ea typeface="Calibri"/>
              <a:cs typeface="Calibri"/>
              <a:sym typeface="Calibri"/>
            </a:endParaRPr>
          </a:p>
        </p:txBody>
      </p:sp>
      <p:pic>
        <p:nvPicPr>
          <p:cNvPr id="164" name="Google Shape;164;p18"/>
          <p:cNvPicPr preferRelativeResize="0"/>
          <p:nvPr/>
        </p:nvPicPr>
        <p:blipFill rotWithShape="1">
          <a:blip r:embed="rId3">
            <a:alphaModFix/>
          </a:blip>
          <a:srcRect b="9209" l="0" r="0" t="4067"/>
          <a:stretch/>
        </p:blipFill>
        <p:spPr>
          <a:xfrm>
            <a:off x="6162400" y="2204075"/>
            <a:ext cx="1812099" cy="2517822"/>
          </a:xfrm>
          <a:prstGeom prst="rect">
            <a:avLst/>
          </a:prstGeom>
          <a:noFill/>
          <a:ln cap="flat" cmpd="sng" w="9525">
            <a:solidFill>
              <a:schemeClr val="dk2"/>
            </a:solidFill>
            <a:prstDash val="solid"/>
            <a:round/>
            <a:headEnd len="sm" w="sm" type="none"/>
            <a:tailEnd len="sm" w="sm" type="none"/>
          </a:ln>
        </p:spPr>
      </p:pic>
      <p:pic>
        <p:nvPicPr>
          <p:cNvPr id="165" name="Google Shape;165;p18"/>
          <p:cNvPicPr preferRelativeResize="0"/>
          <p:nvPr/>
        </p:nvPicPr>
        <p:blipFill>
          <a:blip r:embed="rId4">
            <a:alphaModFix/>
          </a:blip>
          <a:stretch>
            <a:fillRect/>
          </a:stretch>
        </p:blipFill>
        <p:spPr>
          <a:xfrm>
            <a:off x="858875" y="2182650"/>
            <a:ext cx="1748625" cy="2560686"/>
          </a:xfrm>
          <a:prstGeom prst="rect">
            <a:avLst/>
          </a:prstGeom>
          <a:noFill/>
          <a:ln cap="flat" cmpd="sng" w="9525">
            <a:solidFill>
              <a:schemeClr val="dk2"/>
            </a:solidFill>
            <a:prstDash val="solid"/>
            <a:round/>
            <a:headEnd len="sm" w="sm" type="none"/>
            <a:tailEnd len="sm" w="sm" type="none"/>
          </a:ln>
        </p:spPr>
      </p:pic>
      <p:cxnSp>
        <p:nvCxnSpPr>
          <p:cNvPr id="166" name="Google Shape;166;p18"/>
          <p:cNvCxnSpPr>
            <a:stCxn id="163" idx="1"/>
          </p:cNvCxnSpPr>
          <p:nvPr/>
        </p:nvCxnSpPr>
        <p:spPr>
          <a:xfrm flipH="1">
            <a:off x="2434700" y="3603000"/>
            <a:ext cx="428700" cy="184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819150" y="497750"/>
            <a:ext cx="7505700" cy="68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Transportation Expenses</a:t>
            </a:r>
            <a:endParaRPr/>
          </a:p>
        </p:txBody>
      </p:sp>
      <p:sp>
        <p:nvSpPr>
          <p:cNvPr id="172" name="Google Shape;172;p19"/>
          <p:cNvSpPr txBox="1"/>
          <p:nvPr>
            <p:ph idx="1" type="body"/>
          </p:nvPr>
        </p:nvSpPr>
        <p:spPr>
          <a:xfrm>
            <a:off x="819150" y="1646701"/>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Correct type of receipt (Approved)</a:t>
            </a:r>
            <a:endParaRPr/>
          </a:p>
        </p:txBody>
      </p:sp>
      <p:sp>
        <p:nvSpPr>
          <p:cNvPr id="173" name="Google Shape;173;p19"/>
          <p:cNvSpPr txBox="1"/>
          <p:nvPr/>
        </p:nvSpPr>
        <p:spPr>
          <a:xfrm>
            <a:off x="819125" y="1118650"/>
            <a:ext cx="750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Uber, Lyft and Taxi Cabs  </a:t>
            </a:r>
            <a:endParaRPr>
              <a:solidFill>
                <a:schemeClr val="accent6"/>
              </a:solidFill>
              <a:latin typeface="Calibri"/>
              <a:ea typeface="Calibri"/>
              <a:cs typeface="Calibri"/>
              <a:sym typeface="Calibri"/>
            </a:endParaRPr>
          </a:p>
        </p:txBody>
      </p:sp>
      <p:sp>
        <p:nvSpPr>
          <p:cNvPr id="174" name="Google Shape;174;p19"/>
          <p:cNvSpPr txBox="1"/>
          <p:nvPr>
            <p:ph idx="2" type="body"/>
          </p:nvPr>
        </p:nvSpPr>
        <p:spPr>
          <a:xfrm>
            <a:off x="5125225" y="1646705"/>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Unacceptable receipt (Not Approved)</a:t>
            </a:r>
            <a:endParaRPr/>
          </a:p>
        </p:txBody>
      </p:sp>
      <p:pic>
        <p:nvPicPr>
          <p:cNvPr id="175" name="Google Shape;175;p19"/>
          <p:cNvPicPr preferRelativeResize="0"/>
          <p:nvPr/>
        </p:nvPicPr>
        <p:blipFill>
          <a:blip r:embed="rId3">
            <a:alphaModFix/>
          </a:blip>
          <a:stretch>
            <a:fillRect/>
          </a:stretch>
        </p:blipFill>
        <p:spPr>
          <a:xfrm>
            <a:off x="819123" y="2214650"/>
            <a:ext cx="2140675" cy="2266426"/>
          </a:xfrm>
          <a:prstGeom prst="rect">
            <a:avLst/>
          </a:prstGeom>
          <a:noFill/>
          <a:ln cap="flat" cmpd="sng" w="9525">
            <a:solidFill>
              <a:schemeClr val="dk2"/>
            </a:solidFill>
            <a:prstDash val="solid"/>
            <a:round/>
            <a:headEnd len="sm" w="sm" type="none"/>
            <a:tailEnd len="sm" w="sm" type="none"/>
          </a:ln>
        </p:spPr>
      </p:pic>
      <p:sp>
        <p:nvSpPr>
          <p:cNvPr id="176" name="Google Shape;176;p19"/>
          <p:cNvSpPr txBox="1"/>
          <p:nvPr/>
        </p:nvSpPr>
        <p:spPr>
          <a:xfrm>
            <a:off x="3643325" y="2314325"/>
            <a:ext cx="1857300" cy="15855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All receipts require minimum of the following data.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Traveler Name</a:t>
            </a:r>
            <a:br>
              <a:rPr lang="en" sz="1100">
                <a:latin typeface="Calibri"/>
                <a:ea typeface="Calibri"/>
                <a:cs typeface="Calibri"/>
                <a:sym typeface="Calibri"/>
              </a:rPr>
            </a:br>
            <a:r>
              <a:rPr lang="en" sz="1100">
                <a:latin typeface="Calibri"/>
                <a:ea typeface="Calibri"/>
                <a:cs typeface="Calibri"/>
                <a:sym typeface="Calibri"/>
              </a:rPr>
              <a:t>Dates of expense</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Total Amount</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Proof of payment</a:t>
            </a:r>
            <a:endParaRPr sz="11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77" name="Google Shape;177;p19"/>
          <p:cNvPicPr preferRelativeResize="0"/>
          <p:nvPr/>
        </p:nvPicPr>
        <p:blipFill>
          <a:blip r:embed="rId4">
            <a:alphaModFix/>
          </a:blip>
          <a:stretch>
            <a:fillRect/>
          </a:stretch>
        </p:blipFill>
        <p:spPr>
          <a:xfrm>
            <a:off x="5953719" y="2214650"/>
            <a:ext cx="2658457" cy="2613601"/>
          </a:xfrm>
          <a:prstGeom prst="rect">
            <a:avLst/>
          </a:prstGeom>
          <a:noFill/>
          <a:ln cap="flat" cmpd="sng" w="9525">
            <a:solidFill>
              <a:schemeClr val="dk2"/>
            </a:solidFill>
            <a:prstDash val="solid"/>
            <a:round/>
            <a:headEnd len="sm" w="sm" type="none"/>
            <a:tailEnd len="sm" w="sm" type="none"/>
          </a:ln>
        </p:spPr>
      </p:pic>
      <p:cxnSp>
        <p:nvCxnSpPr>
          <p:cNvPr id="178" name="Google Shape;178;p19"/>
          <p:cNvCxnSpPr/>
          <p:nvPr/>
        </p:nvCxnSpPr>
        <p:spPr>
          <a:xfrm rot="10800000">
            <a:off x="2921225" y="2396875"/>
            <a:ext cx="1191600" cy="566100"/>
          </a:xfrm>
          <a:prstGeom prst="straightConnector1">
            <a:avLst/>
          </a:prstGeom>
          <a:noFill/>
          <a:ln cap="flat" cmpd="sng" w="9525">
            <a:solidFill>
              <a:schemeClr val="dk2"/>
            </a:solidFill>
            <a:prstDash val="solid"/>
            <a:round/>
            <a:headEnd len="med" w="med" type="none"/>
            <a:tailEnd len="med" w="med" type="triangle"/>
          </a:ln>
        </p:spPr>
      </p:cxnSp>
      <p:cxnSp>
        <p:nvCxnSpPr>
          <p:cNvPr id="179" name="Google Shape;179;p19"/>
          <p:cNvCxnSpPr/>
          <p:nvPr/>
        </p:nvCxnSpPr>
        <p:spPr>
          <a:xfrm flipH="1" rot="10800000">
            <a:off x="5046200" y="2506200"/>
            <a:ext cx="1618500" cy="496500"/>
          </a:xfrm>
          <a:prstGeom prst="straightConnector1">
            <a:avLst/>
          </a:prstGeom>
          <a:noFill/>
          <a:ln cap="flat" cmpd="sng" w="9525">
            <a:solidFill>
              <a:schemeClr val="dk2"/>
            </a:solidFill>
            <a:prstDash val="solid"/>
            <a:round/>
            <a:headEnd len="med" w="med" type="none"/>
            <a:tailEnd len="med" w="med" type="triangle"/>
          </a:ln>
        </p:spPr>
      </p:cxnSp>
      <p:cxnSp>
        <p:nvCxnSpPr>
          <p:cNvPr id="180" name="Google Shape;180;p19"/>
          <p:cNvCxnSpPr/>
          <p:nvPr/>
        </p:nvCxnSpPr>
        <p:spPr>
          <a:xfrm rot="10800000">
            <a:off x="1779200" y="2496200"/>
            <a:ext cx="2264100" cy="675300"/>
          </a:xfrm>
          <a:prstGeom prst="straightConnector1">
            <a:avLst/>
          </a:prstGeom>
          <a:noFill/>
          <a:ln cap="flat" cmpd="sng" w="9525">
            <a:solidFill>
              <a:schemeClr val="dk2"/>
            </a:solidFill>
            <a:prstDash val="solid"/>
            <a:round/>
            <a:headEnd len="med" w="med" type="none"/>
            <a:tailEnd len="med" w="med" type="triangle"/>
          </a:ln>
        </p:spPr>
      </p:cxnSp>
      <p:cxnSp>
        <p:nvCxnSpPr>
          <p:cNvPr id="181" name="Google Shape;181;p19"/>
          <p:cNvCxnSpPr/>
          <p:nvPr/>
        </p:nvCxnSpPr>
        <p:spPr>
          <a:xfrm flipH="1" rot="10800000">
            <a:off x="5115700" y="2843875"/>
            <a:ext cx="933300" cy="317700"/>
          </a:xfrm>
          <a:prstGeom prst="straightConnector1">
            <a:avLst/>
          </a:prstGeom>
          <a:noFill/>
          <a:ln cap="flat" cmpd="sng" w="9525">
            <a:solidFill>
              <a:schemeClr val="dk2"/>
            </a:solidFill>
            <a:prstDash val="solid"/>
            <a:round/>
            <a:headEnd len="med" w="med" type="none"/>
            <a:tailEnd len="med" w="med" type="triangle"/>
          </a:ln>
        </p:spPr>
      </p:cxnSp>
      <p:cxnSp>
        <p:nvCxnSpPr>
          <p:cNvPr id="182" name="Google Shape;182;p19"/>
          <p:cNvCxnSpPr/>
          <p:nvPr/>
        </p:nvCxnSpPr>
        <p:spPr>
          <a:xfrm flipH="1">
            <a:off x="2722800" y="3340300"/>
            <a:ext cx="1449600" cy="566100"/>
          </a:xfrm>
          <a:prstGeom prst="straightConnector1">
            <a:avLst/>
          </a:prstGeom>
          <a:noFill/>
          <a:ln cap="flat" cmpd="sng" w="9525">
            <a:solidFill>
              <a:schemeClr val="dk2"/>
            </a:solidFill>
            <a:prstDash val="solid"/>
            <a:round/>
            <a:headEnd len="med" w="med" type="none"/>
            <a:tailEnd len="med" w="med" type="triangle"/>
          </a:ln>
        </p:spPr>
      </p:cxnSp>
      <p:cxnSp>
        <p:nvCxnSpPr>
          <p:cNvPr id="183" name="Google Shape;183;p19"/>
          <p:cNvCxnSpPr/>
          <p:nvPr/>
        </p:nvCxnSpPr>
        <p:spPr>
          <a:xfrm flipH="1" rot="10800000">
            <a:off x="4996550" y="2516225"/>
            <a:ext cx="3137700" cy="834000"/>
          </a:xfrm>
          <a:prstGeom prst="straightConnector1">
            <a:avLst/>
          </a:prstGeom>
          <a:noFill/>
          <a:ln cap="flat" cmpd="sng" w="9525">
            <a:solidFill>
              <a:schemeClr val="dk2"/>
            </a:solidFill>
            <a:prstDash val="solid"/>
            <a:round/>
            <a:headEnd len="med" w="med" type="none"/>
            <a:tailEnd len="med" w="med" type="triangle"/>
          </a:ln>
        </p:spPr>
      </p:cxnSp>
      <p:cxnSp>
        <p:nvCxnSpPr>
          <p:cNvPr id="184" name="Google Shape;184;p19"/>
          <p:cNvCxnSpPr/>
          <p:nvPr/>
        </p:nvCxnSpPr>
        <p:spPr>
          <a:xfrm flipH="1">
            <a:off x="1541200" y="3499175"/>
            <a:ext cx="2462400" cy="417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0"/>
          <p:cNvSpPr txBox="1"/>
          <p:nvPr>
            <p:ph type="title"/>
          </p:nvPr>
        </p:nvSpPr>
        <p:spPr>
          <a:xfrm>
            <a:off x="806300" y="47820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Hotels and Lodging </a:t>
            </a:r>
            <a:endParaRPr/>
          </a:p>
        </p:txBody>
      </p:sp>
      <p:sp>
        <p:nvSpPr>
          <p:cNvPr id="190" name="Google Shape;190;p20"/>
          <p:cNvSpPr txBox="1"/>
          <p:nvPr>
            <p:ph idx="1" type="subTitle"/>
          </p:nvPr>
        </p:nvSpPr>
        <p:spPr>
          <a:xfrm>
            <a:off x="858875" y="994650"/>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Travelers Name must be on the room invoice</a:t>
            </a:r>
            <a:endParaRPr/>
          </a:p>
        </p:txBody>
      </p:sp>
      <p:pic>
        <p:nvPicPr>
          <p:cNvPr id="191" name="Google Shape;191;p20"/>
          <p:cNvPicPr preferRelativeResize="0"/>
          <p:nvPr/>
        </p:nvPicPr>
        <p:blipFill>
          <a:blip r:embed="rId3">
            <a:alphaModFix/>
          </a:blip>
          <a:stretch>
            <a:fillRect/>
          </a:stretch>
        </p:blipFill>
        <p:spPr>
          <a:xfrm>
            <a:off x="648850" y="1944300"/>
            <a:ext cx="3305100" cy="2719325"/>
          </a:xfrm>
          <a:prstGeom prst="rect">
            <a:avLst/>
          </a:prstGeom>
          <a:noFill/>
          <a:ln cap="flat" cmpd="sng" w="9525">
            <a:solidFill>
              <a:schemeClr val="dk2"/>
            </a:solidFill>
            <a:prstDash val="solid"/>
            <a:round/>
            <a:headEnd len="sm" w="sm" type="none"/>
            <a:tailEnd len="sm" w="sm" type="none"/>
          </a:ln>
        </p:spPr>
      </p:pic>
      <p:sp>
        <p:nvSpPr>
          <p:cNvPr id="192" name="Google Shape;192;p20"/>
          <p:cNvSpPr txBox="1"/>
          <p:nvPr/>
        </p:nvSpPr>
        <p:spPr>
          <a:xfrm>
            <a:off x="1511275" y="2079150"/>
            <a:ext cx="963300" cy="461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Must have </a:t>
            </a:r>
            <a:r>
              <a:rPr lang="en" sz="900">
                <a:latin typeface="Calibri"/>
                <a:ea typeface="Calibri"/>
                <a:cs typeface="Calibri"/>
                <a:sym typeface="Calibri"/>
              </a:rPr>
              <a:t>travelers</a:t>
            </a:r>
            <a:r>
              <a:rPr lang="en" sz="900">
                <a:latin typeface="Calibri"/>
                <a:ea typeface="Calibri"/>
                <a:cs typeface="Calibri"/>
                <a:sym typeface="Calibri"/>
              </a:rPr>
              <a:t> name</a:t>
            </a:r>
            <a:endParaRPr sz="900">
              <a:latin typeface="Calibri"/>
              <a:ea typeface="Calibri"/>
              <a:cs typeface="Calibri"/>
              <a:sym typeface="Calibri"/>
            </a:endParaRPr>
          </a:p>
        </p:txBody>
      </p:sp>
      <p:cxnSp>
        <p:nvCxnSpPr>
          <p:cNvPr id="193" name="Google Shape;193;p20"/>
          <p:cNvCxnSpPr>
            <a:stCxn id="192" idx="2"/>
          </p:cNvCxnSpPr>
          <p:nvPr/>
        </p:nvCxnSpPr>
        <p:spPr>
          <a:xfrm flipH="1">
            <a:off x="1719925" y="2540850"/>
            <a:ext cx="273000" cy="332700"/>
          </a:xfrm>
          <a:prstGeom prst="straightConnector1">
            <a:avLst/>
          </a:prstGeom>
          <a:noFill/>
          <a:ln cap="flat" cmpd="sng" w="9525">
            <a:solidFill>
              <a:schemeClr val="dk2"/>
            </a:solidFill>
            <a:prstDash val="solid"/>
            <a:round/>
            <a:headEnd len="med" w="med" type="none"/>
            <a:tailEnd len="med" w="med" type="triangle"/>
          </a:ln>
        </p:spPr>
      </p:cxnSp>
      <p:sp>
        <p:nvSpPr>
          <p:cNvPr id="194" name="Google Shape;194;p20"/>
          <p:cNvSpPr txBox="1"/>
          <p:nvPr/>
        </p:nvSpPr>
        <p:spPr>
          <a:xfrm>
            <a:off x="4162450" y="2118975"/>
            <a:ext cx="834000" cy="600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Must show check in check out</a:t>
            </a:r>
            <a:endParaRPr sz="900">
              <a:latin typeface="Calibri"/>
              <a:ea typeface="Calibri"/>
              <a:cs typeface="Calibri"/>
              <a:sym typeface="Calibri"/>
            </a:endParaRPr>
          </a:p>
        </p:txBody>
      </p:sp>
      <p:cxnSp>
        <p:nvCxnSpPr>
          <p:cNvPr id="195" name="Google Shape;195;p20"/>
          <p:cNvCxnSpPr>
            <a:stCxn id="194" idx="1"/>
          </p:cNvCxnSpPr>
          <p:nvPr/>
        </p:nvCxnSpPr>
        <p:spPr>
          <a:xfrm rot="10800000">
            <a:off x="3606250" y="2416725"/>
            <a:ext cx="556200" cy="2400"/>
          </a:xfrm>
          <a:prstGeom prst="straightConnector1">
            <a:avLst/>
          </a:prstGeom>
          <a:noFill/>
          <a:ln cap="flat" cmpd="sng" w="9525">
            <a:solidFill>
              <a:schemeClr val="dk2"/>
            </a:solidFill>
            <a:prstDash val="solid"/>
            <a:round/>
            <a:headEnd len="med" w="med" type="none"/>
            <a:tailEnd len="med" w="med" type="triangle"/>
          </a:ln>
        </p:spPr>
      </p:cxnSp>
      <p:sp>
        <p:nvSpPr>
          <p:cNvPr id="196" name="Google Shape;196;p20"/>
          <p:cNvSpPr txBox="1"/>
          <p:nvPr/>
        </p:nvSpPr>
        <p:spPr>
          <a:xfrm>
            <a:off x="4142600" y="3121850"/>
            <a:ext cx="853800" cy="461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Must show per day rate</a:t>
            </a:r>
            <a:endParaRPr sz="900">
              <a:latin typeface="Calibri"/>
              <a:ea typeface="Calibri"/>
              <a:cs typeface="Calibri"/>
              <a:sym typeface="Calibri"/>
            </a:endParaRPr>
          </a:p>
        </p:txBody>
      </p:sp>
      <p:cxnSp>
        <p:nvCxnSpPr>
          <p:cNvPr id="197" name="Google Shape;197;p20"/>
          <p:cNvCxnSpPr>
            <a:stCxn id="196" idx="1"/>
          </p:cNvCxnSpPr>
          <p:nvPr/>
        </p:nvCxnSpPr>
        <p:spPr>
          <a:xfrm flipH="1">
            <a:off x="3824900" y="3352700"/>
            <a:ext cx="317700" cy="116700"/>
          </a:xfrm>
          <a:prstGeom prst="straightConnector1">
            <a:avLst/>
          </a:prstGeom>
          <a:noFill/>
          <a:ln cap="flat" cmpd="sng" w="9525">
            <a:solidFill>
              <a:schemeClr val="dk2"/>
            </a:solidFill>
            <a:prstDash val="solid"/>
            <a:round/>
            <a:headEnd len="med" w="med" type="none"/>
            <a:tailEnd len="med" w="med" type="triangle"/>
          </a:ln>
        </p:spPr>
      </p:cxnSp>
      <p:sp>
        <p:nvSpPr>
          <p:cNvPr id="198" name="Google Shape;198;p20"/>
          <p:cNvSpPr txBox="1"/>
          <p:nvPr/>
        </p:nvSpPr>
        <p:spPr>
          <a:xfrm>
            <a:off x="4092952" y="4114800"/>
            <a:ext cx="913500" cy="600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Must show total balance and total paid </a:t>
            </a:r>
            <a:endParaRPr sz="900">
              <a:latin typeface="Calibri"/>
              <a:ea typeface="Calibri"/>
              <a:cs typeface="Calibri"/>
              <a:sym typeface="Calibri"/>
            </a:endParaRPr>
          </a:p>
        </p:txBody>
      </p:sp>
      <p:cxnSp>
        <p:nvCxnSpPr>
          <p:cNvPr id="199" name="Google Shape;199;p20"/>
          <p:cNvCxnSpPr>
            <a:stCxn id="198" idx="1"/>
          </p:cNvCxnSpPr>
          <p:nvPr/>
        </p:nvCxnSpPr>
        <p:spPr>
          <a:xfrm rot="10800000">
            <a:off x="3943852" y="4353150"/>
            <a:ext cx="149100" cy="61800"/>
          </a:xfrm>
          <a:prstGeom prst="straightConnector1">
            <a:avLst/>
          </a:prstGeom>
          <a:noFill/>
          <a:ln cap="flat" cmpd="sng" w="9525">
            <a:solidFill>
              <a:schemeClr val="dk2"/>
            </a:solidFill>
            <a:prstDash val="solid"/>
            <a:round/>
            <a:headEnd len="med" w="med" type="none"/>
            <a:tailEnd len="med" w="med" type="triangle"/>
          </a:ln>
        </p:spPr>
      </p:cxnSp>
      <p:pic>
        <p:nvPicPr>
          <p:cNvPr id="200" name="Google Shape;200;p20"/>
          <p:cNvPicPr preferRelativeResize="0"/>
          <p:nvPr/>
        </p:nvPicPr>
        <p:blipFill>
          <a:blip r:embed="rId4">
            <a:alphaModFix/>
          </a:blip>
          <a:stretch>
            <a:fillRect/>
          </a:stretch>
        </p:blipFill>
        <p:spPr>
          <a:xfrm>
            <a:off x="5696163" y="1944300"/>
            <a:ext cx="1380837" cy="2719324"/>
          </a:xfrm>
          <a:prstGeom prst="rect">
            <a:avLst/>
          </a:prstGeom>
          <a:noFill/>
          <a:ln cap="flat" cmpd="sng" w="9525">
            <a:solidFill>
              <a:schemeClr val="dk2"/>
            </a:solidFill>
            <a:prstDash val="solid"/>
            <a:round/>
            <a:headEnd len="sm" w="sm" type="none"/>
            <a:tailEnd len="sm" w="sm" type="none"/>
          </a:ln>
        </p:spPr>
      </p:pic>
      <p:sp>
        <p:nvSpPr>
          <p:cNvPr id="201" name="Google Shape;201;p20"/>
          <p:cNvSpPr txBox="1"/>
          <p:nvPr/>
        </p:nvSpPr>
        <p:spPr>
          <a:xfrm>
            <a:off x="7409434" y="2794184"/>
            <a:ext cx="1171800" cy="1293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Missing itemized per night pricing.</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Missing  name over traveler</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Missing verification of payment and total </a:t>
            </a:r>
            <a:endParaRPr sz="900">
              <a:latin typeface="Calibri"/>
              <a:ea typeface="Calibri"/>
              <a:cs typeface="Calibri"/>
              <a:sym typeface="Calibri"/>
            </a:endParaRPr>
          </a:p>
        </p:txBody>
      </p:sp>
      <p:cxnSp>
        <p:nvCxnSpPr>
          <p:cNvPr id="202" name="Google Shape;202;p20"/>
          <p:cNvCxnSpPr>
            <a:stCxn id="201" idx="1"/>
            <a:endCxn id="200" idx="3"/>
          </p:cNvCxnSpPr>
          <p:nvPr/>
        </p:nvCxnSpPr>
        <p:spPr>
          <a:xfrm rot="10800000">
            <a:off x="7077034" y="3303884"/>
            <a:ext cx="332400" cy="136800"/>
          </a:xfrm>
          <a:prstGeom prst="straightConnector1">
            <a:avLst/>
          </a:prstGeom>
          <a:noFill/>
          <a:ln cap="flat" cmpd="sng" w="9525">
            <a:solidFill>
              <a:schemeClr val="dk2"/>
            </a:solidFill>
            <a:prstDash val="solid"/>
            <a:round/>
            <a:headEnd len="med" w="med" type="none"/>
            <a:tailEnd len="med" w="med" type="triangle"/>
          </a:ln>
        </p:spPr>
      </p:cxnSp>
      <p:sp>
        <p:nvSpPr>
          <p:cNvPr id="203" name="Google Shape;203;p20"/>
          <p:cNvSpPr txBox="1"/>
          <p:nvPr>
            <p:ph idx="2" type="body"/>
          </p:nvPr>
        </p:nvSpPr>
        <p:spPr>
          <a:xfrm>
            <a:off x="648838" y="1446226"/>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Correct type of receipt (Approved)</a:t>
            </a:r>
            <a:endParaRPr/>
          </a:p>
        </p:txBody>
      </p:sp>
      <p:sp>
        <p:nvSpPr>
          <p:cNvPr id="204" name="Google Shape;204;p20"/>
          <p:cNvSpPr txBox="1"/>
          <p:nvPr>
            <p:ph idx="4294967295" type="body"/>
          </p:nvPr>
        </p:nvSpPr>
        <p:spPr>
          <a:xfrm>
            <a:off x="4895113" y="1446230"/>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Unacceptable receipt (Not Approved)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1"/>
          <p:cNvSpPr txBox="1"/>
          <p:nvPr>
            <p:ph type="title"/>
          </p:nvPr>
        </p:nvSpPr>
        <p:spPr>
          <a:xfrm>
            <a:off x="819150" y="38885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Airfare </a:t>
            </a:r>
            <a:endParaRPr/>
          </a:p>
        </p:txBody>
      </p:sp>
      <p:sp>
        <p:nvSpPr>
          <p:cNvPr id="210" name="Google Shape;210;p21"/>
          <p:cNvSpPr txBox="1"/>
          <p:nvPr>
            <p:ph idx="1" type="subTitle"/>
          </p:nvPr>
        </p:nvSpPr>
        <p:spPr>
          <a:xfrm>
            <a:off x="819150" y="964875"/>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Airfare</a:t>
            </a:r>
            <a:r>
              <a:rPr lang="en"/>
              <a:t> must have specific itinerary</a:t>
            </a:r>
            <a:endParaRPr/>
          </a:p>
        </p:txBody>
      </p:sp>
      <p:pic>
        <p:nvPicPr>
          <p:cNvPr id="211" name="Google Shape;211;p21"/>
          <p:cNvPicPr preferRelativeResize="0"/>
          <p:nvPr/>
        </p:nvPicPr>
        <p:blipFill>
          <a:blip r:embed="rId3">
            <a:alphaModFix/>
          </a:blip>
          <a:stretch>
            <a:fillRect/>
          </a:stretch>
        </p:blipFill>
        <p:spPr>
          <a:xfrm>
            <a:off x="605800" y="1868350"/>
            <a:ext cx="2424701" cy="2979875"/>
          </a:xfrm>
          <a:prstGeom prst="rect">
            <a:avLst/>
          </a:prstGeom>
          <a:noFill/>
          <a:ln cap="flat" cmpd="sng" w="9525">
            <a:solidFill>
              <a:schemeClr val="dk2"/>
            </a:solidFill>
            <a:prstDash val="solid"/>
            <a:round/>
            <a:headEnd len="sm" w="sm" type="none"/>
            <a:tailEnd len="sm" w="sm" type="none"/>
          </a:ln>
        </p:spPr>
      </p:pic>
      <p:sp>
        <p:nvSpPr>
          <p:cNvPr id="212" name="Google Shape;212;p21"/>
          <p:cNvSpPr txBox="1"/>
          <p:nvPr>
            <p:ph idx="2" type="body"/>
          </p:nvPr>
        </p:nvSpPr>
        <p:spPr>
          <a:xfrm>
            <a:off x="605800" y="1315664"/>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Correct type of receipt (Approved)</a:t>
            </a:r>
            <a:endParaRPr/>
          </a:p>
        </p:txBody>
      </p:sp>
      <p:sp>
        <p:nvSpPr>
          <p:cNvPr id="213" name="Google Shape;213;p21"/>
          <p:cNvSpPr txBox="1"/>
          <p:nvPr>
            <p:ph idx="4294967295" type="body"/>
          </p:nvPr>
        </p:nvSpPr>
        <p:spPr>
          <a:xfrm>
            <a:off x="4852075" y="1315667"/>
            <a:ext cx="3686100" cy="4401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Unacceptable receipt (Not Approved)</a:t>
            </a:r>
            <a:endParaRPr/>
          </a:p>
        </p:txBody>
      </p:sp>
      <p:sp>
        <p:nvSpPr>
          <p:cNvPr id="214" name="Google Shape;214;p21"/>
          <p:cNvSpPr txBox="1"/>
          <p:nvPr/>
        </p:nvSpPr>
        <p:spPr>
          <a:xfrm>
            <a:off x="3912300" y="1927950"/>
            <a:ext cx="1154100" cy="338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Name of Traveler</a:t>
            </a:r>
            <a:endParaRPr sz="1000">
              <a:latin typeface="Calibri"/>
              <a:ea typeface="Calibri"/>
              <a:cs typeface="Calibri"/>
              <a:sym typeface="Calibri"/>
            </a:endParaRPr>
          </a:p>
        </p:txBody>
      </p:sp>
      <p:cxnSp>
        <p:nvCxnSpPr>
          <p:cNvPr id="215" name="Google Shape;215;p21"/>
          <p:cNvCxnSpPr>
            <a:stCxn id="214" idx="1"/>
          </p:cNvCxnSpPr>
          <p:nvPr/>
        </p:nvCxnSpPr>
        <p:spPr>
          <a:xfrm flipH="1">
            <a:off x="1878600" y="2097300"/>
            <a:ext cx="2033700" cy="31500"/>
          </a:xfrm>
          <a:prstGeom prst="straightConnector1">
            <a:avLst/>
          </a:prstGeom>
          <a:noFill/>
          <a:ln cap="flat" cmpd="sng" w="9525">
            <a:solidFill>
              <a:schemeClr val="dk2"/>
            </a:solidFill>
            <a:prstDash val="solid"/>
            <a:round/>
            <a:headEnd len="med" w="med" type="none"/>
            <a:tailEnd len="med" w="med" type="triangle"/>
          </a:ln>
        </p:spPr>
      </p:cxnSp>
      <p:sp>
        <p:nvSpPr>
          <p:cNvPr id="216" name="Google Shape;216;p21"/>
          <p:cNvSpPr txBox="1"/>
          <p:nvPr/>
        </p:nvSpPr>
        <p:spPr>
          <a:xfrm>
            <a:off x="3912300" y="2830475"/>
            <a:ext cx="1154100" cy="338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Full flight itinerary</a:t>
            </a:r>
            <a:endParaRPr sz="1000">
              <a:latin typeface="Calibri"/>
              <a:ea typeface="Calibri"/>
              <a:cs typeface="Calibri"/>
              <a:sym typeface="Calibri"/>
            </a:endParaRPr>
          </a:p>
        </p:txBody>
      </p:sp>
      <p:cxnSp>
        <p:nvCxnSpPr>
          <p:cNvPr id="217" name="Google Shape;217;p21"/>
          <p:cNvCxnSpPr>
            <a:stCxn id="216" idx="1"/>
          </p:cNvCxnSpPr>
          <p:nvPr/>
        </p:nvCxnSpPr>
        <p:spPr>
          <a:xfrm rot="10800000">
            <a:off x="2802000" y="2609825"/>
            <a:ext cx="1110300" cy="390000"/>
          </a:xfrm>
          <a:prstGeom prst="straightConnector1">
            <a:avLst/>
          </a:prstGeom>
          <a:noFill/>
          <a:ln cap="flat" cmpd="sng" w="9525">
            <a:solidFill>
              <a:schemeClr val="dk2"/>
            </a:solidFill>
            <a:prstDash val="solid"/>
            <a:round/>
            <a:headEnd len="med" w="med" type="none"/>
            <a:tailEnd len="med" w="med" type="triangle"/>
          </a:ln>
        </p:spPr>
      </p:cxnSp>
      <p:cxnSp>
        <p:nvCxnSpPr>
          <p:cNvPr id="218" name="Google Shape;218;p21"/>
          <p:cNvCxnSpPr>
            <a:stCxn id="216" idx="1"/>
          </p:cNvCxnSpPr>
          <p:nvPr/>
        </p:nvCxnSpPr>
        <p:spPr>
          <a:xfrm flipH="1">
            <a:off x="2871600" y="2999825"/>
            <a:ext cx="1040700" cy="76800"/>
          </a:xfrm>
          <a:prstGeom prst="straightConnector1">
            <a:avLst/>
          </a:prstGeom>
          <a:noFill/>
          <a:ln cap="flat" cmpd="sng" w="9525">
            <a:solidFill>
              <a:schemeClr val="dk2"/>
            </a:solidFill>
            <a:prstDash val="solid"/>
            <a:round/>
            <a:headEnd len="med" w="med" type="none"/>
            <a:tailEnd len="med" w="med" type="triangle"/>
          </a:ln>
        </p:spPr>
      </p:cxnSp>
      <p:cxnSp>
        <p:nvCxnSpPr>
          <p:cNvPr id="219" name="Google Shape;219;p21"/>
          <p:cNvCxnSpPr>
            <a:stCxn id="216" idx="1"/>
          </p:cNvCxnSpPr>
          <p:nvPr/>
        </p:nvCxnSpPr>
        <p:spPr>
          <a:xfrm flipH="1">
            <a:off x="2792100" y="2999825"/>
            <a:ext cx="1120200" cy="741900"/>
          </a:xfrm>
          <a:prstGeom prst="straightConnector1">
            <a:avLst/>
          </a:prstGeom>
          <a:noFill/>
          <a:ln cap="flat" cmpd="sng" w="9525">
            <a:solidFill>
              <a:schemeClr val="dk2"/>
            </a:solidFill>
            <a:prstDash val="solid"/>
            <a:round/>
            <a:headEnd len="med" w="med" type="none"/>
            <a:tailEnd len="med" w="med" type="triangle"/>
          </a:ln>
        </p:spPr>
      </p:cxnSp>
      <p:sp>
        <p:nvSpPr>
          <p:cNvPr id="220" name="Google Shape;220;p21"/>
          <p:cNvSpPr txBox="1"/>
          <p:nvPr/>
        </p:nvSpPr>
        <p:spPr>
          <a:xfrm>
            <a:off x="3969000" y="4201725"/>
            <a:ext cx="1040700" cy="6465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Full cost of flight and no balance due.</a:t>
            </a:r>
            <a:endParaRPr sz="1000">
              <a:latin typeface="Calibri"/>
              <a:ea typeface="Calibri"/>
              <a:cs typeface="Calibri"/>
              <a:sym typeface="Calibri"/>
            </a:endParaRPr>
          </a:p>
        </p:txBody>
      </p:sp>
      <p:cxnSp>
        <p:nvCxnSpPr>
          <p:cNvPr id="221" name="Google Shape;221;p21"/>
          <p:cNvCxnSpPr>
            <a:stCxn id="220" idx="1"/>
          </p:cNvCxnSpPr>
          <p:nvPr/>
        </p:nvCxnSpPr>
        <p:spPr>
          <a:xfrm flipH="1">
            <a:off x="3020700" y="4524975"/>
            <a:ext cx="948300" cy="16800"/>
          </a:xfrm>
          <a:prstGeom prst="straightConnector1">
            <a:avLst/>
          </a:prstGeom>
          <a:noFill/>
          <a:ln cap="flat" cmpd="sng" w="9525">
            <a:solidFill>
              <a:schemeClr val="dk2"/>
            </a:solidFill>
            <a:prstDash val="solid"/>
            <a:round/>
            <a:headEnd len="med" w="med" type="none"/>
            <a:tailEnd len="med" w="med" type="triangle"/>
          </a:ln>
        </p:spPr>
      </p:cxnSp>
      <p:pic>
        <p:nvPicPr>
          <p:cNvPr id="222" name="Google Shape;222;p21"/>
          <p:cNvPicPr preferRelativeResize="0"/>
          <p:nvPr/>
        </p:nvPicPr>
        <p:blipFill>
          <a:blip r:embed="rId4">
            <a:alphaModFix/>
          </a:blip>
          <a:stretch>
            <a:fillRect/>
          </a:stretch>
        </p:blipFill>
        <p:spPr>
          <a:xfrm>
            <a:off x="6559300" y="1834950"/>
            <a:ext cx="1843075" cy="2936676"/>
          </a:xfrm>
          <a:prstGeom prst="rect">
            <a:avLst/>
          </a:prstGeom>
          <a:noFill/>
          <a:ln cap="flat" cmpd="sng" w="9525">
            <a:solidFill>
              <a:schemeClr val="dk2"/>
            </a:solidFill>
            <a:prstDash val="solid"/>
            <a:round/>
            <a:headEnd len="sm" w="sm" type="none"/>
            <a:tailEnd len="sm" w="sm" type="none"/>
          </a:ln>
        </p:spPr>
      </p:pic>
      <p:cxnSp>
        <p:nvCxnSpPr>
          <p:cNvPr id="223" name="Google Shape;223;p21"/>
          <p:cNvCxnSpPr>
            <a:stCxn id="214" idx="3"/>
          </p:cNvCxnSpPr>
          <p:nvPr/>
        </p:nvCxnSpPr>
        <p:spPr>
          <a:xfrm>
            <a:off x="5066400" y="2097300"/>
            <a:ext cx="1588500" cy="349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