
<file path=[Content_Types].xml><?xml version="1.0" encoding="utf-8"?>
<Types xmlns="http://schemas.openxmlformats.org/package/2006/content-types"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Master+xml" PartName="/ppt/slideMasters/slideMaster1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package.core-properties+xml" PartName="/docProps/core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6858000" cx="9144000"/>
  <p:notesSz cx="9236075" cy="695007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9" roundtripDataSignature="AMtx7mjE89hV8N35SoQMywBb+/w3vXyE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customschemas.google.com/relationships/presentationmetadata" Target="meta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1" y="0"/>
            <a:ext cx="4002299" cy="34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232174" y="0"/>
            <a:ext cx="4002299" cy="34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1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" name="Google Shape;47;p1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Going to answer 6 questions: Who, What, When, Where, Why and How.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First, we’re going to take a minute to watch a short video letting you know who we are.</a:t>
            </a:r>
            <a:endParaRPr/>
          </a:p>
        </p:txBody>
      </p:sp>
      <p:sp>
        <p:nvSpPr>
          <p:cNvPr id="48" name="Google Shape;48;p1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3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p13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14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14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5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p15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7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17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20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p20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21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p21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22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22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23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p23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24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24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2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 State East Bay is recognized by many independent outlets for outstanding achievements in many areas.  Here are just a few of the accolades that we’re proud of.</a:t>
            </a:r>
            <a:endParaRPr/>
          </a:p>
        </p:txBody>
      </p:sp>
      <p:sp>
        <p:nvSpPr>
          <p:cNvPr id="57" name="Google Shape;57;p2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25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p25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6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26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26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28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p28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29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p29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30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p30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31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p31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32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p32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6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36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p36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9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39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p39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e98b196bb_0_22:notes"/>
          <p:cNvSpPr/>
          <p:nvPr>
            <p:ph idx="2" type="sldImg"/>
          </p:nvPr>
        </p:nvSpPr>
        <p:spPr>
          <a:xfrm>
            <a:off x="3054350" y="868363"/>
            <a:ext cx="3127500" cy="234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7e98b196bb_0_22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g7e98b196bb_0_22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3054350" y="868363"/>
            <a:ext cx="3127500" cy="234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" name="Google Shape;67;p3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0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40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40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43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p43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44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7" name="Google Shape;347;p44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5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45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7" name="Google Shape;357;p45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5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" name="Google Shape;77;p5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8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8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9:notes"/>
          <p:cNvSpPr txBox="1"/>
          <p:nvPr>
            <p:ph idx="1" type="body"/>
          </p:nvPr>
        </p:nvSpPr>
        <p:spPr>
          <a:xfrm>
            <a:off x="923608" y="3344725"/>
            <a:ext cx="73890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p9:notes"/>
          <p:cNvSpPr txBox="1"/>
          <p:nvPr>
            <p:ph idx="12" type="sldNum"/>
          </p:nvPr>
        </p:nvSpPr>
        <p:spPr>
          <a:xfrm>
            <a:off x="5232174" y="6600963"/>
            <a:ext cx="40023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0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p10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/>
          <p:nvPr>
            <p:ph idx="2" type="sldImg"/>
          </p:nvPr>
        </p:nvSpPr>
        <p:spPr>
          <a:xfrm>
            <a:off x="3054350" y="868363"/>
            <a:ext cx="3127375" cy="2346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11:notes"/>
          <p:cNvSpPr txBox="1"/>
          <p:nvPr>
            <p:ph idx="1" type="body"/>
          </p:nvPr>
        </p:nvSpPr>
        <p:spPr>
          <a:xfrm>
            <a:off x="923608" y="3344725"/>
            <a:ext cx="7388860" cy="2736591"/>
          </a:xfrm>
          <a:prstGeom prst="rect">
            <a:avLst/>
          </a:prstGeom>
          <a:noFill/>
          <a:ln>
            <a:noFill/>
          </a:ln>
        </p:spPr>
        <p:txBody>
          <a:bodyPr anchorCtr="0" anchor="t" bIns="46225" lIns="92475" spcFirstLastPara="1" rIns="92475" wrap="square" tIns="462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11:notes"/>
          <p:cNvSpPr txBox="1"/>
          <p:nvPr>
            <p:ph idx="12" type="sldNum"/>
          </p:nvPr>
        </p:nvSpPr>
        <p:spPr>
          <a:xfrm>
            <a:off x="5232174" y="6600963"/>
            <a:ext cx="4002299" cy="349112"/>
          </a:xfrm>
          <a:prstGeom prst="rect">
            <a:avLst/>
          </a:prstGeom>
          <a:noFill/>
          <a:ln>
            <a:noFill/>
          </a:ln>
        </p:spPr>
        <p:txBody>
          <a:bodyPr anchorCtr="0" anchor="b" bIns="46225" lIns="92475" spcFirstLastPara="1" rIns="92475" wrap="square" tIns="462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JECT" showMasterSp="0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7"/>
          <p:cNvSpPr txBox="1"/>
          <p:nvPr>
            <p:ph type="title"/>
          </p:nvPr>
        </p:nvSpPr>
        <p:spPr>
          <a:xfrm>
            <a:off x="907094" y="354275"/>
            <a:ext cx="7329810" cy="521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7"/>
          <p:cNvSpPr txBox="1"/>
          <p:nvPr>
            <p:ph idx="1" type="body"/>
          </p:nvPr>
        </p:nvSpPr>
        <p:spPr>
          <a:xfrm>
            <a:off x="1043406" y="2844220"/>
            <a:ext cx="7057186" cy="2089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00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7"/>
          <p:cNvSpPr txBox="1"/>
          <p:nvPr>
            <p:ph idx="11" type="ftr"/>
          </p:nvPr>
        </p:nvSpPr>
        <p:spPr>
          <a:xfrm>
            <a:off x="301288" y="6446068"/>
            <a:ext cx="3552190" cy="186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7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7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>
  <p:cSld name="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8"/>
          <p:cNvSpPr txBox="1"/>
          <p:nvPr>
            <p:ph type="ctrTitle"/>
          </p:nvPr>
        </p:nvSpPr>
        <p:spPr>
          <a:xfrm>
            <a:off x="907730" y="354275"/>
            <a:ext cx="7328539" cy="521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8"/>
          <p:cNvSpPr txBox="1"/>
          <p:nvPr>
            <p:ph idx="1" type="subTitle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8"/>
          <p:cNvSpPr txBox="1"/>
          <p:nvPr>
            <p:ph idx="11" type="ftr"/>
          </p:nvPr>
        </p:nvSpPr>
        <p:spPr>
          <a:xfrm>
            <a:off x="301288" y="6446068"/>
            <a:ext cx="3552190" cy="186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8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8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showMasterSp="0">
  <p:cSld name="Two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9"/>
          <p:cNvSpPr txBox="1"/>
          <p:nvPr>
            <p:ph type="title"/>
          </p:nvPr>
        </p:nvSpPr>
        <p:spPr>
          <a:xfrm>
            <a:off x="907094" y="354275"/>
            <a:ext cx="7329810" cy="521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9"/>
          <p:cNvSpPr txBox="1"/>
          <p:nvPr>
            <p:ph idx="1" type="body"/>
          </p:nvPr>
        </p:nvSpPr>
        <p:spPr>
          <a:xfrm>
            <a:off x="1337012" y="2127396"/>
            <a:ext cx="3612515" cy="3653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9"/>
          <p:cNvSpPr txBox="1"/>
          <p:nvPr>
            <p:ph idx="2" type="body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9"/>
          <p:cNvSpPr txBox="1"/>
          <p:nvPr>
            <p:ph idx="11" type="ftr"/>
          </p:nvPr>
        </p:nvSpPr>
        <p:spPr>
          <a:xfrm>
            <a:off x="301288" y="6446068"/>
            <a:ext cx="3552190" cy="186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9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9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showMasterSp="0">
  <p:cSld name="Title 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0"/>
          <p:cNvSpPr txBox="1"/>
          <p:nvPr>
            <p:ph type="title"/>
          </p:nvPr>
        </p:nvSpPr>
        <p:spPr>
          <a:xfrm>
            <a:off x="907094" y="354275"/>
            <a:ext cx="7329810" cy="521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0"/>
          <p:cNvSpPr txBox="1"/>
          <p:nvPr>
            <p:ph idx="11" type="ftr"/>
          </p:nvPr>
        </p:nvSpPr>
        <p:spPr>
          <a:xfrm>
            <a:off x="301288" y="6446068"/>
            <a:ext cx="3552190" cy="186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0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0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1"/>
          <p:cNvSpPr txBox="1"/>
          <p:nvPr>
            <p:ph idx="11" type="ftr"/>
          </p:nvPr>
        </p:nvSpPr>
        <p:spPr>
          <a:xfrm>
            <a:off x="301288" y="6446068"/>
            <a:ext cx="3552190" cy="186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1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1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/>
          <p:nvPr/>
        </p:nvSpPr>
        <p:spPr>
          <a:xfrm>
            <a:off x="0" y="0"/>
            <a:ext cx="9144000" cy="6858000"/>
          </a:xfrm>
          <a:custGeom>
            <a:rect b="b" l="l" r="r" t="t"/>
            <a:pathLst>
              <a:path extrusionOk="0" h="6858000" w="9144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46"/>
          <p:cNvSpPr/>
          <p:nvPr/>
        </p:nvSpPr>
        <p:spPr>
          <a:xfrm>
            <a:off x="286511" y="356616"/>
            <a:ext cx="2427731" cy="405383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46"/>
          <p:cNvSpPr txBox="1"/>
          <p:nvPr>
            <p:ph type="title"/>
          </p:nvPr>
        </p:nvSpPr>
        <p:spPr>
          <a:xfrm>
            <a:off x="907094" y="354275"/>
            <a:ext cx="7329810" cy="521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46"/>
          <p:cNvSpPr txBox="1"/>
          <p:nvPr>
            <p:ph idx="1" type="body"/>
          </p:nvPr>
        </p:nvSpPr>
        <p:spPr>
          <a:xfrm>
            <a:off x="1043406" y="2844220"/>
            <a:ext cx="7057186" cy="2089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00" u="none" cap="none" strike="noStrike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6"/>
          <p:cNvSpPr txBox="1"/>
          <p:nvPr>
            <p:ph idx="11" type="ftr"/>
          </p:nvPr>
        </p:nvSpPr>
        <p:spPr>
          <a:xfrm>
            <a:off x="301288" y="6446068"/>
            <a:ext cx="3552190" cy="186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100" u="none" cap="none" strike="noStrike">
                <a:solidFill>
                  <a:srgbClr val="7676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46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46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mailto:gradadmission@csueastbay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6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5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3.png"/><Relationship Id="rId6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28.jpg"/><Relationship Id="rId5" Type="http://schemas.openxmlformats.org/officeDocument/2006/relationships/image" Target="../media/image3.png"/><Relationship Id="rId6" Type="http://schemas.openxmlformats.org/officeDocument/2006/relationships/hyperlink" Target="mailto:gradadmission@csueastbay.edu" TargetMode="External"/><Relationship Id="rId7" Type="http://schemas.openxmlformats.org/officeDocument/2006/relationships/hyperlink" Target="https://www.csueastbay.edu/online/degree-programs/online-programs.html" TargetMode="External"/><Relationship Id="rId8" Type="http://schemas.openxmlformats.org/officeDocument/2006/relationships/hyperlink" Target="https://www.csueastbay.edu/aps/graduate-studies/graduate-program-directory.htm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csueastbay.edu/aps/graduate-studies/graduate-program-directory.html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51" name="Google Shape;5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52" name="Google Shape;5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"/>
          <p:cNvSpPr txBox="1"/>
          <p:nvPr/>
        </p:nvSpPr>
        <p:spPr>
          <a:xfrm>
            <a:off x="609830" y="2733626"/>
            <a:ext cx="7599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Office of Admission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gradadmission@csueastbay.edu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510-885-3500 option 3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Jasmin Magallanes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Assistant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 Director-Office of Admission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39" name="Google Shape;1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2"/>
          <p:cNvPicPr preferRelativeResize="0"/>
          <p:nvPr/>
        </p:nvPicPr>
        <p:blipFill rotWithShape="1">
          <a:blip r:embed="rId4">
            <a:alphaModFix/>
          </a:blip>
          <a:srcRect b="11531" l="15842" r="17317" t="12222"/>
          <a:stretch/>
        </p:blipFill>
        <p:spPr>
          <a:xfrm>
            <a:off x="0" y="762000"/>
            <a:ext cx="9144000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2"/>
          <p:cNvSpPr/>
          <p:nvPr/>
        </p:nvSpPr>
        <p:spPr>
          <a:xfrm>
            <a:off x="4648200" y="4114800"/>
            <a:ext cx="2743200" cy="685800"/>
          </a:xfrm>
          <a:prstGeom prst="frame">
            <a:avLst>
              <a:gd fmla="val 12500" name="adj1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142" name="Google Shape;14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48" name="Google Shape;14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3"/>
          <p:cNvSpPr txBox="1"/>
          <p:nvPr>
            <p:ph type="title"/>
          </p:nvPr>
        </p:nvSpPr>
        <p:spPr>
          <a:xfrm>
            <a:off x="2628900" y="685800"/>
            <a:ext cx="38862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Create an Account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13"/>
          <p:cNvPicPr preferRelativeResize="0"/>
          <p:nvPr/>
        </p:nvPicPr>
        <p:blipFill rotWithShape="1">
          <a:blip r:embed="rId4">
            <a:alphaModFix/>
          </a:blip>
          <a:srcRect b="5554" l="31250" r="33747" t="13333"/>
          <a:stretch/>
        </p:blipFill>
        <p:spPr>
          <a:xfrm>
            <a:off x="4724400" y="1447800"/>
            <a:ext cx="3974926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3"/>
          <p:cNvPicPr preferRelativeResize="0"/>
          <p:nvPr/>
        </p:nvPicPr>
        <p:blipFill rotWithShape="1">
          <a:blip r:embed="rId5">
            <a:alphaModFix/>
          </a:blip>
          <a:srcRect b="14445" l="31875" r="34375" t="28889"/>
          <a:stretch/>
        </p:blipFill>
        <p:spPr>
          <a:xfrm>
            <a:off x="304800" y="1905000"/>
            <a:ext cx="41148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152" name="Google Shape;15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58" name="Google Shape;15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4"/>
          <p:cNvSpPr txBox="1"/>
          <p:nvPr>
            <p:ph type="title"/>
          </p:nvPr>
        </p:nvSpPr>
        <p:spPr>
          <a:xfrm>
            <a:off x="2381250" y="685800"/>
            <a:ext cx="43815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Complete you Profile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4"/>
          <p:cNvPicPr preferRelativeResize="0"/>
          <p:nvPr/>
        </p:nvPicPr>
        <p:blipFill rotWithShape="1">
          <a:blip r:embed="rId4">
            <a:alphaModFix/>
          </a:blip>
          <a:srcRect b="13333" l="32500" r="35000" t="31110"/>
          <a:stretch/>
        </p:blipFill>
        <p:spPr>
          <a:xfrm>
            <a:off x="4562856" y="1371600"/>
            <a:ext cx="4200144" cy="4038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161" name="Google Shape;16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353725"/>
            <a:ext cx="4258050" cy="27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4"/>
          <p:cNvSpPr/>
          <p:nvPr/>
        </p:nvSpPr>
        <p:spPr>
          <a:xfrm>
            <a:off x="2327175" y="4509868"/>
            <a:ext cx="1905000" cy="685800"/>
          </a:xfrm>
          <a:prstGeom prst="wedgeRectCallout">
            <a:avLst>
              <a:gd fmla="val -138895" name="adj1"/>
              <a:gd fmla="val -204198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degree goal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69" name="Google Shape;1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5"/>
          <p:cNvPicPr preferRelativeResize="0"/>
          <p:nvPr/>
        </p:nvPicPr>
        <p:blipFill rotWithShape="1">
          <a:blip r:embed="rId4">
            <a:alphaModFix/>
          </a:blip>
          <a:srcRect b="25556" l="25000" r="26249" t="17778"/>
          <a:stretch/>
        </p:blipFill>
        <p:spPr>
          <a:xfrm>
            <a:off x="376518" y="990600"/>
            <a:ext cx="8390964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171" name="Google Shape;17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77" name="Google Shape;17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7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Select the Programs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179" name="Google Shape;17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353726"/>
            <a:ext cx="8113772" cy="5351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86" name="Google Shape;18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Application Dashboard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0"/>
          <p:cNvPicPr preferRelativeResize="0"/>
          <p:nvPr/>
        </p:nvPicPr>
        <p:blipFill rotWithShape="1">
          <a:blip r:embed="rId4">
            <a:alphaModFix/>
          </a:blip>
          <a:srcRect b="7778" l="20573" r="20177" t="23630"/>
          <a:stretch/>
        </p:blipFill>
        <p:spPr>
          <a:xfrm>
            <a:off x="636138" y="1436278"/>
            <a:ext cx="7871724" cy="512602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/>
          <p:nvPr/>
        </p:nvSpPr>
        <p:spPr>
          <a:xfrm>
            <a:off x="3581400" y="1752600"/>
            <a:ext cx="4495799" cy="4419599"/>
          </a:xfrm>
          <a:custGeom>
            <a:rect b="b" l="l" r="r" t="t"/>
            <a:pathLst>
              <a:path extrusionOk="0" h="3828415" w="3767454">
                <a:moveTo>
                  <a:pt x="3747731" y="0"/>
                </a:moveTo>
                <a:lnTo>
                  <a:pt x="19596" y="0"/>
                </a:lnTo>
                <a:lnTo>
                  <a:pt x="12814" y="2806"/>
                </a:lnTo>
                <a:lnTo>
                  <a:pt x="2806" y="12814"/>
                </a:lnTo>
                <a:lnTo>
                  <a:pt x="0" y="19596"/>
                </a:lnTo>
                <a:lnTo>
                  <a:pt x="0" y="3808691"/>
                </a:lnTo>
                <a:lnTo>
                  <a:pt x="2806" y="3815473"/>
                </a:lnTo>
                <a:lnTo>
                  <a:pt x="12814" y="3825481"/>
                </a:lnTo>
                <a:lnTo>
                  <a:pt x="19596" y="3828288"/>
                </a:lnTo>
                <a:lnTo>
                  <a:pt x="1890737" y="3828288"/>
                </a:lnTo>
                <a:lnTo>
                  <a:pt x="1897519" y="3825481"/>
                </a:lnTo>
                <a:lnTo>
                  <a:pt x="1907527" y="3815473"/>
                </a:lnTo>
                <a:lnTo>
                  <a:pt x="1909582" y="3810508"/>
                </a:lnTo>
                <a:lnTo>
                  <a:pt x="24307" y="3810508"/>
                </a:lnTo>
                <a:lnTo>
                  <a:pt x="22047" y="3809568"/>
                </a:lnTo>
                <a:lnTo>
                  <a:pt x="18719" y="3806240"/>
                </a:lnTo>
                <a:lnTo>
                  <a:pt x="17779" y="3803980"/>
                </a:lnTo>
                <a:lnTo>
                  <a:pt x="17779" y="24307"/>
                </a:lnTo>
                <a:lnTo>
                  <a:pt x="18719" y="22047"/>
                </a:lnTo>
                <a:lnTo>
                  <a:pt x="22047" y="18719"/>
                </a:lnTo>
                <a:lnTo>
                  <a:pt x="24307" y="17780"/>
                </a:lnTo>
                <a:lnTo>
                  <a:pt x="3766576" y="17780"/>
                </a:lnTo>
                <a:lnTo>
                  <a:pt x="3764521" y="12814"/>
                </a:lnTo>
                <a:lnTo>
                  <a:pt x="3754513" y="2806"/>
                </a:lnTo>
                <a:lnTo>
                  <a:pt x="3747731" y="0"/>
                </a:lnTo>
                <a:close/>
              </a:path>
              <a:path extrusionOk="0" h="3828415" w="3767454">
                <a:moveTo>
                  <a:pt x="3766576" y="17780"/>
                </a:moveTo>
                <a:lnTo>
                  <a:pt x="3743020" y="17780"/>
                </a:lnTo>
                <a:lnTo>
                  <a:pt x="3745280" y="18719"/>
                </a:lnTo>
                <a:lnTo>
                  <a:pt x="3748608" y="22047"/>
                </a:lnTo>
                <a:lnTo>
                  <a:pt x="3749548" y="24307"/>
                </a:lnTo>
                <a:lnTo>
                  <a:pt x="3749548" y="1886026"/>
                </a:lnTo>
                <a:lnTo>
                  <a:pt x="3748608" y="1888286"/>
                </a:lnTo>
                <a:lnTo>
                  <a:pt x="3745280" y="1891614"/>
                </a:lnTo>
                <a:lnTo>
                  <a:pt x="3743020" y="1892554"/>
                </a:lnTo>
                <a:lnTo>
                  <a:pt x="1896529" y="1892554"/>
                </a:lnTo>
                <a:lnTo>
                  <a:pt x="1892553" y="1896529"/>
                </a:lnTo>
                <a:lnTo>
                  <a:pt x="1892553" y="3803980"/>
                </a:lnTo>
                <a:lnTo>
                  <a:pt x="1891614" y="3806240"/>
                </a:lnTo>
                <a:lnTo>
                  <a:pt x="1888286" y="3809568"/>
                </a:lnTo>
                <a:lnTo>
                  <a:pt x="1886013" y="3810508"/>
                </a:lnTo>
                <a:lnTo>
                  <a:pt x="1909582" y="3810508"/>
                </a:lnTo>
                <a:lnTo>
                  <a:pt x="1910333" y="3808691"/>
                </a:lnTo>
                <a:lnTo>
                  <a:pt x="1910333" y="1910333"/>
                </a:lnTo>
                <a:lnTo>
                  <a:pt x="1901444" y="1910333"/>
                </a:lnTo>
                <a:lnTo>
                  <a:pt x="1901444" y="1901444"/>
                </a:lnTo>
                <a:lnTo>
                  <a:pt x="3760597" y="1901444"/>
                </a:lnTo>
                <a:lnTo>
                  <a:pt x="3764521" y="1897519"/>
                </a:lnTo>
                <a:lnTo>
                  <a:pt x="3767328" y="1890737"/>
                </a:lnTo>
                <a:lnTo>
                  <a:pt x="3767328" y="19596"/>
                </a:lnTo>
                <a:lnTo>
                  <a:pt x="3766576" y="17780"/>
                </a:lnTo>
                <a:close/>
              </a:path>
              <a:path extrusionOk="0" h="3828415" w="3767454">
                <a:moveTo>
                  <a:pt x="3722878" y="35560"/>
                </a:moveTo>
                <a:lnTo>
                  <a:pt x="42113" y="35560"/>
                </a:lnTo>
                <a:lnTo>
                  <a:pt x="39814" y="36512"/>
                </a:lnTo>
                <a:lnTo>
                  <a:pt x="36512" y="39814"/>
                </a:lnTo>
                <a:lnTo>
                  <a:pt x="35560" y="42113"/>
                </a:lnTo>
                <a:lnTo>
                  <a:pt x="35560" y="3786174"/>
                </a:lnTo>
                <a:lnTo>
                  <a:pt x="36512" y="3788473"/>
                </a:lnTo>
                <a:lnTo>
                  <a:pt x="39814" y="3791775"/>
                </a:lnTo>
                <a:lnTo>
                  <a:pt x="42113" y="3792728"/>
                </a:lnTo>
                <a:lnTo>
                  <a:pt x="1868220" y="3792728"/>
                </a:lnTo>
                <a:lnTo>
                  <a:pt x="44450" y="3783838"/>
                </a:lnTo>
                <a:lnTo>
                  <a:pt x="44450" y="3774948"/>
                </a:lnTo>
                <a:lnTo>
                  <a:pt x="53339" y="3774948"/>
                </a:lnTo>
                <a:lnTo>
                  <a:pt x="53339" y="53339"/>
                </a:lnTo>
                <a:lnTo>
                  <a:pt x="44450" y="53340"/>
                </a:lnTo>
                <a:lnTo>
                  <a:pt x="44450" y="44450"/>
                </a:lnTo>
                <a:lnTo>
                  <a:pt x="3722878" y="44450"/>
                </a:lnTo>
                <a:lnTo>
                  <a:pt x="3722878" y="35560"/>
                </a:lnTo>
                <a:close/>
              </a:path>
              <a:path extrusionOk="0" h="3828415" w="3767454">
                <a:moveTo>
                  <a:pt x="53339" y="3774948"/>
                </a:moveTo>
                <a:lnTo>
                  <a:pt x="44450" y="3774948"/>
                </a:lnTo>
                <a:lnTo>
                  <a:pt x="44450" y="3783838"/>
                </a:lnTo>
                <a:lnTo>
                  <a:pt x="53339" y="3783838"/>
                </a:lnTo>
                <a:lnTo>
                  <a:pt x="53339" y="3774948"/>
                </a:lnTo>
                <a:close/>
              </a:path>
              <a:path extrusionOk="0" h="3828415" w="3767454">
                <a:moveTo>
                  <a:pt x="1856994" y="3774948"/>
                </a:moveTo>
                <a:lnTo>
                  <a:pt x="53339" y="3774948"/>
                </a:lnTo>
                <a:lnTo>
                  <a:pt x="53339" y="3783838"/>
                </a:lnTo>
                <a:lnTo>
                  <a:pt x="1856994" y="3783838"/>
                </a:lnTo>
                <a:lnTo>
                  <a:pt x="1856994" y="3774948"/>
                </a:lnTo>
                <a:close/>
              </a:path>
              <a:path extrusionOk="0" h="3828415" w="3767454">
                <a:moveTo>
                  <a:pt x="3713988" y="1856994"/>
                </a:moveTo>
                <a:lnTo>
                  <a:pt x="1876590" y="1856994"/>
                </a:lnTo>
                <a:lnTo>
                  <a:pt x="1869808" y="1859800"/>
                </a:lnTo>
                <a:lnTo>
                  <a:pt x="1859800" y="1869808"/>
                </a:lnTo>
                <a:lnTo>
                  <a:pt x="1856994" y="1876590"/>
                </a:lnTo>
                <a:lnTo>
                  <a:pt x="1856994" y="3783838"/>
                </a:lnTo>
                <a:lnTo>
                  <a:pt x="1865883" y="3783838"/>
                </a:lnTo>
                <a:lnTo>
                  <a:pt x="1865883" y="3774948"/>
                </a:lnTo>
                <a:lnTo>
                  <a:pt x="1874773" y="3774948"/>
                </a:lnTo>
                <a:lnTo>
                  <a:pt x="1874773" y="1881301"/>
                </a:lnTo>
                <a:lnTo>
                  <a:pt x="1875713" y="1879041"/>
                </a:lnTo>
                <a:lnTo>
                  <a:pt x="1879041" y="1875713"/>
                </a:lnTo>
                <a:lnTo>
                  <a:pt x="1881301" y="1874774"/>
                </a:lnTo>
                <a:lnTo>
                  <a:pt x="3725214" y="1874774"/>
                </a:lnTo>
                <a:lnTo>
                  <a:pt x="3727513" y="1873821"/>
                </a:lnTo>
                <a:lnTo>
                  <a:pt x="3730815" y="1870519"/>
                </a:lnTo>
                <a:lnTo>
                  <a:pt x="3731767" y="1868220"/>
                </a:lnTo>
                <a:lnTo>
                  <a:pt x="3731767" y="1865883"/>
                </a:lnTo>
                <a:lnTo>
                  <a:pt x="3713988" y="1865883"/>
                </a:lnTo>
                <a:lnTo>
                  <a:pt x="3713988" y="1856994"/>
                </a:lnTo>
                <a:close/>
              </a:path>
              <a:path extrusionOk="0" h="3828415" w="3767454">
                <a:moveTo>
                  <a:pt x="1874773" y="3774948"/>
                </a:moveTo>
                <a:lnTo>
                  <a:pt x="1865883" y="3774948"/>
                </a:lnTo>
                <a:lnTo>
                  <a:pt x="1865883" y="3783838"/>
                </a:lnTo>
                <a:lnTo>
                  <a:pt x="1874773" y="3783838"/>
                </a:lnTo>
                <a:lnTo>
                  <a:pt x="1874773" y="3774948"/>
                </a:lnTo>
                <a:close/>
              </a:path>
              <a:path extrusionOk="0" h="3828415" w="3767454">
                <a:moveTo>
                  <a:pt x="1910333" y="1901444"/>
                </a:moveTo>
                <a:lnTo>
                  <a:pt x="1901444" y="1901444"/>
                </a:lnTo>
                <a:lnTo>
                  <a:pt x="1901444" y="1910333"/>
                </a:lnTo>
                <a:lnTo>
                  <a:pt x="1910333" y="1910333"/>
                </a:lnTo>
                <a:lnTo>
                  <a:pt x="1910333" y="1901444"/>
                </a:lnTo>
                <a:close/>
              </a:path>
              <a:path extrusionOk="0" h="3828415" w="3767454">
                <a:moveTo>
                  <a:pt x="3760597" y="1901444"/>
                </a:moveTo>
                <a:lnTo>
                  <a:pt x="1910333" y="1901444"/>
                </a:lnTo>
                <a:lnTo>
                  <a:pt x="1910333" y="1910333"/>
                </a:lnTo>
                <a:lnTo>
                  <a:pt x="3747731" y="1910333"/>
                </a:lnTo>
                <a:lnTo>
                  <a:pt x="3754513" y="1907527"/>
                </a:lnTo>
                <a:lnTo>
                  <a:pt x="3760597" y="1901444"/>
                </a:lnTo>
                <a:close/>
              </a:path>
              <a:path extrusionOk="0" h="3828415" w="3767454">
                <a:moveTo>
                  <a:pt x="3722878" y="44450"/>
                </a:moveTo>
                <a:lnTo>
                  <a:pt x="3713988" y="44450"/>
                </a:lnTo>
                <a:lnTo>
                  <a:pt x="3713988" y="1865883"/>
                </a:lnTo>
                <a:lnTo>
                  <a:pt x="3722878" y="1865883"/>
                </a:lnTo>
                <a:lnTo>
                  <a:pt x="3722878" y="1856994"/>
                </a:lnTo>
                <a:lnTo>
                  <a:pt x="3731767" y="1856994"/>
                </a:lnTo>
                <a:lnTo>
                  <a:pt x="3731767" y="53339"/>
                </a:lnTo>
                <a:lnTo>
                  <a:pt x="3722878" y="53340"/>
                </a:lnTo>
                <a:lnTo>
                  <a:pt x="3722878" y="44450"/>
                </a:lnTo>
                <a:close/>
              </a:path>
              <a:path extrusionOk="0" h="3828415" w="3767454">
                <a:moveTo>
                  <a:pt x="3731767" y="1856994"/>
                </a:moveTo>
                <a:lnTo>
                  <a:pt x="3722878" y="1856994"/>
                </a:lnTo>
                <a:lnTo>
                  <a:pt x="3722878" y="1865883"/>
                </a:lnTo>
                <a:lnTo>
                  <a:pt x="3731767" y="1865883"/>
                </a:lnTo>
                <a:lnTo>
                  <a:pt x="3731767" y="1856994"/>
                </a:lnTo>
                <a:close/>
              </a:path>
              <a:path extrusionOk="0" h="3828415" w="3767454">
                <a:moveTo>
                  <a:pt x="53339" y="44450"/>
                </a:moveTo>
                <a:lnTo>
                  <a:pt x="44450" y="44450"/>
                </a:lnTo>
                <a:lnTo>
                  <a:pt x="44450" y="53340"/>
                </a:lnTo>
                <a:lnTo>
                  <a:pt x="53339" y="53339"/>
                </a:lnTo>
                <a:lnTo>
                  <a:pt x="53339" y="44450"/>
                </a:lnTo>
                <a:close/>
              </a:path>
              <a:path extrusionOk="0" h="3828415" w="3767454">
                <a:moveTo>
                  <a:pt x="3713988" y="44450"/>
                </a:moveTo>
                <a:lnTo>
                  <a:pt x="53339" y="44450"/>
                </a:lnTo>
                <a:lnTo>
                  <a:pt x="53339" y="53339"/>
                </a:lnTo>
                <a:lnTo>
                  <a:pt x="3713988" y="53340"/>
                </a:lnTo>
                <a:lnTo>
                  <a:pt x="3713988" y="44450"/>
                </a:lnTo>
                <a:close/>
              </a:path>
              <a:path extrusionOk="0" h="3828415" w="3767454">
                <a:moveTo>
                  <a:pt x="3725214" y="35560"/>
                </a:moveTo>
                <a:lnTo>
                  <a:pt x="3722878" y="35560"/>
                </a:lnTo>
                <a:lnTo>
                  <a:pt x="3722878" y="53340"/>
                </a:lnTo>
                <a:lnTo>
                  <a:pt x="3731767" y="53339"/>
                </a:lnTo>
                <a:lnTo>
                  <a:pt x="3731767" y="42113"/>
                </a:lnTo>
                <a:lnTo>
                  <a:pt x="3730815" y="39814"/>
                </a:lnTo>
                <a:lnTo>
                  <a:pt x="3727513" y="36512"/>
                </a:lnTo>
                <a:lnTo>
                  <a:pt x="3725214" y="35560"/>
                </a:lnTo>
                <a:close/>
              </a:path>
            </a:pathLst>
          </a:custGeom>
          <a:solidFill>
            <a:srgbClr val="BD374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0"/>
          <p:cNvSpPr/>
          <p:nvPr/>
        </p:nvSpPr>
        <p:spPr>
          <a:xfrm>
            <a:off x="6096000" y="4114800"/>
            <a:ext cx="1819910" cy="1981200"/>
          </a:xfrm>
          <a:custGeom>
            <a:rect b="b" l="l" r="r" t="t"/>
            <a:pathLst>
              <a:path extrusionOk="0" h="1793875" w="1819909">
                <a:moveTo>
                  <a:pt x="0" y="298957"/>
                </a:moveTo>
                <a:lnTo>
                  <a:pt x="3912" y="250464"/>
                </a:lnTo>
                <a:lnTo>
                  <a:pt x="15240" y="204463"/>
                </a:lnTo>
                <a:lnTo>
                  <a:pt x="33368" y="161568"/>
                </a:lnTo>
                <a:lnTo>
                  <a:pt x="57680" y="122396"/>
                </a:lnTo>
                <a:lnTo>
                  <a:pt x="87561" y="87561"/>
                </a:lnTo>
                <a:lnTo>
                  <a:pt x="122396" y="57680"/>
                </a:lnTo>
                <a:lnTo>
                  <a:pt x="161568" y="33368"/>
                </a:lnTo>
                <a:lnTo>
                  <a:pt x="204463" y="15240"/>
                </a:lnTo>
                <a:lnTo>
                  <a:pt x="250464" y="3912"/>
                </a:lnTo>
                <a:lnTo>
                  <a:pt x="298958" y="0"/>
                </a:lnTo>
                <a:lnTo>
                  <a:pt x="1520698" y="0"/>
                </a:lnTo>
                <a:lnTo>
                  <a:pt x="1569191" y="3912"/>
                </a:lnTo>
                <a:lnTo>
                  <a:pt x="1615192" y="15240"/>
                </a:lnTo>
                <a:lnTo>
                  <a:pt x="1658087" y="33368"/>
                </a:lnTo>
                <a:lnTo>
                  <a:pt x="1697259" y="57680"/>
                </a:lnTo>
                <a:lnTo>
                  <a:pt x="1732094" y="87561"/>
                </a:lnTo>
                <a:lnTo>
                  <a:pt x="1761975" y="122396"/>
                </a:lnTo>
                <a:lnTo>
                  <a:pt x="1786287" y="161568"/>
                </a:lnTo>
                <a:lnTo>
                  <a:pt x="1804415" y="204463"/>
                </a:lnTo>
                <a:lnTo>
                  <a:pt x="1815743" y="250464"/>
                </a:lnTo>
                <a:lnTo>
                  <a:pt x="1819656" y="298957"/>
                </a:lnTo>
                <a:lnTo>
                  <a:pt x="1819656" y="1494777"/>
                </a:lnTo>
                <a:lnTo>
                  <a:pt x="1815743" y="1543270"/>
                </a:lnTo>
                <a:lnTo>
                  <a:pt x="1804415" y="1589273"/>
                </a:lnTo>
                <a:lnTo>
                  <a:pt x="1786287" y="1632169"/>
                </a:lnTo>
                <a:lnTo>
                  <a:pt x="1761975" y="1671343"/>
                </a:lnTo>
                <a:lnTo>
                  <a:pt x="1732094" y="1706179"/>
                </a:lnTo>
                <a:lnTo>
                  <a:pt x="1697259" y="1736062"/>
                </a:lnTo>
                <a:lnTo>
                  <a:pt x="1658087" y="1760376"/>
                </a:lnTo>
                <a:lnTo>
                  <a:pt x="1615192" y="1778505"/>
                </a:lnTo>
                <a:lnTo>
                  <a:pt x="1569191" y="1789834"/>
                </a:lnTo>
                <a:lnTo>
                  <a:pt x="1520698" y="1793748"/>
                </a:lnTo>
                <a:lnTo>
                  <a:pt x="298958" y="1793748"/>
                </a:lnTo>
                <a:lnTo>
                  <a:pt x="250464" y="1789834"/>
                </a:lnTo>
                <a:lnTo>
                  <a:pt x="204463" y="1778505"/>
                </a:lnTo>
                <a:lnTo>
                  <a:pt x="161568" y="1760376"/>
                </a:lnTo>
                <a:lnTo>
                  <a:pt x="122396" y="1736062"/>
                </a:lnTo>
                <a:lnTo>
                  <a:pt x="87561" y="1706179"/>
                </a:lnTo>
                <a:lnTo>
                  <a:pt x="57680" y="1671343"/>
                </a:lnTo>
                <a:lnTo>
                  <a:pt x="33368" y="1632169"/>
                </a:lnTo>
                <a:lnTo>
                  <a:pt x="15240" y="1589273"/>
                </a:lnTo>
                <a:lnTo>
                  <a:pt x="3912" y="1543270"/>
                </a:lnTo>
                <a:lnTo>
                  <a:pt x="0" y="1494777"/>
                </a:lnTo>
                <a:lnTo>
                  <a:pt x="0" y="298957"/>
                </a:lnTo>
                <a:close/>
              </a:path>
            </a:pathLst>
          </a:custGeom>
          <a:noFill/>
          <a:ln cap="flat" cmpd="sng" w="60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191" name="Google Shape;19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97" name="Google Shape;19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Personal Information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1"/>
          <p:cNvPicPr preferRelativeResize="0"/>
          <p:nvPr/>
        </p:nvPicPr>
        <p:blipFill rotWithShape="1">
          <a:blip r:embed="rId4">
            <a:alphaModFix/>
          </a:blip>
          <a:srcRect b="13849" l="41971" r="22596" t="18814"/>
          <a:stretch/>
        </p:blipFill>
        <p:spPr>
          <a:xfrm>
            <a:off x="2019300" y="1248103"/>
            <a:ext cx="5105400" cy="5457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200" name="Google Shape;20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06" name="Google Shape;2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Release Statement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22"/>
          <p:cNvPicPr preferRelativeResize="0"/>
          <p:nvPr/>
        </p:nvPicPr>
        <p:blipFill rotWithShape="1">
          <a:blip r:embed="rId4">
            <a:alphaModFix/>
          </a:blip>
          <a:srcRect b="18889" l="12500" r="41250" t="27777"/>
          <a:stretch/>
        </p:blipFill>
        <p:spPr>
          <a:xfrm>
            <a:off x="695326" y="1371600"/>
            <a:ext cx="7753349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209" name="Google Shape;20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1320" y="1201326"/>
            <a:ext cx="7557355" cy="4536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16" name="Google Shape;21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3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Citizenship/Residency Information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3"/>
          <p:cNvSpPr/>
          <p:nvPr/>
        </p:nvSpPr>
        <p:spPr>
          <a:xfrm>
            <a:off x="6233747" y="1201326"/>
            <a:ext cx="1905000" cy="990600"/>
          </a:xfrm>
          <a:prstGeom prst="wedgeRectCallout">
            <a:avLst>
              <a:gd fmla="val -64365" name="adj1"/>
              <a:gd fmla="val 98500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AB540 Applicants should select None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6298223" y="3071446"/>
            <a:ext cx="2286000" cy="1219200"/>
          </a:xfrm>
          <a:prstGeom prst="wedgeRectCallout">
            <a:avLst>
              <a:gd fmla="val -64365" name="adj1"/>
              <a:gd fmla="val 98500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Applicants that reside in CA should select CA regardless of US Citizenship status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220" name="Google Shape;22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3298" y="2180858"/>
            <a:ext cx="4667250" cy="42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27" name="Google Shape;22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4"/>
          <p:cNvSpPr txBox="1"/>
          <p:nvPr>
            <p:ph type="title"/>
          </p:nvPr>
        </p:nvSpPr>
        <p:spPr>
          <a:xfrm>
            <a:off x="190500" y="685800"/>
            <a:ext cx="8763000" cy="1069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Other Information</a:t>
            </a:r>
            <a:br>
              <a:rPr lang="en-US" sz="335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>
                <a:solidFill>
                  <a:srgbClr val="C00000"/>
                </a:solidFill>
              </a:rPr>
              <a:t> Social Security</a:t>
            </a:r>
            <a:endParaRPr sz="335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4"/>
          <p:cNvPicPr preferRelativeResize="0"/>
          <p:nvPr/>
        </p:nvPicPr>
        <p:blipFill rotWithShape="1">
          <a:blip r:embed="rId4">
            <a:alphaModFix/>
          </a:blip>
          <a:srcRect b="33333" l="14375" r="39375" t="35556"/>
          <a:stretch/>
        </p:blipFill>
        <p:spPr>
          <a:xfrm>
            <a:off x="152400" y="2438400"/>
            <a:ext cx="8256814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4"/>
          <p:cNvSpPr/>
          <p:nvPr/>
        </p:nvSpPr>
        <p:spPr>
          <a:xfrm>
            <a:off x="381000" y="3200400"/>
            <a:ext cx="7010400" cy="533400"/>
          </a:xfrm>
          <a:prstGeom prst="frame">
            <a:avLst>
              <a:gd fmla="val 12500" name="adj1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934200" y="1600200"/>
            <a:ext cx="1905000" cy="990600"/>
          </a:xfrm>
          <a:prstGeom prst="wedgeRectCallout">
            <a:avLst>
              <a:gd fmla="val -58921" name="adj1"/>
              <a:gd fmla="val 115868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Recommend entering a SSN 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232" name="Google Shape;23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60" name="Google Shape;6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61" name="Google Shape;6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/>
          <p:cNvSpPr txBox="1"/>
          <p:nvPr/>
        </p:nvSpPr>
        <p:spPr>
          <a:xfrm>
            <a:off x="328472" y="1111101"/>
            <a:ext cx="759928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 Are Recognized For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 txBox="1"/>
          <p:nvPr/>
        </p:nvSpPr>
        <p:spPr>
          <a:xfrm>
            <a:off x="497150" y="1628598"/>
            <a:ext cx="7759200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Diversity – Consistently named one of the top 10 colleges in the west for diversity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#1 by U.S. News and World Report, #3 by Chronicle of Higher Education among others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Program – #1 Best online college in 2017-2018 awarded by AffordableCollegesOnline.org and #19 by OnlineColleges.net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Best Business Schools - #23 in 2018 awarded by Princeton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Best Schools for Computer Science Majors by Salary - #56 out of 466 awarded by Payscale.com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Best Online Hospitality Management Programs - #13 awarded by BestColleges.com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 Mobility Index - #9 in the United States awarded by CollegeNet, #14 by Money Magazine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38" name="Google Shape;23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Financial and Parental Information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25"/>
          <p:cNvPicPr preferRelativeResize="0"/>
          <p:nvPr/>
        </p:nvPicPr>
        <p:blipFill rotWithShape="1">
          <a:blip r:embed="rId4">
            <a:alphaModFix/>
          </a:blip>
          <a:srcRect b="18887" l="18125" r="20000" t="17778"/>
          <a:stretch/>
        </p:blipFill>
        <p:spPr>
          <a:xfrm>
            <a:off x="403058" y="1371600"/>
            <a:ext cx="8337884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241" name="Google Shape;24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47" name="Google Shape;24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Financial and Parental Information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249" name="Google Shape;24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766" y="1784472"/>
            <a:ext cx="8237685" cy="362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56" name="Google Shape;25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8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Academic History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258" name="Google Shape;25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4463" y="1429201"/>
            <a:ext cx="6315075" cy="41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65" name="Google Shape;26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9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Colleges </a:t>
            </a: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Schools Attended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162" y="1201326"/>
            <a:ext cx="7685665" cy="535187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9"/>
          <p:cNvSpPr/>
          <p:nvPr/>
        </p:nvSpPr>
        <p:spPr>
          <a:xfrm>
            <a:off x="1344474" y="3336499"/>
            <a:ext cx="2438400" cy="533400"/>
          </a:xfrm>
          <a:prstGeom prst="frame">
            <a:avLst>
              <a:gd fmla="val 12500" name="adj1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269" name="Google Shape;26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75" name="Google Shape;27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0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Colleges Attended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277" name="Google Shape;27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733" y="1439008"/>
            <a:ext cx="691515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0"/>
          <p:cNvSpPr/>
          <p:nvPr/>
        </p:nvSpPr>
        <p:spPr>
          <a:xfrm>
            <a:off x="5556006" y="1717432"/>
            <a:ext cx="1905000" cy="990600"/>
          </a:xfrm>
          <a:prstGeom prst="wedgeRectCallout">
            <a:avLst>
              <a:gd fmla="val -178921" name="adj1"/>
              <a:gd fmla="val -31247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Enter school name and Select from drop down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650" y="1201326"/>
            <a:ext cx="7124700" cy="5153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1280px-California_State_University_logo.svg.png" id="286" name="Google Shape;28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1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Colleges Attended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288" name="Google Shape;28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294" name="Google Shape;29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2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GPA</a:t>
            </a: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 Entry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296" name="Google Shape;29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425" y="1368799"/>
            <a:ext cx="7177141" cy="378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303" name="Google Shape;30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6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Standardized Tests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36"/>
          <p:cNvPicPr preferRelativeResize="0"/>
          <p:nvPr/>
        </p:nvPicPr>
        <p:blipFill rotWithShape="1">
          <a:blip r:embed="rId4">
            <a:alphaModFix/>
          </a:blip>
          <a:srcRect b="21109" l="15626" r="29371" t="13334"/>
          <a:stretch/>
        </p:blipFill>
        <p:spPr>
          <a:xfrm>
            <a:off x="647700" y="1291070"/>
            <a:ext cx="7848600" cy="5262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306" name="Google Shape;30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312" name="Google Shape;31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9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Supporting Information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314" name="Google Shape;31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6650" y="2080101"/>
            <a:ext cx="6200775" cy="31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321" name="Google Shape;321;g7e98b196bb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7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7e98b196bb_0_22"/>
          <p:cNvSpPr txBox="1"/>
          <p:nvPr>
            <p:ph type="title"/>
          </p:nvPr>
        </p:nvSpPr>
        <p:spPr>
          <a:xfrm>
            <a:off x="190500" y="685800"/>
            <a:ext cx="87630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Supporting Information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323" name="Google Shape;323;g7e98b196bb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7e98b196bb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353600"/>
            <a:ext cx="8839197" cy="4752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70" name="Google Shape;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71" name="Google Shape;7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"/>
          <p:cNvSpPr txBox="1"/>
          <p:nvPr/>
        </p:nvSpPr>
        <p:spPr>
          <a:xfrm>
            <a:off x="328472" y="1111101"/>
            <a:ext cx="7599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Why Graduate School?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 txBox="1"/>
          <p:nvPr/>
        </p:nvSpPr>
        <p:spPr>
          <a:xfrm>
            <a:off x="693400" y="1736400"/>
            <a:ext cx="7599300" cy="4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Career Advancement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Provide you with skills and knowledge to better position you for better opportunities for advancement in your career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Gr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 tool to negotiate pay raise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Career Change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Can prepare you for a bigger career transition, such as switching sectors, industries, or professions by gaining advanced skills and in-depth knowledge of an area outside your specialty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Job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opportunities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Some jobs require graduate degrees or credentials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Distinguish yourself from the applicant pool &amp; become more competitive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330" name="Google Shape;33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0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Submit Application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40"/>
          <p:cNvPicPr preferRelativeResize="0"/>
          <p:nvPr/>
        </p:nvPicPr>
        <p:blipFill rotWithShape="1">
          <a:blip r:embed="rId4">
            <a:alphaModFix/>
          </a:blip>
          <a:srcRect b="8889" l="3125" r="1875" t="11110"/>
          <a:stretch/>
        </p:blipFill>
        <p:spPr>
          <a:xfrm>
            <a:off x="148167" y="1600200"/>
            <a:ext cx="8847667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333" name="Google Shape;33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713" y="1654750"/>
            <a:ext cx="8216573" cy="4136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1280px-California_State_University_logo.svg.png" id="340" name="Google Shape;34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3"/>
          <p:cNvSpPr txBox="1"/>
          <p:nvPr>
            <p:ph type="title"/>
          </p:nvPr>
        </p:nvSpPr>
        <p:spPr>
          <a:xfrm>
            <a:off x="190500" y="685800"/>
            <a:ext cx="8763000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350">
                <a:solidFill>
                  <a:srgbClr val="CC0B2A"/>
                </a:solidFill>
                <a:latin typeface="Arial"/>
                <a:ea typeface="Arial"/>
                <a:cs typeface="Arial"/>
                <a:sym typeface="Arial"/>
              </a:rPr>
              <a:t>Submit Application</a:t>
            </a:r>
            <a:endParaRPr sz="33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3"/>
          <p:cNvSpPr/>
          <p:nvPr/>
        </p:nvSpPr>
        <p:spPr>
          <a:xfrm>
            <a:off x="4495800" y="4800600"/>
            <a:ext cx="1905000" cy="990600"/>
          </a:xfrm>
          <a:prstGeom prst="wedgeRectCallout">
            <a:avLst>
              <a:gd fmla="val 80079" name="adj1"/>
              <a:gd fmla="val -216824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Submit App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343" name="Google Shape;343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4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350" name="Google Shape;35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351" name="Google Shape;35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4"/>
          <p:cNvSpPr txBox="1"/>
          <p:nvPr/>
        </p:nvSpPr>
        <p:spPr>
          <a:xfrm>
            <a:off x="568170" y="1068824"/>
            <a:ext cx="759928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4"/>
          <p:cNvSpPr txBox="1"/>
          <p:nvPr/>
        </p:nvSpPr>
        <p:spPr>
          <a:xfrm>
            <a:off x="603675" y="2130657"/>
            <a:ext cx="7661400" cy="3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Set up your NetID password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Check Your Horizon Email for Communication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Follow up with your academic program for deadlines and additional requirements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Check Your Admission Status and To Do List on your Student Portal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Pay Attention to Document Deadlines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Accept Admission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Enroll in classes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Pay your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tuition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fees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359" name="Google Shape;35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5"/>
          <p:cNvSpPr/>
          <p:nvPr/>
        </p:nvSpPr>
        <p:spPr>
          <a:xfrm>
            <a:off x="555499" y="1305038"/>
            <a:ext cx="8033100" cy="2856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krish\Desktop\csueb.logo.png" id="361" name="Google Shape;36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5"/>
          <p:cNvSpPr txBox="1"/>
          <p:nvPr/>
        </p:nvSpPr>
        <p:spPr>
          <a:xfrm>
            <a:off x="1374600" y="4368050"/>
            <a:ext cx="6394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highlight>
                  <a:srgbClr val="F8F9F9"/>
                </a:highlight>
                <a:latin typeface="Arial"/>
                <a:ea typeface="Arial"/>
                <a:cs typeface="Arial"/>
                <a:sym typeface="Arial"/>
              </a:rPr>
              <a:t>Contact the Office of Admissions by phone at (510) 885-3500 (option #3), Monday through Thursday 8 a.m. – 4 p.m. and Friday: 10 a.m. - 4 p.m. or 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gradadmission@csueastbay.edu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100" u="sng">
                <a:solidFill>
                  <a:schemeClr val="hlink"/>
                </a:solidFill>
                <a:hlinkClick r:id="rId7"/>
              </a:rPr>
              <a:t>https://www.csueastbay.edu/online/degree-programs/online-programs.html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u="sng">
                <a:solidFill>
                  <a:schemeClr val="hlink"/>
                </a:solidFill>
                <a:hlinkClick r:id="rId8"/>
              </a:rPr>
              <a:t>https://www.csueastbay.edu/aps/graduate-studies/graduate-program-directory.html</a:t>
            </a:r>
            <a:r>
              <a:rPr lang="en-US" sz="12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8F9F9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80" name="Google Shape;8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81" name="Google Shape;8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5"/>
          <p:cNvSpPr txBox="1"/>
          <p:nvPr/>
        </p:nvSpPr>
        <p:spPr>
          <a:xfrm>
            <a:off x="568170" y="1068824"/>
            <a:ext cx="7599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at we offer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5"/>
          <p:cNvSpPr txBox="1"/>
          <p:nvPr/>
        </p:nvSpPr>
        <p:spPr>
          <a:xfrm>
            <a:off x="693400" y="1736400"/>
            <a:ext cx="7599300" cy="4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Small class sizes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More one-on-one time with professors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Hybrid and online instruction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Late afternoon, evening, and weekend classes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90" name="Google Shape;9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91" name="Google Shape;9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8"/>
          <p:cNvSpPr txBox="1"/>
          <p:nvPr/>
        </p:nvSpPr>
        <p:spPr>
          <a:xfrm>
            <a:off x="568170" y="1068824"/>
            <a:ext cx="759928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University Admission 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8"/>
          <p:cNvSpPr txBox="1"/>
          <p:nvPr/>
        </p:nvSpPr>
        <p:spPr>
          <a:xfrm>
            <a:off x="675150" y="1686750"/>
            <a:ext cx="7563900" cy="3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Have completed a four-year college course of study and hold an acceptable baccalaureate degree from an institution accredited by a regional accrediting association or shall have completed equivalent academic preparation as determined by appropriate campus authorities.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Be in good academic standing at the last college or university attended.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Have attained a cumulative grade point average of at least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2.5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in an acceptable earned baccalaureate degree, or a grade point average of at least 2.5 in the last 60 semester units (90 quarter units) attempted, or hold an acceptable post-baccalaureate degree earned at a regionally accredited institution.</a:t>
            </a:r>
            <a:br>
              <a:rPr lang="en-US" sz="12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Applicants must also meet the graduate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program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 admission requirements.  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Individual graduate departments may have additional admission standards for their programs. Contact your academic department for more information. 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5"/>
              </a:rPr>
              <a:t>https://www.csueastbay.edu/aps/graduate-studies/graduate-program-directory.html</a:t>
            </a: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100" name="Google Shape;10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101" name="Google Shape;10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"/>
          <p:cNvSpPr txBox="1"/>
          <p:nvPr/>
        </p:nvSpPr>
        <p:spPr>
          <a:xfrm>
            <a:off x="328472" y="1111101"/>
            <a:ext cx="759928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to Apply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416475" y="1869800"/>
            <a:ext cx="7969800" cy="40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Spring Admission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August 1 – November 1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Admission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October 1 –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June 1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Admission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1 – April 15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8F9F9"/>
                </a:highlight>
              </a:rPr>
              <a:t>Some programs will have earlier application cycles and </a:t>
            </a:r>
            <a:r>
              <a:rPr lang="en-US" sz="1200">
                <a:solidFill>
                  <a:schemeClr val="dk1"/>
                </a:solidFill>
                <a:highlight>
                  <a:srgbClr val="F8F9F9"/>
                </a:highlight>
              </a:rPr>
              <a:t>departmental</a:t>
            </a:r>
            <a:r>
              <a:rPr lang="en-US" sz="1200">
                <a:solidFill>
                  <a:schemeClr val="dk1"/>
                </a:solidFill>
                <a:highlight>
                  <a:srgbClr val="F8F9F9"/>
                </a:highlight>
              </a:rPr>
              <a:t> deadlines. Please reach out to the individual academic department for details.</a:t>
            </a:r>
            <a:endParaRPr sz="1200">
              <a:solidFill>
                <a:schemeClr val="dk1"/>
              </a:solidFill>
              <a:highlight>
                <a:srgbClr val="F8F9F9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8F9F9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"/>
          <p:cNvSpPr txBox="1"/>
          <p:nvPr>
            <p:ph idx="12" type="sldNum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krish\Desktop\1280px-California_State_University_logo.svg.png" id="110" name="Google Shape;11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303902"/>
            <a:ext cx="6096670" cy="7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111" name="Google Shape;11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37300"/>
            <a:ext cx="1981200" cy="5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9"/>
          <p:cNvSpPr txBox="1"/>
          <p:nvPr/>
        </p:nvSpPr>
        <p:spPr>
          <a:xfrm>
            <a:off x="568170" y="1068824"/>
            <a:ext cx="759928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Apply to East Bay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9"/>
          <p:cNvSpPr txBox="1"/>
          <p:nvPr/>
        </p:nvSpPr>
        <p:spPr>
          <a:xfrm>
            <a:off x="665800" y="1744725"/>
            <a:ext cx="7599300" cy="47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You Need On Hand: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 list of all the institutions attended prior to and after your B.A. or B.S. degree with dates of attendance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 Security number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if you have one.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citizenship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status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method of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payment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can pay the application fee by credit card.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Annual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income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parents’ if you are a dependent; your income if you are independent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0"/>
          <p:cNvPicPr preferRelativeResize="0"/>
          <p:nvPr/>
        </p:nvPicPr>
        <p:blipFill rotWithShape="1">
          <a:blip r:embed="rId3">
            <a:alphaModFix/>
          </a:blip>
          <a:srcRect b="0" l="0" r="0" t="14914"/>
          <a:stretch/>
        </p:blipFill>
        <p:spPr>
          <a:xfrm>
            <a:off x="0" y="1295400"/>
            <a:ext cx="9144000" cy="46326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1280px-California_State_University_logo.svg.png" id="120" name="Google Shape;12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0"/>
          <p:cNvPicPr preferRelativeResize="0"/>
          <p:nvPr/>
        </p:nvPicPr>
        <p:blipFill rotWithShape="1">
          <a:blip r:embed="rId5">
            <a:alphaModFix/>
          </a:blip>
          <a:srcRect b="5554" l="23124" r="24997" t="65554"/>
          <a:stretch/>
        </p:blipFill>
        <p:spPr>
          <a:xfrm>
            <a:off x="1409700" y="4191000"/>
            <a:ext cx="63246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krish\Desktop\csueb.logo.png" id="122" name="Google Shape;12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krish\Desktop\1280px-California_State_University_logo.svg.png" id="128" name="Google Shape;12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1696"/>
            <a:ext cx="3856038" cy="45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1"/>
          <p:cNvPicPr preferRelativeResize="0"/>
          <p:nvPr/>
        </p:nvPicPr>
        <p:blipFill rotWithShape="1">
          <a:blip r:embed="rId4">
            <a:alphaModFix/>
          </a:blip>
          <a:srcRect b="10450" l="22500" r="23750" t="15251"/>
          <a:stretch/>
        </p:blipFill>
        <p:spPr>
          <a:xfrm>
            <a:off x="952500" y="1153396"/>
            <a:ext cx="7239000" cy="562840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1"/>
          <p:cNvSpPr/>
          <p:nvPr/>
        </p:nvSpPr>
        <p:spPr>
          <a:xfrm>
            <a:off x="2841815" y="685800"/>
            <a:ext cx="36469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WWW.calstate.edu/apply</a:t>
            </a:r>
            <a:endParaRPr b="1" i="0" sz="2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1"/>
          <p:cNvSpPr/>
          <p:nvPr/>
        </p:nvSpPr>
        <p:spPr>
          <a:xfrm>
            <a:off x="304800" y="3365739"/>
            <a:ext cx="1905000" cy="457200"/>
          </a:xfrm>
          <a:prstGeom prst="wedgeRectCallout">
            <a:avLst>
              <a:gd fmla="val 93683" name="adj1"/>
              <a:gd fmla="val 62748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term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krish\Desktop\csueb.logo.png" id="132" name="Google Shape;13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600" y="76200"/>
            <a:ext cx="1981200" cy="5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70238" y="3803640"/>
            <a:ext cx="762000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Alvin Quach</dc:creator>
</cp:coreProperties>
</file>