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78"/>
    <p:restoredTop sz="94722"/>
  </p:normalViewPr>
  <p:slideViewPr>
    <p:cSldViewPr snapToGrid="0">
      <p:cViewPr varScale="1">
        <p:scale>
          <a:sx n="120" d="100"/>
          <a:sy n="120" d="100"/>
        </p:scale>
        <p:origin x="552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1c11272b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1c11272b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1c11272b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1c11272b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c11272b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1c11272b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54d5d72c6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54d5d72c6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54d5d72c6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54d5d72c6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4d5d72c6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4d5d72c6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4d5d72c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4d5d72c6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54d5d72c6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54d5d72c6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54d5d72c6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54d5d72c6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54d5d72c6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54d5d72c6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1c11272b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1c11272be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151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32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alstate.edu/apply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24275"/>
            <a:ext cx="8520600" cy="12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Graduate Education: Finding Your Program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068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Philip Cole-Regis 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6951" y="3377825"/>
            <a:ext cx="3190098" cy="120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ctrTitle"/>
          </p:nvPr>
        </p:nvSpPr>
        <p:spPr>
          <a:xfrm>
            <a:off x="311700" y="130775"/>
            <a:ext cx="8520600" cy="22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Becoming a Graduate Student at Cal State East Bay</a:t>
            </a:r>
            <a:endParaRPr sz="4800"/>
          </a:p>
        </p:txBody>
      </p:sp>
      <p:sp>
        <p:nvSpPr>
          <p:cNvPr id="116" name="Google Shape;116;p22"/>
          <p:cNvSpPr txBox="1">
            <a:spLocks noGrp="1"/>
          </p:cNvSpPr>
          <p:nvPr>
            <p:ph type="subTitle" idx="1"/>
          </p:nvPr>
        </p:nvSpPr>
        <p:spPr>
          <a:xfrm>
            <a:off x="311700" y="25717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 Ramirez </a:t>
            </a:r>
            <a:endParaRPr/>
          </a:p>
        </p:txBody>
      </p:sp>
      <p:pic>
        <p:nvPicPr>
          <p:cNvPr id="5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6951" y="3377825"/>
            <a:ext cx="3190098" cy="120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/>
              <a:t>Application </a:t>
            </a:r>
            <a:r>
              <a:rPr lang="en" sz="4000" b="1" dirty="0"/>
              <a:t>Process</a:t>
            </a:r>
            <a:endParaRPr dirty="0"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11700" y="133461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u="sng" dirty="0">
                <a:solidFill>
                  <a:srgbClr val="333333"/>
                </a:solidFill>
              </a:rPr>
              <a:t>Step One</a:t>
            </a:r>
            <a:r>
              <a:rPr lang="en" sz="2400" b="1" dirty="0">
                <a:solidFill>
                  <a:srgbClr val="333333"/>
                </a:solidFill>
              </a:rPr>
              <a:t>: Admission to the University</a:t>
            </a:r>
            <a:endParaRPr sz="2400" b="1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</a:t>
            </a:r>
            <a:r>
              <a:rPr lang="en" sz="2400" dirty="0">
                <a:solidFill>
                  <a:srgbClr val="333333"/>
                </a:solidFill>
              </a:rPr>
              <a:t>Bachelor’s degree from accredited college or university</a:t>
            </a:r>
            <a:endParaRPr sz="24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</a:t>
            </a:r>
            <a:r>
              <a:rPr lang="en" sz="2400" dirty="0">
                <a:solidFill>
                  <a:srgbClr val="333333"/>
                </a:solidFill>
              </a:rPr>
              <a:t>Good Academic Standing &amp; 2.5 GPA</a:t>
            </a:r>
            <a:endParaRPr sz="24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</a:t>
            </a:r>
            <a:r>
              <a:rPr lang="en" sz="2400" dirty="0">
                <a:solidFill>
                  <a:srgbClr val="333333"/>
                </a:solidFill>
              </a:rPr>
              <a:t>Apply online by the application deadline: </a:t>
            </a:r>
            <a:r>
              <a:rPr lang="en" sz="2400" dirty="0">
                <a:solidFill>
                  <a:srgbClr val="333333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Cal State Apply</a:t>
            </a:r>
            <a:endParaRPr sz="2400" u="sng" dirty="0">
              <a:solidFill>
                <a:schemeClr val="hlink"/>
              </a:solidFill>
              <a:hlinkClick r:id="rId3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</a:t>
            </a:r>
            <a:r>
              <a:rPr lang="en" sz="2400" dirty="0">
                <a:solidFill>
                  <a:srgbClr val="333333"/>
                </a:solidFill>
              </a:rPr>
              <a:t>Pay $55 application fee</a:t>
            </a:r>
            <a:endParaRPr sz="24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</a:t>
            </a:r>
            <a:r>
              <a:rPr lang="en" sz="2400" dirty="0">
                <a:solidFill>
                  <a:srgbClr val="333333"/>
                </a:solidFill>
              </a:rPr>
              <a:t>Submit official copies of all universities attended by the documents deadline</a:t>
            </a:r>
            <a:endParaRPr sz="24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1" dirty="0" smtClean="0"/>
              <a:t>Application </a:t>
            </a:r>
            <a:r>
              <a:rPr lang="en" sz="4400" b="1" dirty="0"/>
              <a:t>Process</a:t>
            </a:r>
            <a:endParaRPr dirty="0"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47145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 u="sng" dirty="0">
                <a:solidFill>
                  <a:srgbClr val="333333"/>
                </a:solidFill>
              </a:rPr>
              <a:t>Step Two</a:t>
            </a:r>
            <a:r>
              <a:rPr lang="en" sz="3200" dirty="0">
                <a:solidFill>
                  <a:srgbClr val="333333"/>
                </a:solidFill>
              </a:rPr>
              <a:t>: </a:t>
            </a:r>
            <a:r>
              <a:rPr lang="en" sz="3200" b="1" dirty="0">
                <a:solidFill>
                  <a:srgbClr val="333333"/>
                </a:solidFill>
              </a:rPr>
              <a:t>Admission to the Program</a:t>
            </a:r>
            <a:endParaRPr sz="3200" b="1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>
                <a:solidFill>
                  <a:schemeClr val="dk1"/>
                </a:solidFill>
              </a:rPr>
              <a:t>•</a:t>
            </a:r>
            <a:r>
              <a:rPr lang="en" sz="3200" dirty="0">
                <a:solidFill>
                  <a:srgbClr val="333333"/>
                </a:solidFill>
              </a:rPr>
              <a:t>Meet Specific Program Requirements</a:t>
            </a:r>
            <a:endParaRPr sz="32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>
                <a:solidFill>
                  <a:schemeClr val="dk1"/>
                </a:solidFill>
              </a:rPr>
              <a:t>•</a:t>
            </a:r>
            <a:r>
              <a:rPr lang="en" sz="3200" dirty="0">
                <a:solidFill>
                  <a:srgbClr val="333333"/>
                </a:solidFill>
              </a:rPr>
              <a:t>Contact program for application information, including departmental application (if required) and application deadlines</a:t>
            </a:r>
            <a:endParaRPr sz="32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/>
              <a:t>Resources to Support You</a:t>
            </a:r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311700" y="133461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•Graduate Admission, Records, and Financial Aid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•College and Department (Graduate Coordinators)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•Office of Graduate Studies 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•Library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</a:rPr>
              <a:t>•Academic Advising and Career Education (AACE)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Researching </a:t>
            </a:r>
            <a:r>
              <a:rPr lang="en-US" sz="3600" dirty="0" smtClean="0"/>
              <a:t>/</a:t>
            </a:r>
            <a:r>
              <a:rPr lang="en" sz="3600" dirty="0" smtClean="0"/>
              <a:t>preparing </a:t>
            </a:r>
            <a:endParaRPr sz="360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563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400" dirty="0"/>
              <a:t>Clarify your career plans and goals</a:t>
            </a:r>
            <a:endParaRPr sz="44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400" dirty="0"/>
              <a:t>Research the career path</a:t>
            </a:r>
            <a:endParaRPr sz="44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400" dirty="0"/>
              <a:t>Maintain a good GPA</a:t>
            </a:r>
            <a:endParaRPr sz="44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400" dirty="0"/>
              <a:t>Participate in co-curricular activities</a:t>
            </a:r>
            <a:endParaRPr sz="44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What’s the degree?</a:t>
            </a:r>
            <a:endParaRPr sz="3600"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70400" y="1530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Master’s Degree</a:t>
            </a:r>
            <a:endParaRPr sz="48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Professional Degree</a:t>
            </a:r>
            <a:endParaRPr sz="48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Doctoral Degree</a:t>
            </a:r>
            <a:endParaRPr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Things to </a:t>
            </a:r>
            <a:r>
              <a:rPr lang="en" sz="3600" dirty="0" smtClean="0"/>
              <a:t>consider:</a:t>
            </a:r>
            <a:endParaRPr sz="3600"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1018325" y="1727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Housing</a:t>
            </a:r>
            <a:endParaRPr sz="48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Family</a:t>
            </a:r>
            <a:endParaRPr sz="48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Organizations</a:t>
            </a:r>
            <a:endParaRPr sz="48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4800" dirty="0"/>
              <a:t>Recreation and wellness</a:t>
            </a:r>
            <a:endParaRPr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22" y="531628"/>
            <a:ext cx="6019546" cy="3897331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68" y="221057"/>
            <a:ext cx="2319049" cy="89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3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45000" y="53475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Statement of Purpose</a:t>
            </a:r>
            <a:r>
              <a:rPr lang="en"/>
              <a:t>: </a:t>
            </a:r>
            <a:endParaRPr dirty="0"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45000" y="1620050"/>
            <a:ext cx="8454000" cy="28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Why are you pursuing graduate school?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What inspires you to be in this program?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What experiences prepare you for your graduate endeavors?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How do you plan to use your graduate education?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What makes you a good fit for </a:t>
            </a:r>
            <a:r>
              <a:rPr lang="en" sz="2400" b="1" dirty="0"/>
              <a:t>this specific graduate program</a:t>
            </a:r>
            <a:r>
              <a:rPr lang="en" sz="2400" dirty="0"/>
              <a:t>?</a:t>
            </a:r>
            <a:endParaRPr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04061" y="55678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Personal Statement</a:t>
            </a:r>
            <a:r>
              <a:rPr lang="en"/>
              <a:t>: </a:t>
            </a:r>
            <a:endParaRPr dirty="0"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45000" y="1587200"/>
            <a:ext cx="8454000" cy="28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Do you have accomplishments or achievements (can be non-academic) that show your ability to succeed in graduate studies? 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What challenges have you had to face and overcome in order to obtain your education?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What unique and varied life experiences do you bring to the diversity of the program/university? 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Why is this program important to you?</a:t>
            </a:r>
            <a:endParaRPr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Things you can do to prepare:</a:t>
            </a:r>
            <a:endParaRPr dirty="0"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50723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Prepare your resume, list your positions of employment or volunteer work/community service since high school, either FT or PT. 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 smtClean="0"/>
              <a:t>Ask </a:t>
            </a:r>
            <a:r>
              <a:rPr lang="en" sz="2000" dirty="0"/>
              <a:t>others that know you about your qualities to inform your draft statement/s.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Brainstorm, outline draft, edit, revise, proofread, finalize - get feedback! 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Avoid: generalizations, false flattery, vague statements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Be honest! You don’t need to be perfect, if you think there is a shortcoming in your record simply address it concisely and honestly. </a:t>
            </a:r>
            <a:endParaRPr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Research program requirements:</a:t>
            </a:r>
            <a:endParaRPr dirty="0"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57777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800" dirty="0"/>
              <a:t>Research program materials required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800" dirty="0"/>
              <a:t>Tests (i.e. GRE, GMAT, etc.)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800" dirty="0"/>
              <a:t>Obtain letters of recommendation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800" dirty="0"/>
              <a:t>Collect writing samples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800" dirty="0"/>
              <a:t>Request transcript/s</a:t>
            </a:r>
            <a:endParaRPr sz="28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800" dirty="0"/>
              <a:t>Review the application timeline</a:t>
            </a:r>
            <a:endParaRPr sz="28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12" y="231689"/>
            <a:ext cx="2319049" cy="897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422</Words>
  <Application>Microsoft Macintosh PowerPoint</Application>
  <PresentationFormat>On-screen Show (16:9)</PresentationFormat>
  <Paragraphs>59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Retrospect</vt:lpstr>
      <vt:lpstr>Graduate Education: Finding Your Program</vt:lpstr>
      <vt:lpstr>Researching /preparing </vt:lpstr>
      <vt:lpstr>What’s the degree?</vt:lpstr>
      <vt:lpstr>Things to consider:</vt:lpstr>
      <vt:lpstr>PowerPoint Presentation</vt:lpstr>
      <vt:lpstr>Statement of Purpose: </vt:lpstr>
      <vt:lpstr>Personal Statement: </vt:lpstr>
      <vt:lpstr>Things you can do to prepare:</vt:lpstr>
      <vt:lpstr>Research program requirements:</vt:lpstr>
      <vt:lpstr>Becoming a Graduate Student at Cal State East Bay</vt:lpstr>
      <vt:lpstr>Application Process</vt:lpstr>
      <vt:lpstr>Application Process</vt:lpstr>
      <vt:lpstr>Resources to Support You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Education: Finding Your Program</dc:title>
  <cp:lastModifiedBy>Microsoft Office User</cp:lastModifiedBy>
  <cp:revision>4</cp:revision>
  <dcterms:modified xsi:type="dcterms:W3CDTF">2019-03-04T22:16:57Z</dcterms:modified>
</cp:coreProperties>
</file>