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6" r:id="rId6"/>
    <p:sldId id="281" r:id="rId7"/>
    <p:sldId id="278" r:id="rId8"/>
    <p:sldId id="279" r:id="rId9"/>
    <p:sldId id="26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howGuides="1">
      <p:cViewPr varScale="1">
        <p:scale>
          <a:sx n="105" d="100"/>
          <a:sy n="105" d="100"/>
        </p:scale>
        <p:origin x="22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7AECB6C2-1084-4AED-A74A-DF028B0094EA}" type="datetimeFigureOut">
              <a:rPr lang="en-US"/>
              <a:t>3/2/2020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7AECB6C2-1084-4AED-A74A-DF028B0094EA}" type="datetimeFigureOut">
              <a:rPr lang="en-US"/>
              <a:t>3/2/2020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8B5A30F4-0B4E-4E4B-BC36-C30CD13F4E17}" type="datetimeFigureOut">
              <a:rPr lang="en-US"/>
              <a:t>3/2/2020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2DD204D1-F9BD-4643-8480-6EA41EB484F1}" type="datetimeFigureOut">
              <a:rPr lang="en-US"/>
              <a:t>3/2/2020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2DD204D1-F9BD-4643-8480-6EA41EB484F1}" type="datetimeFigureOut">
              <a:rPr lang="en-US"/>
              <a:t>3/2/2020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2DD204D1-F9BD-4643-8480-6EA41EB484F1}" type="datetimeFigureOut">
              <a:rPr lang="en-US"/>
              <a:t>3/2/2020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2DD204D1-F9BD-4643-8480-6EA41EB484F1}" type="datetimeFigureOut">
              <a:rPr lang="en-US"/>
              <a:t>3/2/2020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126BF754-515F-40B9-8D24-D54D5825B3D0}" type="datetimeFigureOut">
              <a:rPr lang="en-US"/>
              <a:t>3/2/2020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/>
          <a:lstStyle/>
          <a:p>
            <a:fld id="{126BF754-515F-40B9-8D24-D54D5825B3D0}" type="datetimeFigureOut">
              <a:rPr lang="en-US"/>
              <a:t>3/2/2020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ACE-logo-web-col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5384800"/>
            <a:ext cx="2283691" cy="1092200"/>
          </a:xfrm>
          <a:prstGeom prst="rect">
            <a:avLst/>
          </a:prstGeom>
        </p:spPr>
      </p:pic>
      <p:pic>
        <p:nvPicPr>
          <p:cNvPr id="7" name="Picture 6" descr="CSUEB_Seal_CMYK_large.t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5096256"/>
            <a:ext cx="1304544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228601"/>
            <a:ext cx="7008574" cy="1752600"/>
          </a:xfrm>
        </p:spPr>
        <p:txBody>
          <a:bodyPr/>
          <a:lstStyle/>
          <a:p>
            <a:r>
              <a:rPr lang="en-US" b="1" dirty="0" smtClean="0"/>
              <a:t>The Right Essay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212" y="2057400"/>
            <a:ext cx="7008574" cy="1244600"/>
          </a:xfrm>
        </p:spPr>
        <p:txBody>
          <a:bodyPr/>
          <a:lstStyle/>
          <a:p>
            <a:r>
              <a:rPr lang="en-US" dirty="0" smtClean="0"/>
              <a:t>How to make your Grad School statement work for 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5612" y="4038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 Harris, LPC</a:t>
            </a:r>
            <a:r>
              <a:rPr lang="en-US" smtClean="0"/>
              <a:t>, NCC</a:t>
            </a:r>
            <a:endParaRPr lang="en-US" dirty="0" smtClean="0"/>
          </a:p>
          <a:p>
            <a:r>
              <a:rPr lang="en-US" dirty="0" smtClean="0"/>
              <a:t>Academic Advising &amp; Career Education</a:t>
            </a:r>
            <a:endParaRPr lang="en-US" dirty="0"/>
          </a:p>
        </p:txBody>
      </p:sp>
      <p:pic>
        <p:nvPicPr>
          <p:cNvPr id="8" name="Picture 7" descr="AACE-logo-web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921" y="5613400"/>
            <a:ext cx="2283691" cy="1092200"/>
          </a:xfrm>
          <a:prstGeom prst="rect">
            <a:avLst/>
          </a:prstGeom>
        </p:spPr>
      </p:pic>
      <p:pic>
        <p:nvPicPr>
          <p:cNvPr id="9" name="Picture 8" descr="CSUEB_Seal_CMYK_large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1" y="5324856"/>
            <a:ext cx="1304544" cy="1304544"/>
          </a:xfrm>
          <a:prstGeom prst="rect">
            <a:avLst/>
          </a:prstGeom>
          <a:ln w="28575" cmpd="sng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08211" y="76200"/>
            <a:ext cx="9066451" cy="1397000"/>
          </a:xfrm>
        </p:spPr>
        <p:txBody>
          <a:bodyPr/>
          <a:lstStyle/>
          <a:p>
            <a:r>
              <a:rPr lang="en-US" b="1" dirty="0" smtClean="0"/>
              <a:t>First Things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4411" y="1701800"/>
            <a:ext cx="8990251" cy="4470400"/>
          </a:xfrm>
        </p:spPr>
        <p:txBody>
          <a:bodyPr/>
          <a:lstStyle/>
          <a:p>
            <a:r>
              <a:rPr lang="en-US" dirty="0"/>
              <a:t>Answer the </a:t>
            </a:r>
            <a:r>
              <a:rPr lang="en-US" dirty="0" smtClean="0"/>
              <a:t>Question</a:t>
            </a:r>
          </a:p>
          <a:p>
            <a:r>
              <a:rPr lang="en-US" dirty="0"/>
              <a:t>Be </a:t>
            </a:r>
            <a:r>
              <a:rPr lang="en-US" dirty="0" smtClean="0"/>
              <a:t>Original</a:t>
            </a:r>
          </a:p>
          <a:p>
            <a:r>
              <a:rPr lang="en-US" dirty="0"/>
              <a:t>Be </a:t>
            </a:r>
            <a:r>
              <a:rPr lang="en-US" dirty="0" smtClean="0"/>
              <a:t>Yourself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Additionally:</a:t>
            </a:r>
          </a:p>
          <a:p>
            <a:r>
              <a:rPr lang="en-US" dirty="0" smtClean="0"/>
              <a:t>Big </a:t>
            </a:r>
            <a:r>
              <a:rPr lang="en-US" dirty="0"/>
              <a:t>words DO NOT necessarily make good </a:t>
            </a:r>
            <a:r>
              <a:rPr lang="en-US" dirty="0" smtClean="0"/>
              <a:t>essays</a:t>
            </a:r>
            <a:endParaRPr lang="en-US" dirty="0"/>
          </a:p>
          <a:p>
            <a:r>
              <a:rPr lang="en-US" dirty="0"/>
              <a:t>It’s a story – tell it like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Intro (special care)</a:t>
            </a:r>
            <a:endParaRPr lang="en-US" b="1" dirty="0" smtClean="0"/>
          </a:p>
          <a:p>
            <a:r>
              <a:rPr lang="en-US" dirty="0" smtClean="0"/>
              <a:t>Transitions</a:t>
            </a:r>
          </a:p>
          <a:p>
            <a:r>
              <a:rPr lang="en-US" dirty="0" smtClean="0"/>
              <a:t>Length – Longer is not always better</a:t>
            </a:r>
          </a:p>
          <a:p>
            <a:r>
              <a:rPr lang="en-US" dirty="0"/>
              <a:t>Conclusion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Expand </a:t>
            </a:r>
            <a:r>
              <a:rPr lang="en-US" dirty="0"/>
              <a:t>upon </a:t>
            </a:r>
            <a:r>
              <a:rPr lang="en-US" dirty="0" smtClean="0"/>
              <a:t>broader implications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linking </a:t>
            </a:r>
            <a:r>
              <a:rPr lang="en-US" dirty="0" smtClean="0"/>
              <a:t>conclusion to introduction for balance</a:t>
            </a:r>
          </a:p>
          <a:p>
            <a:pPr lvl="1"/>
            <a:r>
              <a:rPr lang="en-US" dirty="0" smtClean="0"/>
              <a:t>Reiterate </a:t>
            </a:r>
            <a:r>
              <a:rPr lang="en-US" dirty="0"/>
              <a:t>introductory phrases.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en-US" b="1" dirty="0" smtClean="0"/>
              <a:t>Post-Draft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8558503" cy="4470400"/>
          </a:xfrm>
        </p:spPr>
        <p:txBody>
          <a:bodyPr/>
          <a:lstStyle/>
          <a:p>
            <a:r>
              <a:rPr lang="en-US" dirty="0"/>
              <a:t>Do Something </a:t>
            </a:r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Get distance in order to read again w/fresh eyes </a:t>
            </a:r>
          </a:p>
          <a:p>
            <a:r>
              <a:rPr lang="en-US" dirty="0" smtClean="0"/>
              <a:t>Enlist an Editor</a:t>
            </a:r>
          </a:p>
          <a:p>
            <a:pPr lvl="1"/>
            <a:r>
              <a:rPr lang="en-US" dirty="0" smtClean="0"/>
              <a:t>Strengths/Weaknesses</a:t>
            </a:r>
          </a:p>
          <a:p>
            <a:pPr lvl="1"/>
            <a:r>
              <a:rPr lang="en-US" dirty="0" smtClean="0"/>
              <a:t>Clear? Concise? Memorable?</a:t>
            </a:r>
            <a:endParaRPr lang="en-US" dirty="0"/>
          </a:p>
          <a:p>
            <a:r>
              <a:rPr lang="en-US" dirty="0"/>
              <a:t>Revise, and then r</a:t>
            </a:r>
            <a:r>
              <a:rPr lang="en-US" dirty="0" smtClean="0"/>
              <a:t>evise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1" y="76200"/>
            <a:ext cx="9295051" cy="1397000"/>
          </a:xfrm>
        </p:spPr>
        <p:txBody>
          <a:bodyPr/>
          <a:lstStyle/>
          <a:p>
            <a:r>
              <a:rPr lang="en-US" b="1" dirty="0" smtClean="0"/>
              <a:t>Tips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827211" y="1447800"/>
            <a:ext cx="9447451" cy="4724400"/>
          </a:xfrm>
        </p:spPr>
        <p:txBody>
          <a:bodyPr/>
          <a:lstStyle/>
          <a:p>
            <a:r>
              <a:rPr lang="en-US" dirty="0" smtClean="0"/>
              <a:t>Don’t write what you think they want to read</a:t>
            </a:r>
          </a:p>
          <a:p>
            <a:pPr lvl="1"/>
            <a:r>
              <a:rPr lang="en-US" dirty="0" smtClean="0"/>
              <a:t>Expected is not memorable</a:t>
            </a:r>
          </a:p>
          <a:p>
            <a:r>
              <a:rPr lang="en-US" dirty="0" smtClean="0"/>
              <a:t>Your uniqueness (write what you know)</a:t>
            </a:r>
            <a:endParaRPr lang="en-US" dirty="0"/>
          </a:p>
          <a:p>
            <a:pPr lvl="1"/>
            <a:r>
              <a:rPr lang="en-US" dirty="0" smtClean="0"/>
              <a:t>How you’ve handled problems</a:t>
            </a:r>
          </a:p>
          <a:p>
            <a:pPr lvl="1"/>
            <a:r>
              <a:rPr lang="en-US" dirty="0" smtClean="0"/>
              <a:t>Your point of view</a:t>
            </a:r>
          </a:p>
          <a:p>
            <a:r>
              <a:rPr lang="en-US" dirty="0" smtClean="0"/>
              <a:t>Not overly informal</a:t>
            </a:r>
          </a:p>
          <a:p>
            <a:r>
              <a:rPr lang="en-US" dirty="0" smtClean="0"/>
              <a:t>Develop ideas</a:t>
            </a:r>
          </a:p>
          <a:p>
            <a:r>
              <a:rPr lang="en-US" dirty="0" smtClean="0"/>
              <a:t>Organize the content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1371600"/>
            <a:ext cx="7008574" cy="914400"/>
          </a:xfrm>
        </p:spPr>
        <p:txBody>
          <a:bodyPr/>
          <a:lstStyle/>
          <a:p>
            <a:r>
              <a:rPr lang="en-US" b="1" dirty="0"/>
              <a:t>Best of Luck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2" y="1905000"/>
            <a:ext cx="7008574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For more info…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ACE-logo-web-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613400"/>
            <a:ext cx="2283691" cy="1092200"/>
          </a:xfrm>
          <a:prstGeom prst="rect">
            <a:avLst/>
          </a:prstGeom>
        </p:spPr>
      </p:pic>
      <p:pic>
        <p:nvPicPr>
          <p:cNvPr id="5" name="Picture 4" descr="CSUEB_Seal_CMYK_larg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68" y="5324856"/>
            <a:ext cx="1304544" cy="1304544"/>
          </a:xfrm>
          <a:prstGeom prst="rect">
            <a:avLst/>
          </a:prstGeom>
          <a:ln w="28575" cmpd="sng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521</TotalTime>
  <Words>159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Books 16x9</vt:lpstr>
      <vt:lpstr>The Right Essay</vt:lpstr>
      <vt:lpstr>First Things</vt:lpstr>
      <vt:lpstr>Structure</vt:lpstr>
      <vt:lpstr>Post-Draft</vt:lpstr>
      <vt:lpstr>Tips</vt:lpstr>
      <vt:lpstr>Best of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Fumi</dc:creator>
  <cp:lastModifiedBy>Matt Harris</cp:lastModifiedBy>
  <cp:revision>12</cp:revision>
  <dcterms:created xsi:type="dcterms:W3CDTF">2017-01-17T02:21:43Z</dcterms:created>
  <dcterms:modified xsi:type="dcterms:W3CDTF">2020-03-02T18:02:04Z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