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6858000" cx="12192000"/>
  <p:notesSz cx="6858000" cy="9144000"/>
  <p:embeddedFontLst>
    <p:embeddedFont>
      <p:font typeface="Raleway"/>
      <p:regular r:id="rId16"/>
      <p:bold r:id="rId17"/>
      <p:italic r:id="rId18"/>
      <p:boldItalic r:id="rId19"/>
    </p:embeddedFont>
    <p:embeddedFont>
      <p:font typeface="Raleway SemiBold"/>
      <p:regular r:id="rId20"/>
      <p:bold r:id="rId21"/>
      <p:italic r:id="rId22"/>
      <p:boldItalic r:id="rId23"/>
    </p:embeddedFont>
    <p:embeddedFont>
      <p:font typeface="Raleway ExtraBold"/>
      <p:bold r:id="rId24"/>
      <p:boldItalic r:id="rId25"/>
    </p:embeddedFont>
    <p:embeddedFont>
      <p:font typeface="Nunito"/>
      <p:regular r:id="rId26"/>
      <p:bold r:id="rId27"/>
      <p:italic r:id="rId28"/>
      <p:boldItalic r:id="rId29"/>
    </p:embeddedFont>
    <p:embeddedFont>
      <p:font typeface="Garamond"/>
      <p:regular r:id="rId30"/>
      <p:bold r:id="rId31"/>
      <p:italic r:id="rId32"/>
      <p:boldItalic r:id="rId33"/>
    </p:embeddedFont>
    <p:embeddedFont>
      <p:font typeface="Maven Pro"/>
      <p:regular r:id="rId34"/>
      <p:bold r:id="rId35"/>
    </p:embeddedFont>
    <p:embeddedFont>
      <p:font typeface="Maven Pro Medium"/>
      <p:regular r:id="rId36"/>
      <p:bold r:id="rId37"/>
    </p:embeddedFont>
    <p:embeddedFont>
      <p:font typeface="Proxima Nova Extrabold"/>
      <p:bold r:id="rId38"/>
    </p:embeddedFont>
    <p:embeddedFont>
      <p:font typeface="Spectral SemiBold"/>
      <p:regular r:id="rId39"/>
      <p:bold r:id="rId40"/>
      <p:italic r:id="rId41"/>
      <p:boldItalic r:id="rId42"/>
    </p:embeddedFont>
    <p:embeddedFont>
      <p:font typeface="Spectral ExtraBold"/>
      <p:bold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5" roundtripDataSignature="AMtx7mjsvL7XkJWucyaaPj0mJdqHYE0x0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SpectralSemiBold-bold.fntdata"/><Relationship Id="rId20" Type="http://schemas.openxmlformats.org/officeDocument/2006/relationships/font" Target="fonts/RalewaySemiBold-regular.fntdata"/><Relationship Id="rId42" Type="http://schemas.openxmlformats.org/officeDocument/2006/relationships/font" Target="fonts/SpectralSemiBold-boldItalic.fntdata"/><Relationship Id="rId41" Type="http://schemas.openxmlformats.org/officeDocument/2006/relationships/font" Target="fonts/SpectralSemiBold-italic.fntdata"/><Relationship Id="rId22" Type="http://schemas.openxmlformats.org/officeDocument/2006/relationships/font" Target="fonts/RalewaySemiBold-italic.fntdata"/><Relationship Id="rId44" Type="http://schemas.openxmlformats.org/officeDocument/2006/relationships/font" Target="fonts/SpectralExtraBold-boldItalic.fntdata"/><Relationship Id="rId21" Type="http://schemas.openxmlformats.org/officeDocument/2006/relationships/font" Target="fonts/RalewaySemiBold-bold.fntdata"/><Relationship Id="rId43" Type="http://schemas.openxmlformats.org/officeDocument/2006/relationships/font" Target="fonts/SpectralExtraBold-bold.fntdata"/><Relationship Id="rId24" Type="http://schemas.openxmlformats.org/officeDocument/2006/relationships/font" Target="fonts/RalewayExtraBold-bold.fntdata"/><Relationship Id="rId23" Type="http://schemas.openxmlformats.org/officeDocument/2006/relationships/font" Target="fonts/RalewaySemiBold-boldItalic.fntdata"/><Relationship Id="rId45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Nunito-regular.fntdata"/><Relationship Id="rId25" Type="http://schemas.openxmlformats.org/officeDocument/2006/relationships/font" Target="fonts/RalewayExtraBold-boldItalic.fntdata"/><Relationship Id="rId28" Type="http://schemas.openxmlformats.org/officeDocument/2006/relationships/font" Target="fonts/Nunito-italic.fntdata"/><Relationship Id="rId27" Type="http://schemas.openxmlformats.org/officeDocument/2006/relationships/font" Target="fonts/Nunito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Nunito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Garamond-bold.fntdata"/><Relationship Id="rId30" Type="http://schemas.openxmlformats.org/officeDocument/2006/relationships/font" Target="fonts/Garamond-regular.fntdata"/><Relationship Id="rId11" Type="http://schemas.openxmlformats.org/officeDocument/2006/relationships/slide" Target="slides/slide7.xml"/><Relationship Id="rId33" Type="http://schemas.openxmlformats.org/officeDocument/2006/relationships/font" Target="fonts/Garamond-boldItalic.fntdata"/><Relationship Id="rId10" Type="http://schemas.openxmlformats.org/officeDocument/2006/relationships/slide" Target="slides/slide6.xml"/><Relationship Id="rId32" Type="http://schemas.openxmlformats.org/officeDocument/2006/relationships/font" Target="fonts/Garamond-italic.fntdata"/><Relationship Id="rId13" Type="http://schemas.openxmlformats.org/officeDocument/2006/relationships/slide" Target="slides/slide9.xml"/><Relationship Id="rId35" Type="http://schemas.openxmlformats.org/officeDocument/2006/relationships/font" Target="fonts/MavenPro-bold.fntdata"/><Relationship Id="rId12" Type="http://schemas.openxmlformats.org/officeDocument/2006/relationships/slide" Target="slides/slide8.xml"/><Relationship Id="rId34" Type="http://schemas.openxmlformats.org/officeDocument/2006/relationships/font" Target="fonts/MavenPro-regular.fntdata"/><Relationship Id="rId15" Type="http://schemas.openxmlformats.org/officeDocument/2006/relationships/slide" Target="slides/slide11.xml"/><Relationship Id="rId37" Type="http://schemas.openxmlformats.org/officeDocument/2006/relationships/font" Target="fonts/MavenProMedium-bold.fntdata"/><Relationship Id="rId14" Type="http://schemas.openxmlformats.org/officeDocument/2006/relationships/slide" Target="slides/slide10.xml"/><Relationship Id="rId36" Type="http://schemas.openxmlformats.org/officeDocument/2006/relationships/font" Target="fonts/MavenProMedium-regular.fntdata"/><Relationship Id="rId17" Type="http://schemas.openxmlformats.org/officeDocument/2006/relationships/font" Target="fonts/Raleway-bold.fntdata"/><Relationship Id="rId39" Type="http://schemas.openxmlformats.org/officeDocument/2006/relationships/font" Target="fonts/SpectralSemiBold-regular.fntdata"/><Relationship Id="rId16" Type="http://schemas.openxmlformats.org/officeDocument/2006/relationships/font" Target="fonts/Raleway-regular.fntdata"/><Relationship Id="rId38" Type="http://schemas.openxmlformats.org/officeDocument/2006/relationships/font" Target="fonts/ProximaNovaExtrabold-bold.fntdata"/><Relationship Id="rId19" Type="http://schemas.openxmlformats.org/officeDocument/2006/relationships/font" Target="fonts/Raleway-boldItalic.fntdata"/><Relationship Id="rId18" Type="http://schemas.openxmlformats.org/officeDocument/2006/relationships/font" Target="fonts/Raleway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23a33e210a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23a33e210a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g323a33e210a_0_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23a33e210a_0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23a33e210a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g323a33e210a_0_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23a33e210a_0_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23a33e210a_0_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g323a33e210a_0_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23a33e210a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23a33e210a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g323a33e210a_0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2a1f3b5977_0_2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2a1f3b5977_0_2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32a1f3b5977_0_29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2a1f3b5977_0_2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2a1f3b5977_0_2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g32a1f3b5977_0_28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2a1f3b5977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2a1f3b5977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g32a1f3b5977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23a33e210a_0_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23a33e210a_0_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g323a33e210a_0_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3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g32a1f3b5977_0_10"/>
          <p:cNvGrpSpPr/>
          <p:nvPr/>
        </p:nvGrpSpPr>
        <p:grpSpPr>
          <a:xfrm>
            <a:off x="9790426" y="4546120"/>
            <a:ext cx="2255173" cy="2310006"/>
            <a:chOff x="7343003" y="3409675"/>
            <a:chExt cx="1691422" cy="1732548"/>
          </a:xfrm>
        </p:grpSpPr>
        <p:grpSp>
          <p:nvGrpSpPr>
            <p:cNvPr id="15" name="Google Shape;15;g32a1f3b5977_0_10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6" name="Google Shape;16;g32a1f3b5977_0_10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" name="Google Shape;17;g32a1f3b5977_0_10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" name="Google Shape;18;g32a1f3b5977_0_10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9" name="Google Shape;19;g32a1f3b5977_0_10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" name="Google Shape;20;g32a1f3b5977_0_10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g32a1f3b5977_0_10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" name="Google Shape;22;g32a1f3b5977_0_10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23" name="Google Shape;23;g32a1f3b5977_0_10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" name="Google Shape;24;g32a1f3b5977_0_10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" name="Google Shape;25;g32a1f3b5977_0_10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" name="Google Shape;26;g32a1f3b5977_0_10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" name="Google Shape;27;g32a1f3b5977_0_10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8" name="Google Shape;28;g32a1f3b5977_0_10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" name="Google Shape;29;g32a1f3b5977_0_10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" name="Google Shape;30;g32a1f3b5977_0_10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" name="Google Shape;31;g32a1f3b5977_0_10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" name="Google Shape;32;g32a1f3b5977_0_10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3" name="Google Shape;33;g32a1f3b5977_0_10"/>
          <p:cNvGrpSpPr/>
          <p:nvPr/>
        </p:nvGrpSpPr>
        <p:grpSpPr>
          <a:xfrm>
            <a:off x="6724502" y="0"/>
            <a:ext cx="5085303" cy="5118675"/>
            <a:chOff x="5043503" y="0"/>
            <a:chExt cx="3814072" cy="3839102"/>
          </a:xfrm>
        </p:grpSpPr>
        <p:sp>
          <p:nvSpPr>
            <p:cNvPr id="34" name="Google Shape;34;g32a1f3b5977_0_10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g32a1f3b5977_0_10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6" name="Google Shape;36;g32a1f3b5977_0_10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7" name="Google Shape;37;g32a1f3b5977_0_10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" name="Google Shape;38;g32a1f3b5977_0_10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fmla="val 8244818" name="adj1"/>
                  <a:gd fmla="val 16246175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" name="Google Shape;39;g32a1f3b5977_0_10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0" name="Google Shape;40;g32a1f3b5977_0_10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1" name="Google Shape;41;g32a1f3b5977_0_10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42" name="Google Shape;42;g32a1f3b5977_0_10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" name="Google Shape;43;g32a1f3b5977_0_10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4" name="Google Shape;44;g32a1f3b5977_0_10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g32a1f3b5977_0_10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g32a1f3b5977_0_10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fmla="val 8801158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g32a1f3b5977_0_10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g32a1f3b5977_0_10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fmla="val 1255410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g32a1f3b5977_0_10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" name="Google Shape;50;g32a1f3b5977_0_10"/>
          <p:cNvSpPr txBox="1"/>
          <p:nvPr>
            <p:ph type="ctrTitle"/>
          </p:nvPr>
        </p:nvSpPr>
        <p:spPr>
          <a:xfrm>
            <a:off x="1098667" y="2151750"/>
            <a:ext cx="5673900" cy="24972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g32a1f3b5977_0_10"/>
          <p:cNvSpPr txBox="1"/>
          <p:nvPr>
            <p:ph idx="1" type="subTitle"/>
          </p:nvPr>
        </p:nvSpPr>
        <p:spPr>
          <a:xfrm>
            <a:off x="1098667" y="4795067"/>
            <a:ext cx="5673900" cy="927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" name="Google Shape;52;g32a1f3b5977_0_10"/>
          <p:cNvSpPr txBox="1"/>
          <p:nvPr>
            <p:ph idx="12" type="sldNum"/>
          </p:nvPr>
        </p:nvSpPr>
        <p:spPr>
          <a:xfrm>
            <a:off x="11268061" y="6315968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g32a1f3b5977_0_142"/>
          <p:cNvGrpSpPr/>
          <p:nvPr/>
        </p:nvGrpSpPr>
        <p:grpSpPr>
          <a:xfrm>
            <a:off x="69" y="5465463"/>
            <a:ext cx="12191743" cy="1392365"/>
            <a:chOff x="52" y="4099200"/>
            <a:chExt cx="9144036" cy="1044300"/>
          </a:xfrm>
        </p:grpSpPr>
        <p:grpSp>
          <p:nvGrpSpPr>
            <p:cNvPr id="147" name="Google Shape;147;g32a1f3b5977_0_142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8" name="Google Shape;148;g32a1f3b5977_0_142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" name="Google Shape;149;g32a1f3b5977_0_142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" name="Google Shape;150;g32a1f3b5977_0_142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g32a1f3b5977_0_142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2" name="Google Shape;152;g32a1f3b5977_0_142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53" name="Google Shape;153;g32a1f3b5977_0_142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" name="Google Shape;154;g32a1f3b5977_0_142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" name="Google Shape;155;g32a1f3b5977_0_142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g32a1f3b5977_0_142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" name="Google Shape;157;g32a1f3b5977_0_142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8" name="Google Shape;158;g32a1f3b5977_0_142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9" name="Google Shape;159;g32a1f3b5977_0_142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" name="Google Shape;160;g32a1f3b5977_0_142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g32a1f3b5977_0_142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Google Shape;162;g32a1f3b5977_0_142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3" name="Google Shape;163;g32a1f3b5977_0_142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4" name="Google Shape;164;g32a1f3b5977_0_142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g32a1f3b5977_0_142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g32a1f3b5977_0_142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7" name="Google Shape;167;g32a1f3b5977_0_142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8" name="Google Shape;168;g32a1f3b5977_0_142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" name="Google Shape;169;g32a1f3b5977_0_142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" name="Google Shape;170;g32a1f3b5977_0_142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" name="Google Shape;171;g32a1f3b5977_0_142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g32a1f3b5977_0_142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3" name="Google Shape;173;g32a1f3b5977_0_142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4" name="Google Shape;174;g32a1f3b5977_0_142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" name="Google Shape;175;g32a1f3b5977_0_142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g32a1f3b5977_0_142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" name="Google Shape;177;g32a1f3b5977_0_142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8" name="Google Shape;178;g32a1f3b5977_0_142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9" name="Google Shape;179;g32a1f3b5977_0_142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g32a1f3b5977_0_142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g32a1f3b5977_0_142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2" name="Google Shape;182;g32a1f3b5977_0_142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83" name="Google Shape;183;g32a1f3b5977_0_142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" name="Google Shape;184;g32a1f3b5977_0_142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" name="Google Shape;185;g32a1f3b5977_0_142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" name="Google Shape;186;g32a1f3b5977_0_142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" name="Google Shape;187;g32a1f3b5977_0_142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8" name="Google Shape;188;g32a1f3b5977_0_142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9" name="Google Shape;189;g32a1f3b5977_0_142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" name="Google Shape;190;g32a1f3b5977_0_142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g32a1f3b5977_0_142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" name="Google Shape;192;g32a1f3b5977_0_142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3" name="Google Shape;193;g32a1f3b5977_0_142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4" name="Google Shape;194;g32a1f3b5977_0_142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" name="Google Shape;195;g32a1f3b5977_0_142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Google Shape;196;g32a1f3b5977_0_142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" name="Google Shape;197;g32a1f3b5977_0_142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8" name="Google Shape;198;g32a1f3b5977_0_142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9" name="Google Shape;199;g32a1f3b5977_0_142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" name="Google Shape;200;g32a1f3b5977_0_142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" name="Google Shape;201;g32a1f3b5977_0_142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2" name="Google Shape;202;g32a1f3b5977_0_142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203" name="Google Shape;203;g32a1f3b5977_0_142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" name="Google Shape;204;g32a1f3b5977_0_142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" name="Google Shape;205;g32a1f3b5977_0_142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" name="Google Shape;206;g32a1f3b5977_0_142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7" name="Google Shape;207;g32a1f3b5977_0_142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8" name="Google Shape;208;g32a1f3b5977_0_142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" name="Google Shape;209;g32a1f3b5977_0_142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g32a1f3b5977_0_142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g32a1f3b5977_0_142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2" name="Google Shape;212;g32a1f3b5977_0_142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13" name="Google Shape;213;g32a1f3b5977_0_142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" name="Google Shape;214;g32a1f3b5977_0_142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" name="Google Shape;215;g32a1f3b5977_0_142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g32a1f3b5977_0_142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" name="Google Shape;217;g32a1f3b5977_0_142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8" name="Google Shape;218;g32a1f3b5977_0_142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9" name="Google Shape;219;g32a1f3b5977_0_142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" name="Google Shape;220;g32a1f3b5977_0_142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g32a1f3b5977_0_142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g32a1f3b5977_0_142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3" name="Google Shape;223;g32a1f3b5977_0_142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4" name="Google Shape;224;g32a1f3b5977_0_142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" name="Google Shape;225;g32a1f3b5977_0_142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g32a1f3b5977_0_142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7" name="Google Shape;227;g32a1f3b5977_0_142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8" name="Google Shape;228;g32a1f3b5977_0_142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" name="Google Shape;229;g32a1f3b5977_0_142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" name="Google Shape;230;g32a1f3b5977_0_142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" name="Google Shape;231;g32a1f3b5977_0_142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2" name="Google Shape;232;g32a1f3b5977_0_142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33" name="Google Shape;233;g32a1f3b5977_0_142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" name="Google Shape;234;g32a1f3b5977_0_142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" name="Google Shape;235;g32a1f3b5977_0_142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g32a1f3b5977_0_142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" name="Google Shape;237;g32a1f3b5977_0_142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8" name="Google Shape;238;g32a1f3b5977_0_142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9" name="Google Shape;239;g32a1f3b5977_0_142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" name="Google Shape;240;g32a1f3b5977_0_142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g32a1f3b5977_0_142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" name="Google Shape;242;g32a1f3b5977_0_142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3" name="Google Shape;243;g32a1f3b5977_0_142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4" name="Google Shape;244;g32a1f3b5977_0_142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g32a1f3b5977_0_142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g32a1f3b5977_0_142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7" name="Google Shape;247;g32a1f3b5977_0_142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8" name="Google Shape;248;g32a1f3b5977_0_142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" name="Google Shape;249;g32a1f3b5977_0_142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" name="Google Shape;250;g32a1f3b5977_0_142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g32a1f3b5977_0_142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g32a1f3b5977_0_142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3" name="Google Shape;253;g32a1f3b5977_0_142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4" name="Google Shape;254;g32a1f3b5977_0_142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" name="Google Shape;255;g32a1f3b5977_0_142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g32a1f3b5977_0_142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g32a1f3b5977_0_142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8" name="Google Shape;258;g32a1f3b5977_0_142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9" name="Google Shape;259;g32a1f3b5977_0_142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" name="Google Shape;260;g32a1f3b5977_0_142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g32a1f3b5977_0_142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g32a1f3b5977_0_142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3" name="Google Shape;263;g32a1f3b5977_0_142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4" name="Google Shape;264;g32a1f3b5977_0_142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g32a1f3b5977_0_142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g32a1f3b5977_0_142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7" name="Google Shape;267;g32a1f3b5977_0_142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8" name="Google Shape;268;g32a1f3b5977_0_142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" name="Google Shape;269;g32a1f3b5977_0_142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" name="Google Shape;270;g32a1f3b5977_0_142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" name="Google Shape;271;g32a1f3b5977_0_142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72" name="Google Shape;272;g32a1f3b5977_0_142"/>
          <p:cNvSpPr txBox="1"/>
          <p:nvPr>
            <p:ph hasCustomPrompt="1" type="title"/>
          </p:nvPr>
        </p:nvSpPr>
        <p:spPr>
          <a:xfrm>
            <a:off x="1851500" y="1030300"/>
            <a:ext cx="8489100" cy="248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3" name="Google Shape;273;g32a1f3b5977_0_142"/>
          <p:cNvSpPr txBox="1"/>
          <p:nvPr>
            <p:ph idx="1" type="body"/>
          </p:nvPr>
        </p:nvSpPr>
        <p:spPr>
          <a:xfrm>
            <a:off x="1851500" y="3616400"/>
            <a:ext cx="8489100" cy="1481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655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>
                <a:solidFill>
                  <a:schemeClr val="lt1"/>
                </a:solidFill>
              </a:defRPr>
            </a:lvl1pPr>
            <a:lvl2pPr indent="-3238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2pPr>
            <a:lvl3pPr indent="-3238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indent="-3238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4pPr>
            <a:lvl5pPr indent="-3238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5pPr>
            <a:lvl6pPr indent="-3238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6pPr>
            <a:lvl7pPr indent="-3238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7pPr>
            <a:lvl8pPr indent="-3238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8pPr>
            <a:lvl9pPr indent="-3238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4" name="Google Shape;274;g32a1f3b5977_0_142"/>
          <p:cNvSpPr txBox="1"/>
          <p:nvPr>
            <p:ph idx="12" type="sldNum"/>
          </p:nvPr>
        </p:nvSpPr>
        <p:spPr>
          <a:xfrm>
            <a:off x="11268061" y="6315968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2a1f3b5977_0_272"/>
          <p:cNvSpPr txBox="1"/>
          <p:nvPr>
            <p:ph idx="12" type="sldNum"/>
          </p:nvPr>
        </p:nvSpPr>
        <p:spPr>
          <a:xfrm>
            <a:off x="11268061" y="6315968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2a1f3b5977_0_27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79" name="Google Shape;279;g32a1f3b5977_0_27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280" name="Google Shape;280;g32a1f3b5977_0_27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g32a1f3b5977_0_27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g32a1f3b5977_0_27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g32a1f3b5977_0_50"/>
          <p:cNvGrpSpPr/>
          <p:nvPr/>
        </p:nvGrpSpPr>
        <p:grpSpPr>
          <a:xfrm>
            <a:off x="195687" y="4541"/>
            <a:ext cx="1644245" cy="1846001"/>
            <a:chOff x="146769" y="3406"/>
            <a:chExt cx="1233215" cy="1384535"/>
          </a:xfrm>
        </p:grpSpPr>
        <p:grpSp>
          <p:nvGrpSpPr>
            <p:cNvPr id="55" name="Google Shape;55;g32a1f3b5977_0_50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6" name="Google Shape;56;g32a1f3b5977_0_50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" name="Google Shape;57;g32a1f3b5977_0_50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" name="Google Shape;58;g32a1f3b5977_0_50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9" name="Google Shape;59;g32a1f3b5977_0_50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" name="Google Shape;60;g32a1f3b5977_0_50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" name="Google Shape;61;g32a1f3b5977_0_50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2" name="Google Shape;62;g32a1f3b5977_0_50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63" name="Google Shape;63;g32a1f3b5977_0_50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" name="Google Shape;64;g32a1f3b5977_0_50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" name="Google Shape;65;g32a1f3b5977_0_50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" name="Google Shape;66;g32a1f3b5977_0_50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7" name="Google Shape;67;g32a1f3b5977_0_50"/>
          <p:cNvGrpSpPr/>
          <p:nvPr/>
        </p:nvGrpSpPr>
        <p:grpSpPr>
          <a:xfrm>
            <a:off x="9033219" y="3871914"/>
            <a:ext cx="2914791" cy="2985925"/>
            <a:chOff x="6775084" y="2904008"/>
            <a:chExt cx="2186148" cy="2239500"/>
          </a:xfrm>
        </p:grpSpPr>
        <p:grpSp>
          <p:nvGrpSpPr>
            <p:cNvPr id="68" name="Google Shape;68;g32a1f3b5977_0_50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9" name="Google Shape;69;g32a1f3b5977_0_50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" name="Google Shape;70;g32a1f3b5977_0_50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1" name="Google Shape;71;g32a1f3b5977_0_50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72" name="Google Shape;72;g32a1f3b5977_0_50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Google Shape;73;g32a1f3b5977_0_50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" name="Google Shape;74;g32a1f3b5977_0_50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5" name="Google Shape;75;g32a1f3b5977_0_50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6" name="Google Shape;76;g32a1f3b5977_0_50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" name="Google Shape;77;g32a1f3b5977_0_50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" name="Google Shape;78;g32a1f3b5977_0_50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" name="Google Shape;79;g32a1f3b5977_0_50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0" name="Google Shape;80;g32a1f3b5977_0_50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81" name="Google Shape;81;g32a1f3b5977_0_50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" name="Google Shape;82;g32a1f3b5977_0_50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" name="Google Shape;83;g32a1f3b5977_0_50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" name="Google Shape;84;g32a1f3b5977_0_50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" name="Google Shape;85;g32a1f3b5977_0_50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6" name="Google Shape;86;g32a1f3b5977_0_50"/>
          <p:cNvSpPr txBox="1"/>
          <p:nvPr>
            <p:ph type="title"/>
          </p:nvPr>
        </p:nvSpPr>
        <p:spPr>
          <a:xfrm>
            <a:off x="1098667" y="2151767"/>
            <a:ext cx="7810500" cy="24972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7" name="Google Shape;87;g32a1f3b5977_0_50"/>
          <p:cNvSpPr txBox="1"/>
          <p:nvPr>
            <p:ph idx="12" type="sldNum"/>
          </p:nvPr>
        </p:nvSpPr>
        <p:spPr>
          <a:xfrm>
            <a:off x="11268061" y="6315968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g32a1f3b5977_0_85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90" name="Google Shape;90;g32a1f3b5977_0_8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g32a1f3b5977_0_8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2" name="Google Shape;92;g32a1f3b5977_0_85"/>
          <p:cNvSpPr txBox="1"/>
          <p:nvPr>
            <p:ph type="title"/>
          </p:nvPr>
        </p:nvSpPr>
        <p:spPr>
          <a:xfrm>
            <a:off x="1738400" y="798100"/>
            <a:ext cx="9374100" cy="1332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93" name="Google Shape;93;g32a1f3b5977_0_85"/>
          <p:cNvSpPr txBox="1"/>
          <p:nvPr>
            <p:ph idx="1" type="body"/>
          </p:nvPr>
        </p:nvSpPr>
        <p:spPr>
          <a:xfrm>
            <a:off x="1738400" y="2653400"/>
            <a:ext cx="9374100" cy="33888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6550" lvl="0" marL="4572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94" name="Google Shape;94;g32a1f3b5977_0_85"/>
          <p:cNvSpPr txBox="1"/>
          <p:nvPr>
            <p:ph idx="12" type="sldNum"/>
          </p:nvPr>
        </p:nvSpPr>
        <p:spPr>
          <a:xfrm>
            <a:off x="11268061" y="6315968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g32a1f3b5977_0_92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97" name="Google Shape;97;g32a1f3b5977_0_92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g32a1f3b5977_0_92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" name="Google Shape;99;g32a1f3b5977_0_92"/>
          <p:cNvSpPr txBox="1"/>
          <p:nvPr>
            <p:ph type="title"/>
          </p:nvPr>
        </p:nvSpPr>
        <p:spPr>
          <a:xfrm>
            <a:off x="1738400" y="798100"/>
            <a:ext cx="9374100" cy="1332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00" name="Google Shape;100;g32a1f3b5977_0_92"/>
          <p:cNvSpPr txBox="1"/>
          <p:nvPr>
            <p:ph idx="1" type="body"/>
          </p:nvPr>
        </p:nvSpPr>
        <p:spPr>
          <a:xfrm>
            <a:off x="1738400" y="2653400"/>
            <a:ext cx="4574100" cy="33888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6550" lvl="0" marL="4572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101" name="Google Shape;101;g32a1f3b5977_0_92"/>
          <p:cNvSpPr txBox="1"/>
          <p:nvPr>
            <p:ph idx="2" type="body"/>
          </p:nvPr>
        </p:nvSpPr>
        <p:spPr>
          <a:xfrm>
            <a:off x="6538200" y="2653400"/>
            <a:ext cx="4574100" cy="33888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6550" lvl="0" marL="4572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102" name="Google Shape;102;g32a1f3b5977_0_92"/>
          <p:cNvSpPr txBox="1"/>
          <p:nvPr>
            <p:ph idx="12" type="sldNum"/>
          </p:nvPr>
        </p:nvSpPr>
        <p:spPr>
          <a:xfrm>
            <a:off x="11268061" y="6315968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g32a1f3b5977_0_100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105" name="Google Shape;105;g32a1f3b5977_0_10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g32a1f3b5977_0_10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7" name="Google Shape;107;g32a1f3b5977_0_100"/>
          <p:cNvSpPr txBox="1"/>
          <p:nvPr>
            <p:ph type="title"/>
          </p:nvPr>
        </p:nvSpPr>
        <p:spPr>
          <a:xfrm>
            <a:off x="1738400" y="798100"/>
            <a:ext cx="9374100" cy="1332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08" name="Google Shape;108;g32a1f3b5977_0_100"/>
          <p:cNvSpPr txBox="1"/>
          <p:nvPr>
            <p:ph idx="12" type="sldNum"/>
          </p:nvPr>
        </p:nvSpPr>
        <p:spPr>
          <a:xfrm>
            <a:off x="11268061" y="6315968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g32a1f3b5977_0_106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111" name="Google Shape;111;g32a1f3b5977_0_10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g32a1f3b5977_0_10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3" name="Google Shape;113;g32a1f3b5977_0_106"/>
          <p:cNvSpPr txBox="1"/>
          <p:nvPr>
            <p:ph type="title"/>
          </p:nvPr>
        </p:nvSpPr>
        <p:spPr>
          <a:xfrm>
            <a:off x="1738400" y="798100"/>
            <a:ext cx="4416000" cy="2120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14" name="Google Shape;114;g32a1f3b5977_0_106"/>
          <p:cNvSpPr txBox="1"/>
          <p:nvPr>
            <p:ph idx="1" type="body"/>
          </p:nvPr>
        </p:nvSpPr>
        <p:spPr>
          <a:xfrm>
            <a:off x="1738400" y="3079567"/>
            <a:ext cx="4416000" cy="2962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6550" lvl="0" marL="4572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115" name="Google Shape;115;g32a1f3b5977_0_106"/>
          <p:cNvSpPr txBox="1"/>
          <p:nvPr>
            <p:ph idx="12" type="sldNum"/>
          </p:nvPr>
        </p:nvSpPr>
        <p:spPr>
          <a:xfrm>
            <a:off x="11268061" y="6315968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g32a1f3b5977_0_113"/>
          <p:cNvGrpSpPr/>
          <p:nvPr/>
        </p:nvGrpSpPr>
        <p:grpSpPr>
          <a:xfrm>
            <a:off x="9155392" y="1742"/>
            <a:ext cx="3023192" cy="3468833"/>
            <a:chOff x="6790514" y="1306"/>
            <a:chExt cx="2267451" cy="2601690"/>
          </a:xfrm>
        </p:grpSpPr>
        <p:grpSp>
          <p:nvGrpSpPr>
            <p:cNvPr id="118" name="Google Shape;118;g32a1f3b5977_0_113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9" name="Google Shape;119;g32a1f3b5977_0_113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g32a1f3b5977_0_113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" name="Google Shape;121;g32a1f3b5977_0_113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2" name="Google Shape;122;g32a1f3b5977_0_113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23" name="Google Shape;123;g32a1f3b5977_0_113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g32a1f3b5977_0_113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" name="Google Shape;125;g32a1f3b5977_0_113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6" name="Google Shape;126;g32a1f3b5977_0_113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7" name="Google Shape;127;g32a1f3b5977_0_113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" name="Google Shape;128;g32a1f3b5977_0_113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29" name="Google Shape;129;g32a1f3b5977_0_113"/>
          <p:cNvSpPr txBox="1"/>
          <p:nvPr>
            <p:ph type="title"/>
          </p:nvPr>
        </p:nvSpPr>
        <p:spPr>
          <a:xfrm>
            <a:off x="1098667" y="1018133"/>
            <a:ext cx="7810500" cy="476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0" name="Google Shape;130;g32a1f3b5977_0_113"/>
          <p:cNvSpPr txBox="1"/>
          <p:nvPr>
            <p:ph idx="12" type="sldNum"/>
          </p:nvPr>
        </p:nvSpPr>
        <p:spPr>
          <a:xfrm>
            <a:off x="11268061" y="6315968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g32a1f3b5977_0_128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133" name="Google Shape;133;g32a1f3b5977_0_128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g32a1f3b5977_0_128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5" name="Google Shape;135;g32a1f3b5977_0_128"/>
          <p:cNvSpPr txBox="1"/>
          <p:nvPr>
            <p:ph type="title"/>
          </p:nvPr>
        </p:nvSpPr>
        <p:spPr>
          <a:xfrm>
            <a:off x="1738400" y="798100"/>
            <a:ext cx="4574100" cy="26535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36" name="Google Shape;136;g32a1f3b5977_0_128"/>
          <p:cNvSpPr txBox="1"/>
          <p:nvPr>
            <p:ph idx="1" type="subTitle"/>
          </p:nvPr>
        </p:nvSpPr>
        <p:spPr>
          <a:xfrm>
            <a:off x="1738400" y="3657604"/>
            <a:ext cx="4574100" cy="9681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37" name="Google Shape;137;g32a1f3b5977_0_128"/>
          <p:cNvSpPr txBox="1"/>
          <p:nvPr>
            <p:ph idx="2" type="body"/>
          </p:nvPr>
        </p:nvSpPr>
        <p:spPr>
          <a:xfrm>
            <a:off x="6538267" y="881333"/>
            <a:ext cx="4574100" cy="51609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6550" lvl="0" marL="4572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138" name="Google Shape;138;g32a1f3b5977_0_128"/>
          <p:cNvSpPr txBox="1"/>
          <p:nvPr>
            <p:ph idx="12" type="sldNum"/>
          </p:nvPr>
        </p:nvSpPr>
        <p:spPr>
          <a:xfrm>
            <a:off x="11268061" y="6315968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g32a1f3b5977_0_136"/>
          <p:cNvGrpSpPr/>
          <p:nvPr/>
        </p:nvGrpSpPr>
        <p:grpSpPr>
          <a:xfrm>
            <a:off x="951176" y="5129497"/>
            <a:ext cx="1100560" cy="1100560"/>
            <a:chOff x="348199" y="179450"/>
            <a:chExt cx="1116300" cy="1116300"/>
          </a:xfrm>
        </p:grpSpPr>
        <p:sp>
          <p:nvSpPr>
            <p:cNvPr id="141" name="Google Shape;141;g32a1f3b5977_0_13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g32a1f3b5977_0_13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3" name="Google Shape;143;g32a1f3b5977_0_136"/>
          <p:cNvSpPr txBox="1"/>
          <p:nvPr>
            <p:ph idx="1" type="body"/>
          </p:nvPr>
        </p:nvSpPr>
        <p:spPr>
          <a:xfrm>
            <a:off x="1738400" y="5518633"/>
            <a:ext cx="7790700" cy="713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</a:lstStyle>
          <a:p/>
        </p:txBody>
      </p:sp>
      <p:sp>
        <p:nvSpPr>
          <p:cNvPr id="144" name="Google Shape;144;g32a1f3b5977_0_136"/>
          <p:cNvSpPr txBox="1"/>
          <p:nvPr>
            <p:ph idx="12" type="sldNum"/>
          </p:nvPr>
        </p:nvSpPr>
        <p:spPr>
          <a:xfrm>
            <a:off x="11268061" y="6315968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mentum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32a1f3b5977_0_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aven Pro"/>
              <a:buNone/>
              <a:defRPr b="1" sz="37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aven Pro"/>
              <a:buNone/>
              <a:defRPr b="1" sz="37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aven Pro"/>
              <a:buNone/>
              <a:defRPr b="1" sz="37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aven Pro"/>
              <a:buNone/>
              <a:defRPr b="1" sz="37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aven Pro"/>
              <a:buNone/>
              <a:defRPr b="1" sz="37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aven Pro"/>
              <a:buNone/>
              <a:defRPr b="1" sz="37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aven Pro"/>
              <a:buNone/>
              <a:defRPr b="1" sz="37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aven Pro"/>
              <a:buNone/>
              <a:defRPr b="1" sz="37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aven Pro"/>
              <a:buNone/>
              <a:defRPr b="1" sz="37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11" name="Google Shape;11;g32a1f3b5977_0_6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65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unito"/>
              <a:buChar char="●"/>
              <a:defRPr sz="17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3238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238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238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238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238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238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238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238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2" name="Google Shape;12;g32a1f3b5977_0_6"/>
          <p:cNvSpPr txBox="1"/>
          <p:nvPr>
            <p:ph idx="12" type="sldNum"/>
          </p:nvPr>
        </p:nvSpPr>
        <p:spPr>
          <a:xfrm>
            <a:off x="11268061" y="6315968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gif"/><Relationship Id="rId4" Type="http://schemas.openxmlformats.org/officeDocument/2006/relationships/image" Target="../media/image22.jpg"/><Relationship Id="rId5" Type="http://schemas.openxmlformats.org/officeDocument/2006/relationships/hyperlink" Target="mailto:class_ssc@csueastbay.edu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jpg"/><Relationship Id="rId10" Type="http://schemas.openxmlformats.org/officeDocument/2006/relationships/image" Target="../media/image5.jpg"/><Relationship Id="rId13" Type="http://schemas.openxmlformats.org/officeDocument/2006/relationships/image" Target="../media/image11.jpg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Relationship Id="rId4" Type="http://schemas.openxmlformats.org/officeDocument/2006/relationships/image" Target="../media/image6.jpg"/><Relationship Id="rId9" Type="http://schemas.openxmlformats.org/officeDocument/2006/relationships/image" Target="../media/image18.jpg"/><Relationship Id="rId14" Type="http://schemas.openxmlformats.org/officeDocument/2006/relationships/image" Target="../media/image15.jpg"/><Relationship Id="rId5" Type="http://schemas.openxmlformats.org/officeDocument/2006/relationships/image" Target="../media/image10.jpg"/><Relationship Id="rId6" Type="http://schemas.openxmlformats.org/officeDocument/2006/relationships/image" Target="../media/image7.jpg"/><Relationship Id="rId7" Type="http://schemas.openxmlformats.org/officeDocument/2006/relationships/image" Target="../media/image4.jpg"/><Relationship Id="rId8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jpg"/><Relationship Id="rId4" Type="http://schemas.openxmlformats.org/officeDocument/2006/relationships/image" Target="../media/image8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23a33e210a_0_1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g323a33e210a_0_13"/>
          <p:cNvSpPr txBox="1"/>
          <p:nvPr>
            <p:ph idx="1" type="body"/>
          </p:nvPr>
        </p:nvSpPr>
        <p:spPr>
          <a:xfrm>
            <a:off x="435000" y="5329050"/>
            <a:ext cx="11322000" cy="124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>
                <a:latin typeface="Raleway ExtraBold"/>
                <a:ea typeface="Raleway ExtraBold"/>
                <a:cs typeface="Raleway ExtraBold"/>
                <a:sym typeface="Raleway ExtraBold"/>
              </a:rPr>
              <a:t>WELCOME WEBINAR FOR NEWLY ADMITTED STUDENTS</a:t>
            </a:r>
            <a:endParaRPr sz="3000"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3000">
                <a:latin typeface="Raleway ExtraBold"/>
                <a:ea typeface="Raleway ExtraBold"/>
                <a:cs typeface="Raleway ExtraBold"/>
                <a:sym typeface="Raleway ExtraBold"/>
              </a:rPr>
              <a:t>JANUARY 30, 2025</a:t>
            </a:r>
            <a:endParaRPr sz="3000"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pic>
        <p:nvPicPr>
          <p:cNvPr id="290" name="Google Shape;290;g323a33e210a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9136"/>
            <a:ext cx="12192000" cy="4339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23a33e210a_0_33"/>
          <p:cNvSpPr txBox="1"/>
          <p:nvPr>
            <p:ph type="title"/>
          </p:nvPr>
        </p:nvSpPr>
        <p:spPr>
          <a:xfrm>
            <a:off x="545700" y="365125"/>
            <a:ext cx="66414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Raleway"/>
                <a:ea typeface="Raleway"/>
                <a:cs typeface="Raleway"/>
                <a:sym typeface="Raleway"/>
              </a:rPr>
              <a:t>CLASS SSC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Raleway"/>
                <a:ea typeface="Raleway"/>
                <a:cs typeface="Raleway"/>
                <a:sym typeface="Raleway"/>
              </a:rPr>
              <a:t>Student Services Center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1" name="Google Shape;371;g323a33e210a_0_33"/>
          <p:cNvSpPr txBox="1"/>
          <p:nvPr>
            <p:ph idx="1" type="body"/>
          </p:nvPr>
        </p:nvSpPr>
        <p:spPr>
          <a:xfrm>
            <a:off x="545700" y="1690825"/>
            <a:ext cx="6309600" cy="1036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600"/>
              </a:spcAft>
              <a:buNone/>
            </a:pPr>
            <a:r>
              <a:rPr i="1" lang="en-US">
                <a:latin typeface="Spectral SemiBold"/>
                <a:ea typeface="Spectral SemiBold"/>
                <a:cs typeface="Spectral SemiBold"/>
                <a:sym typeface="Spectral SemiBold"/>
              </a:rPr>
              <a:t>MI Hall 4006 - </a:t>
            </a:r>
            <a:r>
              <a:rPr i="1" lang="en-US">
                <a:latin typeface="Spectral SemiBold"/>
                <a:ea typeface="Spectral SemiBold"/>
                <a:cs typeface="Spectral SemiBold"/>
                <a:sym typeface="Spectral SemiBold"/>
              </a:rPr>
              <a:t>4th floor, then good luck!</a:t>
            </a:r>
            <a:endParaRPr i="1">
              <a:latin typeface="Spectral SemiBold"/>
              <a:ea typeface="Spectral SemiBold"/>
              <a:cs typeface="Spectral SemiBold"/>
              <a:sym typeface="Spectral SemiBold"/>
            </a:endParaRPr>
          </a:p>
        </p:txBody>
      </p:sp>
      <p:pic>
        <p:nvPicPr>
          <p:cNvPr descr="a glowing heart is surrounded by smoke and lights (Provided by Tenor)" id="372" name="Google Shape;372;g323a33e210a_0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050" y="2825700"/>
            <a:ext cx="2776799" cy="3444151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g323a33e210a_0_33"/>
          <p:cNvSpPr txBox="1"/>
          <p:nvPr/>
        </p:nvSpPr>
        <p:spPr>
          <a:xfrm>
            <a:off x="604190" y="4254050"/>
            <a:ext cx="25545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ADVISORS!</a:t>
            </a:r>
            <a:endParaRPr sz="3400">
              <a:solidFill>
                <a:schemeClr val="lt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374" name="Google Shape;374;g323a33e210a_0_33"/>
          <p:cNvSpPr txBox="1"/>
          <p:nvPr/>
        </p:nvSpPr>
        <p:spPr>
          <a:xfrm>
            <a:off x="6267300" y="4802025"/>
            <a:ext cx="775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75" name="Google Shape;375;g323a33e210a_0_33"/>
          <p:cNvPicPr preferRelativeResize="0"/>
          <p:nvPr/>
        </p:nvPicPr>
        <p:blipFill rotWithShape="1">
          <a:blip r:embed="rId4">
            <a:alphaModFix/>
          </a:blip>
          <a:srcRect b="8633" l="3296" r="2780" t="4425"/>
          <a:stretch/>
        </p:blipFill>
        <p:spPr>
          <a:xfrm>
            <a:off x="7187100" y="475450"/>
            <a:ext cx="4807900" cy="325395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g323a33e210a_0_33"/>
          <p:cNvSpPr txBox="1"/>
          <p:nvPr/>
        </p:nvSpPr>
        <p:spPr>
          <a:xfrm>
            <a:off x="3423325" y="2695575"/>
            <a:ext cx="4999500" cy="37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Jerome Narvaez, Coordinator</a:t>
            </a:r>
            <a:endParaRPr sz="18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Sharla Blank</a:t>
            </a:r>
            <a:endParaRPr sz="18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Wendy Couttien</a:t>
            </a:r>
            <a:endParaRPr sz="18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Terry Cunningham</a:t>
            </a:r>
            <a:endParaRPr sz="18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Tristan Garcia</a:t>
            </a:r>
            <a:endParaRPr sz="18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Mo Her</a:t>
            </a:r>
            <a:endParaRPr sz="18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Natalie Nelson</a:t>
            </a:r>
            <a:endParaRPr sz="18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Erin Quineri</a:t>
            </a:r>
            <a:endParaRPr sz="18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Andrea Weiker</a:t>
            </a:r>
            <a:endParaRPr sz="18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77" name="Google Shape;377;g323a33e210a_0_33"/>
          <p:cNvSpPr txBox="1"/>
          <p:nvPr/>
        </p:nvSpPr>
        <p:spPr>
          <a:xfrm>
            <a:off x="6891988" y="3961550"/>
            <a:ext cx="5103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class_ssc@csueastbay.edu</a:t>
            </a:r>
            <a:endParaRPr b="1" sz="24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(510) 885-3477</a:t>
            </a:r>
            <a:endParaRPr b="1" sz="24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The Bay Advisor - “main advisor”</a:t>
            </a:r>
            <a:endParaRPr b="1" sz="24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23a33e210a_0_5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Raleway"/>
                <a:ea typeface="Raleway"/>
                <a:cs typeface="Raleway"/>
                <a:sym typeface="Raleway"/>
              </a:rPr>
              <a:t>Next Steps: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4" name="Google Shape;384;g323a33e210a_0_57"/>
          <p:cNvSpPr txBox="1"/>
          <p:nvPr>
            <p:ph idx="1" type="body"/>
          </p:nvPr>
        </p:nvSpPr>
        <p:spPr>
          <a:xfrm>
            <a:off x="838200" y="1825625"/>
            <a:ext cx="110193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Raleway"/>
              <a:buAutoNum type="arabicPeriod"/>
            </a:pPr>
            <a:r>
              <a:rPr b="1" lang="en-US" sz="2400">
                <a:latin typeface="Raleway"/>
                <a:ea typeface="Raleway"/>
                <a:cs typeface="Raleway"/>
                <a:sym typeface="Raleway"/>
              </a:rPr>
              <a:t>Check in with your *main* advisor</a:t>
            </a:r>
            <a:endParaRPr b="1" sz="2400">
              <a:latin typeface="Raleway"/>
              <a:ea typeface="Raleway"/>
              <a:cs typeface="Raleway"/>
              <a:sym typeface="Raleway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AutoNum type="arabicPeriod"/>
            </a:pPr>
            <a:r>
              <a:rPr b="1" lang="en-US" sz="2400">
                <a:latin typeface="Raleway"/>
                <a:ea typeface="Raleway"/>
                <a:cs typeface="Raleway"/>
                <a:sym typeface="Raleway"/>
              </a:rPr>
              <a:t>Check out your major and the course you’ll need/want to take</a:t>
            </a:r>
            <a:endParaRPr b="1" sz="2400">
              <a:latin typeface="Raleway"/>
              <a:ea typeface="Raleway"/>
              <a:cs typeface="Raleway"/>
              <a:sym typeface="Raleway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AutoNum type="arabicPeriod"/>
            </a:pPr>
            <a:r>
              <a:rPr b="1" lang="en-US" sz="2400">
                <a:latin typeface="Raleway"/>
                <a:ea typeface="Raleway"/>
                <a:cs typeface="Raleway"/>
                <a:sym typeface="Raleway"/>
              </a:rPr>
              <a:t>Contact your “major advisor” if you have questions about the program</a:t>
            </a:r>
            <a:endParaRPr b="1" sz="2400">
              <a:latin typeface="Raleway"/>
              <a:ea typeface="Raleway"/>
              <a:cs typeface="Raleway"/>
              <a:sym typeface="Raleway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AutoNum type="arabicPeriod"/>
            </a:pPr>
            <a:r>
              <a:rPr b="1" lang="en-US" sz="2400">
                <a:latin typeface="Raleway"/>
                <a:ea typeface="Raleway"/>
                <a:cs typeface="Raleway"/>
                <a:sym typeface="Raleway"/>
              </a:rPr>
              <a:t>When in doubt, write me!  linda.ivey@csueastbay.edu</a:t>
            </a:r>
            <a:endParaRPr b="1" sz="24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SzPts val="935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23a33e210a_0_2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g323a33e210a_0_2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98" name="Google Shape;298;g323a33e210a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7250" y="75013"/>
            <a:ext cx="3719600" cy="670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/>
              <a:t> </a:t>
            </a:r>
            <a:endParaRPr sz="4400"/>
          </a:p>
        </p:txBody>
      </p:sp>
      <p:sp>
        <p:nvSpPr>
          <p:cNvPr id="304" name="Google Shape;304;p2"/>
          <p:cNvSpPr txBox="1"/>
          <p:nvPr>
            <p:ph idx="1" type="body"/>
          </p:nvPr>
        </p:nvSpPr>
        <p:spPr>
          <a:xfrm>
            <a:off x="1446500" y="810675"/>
            <a:ext cx="9315000" cy="519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“… technology alone is not enough. </a:t>
            </a:r>
            <a:r>
              <a:rPr b="1"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b="1" i="0"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t’s technology married with liberal arts, married with the humanities, that yields the results that make our hearts sing.” 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b="1" i="0" lang="en-US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– Steve Jobs, 2010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indent="-508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sz="24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sz="24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508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sz="24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i="0" lang="en-US" sz="22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Other tech CEOs across the country agree that liberal arts </a:t>
            </a:r>
            <a:r>
              <a:rPr lang="en-US" sz="22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education</a:t>
            </a:r>
            <a:r>
              <a:rPr i="0" lang="en-US" sz="22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– with its emphasis on creativity and critical thinking – </a:t>
            </a:r>
            <a:endParaRPr sz="22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i="0" lang="en-US" sz="22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is vital to the success of their business.</a:t>
            </a:r>
            <a:endParaRPr sz="2200">
              <a:latin typeface="Raleway"/>
              <a:ea typeface="Raleway"/>
              <a:cs typeface="Raleway"/>
              <a:sym typeface="Raleway"/>
            </a:endParaRPr>
          </a:p>
          <a:p>
            <a:pPr indent="-508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160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i="0" sz="24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310" name="Google Shape;310;p3"/>
          <p:cNvSpPr txBox="1"/>
          <p:nvPr>
            <p:ph idx="1" type="body"/>
          </p:nvPr>
        </p:nvSpPr>
        <p:spPr>
          <a:xfrm>
            <a:off x="1109375" y="792425"/>
            <a:ext cx="10071000" cy="53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b="1" i="0" lang="en-US" sz="2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“In the dynamic environment of the technology sector, there is not typically one right answer when you make decisions. There are just different shades of how correct you might be.”</a:t>
            </a:r>
            <a:endParaRPr b="1" sz="2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i="1" lang="en-US" sz="2600">
                <a:latin typeface="Raleway"/>
                <a:ea typeface="Raleway"/>
                <a:cs typeface="Raleway"/>
                <a:sym typeface="Raleway"/>
              </a:rPr>
              <a:t>Steve Yi, CEO Media Alpha</a:t>
            </a:r>
            <a:endParaRPr b="1" i="1" sz="2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None/>
            </a:pPr>
            <a:r>
              <a:rPr b="1" i="1" lang="en-US" sz="2600">
                <a:solidFill>
                  <a:srgbClr val="C00000"/>
                </a:solidFill>
                <a:latin typeface="Raleway"/>
                <a:ea typeface="Raleway"/>
                <a:cs typeface="Raleway"/>
                <a:sym typeface="Raleway"/>
              </a:rPr>
              <a:t>Majored in Asian Studies</a:t>
            </a:r>
            <a:endParaRPr b="1" i="1" sz="2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sz="2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b="1" i="0" lang="en-US" sz="2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“I don’t believe there is one answer for anything. That makes me a very unusual member of the team.”</a:t>
            </a:r>
            <a:endParaRPr b="1" sz="2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b="1" i="1" lang="en-US" sz="2600">
                <a:latin typeface="Raleway"/>
                <a:ea typeface="Raleway"/>
                <a:cs typeface="Raleway"/>
                <a:sym typeface="Raleway"/>
              </a:rPr>
              <a:t>Danielle Sheer, Vice President at Carbonite</a:t>
            </a:r>
            <a:endParaRPr b="1" i="1" sz="2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None/>
            </a:pPr>
            <a:r>
              <a:rPr b="1" i="1" lang="en-US" sz="2600">
                <a:solidFill>
                  <a:srgbClr val="C00000"/>
                </a:solidFill>
                <a:latin typeface="Raleway"/>
                <a:ea typeface="Raleway"/>
                <a:cs typeface="Raleway"/>
                <a:sym typeface="Raleway"/>
              </a:rPr>
              <a:t>Majored in Existential Philosophy </a:t>
            </a:r>
            <a:endParaRPr b="1" i="1" sz="2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2a1f3b5977_0_29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g32a1f3b5977_0_29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18" name="Google Shape;318;g32a1f3b5977_0_2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"/>
          <p:cNvSpPr txBox="1"/>
          <p:nvPr>
            <p:ph type="title"/>
          </p:nvPr>
        </p:nvSpPr>
        <p:spPr>
          <a:xfrm>
            <a:off x="671500" y="2156875"/>
            <a:ext cx="10701600" cy="210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aramond"/>
              <a:buNone/>
            </a:pPr>
            <a:r>
              <a:t/>
            </a:r>
            <a:endParaRPr b="1" sz="220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aramond"/>
              <a:buNone/>
            </a:pPr>
            <a:r>
              <a:t/>
            </a:r>
            <a:endParaRPr b="1" sz="220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aramond"/>
              <a:buNone/>
            </a:pPr>
            <a:r>
              <a:rPr lang="en-US" sz="2200">
                <a:latin typeface="Spectral ExtraBold"/>
                <a:ea typeface="Spectral ExtraBold"/>
                <a:cs typeface="Spectral ExtraBold"/>
                <a:sym typeface="Spectral ExtraBold"/>
              </a:rPr>
              <a:t>MUSIC</a:t>
            </a:r>
            <a:endParaRPr sz="2200">
              <a:latin typeface="Spectral ExtraBold"/>
              <a:ea typeface="Spectral ExtraBold"/>
              <a:cs typeface="Spectral ExtraBold"/>
              <a:sym typeface="Spectral ExtraBold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aramond"/>
              <a:buNone/>
            </a:pPr>
            <a:r>
              <a:rPr lang="en-US" sz="2200">
                <a:solidFill>
                  <a:srgbClr val="000000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  <a:t>MODERN LANGUAGES &amp; LIT</a:t>
            </a:r>
            <a:br>
              <a:rPr lang="en-US" sz="2200">
                <a:solidFill>
                  <a:srgbClr val="000000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</a:br>
            <a:r>
              <a:rPr lang="en-US" sz="2200">
                <a:solidFill>
                  <a:srgbClr val="000000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  <a:t>PHILOSOPHY</a:t>
            </a:r>
            <a:br>
              <a:rPr lang="en-US" sz="2200">
                <a:solidFill>
                  <a:srgbClr val="000000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</a:br>
            <a:r>
              <a:rPr lang="en-US" sz="2200">
                <a:solidFill>
                  <a:srgbClr val="000000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  <a:t>POLITICAL SCIENCE</a:t>
            </a:r>
            <a:br>
              <a:rPr lang="en-US" sz="2200">
                <a:solidFill>
                  <a:srgbClr val="000000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</a:br>
            <a:r>
              <a:rPr lang="en-US" sz="2200">
                <a:solidFill>
                  <a:srgbClr val="000000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  <a:t>PUBLIC ADMINISTRATION </a:t>
            </a:r>
            <a:br>
              <a:rPr lang="en-US" sz="2200">
                <a:solidFill>
                  <a:srgbClr val="000000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</a:br>
            <a:r>
              <a:rPr lang="en-US" sz="2200">
                <a:solidFill>
                  <a:srgbClr val="000000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  <a:t>RELIGIOUS STUDIES</a:t>
            </a:r>
            <a:br>
              <a:rPr lang="en-US" sz="2200">
                <a:solidFill>
                  <a:srgbClr val="000000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</a:br>
            <a:r>
              <a:rPr lang="en-US" sz="2200">
                <a:latin typeface="Spectral ExtraBold"/>
                <a:ea typeface="Spectral ExtraBold"/>
                <a:cs typeface="Spectral ExtraBold"/>
                <a:sym typeface="Spectral ExtraBold"/>
              </a:rPr>
              <a:t>SOCIAL WORK</a:t>
            </a:r>
            <a:endParaRPr sz="2200">
              <a:latin typeface="Spectral ExtraBold"/>
              <a:ea typeface="Spectral ExtraBold"/>
              <a:cs typeface="Spectral ExtraBold"/>
              <a:sym typeface="Spectral ExtraBold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aramond"/>
              <a:buNone/>
            </a:pPr>
            <a:r>
              <a:rPr lang="en-US" sz="2200">
                <a:solidFill>
                  <a:srgbClr val="000000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  <a:t>SOCIOLOGY</a:t>
            </a:r>
            <a:endParaRPr sz="2200">
              <a:solidFill>
                <a:srgbClr val="000000"/>
              </a:solidFill>
              <a:latin typeface="Spectral ExtraBold"/>
              <a:ea typeface="Spectral ExtraBold"/>
              <a:cs typeface="Spectral ExtraBold"/>
              <a:sym typeface="Spectral ExtraBold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Garamond"/>
              <a:buNone/>
            </a:pPr>
            <a:r>
              <a:rPr lang="en-US" sz="2200">
                <a:solidFill>
                  <a:srgbClr val="000000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  <a:t>SPEECH, LANGUAGE &amp; HEARING SCIENCES </a:t>
            </a:r>
            <a:br>
              <a:rPr lang="en-US" sz="2200">
                <a:solidFill>
                  <a:srgbClr val="000000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</a:br>
            <a:r>
              <a:rPr lang="en-US" sz="2200">
                <a:solidFill>
                  <a:srgbClr val="000000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  <a:t>THEATRE &amp; DANCE</a:t>
            </a:r>
            <a:br>
              <a:rPr lang="en-US" sz="2200">
                <a:solidFill>
                  <a:srgbClr val="000000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</a:br>
            <a:r>
              <a:rPr lang="en-US" sz="2200">
                <a:solidFill>
                  <a:srgbClr val="000000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  <a:t>WOMEN’S STUDIES </a:t>
            </a:r>
            <a:br>
              <a:rPr lang="en-US" sz="2200">
                <a:solidFill>
                  <a:srgbClr val="000000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</a:br>
            <a:br>
              <a:rPr b="1" i="0" lang="en-US" sz="20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</a:br>
            <a:endParaRPr b="1" sz="2000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324" name="Google Shape;324;p4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5801" y="11637"/>
            <a:ext cx="2940774" cy="2376351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"/>
          <p:cNvSpPr txBox="1"/>
          <p:nvPr/>
        </p:nvSpPr>
        <p:spPr>
          <a:xfrm>
            <a:off x="11527850" y="6404350"/>
            <a:ext cx="914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6" name="Google Shape;326;p4"/>
          <p:cNvPicPr preferRelativeResize="0"/>
          <p:nvPr/>
        </p:nvPicPr>
        <p:blipFill>
          <a:blip r:embed="rId4">
            <a:alphaModFix amt="17000"/>
          </a:blip>
          <a:stretch>
            <a:fillRect/>
          </a:stretch>
        </p:blipFill>
        <p:spPr>
          <a:xfrm>
            <a:off x="0" y="4466275"/>
            <a:ext cx="2940774" cy="237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"/>
          <p:cNvPicPr preferRelativeResize="0"/>
          <p:nvPr/>
        </p:nvPicPr>
        <p:blipFill>
          <a:blip r:embed="rId5">
            <a:alphaModFix amt="18000"/>
          </a:blip>
          <a:stretch>
            <a:fillRect/>
          </a:stretch>
        </p:blipFill>
        <p:spPr>
          <a:xfrm>
            <a:off x="8853775" y="4568625"/>
            <a:ext cx="3338225" cy="228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"/>
          <p:cNvPicPr preferRelativeResize="0"/>
          <p:nvPr/>
        </p:nvPicPr>
        <p:blipFill>
          <a:blip r:embed="rId6">
            <a:alphaModFix amt="21000"/>
          </a:blip>
          <a:stretch>
            <a:fillRect/>
          </a:stretch>
        </p:blipFill>
        <p:spPr>
          <a:xfrm>
            <a:off x="5943975" y="10925"/>
            <a:ext cx="2815775" cy="200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"/>
          <p:cNvPicPr preferRelativeResize="0"/>
          <p:nvPr/>
        </p:nvPicPr>
        <p:blipFill>
          <a:blip r:embed="rId7">
            <a:alphaModFix amt="25000"/>
          </a:blip>
          <a:stretch>
            <a:fillRect/>
          </a:stretch>
        </p:blipFill>
        <p:spPr>
          <a:xfrm>
            <a:off x="5931925" y="4279188"/>
            <a:ext cx="2940774" cy="259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"/>
          <p:cNvPicPr preferRelativeResize="0"/>
          <p:nvPr/>
        </p:nvPicPr>
        <p:blipFill>
          <a:blip r:embed="rId8">
            <a:alphaModFix amt="20000"/>
          </a:blip>
          <a:stretch>
            <a:fillRect/>
          </a:stretch>
        </p:blipFill>
        <p:spPr>
          <a:xfrm>
            <a:off x="2940150" y="4691750"/>
            <a:ext cx="3003825" cy="215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"/>
          <p:cNvPicPr preferRelativeResize="0"/>
          <p:nvPr/>
        </p:nvPicPr>
        <p:blipFill>
          <a:blip r:embed="rId9">
            <a:alphaModFix amt="22000"/>
          </a:blip>
          <a:stretch>
            <a:fillRect/>
          </a:stretch>
        </p:blipFill>
        <p:spPr>
          <a:xfrm>
            <a:off x="5931925" y="2015025"/>
            <a:ext cx="2940774" cy="226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"/>
          <p:cNvPicPr preferRelativeResize="0"/>
          <p:nvPr/>
        </p:nvPicPr>
        <p:blipFill>
          <a:blip r:embed="rId10">
            <a:alphaModFix amt="25000"/>
          </a:blip>
          <a:stretch>
            <a:fillRect/>
          </a:stretch>
        </p:blipFill>
        <p:spPr>
          <a:xfrm>
            <a:off x="2955963" y="15100"/>
            <a:ext cx="3003825" cy="215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"/>
          <p:cNvPicPr preferRelativeResize="0"/>
          <p:nvPr/>
        </p:nvPicPr>
        <p:blipFill>
          <a:blip r:embed="rId11">
            <a:alphaModFix amt="16000"/>
          </a:blip>
          <a:stretch>
            <a:fillRect/>
          </a:stretch>
        </p:blipFill>
        <p:spPr>
          <a:xfrm>
            <a:off x="8869254" y="2284089"/>
            <a:ext cx="3307251" cy="228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"/>
          <p:cNvPicPr preferRelativeResize="0"/>
          <p:nvPr/>
        </p:nvPicPr>
        <p:blipFill>
          <a:blip r:embed="rId12">
            <a:alphaModFix amt="17000"/>
          </a:blip>
          <a:stretch>
            <a:fillRect/>
          </a:stretch>
        </p:blipFill>
        <p:spPr>
          <a:xfrm>
            <a:off x="0" y="2376350"/>
            <a:ext cx="2940774" cy="210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"/>
          <p:cNvPicPr preferRelativeResize="0"/>
          <p:nvPr/>
        </p:nvPicPr>
        <p:blipFill>
          <a:blip r:embed="rId13">
            <a:alphaModFix amt="22000"/>
          </a:blip>
          <a:stretch>
            <a:fillRect/>
          </a:stretch>
        </p:blipFill>
        <p:spPr>
          <a:xfrm>
            <a:off x="2940775" y="2167775"/>
            <a:ext cx="3003825" cy="252895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4"/>
          <p:cNvSpPr txBox="1"/>
          <p:nvPr>
            <p:ph idx="1" type="body"/>
          </p:nvPr>
        </p:nvSpPr>
        <p:spPr>
          <a:xfrm>
            <a:off x="704738" y="561450"/>
            <a:ext cx="7506300" cy="54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200">
                <a:solidFill>
                  <a:srgbClr val="000000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  <a:t>ART </a:t>
            </a:r>
            <a:br>
              <a:rPr lang="en-US" sz="2200">
                <a:solidFill>
                  <a:srgbClr val="000000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</a:br>
            <a:r>
              <a:rPr lang="en-US" sz="2200">
                <a:solidFill>
                  <a:srgbClr val="000000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  <a:t>ANTHROPOLOGY</a:t>
            </a:r>
            <a:br>
              <a:rPr lang="en-US" sz="2200">
                <a:solidFill>
                  <a:srgbClr val="000000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</a:br>
            <a:r>
              <a:rPr lang="en-US" sz="2200">
                <a:solidFill>
                  <a:srgbClr val="000000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  <a:t>COMMUNICATIONS</a:t>
            </a:r>
            <a:br>
              <a:rPr lang="en-US" sz="2200">
                <a:solidFill>
                  <a:srgbClr val="000000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</a:br>
            <a:r>
              <a:rPr lang="en-US" sz="2200">
                <a:solidFill>
                  <a:srgbClr val="000000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  <a:t>CRIMINAL JUSTICE </a:t>
            </a:r>
            <a:br>
              <a:rPr lang="en-US" sz="2200">
                <a:solidFill>
                  <a:srgbClr val="000000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</a:br>
            <a:r>
              <a:rPr lang="en-US" sz="2200">
                <a:solidFill>
                  <a:srgbClr val="000000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  <a:t>ENGLISH</a:t>
            </a:r>
            <a:br>
              <a:rPr lang="en-US" sz="2200">
                <a:solidFill>
                  <a:srgbClr val="000000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</a:br>
            <a:r>
              <a:rPr lang="en-US" sz="2200">
                <a:solidFill>
                  <a:srgbClr val="000000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  <a:t>ETHNIC STUDIES</a:t>
            </a:r>
            <a:endParaRPr sz="3000">
              <a:latin typeface="Spectral ExtraBold"/>
              <a:ea typeface="Spectral ExtraBold"/>
              <a:cs typeface="Spectral ExtraBold"/>
              <a:sym typeface="Spectral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200">
                <a:solidFill>
                  <a:srgbClr val="000000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  <a:t>GLOBAL STUDIES</a:t>
            </a:r>
            <a:endParaRPr sz="2200">
              <a:solidFill>
                <a:srgbClr val="000000"/>
              </a:solidFill>
              <a:latin typeface="Spectral ExtraBold"/>
              <a:ea typeface="Spectral ExtraBold"/>
              <a:cs typeface="Spectral ExtraBold"/>
              <a:sym typeface="Spectral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200">
                <a:latin typeface="Spectral ExtraBold"/>
                <a:ea typeface="Spectral ExtraBold"/>
                <a:cs typeface="Spectral ExtraBold"/>
                <a:sym typeface="Spectral ExtraBold"/>
              </a:rPr>
              <a:t>HISTORY/SOCIAL SCIENCE TEACHER PREP</a:t>
            </a:r>
            <a:endParaRPr sz="2200">
              <a:latin typeface="Spectral ExtraBold"/>
              <a:ea typeface="Spectral ExtraBold"/>
              <a:cs typeface="Spectral ExtraBold"/>
              <a:sym typeface="Spectral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200">
                <a:solidFill>
                  <a:srgbClr val="000000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  <a:t>HISTORY</a:t>
            </a:r>
            <a:br>
              <a:rPr lang="en-US" sz="2200">
                <a:solidFill>
                  <a:srgbClr val="000000"/>
                </a:solidFill>
                <a:latin typeface="Spectral ExtraBold"/>
                <a:ea typeface="Spectral ExtraBold"/>
                <a:cs typeface="Spectral ExtraBold"/>
                <a:sym typeface="Spectral ExtraBold"/>
              </a:rPr>
            </a:br>
            <a:r>
              <a:rPr lang="en-US" sz="2200">
                <a:latin typeface="Spectral ExtraBold"/>
                <a:ea typeface="Spectral ExtraBold"/>
                <a:cs typeface="Spectral ExtraBold"/>
                <a:sym typeface="Spectral ExtraBold"/>
              </a:rPr>
              <a:t>HUMAN DEVELOPMENT</a:t>
            </a:r>
            <a:endParaRPr sz="2200">
              <a:latin typeface="Spectral ExtraBold"/>
              <a:ea typeface="Spectral ExtraBold"/>
              <a:cs typeface="Spectral ExtraBold"/>
              <a:sym typeface="Spectral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Garamond"/>
              <a:buNone/>
            </a:pPr>
            <a:r>
              <a:rPr lang="en-US" sz="2200">
                <a:latin typeface="Spectral ExtraBold"/>
                <a:ea typeface="Spectral ExtraBold"/>
                <a:cs typeface="Spectral ExtraBold"/>
                <a:sym typeface="Spectral ExtraBold"/>
              </a:rPr>
              <a:t>LIBERAL STUDIES </a:t>
            </a:r>
            <a:br>
              <a:rPr lang="en-US" sz="2200">
                <a:latin typeface="Spectral ExtraBold"/>
                <a:ea typeface="Spectral ExtraBold"/>
                <a:cs typeface="Spectral ExtraBold"/>
                <a:sym typeface="Spectral ExtraBold"/>
              </a:rPr>
            </a:br>
            <a:endParaRPr sz="2200">
              <a:latin typeface="Spectral ExtraBold"/>
              <a:ea typeface="Spectral ExtraBold"/>
              <a:cs typeface="Spectral ExtraBold"/>
              <a:sym typeface="Spectral ExtraBold"/>
            </a:endParaRPr>
          </a:p>
        </p:txBody>
      </p:sp>
      <p:pic>
        <p:nvPicPr>
          <p:cNvPr id="337" name="Google Shape;337;p4"/>
          <p:cNvPicPr preferRelativeResize="0"/>
          <p:nvPr/>
        </p:nvPicPr>
        <p:blipFill>
          <a:blip r:embed="rId14">
            <a:alphaModFix amt="25000"/>
          </a:blip>
          <a:stretch>
            <a:fillRect/>
          </a:stretch>
        </p:blipFill>
        <p:spPr>
          <a:xfrm>
            <a:off x="8759760" y="12289"/>
            <a:ext cx="3432251" cy="228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2a1f3b5977_0_284"/>
          <p:cNvSpPr txBox="1"/>
          <p:nvPr>
            <p:ph type="title"/>
          </p:nvPr>
        </p:nvSpPr>
        <p:spPr>
          <a:xfrm>
            <a:off x="695150" y="4999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rgbClr val="000000"/>
                </a:solidFill>
              </a:rPr>
              <a:t>So many </a:t>
            </a:r>
            <a:r>
              <a:rPr lang="en-US" sz="3900">
                <a:solidFill>
                  <a:srgbClr val="000000"/>
                </a:solidFill>
              </a:rPr>
              <a:t>opportunities</a:t>
            </a:r>
            <a:r>
              <a:rPr lang="en-US" sz="3900">
                <a:solidFill>
                  <a:srgbClr val="000000"/>
                </a:solidFill>
              </a:rPr>
              <a:t> to fly!</a:t>
            </a:r>
            <a:endParaRPr sz="3900">
              <a:solidFill>
                <a:srgbClr val="000000"/>
              </a:solidFill>
            </a:endParaRPr>
          </a:p>
        </p:txBody>
      </p:sp>
      <p:sp>
        <p:nvSpPr>
          <p:cNvPr id="344" name="Google Shape;344;g32a1f3b5977_0_284"/>
          <p:cNvSpPr txBox="1"/>
          <p:nvPr>
            <p:ph idx="1" type="body"/>
          </p:nvPr>
        </p:nvSpPr>
        <p:spPr>
          <a:xfrm>
            <a:off x="270200" y="1698450"/>
            <a:ext cx="7439100" cy="3954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600">
                <a:latin typeface="Maven Pro Medium"/>
                <a:ea typeface="Maven Pro Medium"/>
                <a:cs typeface="Maven Pro Medium"/>
                <a:sym typeface="Maven Pro Medium"/>
              </a:rPr>
              <a:t>Come to Cal State East Bay and</a:t>
            </a:r>
            <a:r>
              <a:rPr lang="en-US" sz="2600">
                <a:latin typeface="Maven Pro Medium"/>
                <a:ea typeface="Maven Pro Medium"/>
                <a:cs typeface="Maven Pro Medium"/>
                <a:sym typeface="Maven Pro Medium"/>
              </a:rPr>
              <a:t> create:</a:t>
            </a:r>
            <a:endParaRPr sz="2600">
              <a:latin typeface="Maven Pro Medium"/>
              <a:ea typeface="Maven Pro Medium"/>
              <a:cs typeface="Maven Pro Medium"/>
              <a:sym typeface="Maven Pro Medium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2400">
                <a:latin typeface="Maven Pro Medium"/>
                <a:ea typeface="Maven Pro Medium"/>
                <a:cs typeface="Maven Pro Medium"/>
                <a:sym typeface="Maven Pro Medium"/>
              </a:rPr>
              <a:t>publications * research conference presentations  museum exhibits * musical performance            real work experiences through internships  newspapers * academic and creative journals  theatrical productions * documentaries</a:t>
            </a:r>
            <a:r>
              <a:rPr lang="en-US" sz="2400">
                <a:latin typeface="Maven Pro Medium"/>
                <a:ea typeface="Maven Pro Medium"/>
                <a:cs typeface="Maven Pro Medium"/>
                <a:sym typeface="Maven Pro Medium"/>
              </a:rPr>
              <a:t>            game designs* art gallery shows                   forensic investigations * archaeological digs </a:t>
            </a:r>
            <a:r>
              <a:rPr lang="en-US" sz="2400">
                <a:latin typeface="Maven Pro Medium"/>
                <a:ea typeface="Maven Pro Medium"/>
                <a:cs typeface="Maven Pro Medium"/>
                <a:sym typeface="Maven Pro Medium"/>
              </a:rPr>
              <a:t>                     direct paths to </a:t>
            </a:r>
            <a:r>
              <a:rPr lang="en-US" sz="2400">
                <a:latin typeface="Maven Pro Medium"/>
                <a:ea typeface="Maven Pro Medium"/>
                <a:cs typeface="Maven Pro Medium"/>
                <a:sym typeface="Maven Pro Medium"/>
              </a:rPr>
              <a:t>becoming</a:t>
            </a:r>
            <a:r>
              <a:rPr lang="en-US" sz="2400">
                <a:latin typeface="Maven Pro Medium"/>
                <a:ea typeface="Maven Pro Medium"/>
                <a:cs typeface="Maven Pro Medium"/>
                <a:sym typeface="Maven Pro Medium"/>
              </a:rPr>
              <a:t> teachers</a:t>
            </a:r>
            <a:r>
              <a:rPr lang="en-US" sz="2400">
                <a:latin typeface="Maven Pro Medium"/>
                <a:ea typeface="Maven Pro Medium"/>
                <a:cs typeface="Maven Pro Medium"/>
                <a:sym typeface="Maven Pro Medium"/>
              </a:rPr>
              <a:t> </a:t>
            </a:r>
            <a:r>
              <a:rPr lang="en-US" sz="2400">
                <a:latin typeface="Maven Pro Medium"/>
                <a:ea typeface="Maven Pro Medium"/>
                <a:cs typeface="Maven Pro Medium"/>
                <a:sym typeface="Maven Pro Medium"/>
              </a:rPr>
              <a:t>              </a:t>
            </a:r>
            <a:endParaRPr sz="2400">
              <a:latin typeface="Maven Pro Medium"/>
              <a:ea typeface="Maven Pro Medium"/>
              <a:cs typeface="Maven Pro Medium"/>
              <a:sym typeface="Maven Pro Medium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2400">
                <a:latin typeface="Maven Pro Medium"/>
                <a:ea typeface="Maven Pro Medium"/>
                <a:cs typeface="Maven Pro Medium"/>
                <a:sym typeface="Maven Pro Medium"/>
              </a:rPr>
              <a:t>and bonds with fellow falcons through student clubs, attending college events and working within your community.</a:t>
            </a:r>
            <a:endParaRPr sz="2400">
              <a:latin typeface="Maven Pro Medium"/>
              <a:ea typeface="Maven Pro Medium"/>
              <a:cs typeface="Maven Pro Medium"/>
              <a:sym typeface="Maven Pro Medium"/>
            </a:endParaRPr>
          </a:p>
        </p:txBody>
      </p:sp>
      <p:pic>
        <p:nvPicPr>
          <p:cNvPr descr="a bird is flying in a blue sky with a blurred image of the bird in the background (Provided by Tenor)" id="345" name="Google Shape;345;g32a1f3b5977_0_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1775" y="829350"/>
            <a:ext cx="3626350" cy="534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2a1f3b5977_0_0"/>
          <p:cNvSpPr txBox="1"/>
          <p:nvPr>
            <p:ph type="title"/>
          </p:nvPr>
        </p:nvSpPr>
        <p:spPr>
          <a:xfrm>
            <a:off x="731200" y="222050"/>
            <a:ext cx="10872600" cy="1325700"/>
          </a:xfrm>
          <a:prstGeom prst="rect">
            <a:avLst/>
          </a:prstGeom>
          <a:solidFill>
            <a:srgbClr val="C00000"/>
          </a:solidFill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visit→ https://www.csueastbay.edu/class/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52" name="Google Shape;352;g32a1f3b5977_0_0"/>
          <p:cNvSpPr txBox="1"/>
          <p:nvPr>
            <p:ph idx="1" type="body"/>
          </p:nvPr>
        </p:nvSpPr>
        <p:spPr>
          <a:xfrm>
            <a:off x="838200" y="1825625"/>
            <a:ext cx="4470900" cy="3181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53" name="Google Shape;353;g32a1f3b5977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200" y="1825625"/>
            <a:ext cx="6723876" cy="4506626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close up of a bird looking out of a hole in a tree (Provided by Tenor)" id="354" name="Google Shape;354;g32a1f3b5977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00275" y="1825625"/>
            <a:ext cx="3203519" cy="450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23a33e210a_0_39"/>
          <p:cNvSpPr txBox="1"/>
          <p:nvPr>
            <p:ph type="title"/>
          </p:nvPr>
        </p:nvSpPr>
        <p:spPr>
          <a:xfrm>
            <a:off x="518675" y="734575"/>
            <a:ext cx="56295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Raleway"/>
                <a:ea typeface="Raleway"/>
                <a:cs typeface="Raleway"/>
                <a:sym typeface="Raleway"/>
              </a:rPr>
              <a:t>CLASS Dean’s Office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g323a33e210a_0_39"/>
          <p:cNvSpPr txBox="1"/>
          <p:nvPr>
            <p:ph idx="1" type="body"/>
          </p:nvPr>
        </p:nvSpPr>
        <p:spPr>
          <a:xfrm>
            <a:off x="454975" y="1411900"/>
            <a:ext cx="5955900" cy="928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i="1" lang="en-US">
                <a:latin typeface="Spectral SemiBold"/>
                <a:ea typeface="Spectral SemiBold"/>
                <a:cs typeface="Spectral SemiBold"/>
                <a:sym typeface="Spectral SemiBold"/>
              </a:rPr>
              <a:t>MB 1505 - enter first door on the left!</a:t>
            </a:r>
            <a:endParaRPr i="1">
              <a:latin typeface="Spectral SemiBold"/>
              <a:ea typeface="Spectral SemiBold"/>
              <a:cs typeface="Spectral SemiBold"/>
              <a:sym typeface="Spectral SemiBold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62" name="Google Shape;362;g323a33e210a_0_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8550" y="667675"/>
            <a:ext cx="5165000" cy="289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g323a33e210a_0_39"/>
          <p:cNvSpPr txBox="1"/>
          <p:nvPr/>
        </p:nvSpPr>
        <p:spPr>
          <a:xfrm>
            <a:off x="378450" y="3268450"/>
            <a:ext cx="114351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Keri O’Neal - Interim Dean</a:t>
            </a:r>
            <a:endParaRPr b="1" sz="2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Et</a:t>
            </a:r>
            <a:r>
              <a:rPr b="1" lang="en-US" sz="2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hel Nicdao - Associate Dean, Faculty Affairs &amp; Administration</a:t>
            </a:r>
            <a:endParaRPr b="1" sz="2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Linda Ivey - Interim Associate Dean, Student Affairs &amp; Curriculum</a:t>
            </a:r>
            <a:endParaRPr b="1" sz="2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Mary Kendall - Queen of all things</a:t>
            </a:r>
            <a:endParaRPr b="1" sz="2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4" name="Google Shape;364;g323a33e210a_0_39"/>
          <p:cNvSpPr txBox="1"/>
          <p:nvPr/>
        </p:nvSpPr>
        <p:spPr>
          <a:xfrm>
            <a:off x="518675" y="2060275"/>
            <a:ext cx="5691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2023-11-14T23:24:02Z</dcterms:created>
  <dc:creator>Linda</dc:creator>
</cp:coreProperties>
</file>