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7" r:id="rId8"/>
    <p:sldId id="262" r:id="rId9"/>
    <p:sldId id="264" r:id="rId10"/>
    <p:sldId id="265" r:id="rId11"/>
    <p:sldId id="263" r:id="rId12"/>
    <p:sldId id="273" r:id="rId13"/>
    <p:sldId id="266" r:id="rId14"/>
    <p:sldId id="272" r:id="rId15"/>
    <p:sldId id="274" r:id="rId16"/>
    <p:sldId id="269" r:id="rId17"/>
    <p:sldId id="268"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2AB4CA8-6E04-4875-BB21-02E8AE7363B0}"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857EC-FAD9-4950-B051-EA727805E6F9}"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AB4CA8-6E04-4875-BB21-02E8AE7363B0}"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857EC-FAD9-4950-B051-EA727805E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AB4CA8-6E04-4875-BB21-02E8AE7363B0}"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857EC-FAD9-4950-B051-EA727805E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AB4CA8-6E04-4875-BB21-02E8AE7363B0}"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857EC-FAD9-4950-B051-EA727805E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52AB4CA8-6E04-4875-BB21-02E8AE7363B0}" type="datetimeFigureOut">
              <a:rPr lang="en-US" smtClean="0"/>
              <a:t>2/9/2014</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162857EC-FAD9-4950-B051-EA727805E6F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AB4CA8-6E04-4875-BB21-02E8AE7363B0}"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857EC-FAD9-4950-B051-EA727805E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AB4CA8-6E04-4875-BB21-02E8AE7363B0}" type="datetimeFigureOut">
              <a:rPr lang="en-US" smtClean="0"/>
              <a:t>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857EC-FAD9-4950-B051-EA727805E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AB4CA8-6E04-4875-BB21-02E8AE7363B0}" type="datetimeFigureOut">
              <a:rPr lang="en-US" smtClean="0"/>
              <a:t>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857EC-FAD9-4950-B051-EA727805E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AB4CA8-6E04-4875-BB21-02E8AE7363B0}" type="datetimeFigureOut">
              <a:rPr lang="en-US" smtClean="0"/>
              <a:t>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857EC-FAD9-4950-B051-EA727805E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AB4CA8-6E04-4875-BB21-02E8AE7363B0}"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857EC-FAD9-4950-B051-EA727805E6F9}"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52AB4CA8-6E04-4875-BB21-02E8AE7363B0}"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857EC-FAD9-4950-B051-EA727805E6F9}"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2AB4CA8-6E04-4875-BB21-02E8AE7363B0}" type="datetimeFigureOut">
              <a:rPr lang="en-US" smtClean="0"/>
              <a:t>2/9/2014</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162857EC-FAD9-4950-B051-EA727805E6F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www20.csueastbay.edu/directory/profiles/sw/taylorsarah.html" TargetMode="External"/><Relationship Id="rId2" Type="http://schemas.openxmlformats.org/officeDocument/2006/relationships/hyperlink" Target="mailto:sarah.taylor@csueastbay.edu"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ollegeportraits.org/CA/CSUEB/characteristic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ollegeportraits.org/CA/CSUEB/undergrad_success" TargetMode="External"/><Relationship Id="rId2" Type="http://schemas.openxmlformats.org/officeDocument/2006/relationships/hyperlink" Target="http://www.collegeportraits.org/CA/CSUEB/characteristics"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linkedin.com/edu/california-state-university-east-bay-17825"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381000" y="6248400"/>
            <a:ext cx="8534400" cy="609600"/>
          </a:xfrm>
        </p:spPr>
        <p:txBody>
          <a:bodyPr>
            <a:normAutofit fontScale="85000" lnSpcReduction="20000"/>
          </a:bodyPr>
          <a:lstStyle/>
          <a:p>
            <a:pPr algn="ctr"/>
            <a:r>
              <a:rPr lang="en-US" sz="2400" b="1" dirty="0">
                <a:solidFill>
                  <a:schemeClr val="accent1">
                    <a:lumMod val="75000"/>
                  </a:schemeClr>
                </a:solidFill>
              </a:rPr>
              <a:t>Sarah </a:t>
            </a:r>
            <a:r>
              <a:rPr lang="en-US" sz="2400" b="1" dirty="0" smtClean="0">
                <a:solidFill>
                  <a:schemeClr val="accent1">
                    <a:lumMod val="75000"/>
                  </a:schemeClr>
                </a:solidFill>
              </a:rPr>
              <a:t>Taylor, PhD, Rose Wong, PhD, Colleen Fong, PhD, &amp; Julie Beck, PhD California State University, East Bay</a:t>
            </a:r>
            <a:endParaRPr lang="en-US" sz="2400" b="1" dirty="0">
              <a:solidFill>
                <a:schemeClr val="accent1">
                  <a:lumMod val="75000"/>
                </a:schemeClr>
              </a:solidFill>
            </a:endParaRPr>
          </a:p>
          <a:p>
            <a:endParaRPr lang="en-US" dirty="0"/>
          </a:p>
        </p:txBody>
      </p:sp>
      <p:sp>
        <p:nvSpPr>
          <p:cNvPr id="2" name="Title 1"/>
          <p:cNvSpPr>
            <a:spLocks noGrp="1"/>
          </p:cNvSpPr>
          <p:nvPr>
            <p:ph type="title"/>
          </p:nvPr>
        </p:nvSpPr>
        <p:spPr>
          <a:xfrm>
            <a:off x="152400" y="4375354"/>
            <a:ext cx="8839200" cy="2499852"/>
          </a:xfrm>
        </p:spPr>
        <p:txBody>
          <a:bodyPr>
            <a:normAutofit fontScale="90000"/>
          </a:bodyPr>
          <a:lstStyle/>
          <a:p>
            <a:pPr algn="ctr"/>
            <a:r>
              <a:rPr lang="en-US" sz="3100" dirty="0" smtClean="0"/>
              <a:t>Exploring </a:t>
            </a:r>
            <a:r>
              <a:rPr lang="en-US" sz="3100" dirty="0"/>
              <a:t>Conceptualizations of Diversity and Social Justice in a Diverse, Public, Urban </a:t>
            </a:r>
            <a:r>
              <a:rPr lang="en-US" sz="3100" dirty="0" smtClean="0"/>
              <a:t>University</a:t>
            </a:r>
            <a:br>
              <a:rPr lang="en-US" sz="3100" dirty="0" smtClean="0"/>
            </a:br>
            <a:r>
              <a:rPr lang="en-US" sz="2200" dirty="0"/>
              <a:t>Ethnographic &amp; Qualitative Research </a:t>
            </a:r>
            <a:r>
              <a:rPr lang="en-US" sz="2200" dirty="0" smtClean="0"/>
              <a:t>Conference</a:t>
            </a:r>
            <a:r>
              <a:rPr lang="en-US" sz="2200" b="0" dirty="0"/>
              <a:t/>
            </a:r>
            <a:br>
              <a:rPr lang="en-US" sz="2200" b="0" dirty="0"/>
            </a:br>
            <a:r>
              <a:rPr lang="en-US" sz="2200" dirty="0" smtClean="0"/>
              <a:t>February </a:t>
            </a:r>
            <a:r>
              <a:rPr lang="en-US" sz="2200" dirty="0"/>
              <a:t>10–11, </a:t>
            </a:r>
            <a:r>
              <a:rPr lang="en-US" sz="2200" dirty="0" smtClean="0"/>
              <a:t>2014, Las Vegas, NV</a:t>
            </a:r>
            <a:r>
              <a:rPr lang="en-US" sz="2200" b="0" dirty="0"/>
              <a:t/>
            </a:r>
            <a:br>
              <a:rPr lang="en-US" sz="2200" b="0" dirty="0"/>
            </a:br>
            <a:r>
              <a:rPr lang="en-US" dirty="0"/>
              <a:t/>
            </a:r>
            <a:br>
              <a:rPr lang="en-US" dirty="0"/>
            </a:br>
            <a:endParaRPr lang="en-US" dirty="0"/>
          </a:p>
        </p:txBody>
      </p:sp>
    </p:spTree>
    <p:extLst>
      <p:ext uri="{BB962C8B-B14F-4D97-AF65-F5344CB8AC3E}">
        <p14:creationId xmlns:p14="http://schemas.microsoft.com/office/powerpoint/2010/main" val="3783963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continued</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76400"/>
            <a:ext cx="7860903"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158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487362"/>
          </a:xfrm>
        </p:spPr>
        <p:txBody>
          <a:bodyPr>
            <a:normAutofit fontScale="90000"/>
          </a:bodyPr>
          <a:lstStyle/>
          <a:p>
            <a:r>
              <a:rPr lang="en-US" dirty="0" smtClean="0"/>
              <a:t>Overview of </a:t>
            </a:r>
            <a:r>
              <a:rPr lang="en-US" dirty="0" smtClean="0"/>
              <a:t>Findings, Page 1 of 3</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11154721"/>
              </p:ext>
            </p:extLst>
          </p:nvPr>
        </p:nvGraphicFramePr>
        <p:xfrm>
          <a:off x="457200" y="990600"/>
          <a:ext cx="8229599" cy="5577840"/>
        </p:xfrm>
        <a:graphic>
          <a:graphicData uri="http://schemas.openxmlformats.org/drawingml/2006/table">
            <a:tbl>
              <a:tblPr firstRow="1" bandRow="1">
                <a:tableStyleId>{5C22544A-7EE6-4342-B048-85BDC9FD1C3A}</a:tableStyleId>
              </a:tblPr>
              <a:tblGrid>
                <a:gridCol w="1981200"/>
                <a:gridCol w="2514600"/>
                <a:gridCol w="3733799"/>
              </a:tblGrid>
              <a:tr h="332935">
                <a:tc>
                  <a:txBody>
                    <a:bodyPr/>
                    <a:lstStyle/>
                    <a:p>
                      <a:r>
                        <a:rPr lang="en-US" dirty="0" smtClean="0"/>
                        <a:t>Research Question</a:t>
                      </a:r>
                      <a:endParaRPr lang="en-US" dirty="0"/>
                    </a:p>
                  </a:txBody>
                  <a:tcPr/>
                </a:tc>
                <a:tc>
                  <a:txBody>
                    <a:bodyPr/>
                    <a:lstStyle/>
                    <a:p>
                      <a:r>
                        <a:rPr lang="en-US" dirty="0" smtClean="0"/>
                        <a:t>Summary Finding</a:t>
                      </a:r>
                      <a:endParaRPr lang="en-US" dirty="0"/>
                    </a:p>
                  </a:txBody>
                  <a:tcPr/>
                </a:tc>
                <a:tc>
                  <a:txBody>
                    <a:bodyPr/>
                    <a:lstStyle/>
                    <a:p>
                      <a:r>
                        <a:rPr lang="en-US" dirty="0" smtClean="0"/>
                        <a:t>Example Quotation</a:t>
                      </a:r>
                      <a:endParaRPr lang="en-US" dirty="0"/>
                    </a:p>
                  </a:txBody>
                  <a:tcPr/>
                </a:tc>
              </a:tr>
              <a:tr h="1386840">
                <a:tc>
                  <a:txBody>
                    <a:bodyPr/>
                    <a:lstStyle/>
                    <a:p>
                      <a:pPr marL="0" indent="0">
                        <a:buFont typeface="+mj-lt"/>
                        <a:buNone/>
                      </a:pPr>
                      <a:r>
                        <a:rPr lang="en-US" sz="1600" dirty="0" smtClean="0"/>
                        <a:t>How does this highly diverse student body influence the type of academic community we co-create?</a:t>
                      </a:r>
                    </a:p>
                  </a:txBody>
                  <a:tcPr/>
                </a:tc>
                <a:tc>
                  <a:txBody>
                    <a:bodyPr/>
                    <a:lstStyle/>
                    <a:p>
                      <a:r>
                        <a:rPr lang="en-US" sz="1600" baseline="0" dirty="0" smtClean="0"/>
                        <a:t>Our diversity provides wonderful opportunities for learning, but we don’t always capitalize on it. </a:t>
                      </a:r>
                      <a:r>
                        <a:rPr lang="en-US" sz="1600" baseline="0" dirty="0" smtClean="0"/>
                        <a:t>Just “showing up” to school or work in a diverse setting isn’t enough. Team-based </a:t>
                      </a:r>
                      <a:r>
                        <a:rPr lang="en-US" sz="1600" baseline="0" dirty="0" smtClean="0"/>
                        <a:t>projects </a:t>
                      </a:r>
                      <a:r>
                        <a:rPr lang="en-US" sz="1600" baseline="0" dirty="0" smtClean="0"/>
                        <a:t>can facilitate learning among diverse students, if well-executed.</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kern="1200" dirty="0" smtClean="0">
                          <a:solidFill>
                            <a:schemeClr val="dk1"/>
                          </a:solidFill>
                          <a:effectLst/>
                          <a:latin typeface="+mn-lt"/>
                          <a:ea typeface="+mn-ea"/>
                          <a:cs typeface="+mn-cs"/>
                        </a:rPr>
                        <a:t>Group activities is number one in my opinion in getting to know other people of different diversity…I was put in this group with…I didn’t choose my teammates. .. that was such an amazing experience that the grade did not matter, because we overcame diversity.  We overcame the perceptions that we have of one another and got this accomplished.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i="0" kern="1200" dirty="0" smtClean="0">
                          <a:solidFill>
                            <a:schemeClr val="dk1"/>
                          </a:solidFill>
                          <a:effectLst/>
                          <a:latin typeface="+mn-lt"/>
                          <a:ea typeface="+mn-ea"/>
                          <a:cs typeface="+mn-cs"/>
                        </a:rPr>
                        <a:t>-</a:t>
                      </a:r>
                      <a:r>
                        <a:rPr lang="en-US" sz="1600" b="1" i="0" kern="1200" baseline="0" dirty="0" smtClean="0">
                          <a:solidFill>
                            <a:schemeClr val="dk1"/>
                          </a:solidFill>
                          <a:effectLst/>
                          <a:latin typeface="+mn-lt"/>
                          <a:ea typeface="+mn-ea"/>
                          <a:cs typeface="+mn-cs"/>
                        </a:rPr>
                        <a:t> </a:t>
                      </a:r>
                      <a:r>
                        <a:rPr lang="en-US" sz="1600" b="1" i="0" kern="1200" dirty="0" smtClean="0">
                          <a:solidFill>
                            <a:schemeClr val="dk1"/>
                          </a:solidFill>
                          <a:effectLst/>
                          <a:latin typeface="+mn-lt"/>
                          <a:ea typeface="+mn-ea"/>
                          <a:cs typeface="+mn-cs"/>
                        </a:rPr>
                        <a:t>STEM Student</a:t>
                      </a:r>
                    </a:p>
                    <a:p>
                      <a:pPr marL="285750" marR="0" indent="-285750" algn="l" defTabSz="914400" rtl="0" eaLnBrk="1" fontAlgn="auto" latinLnBrk="0" hangingPunct="1">
                        <a:lnSpc>
                          <a:spcPct val="100000"/>
                        </a:lnSpc>
                        <a:spcBef>
                          <a:spcPts val="0"/>
                        </a:spcBef>
                        <a:spcAft>
                          <a:spcPts val="0"/>
                        </a:spcAft>
                        <a:buClrTx/>
                        <a:buSzTx/>
                        <a:buFontTx/>
                        <a:buChar char="-"/>
                        <a:tabLst/>
                        <a:defRPr/>
                      </a:pPr>
                      <a:endParaRPr lang="en-US" sz="1600" b="1" i="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i="1" kern="1200" dirty="0" smtClean="0">
                          <a:solidFill>
                            <a:schemeClr val="dk1"/>
                          </a:solidFill>
                          <a:effectLst/>
                          <a:latin typeface="+mn-lt"/>
                          <a:ea typeface="+mn-ea"/>
                          <a:cs typeface="+mn-cs"/>
                        </a:rPr>
                        <a:t>I have a lot of classes that require …a lot of group projects. It’s been really difficult…Even though the instructor has this premise that putting us together, that it will achieve some form of diversity or add to this paper – we all end up being very separate. How it comes across, the work is still done; however, our critique on assignments usually is that we aren’t collaboratively together, still separate.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i="0" kern="1200" dirty="0" smtClean="0">
                          <a:solidFill>
                            <a:schemeClr val="dk1"/>
                          </a:solidFill>
                          <a:effectLst/>
                          <a:latin typeface="+mn-lt"/>
                          <a:ea typeface="+mn-ea"/>
                          <a:cs typeface="+mn-cs"/>
                        </a:rPr>
                        <a:t>- Undergrad Student</a:t>
                      </a:r>
                      <a:endParaRPr lang="en-US" sz="1600" b="1" i="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602722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Overview of findings, Page 2 of 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6098596"/>
              </p:ext>
            </p:extLst>
          </p:nvPr>
        </p:nvGraphicFramePr>
        <p:xfrm>
          <a:off x="457200" y="1066800"/>
          <a:ext cx="8229600" cy="5430520"/>
        </p:xfrm>
        <a:graphic>
          <a:graphicData uri="http://schemas.openxmlformats.org/drawingml/2006/table">
            <a:tbl>
              <a:tblPr firstRow="1" bandRow="1">
                <a:tableStyleId>{5C22544A-7EE6-4342-B048-85BDC9FD1C3A}</a:tableStyleId>
              </a:tblPr>
              <a:tblGrid>
                <a:gridCol w="2133600"/>
                <a:gridCol w="2743200"/>
                <a:gridCol w="3352800"/>
              </a:tblGrid>
              <a:tr h="370840">
                <a:tc>
                  <a:txBody>
                    <a:bodyPr/>
                    <a:lstStyle/>
                    <a:p>
                      <a:r>
                        <a:rPr lang="en-US" dirty="0" smtClean="0"/>
                        <a:t>Research Question</a:t>
                      </a:r>
                      <a:endParaRPr lang="en-US" dirty="0"/>
                    </a:p>
                  </a:txBody>
                  <a:tcPr/>
                </a:tc>
                <a:tc>
                  <a:txBody>
                    <a:bodyPr/>
                    <a:lstStyle/>
                    <a:p>
                      <a:r>
                        <a:rPr lang="en-US" dirty="0" smtClean="0"/>
                        <a:t>Summary Finding</a:t>
                      </a:r>
                      <a:endParaRPr lang="en-US" dirty="0"/>
                    </a:p>
                  </a:txBody>
                  <a:tcPr/>
                </a:tc>
                <a:tc>
                  <a:txBody>
                    <a:bodyPr/>
                    <a:lstStyle/>
                    <a:p>
                      <a:r>
                        <a:rPr lang="en-US" dirty="0" smtClean="0"/>
                        <a:t>Example Quotation</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How do students, faculty, and staff understand diversity?</a:t>
                      </a:r>
                    </a:p>
                    <a:p>
                      <a:endParaRPr lang="en-US" sz="1600" dirty="0"/>
                    </a:p>
                  </a:txBody>
                  <a:tcPr/>
                </a:tc>
                <a:tc>
                  <a:txBody>
                    <a:bodyPr/>
                    <a:lstStyle/>
                    <a:p>
                      <a:r>
                        <a:rPr lang="en-US" sz="1600" baseline="0" dirty="0" smtClean="0"/>
                        <a:t>Faculty, students, and staff see diversity as very broad. Some faculty and grad students worry about race being de-emphasized.</a:t>
                      </a:r>
                      <a:endParaRPr lang="en-US" sz="1600" dirty="0"/>
                    </a:p>
                  </a:txBody>
                  <a:tcPr/>
                </a:tc>
                <a:tc>
                  <a:txBody>
                    <a:bodyPr/>
                    <a:lstStyle/>
                    <a:p>
                      <a:r>
                        <a:rPr lang="en-US" sz="1600" i="1" dirty="0" smtClean="0"/>
                        <a:t>Racism has to be on the table.</a:t>
                      </a:r>
                    </a:p>
                    <a:p>
                      <a:pPr marL="0" indent="0">
                        <a:buFontTx/>
                        <a:buNone/>
                      </a:pPr>
                      <a:r>
                        <a:rPr lang="en-US" sz="1600" b="1" i="0" dirty="0" smtClean="0"/>
                        <a:t>- Faculty Member</a:t>
                      </a:r>
                    </a:p>
                    <a:p>
                      <a:pPr marL="285750" indent="-285750">
                        <a:buFontTx/>
                        <a:buChar char="-"/>
                      </a:pPr>
                      <a:endParaRPr lang="en-US" sz="1600" i="0" dirty="0" smtClean="0"/>
                    </a:p>
                    <a:p>
                      <a:pPr marL="0" indent="0">
                        <a:buFontTx/>
                        <a:buNone/>
                      </a:pPr>
                      <a:r>
                        <a:rPr lang="en-US" sz="1600" i="1" dirty="0" smtClean="0"/>
                        <a:t>Race is a big one actually, because some of us have experienced racial inequality or situations that have just not been…where you have been disenfranchised because of your race.</a:t>
                      </a:r>
                    </a:p>
                    <a:p>
                      <a:pPr marL="0" indent="0">
                        <a:buFontTx/>
                        <a:buNone/>
                      </a:pPr>
                      <a:r>
                        <a:rPr lang="en-US" sz="1600" b="1" i="0" dirty="0" smtClean="0"/>
                        <a:t>- Grad Student</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How well are we teaching and learning about diversity?</a:t>
                      </a: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Mixed reviews. Everyone is too busy. Some faculty are exemplary.</a:t>
                      </a:r>
                      <a:r>
                        <a:rPr lang="en-US" sz="1600" baseline="0" dirty="0" smtClean="0"/>
                        <a:t> Others need support and training.</a:t>
                      </a:r>
                      <a:endParaRPr lang="en-US" sz="1600" dirty="0" smtClean="0"/>
                    </a:p>
                    <a:p>
                      <a:endParaRPr lang="en-US" sz="1600" dirty="0"/>
                    </a:p>
                  </a:txBody>
                  <a:tcPr/>
                </a:tc>
                <a:tc>
                  <a:txBody>
                    <a:bodyPr/>
                    <a:lstStyle/>
                    <a:p>
                      <a:r>
                        <a:rPr lang="en-US" sz="1600" i="1" dirty="0" smtClean="0"/>
                        <a:t>I think most professors try to be fair, so fairness, but there’s not a lot of…to me, professors are so scared. There’s not a lot of expression of anything else. We try to be fair, not offend anyone with what I have to say or anything that I’m teaching, but it doesn’t go past that…there’s not a lot of discussion about different things like gender or awareness or culture or education.</a:t>
                      </a:r>
                    </a:p>
                    <a:p>
                      <a:r>
                        <a:rPr lang="en-US" sz="1600" b="1" dirty="0" smtClean="0"/>
                        <a:t>- Undergrad</a:t>
                      </a:r>
                      <a:r>
                        <a:rPr lang="en-US" sz="1600" b="1" baseline="0" dirty="0" smtClean="0"/>
                        <a:t> student</a:t>
                      </a:r>
                      <a:endParaRPr lang="en-US" sz="1600" b="1" dirty="0" smtClean="0"/>
                    </a:p>
                  </a:txBody>
                  <a:tcPr/>
                </a:tc>
              </a:tr>
            </a:tbl>
          </a:graphicData>
        </a:graphic>
      </p:graphicFrame>
    </p:spTree>
    <p:extLst>
      <p:ext uri="{BB962C8B-B14F-4D97-AF65-F5344CB8AC3E}">
        <p14:creationId xmlns:p14="http://schemas.microsoft.com/office/powerpoint/2010/main" val="3595472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Overview of Findings, </a:t>
            </a:r>
            <a:r>
              <a:rPr lang="en-US" dirty="0" smtClean="0"/>
              <a:t>Page 3 of 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4065247"/>
              </p:ext>
            </p:extLst>
          </p:nvPr>
        </p:nvGraphicFramePr>
        <p:xfrm>
          <a:off x="533400" y="1600200"/>
          <a:ext cx="8229600" cy="4119880"/>
        </p:xfrm>
        <a:graphic>
          <a:graphicData uri="http://schemas.openxmlformats.org/drawingml/2006/table">
            <a:tbl>
              <a:tblPr firstRow="1" bandRow="1">
                <a:tableStyleId>{5C22544A-7EE6-4342-B048-85BDC9FD1C3A}</a:tableStyleId>
              </a:tblPr>
              <a:tblGrid>
                <a:gridCol w="2209800"/>
                <a:gridCol w="2438400"/>
                <a:gridCol w="3581400"/>
              </a:tblGrid>
              <a:tr h="370840">
                <a:tc>
                  <a:txBody>
                    <a:bodyPr/>
                    <a:lstStyle/>
                    <a:p>
                      <a:r>
                        <a:rPr lang="en-US" dirty="0" smtClean="0"/>
                        <a:t>Research Question</a:t>
                      </a:r>
                      <a:endParaRPr lang="en-US" dirty="0"/>
                    </a:p>
                  </a:txBody>
                  <a:tcPr/>
                </a:tc>
                <a:tc>
                  <a:txBody>
                    <a:bodyPr/>
                    <a:lstStyle/>
                    <a:p>
                      <a:r>
                        <a:rPr lang="en-US" dirty="0" smtClean="0"/>
                        <a:t>Summary Finding</a:t>
                      </a:r>
                      <a:endParaRPr lang="en-US" dirty="0"/>
                    </a:p>
                  </a:txBody>
                  <a:tcPr/>
                </a:tc>
                <a:tc>
                  <a:txBody>
                    <a:bodyPr/>
                    <a:lstStyle/>
                    <a:p>
                      <a:r>
                        <a:rPr lang="en-US" dirty="0" smtClean="0"/>
                        <a:t>Example Quotation</a:t>
                      </a:r>
                      <a:endParaRPr lang="en-US" dirty="0"/>
                    </a:p>
                  </a:txBody>
                  <a:tcPr/>
                </a:tc>
              </a:tr>
              <a:tr h="32869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How well are we creating an inclusive environment?</a:t>
                      </a: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Mixed reviews. Everyone is too busy. Some individuals go the</a:t>
                      </a:r>
                      <a:r>
                        <a:rPr lang="en-US" sz="1600" baseline="0" dirty="0" smtClean="0"/>
                        <a:t> “extra mile.” </a:t>
                      </a:r>
                      <a:r>
                        <a:rPr lang="en-US" sz="1600" dirty="0" smtClean="0"/>
                        <a:t>There</a:t>
                      </a:r>
                      <a:r>
                        <a:rPr lang="en-US" sz="1600" baseline="0" dirty="0" smtClean="0"/>
                        <a:t> </a:t>
                      </a:r>
                      <a:r>
                        <a:rPr lang="en-US" sz="1600" baseline="0" dirty="0" smtClean="0"/>
                        <a:t>are </a:t>
                      </a:r>
                      <a:r>
                        <a:rPr lang="en-US" sz="1600" baseline="0" dirty="0" smtClean="0"/>
                        <a:t>disconnects between faculty, students, staff, and administration.</a:t>
                      </a:r>
                      <a:endParaRPr lang="en-US" sz="1600" dirty="0" smtClean="0"/>
                    </a:p>
                  </a:txBody>
                  <a:tcPr/>
                </a:tc>
                <a:tc>
                  <a:txBody>
                    <a:bodyPr/>
                    <a:lstStyle/>
                    <a:p>
                      <a:r>
                        <a:rPr lang="en-US" sz="1600" i="1" dirty="0" smtClean="0"/>
                        <a:t>They want to engage this process as a downstream process, so moving downstream in this clearly hierarchal structure…How about it flows upstream and changes the management culture?  </a:t>
                      </a:r>
                      <a:r>
                        <a:rPr lang="en-US" sz="1600" i="1" dirty="0" smtClean="0"/>
                        <a:t>-</a:t>
                      </a:r>
                      <a:r>
                        <a:rPr lang="en-US" sz="1600" i="1" baseline="0" dirty="0" smtClean="0"/>
                        <a:t> - - </a:t>
                      </a:r>
                      <a:r>
                        <a:rPr lang="en-US" sz="1600" b="1" dirty="0" smtClean="0"/>
                        <a:t>Staff Member</a:t>
                      </a:r>
                    </a:p>
                    <a:p>
                      <a:pPr marL="0" indent="0">
                        <a:buFontTx/>
                        <a:buNone/>
                      </a:pPr>
                      <a:endParaRPr lang="en-US" sz="1600" b="1" dirty="0" smtClean="0"/>
                    </a:p>
                    <a:p>
                      <a:pPr marL="0" indent="0">
                        <a:buFontTx/>
                        <a:buNone/>
                      </a:pPr>
                      <a:r>
                        <a:rPr lang="en-US" sz="1600" b="0" i="1" dirty="0" smtClean="0"/>
                        <a:t> It’s kind of like a rat race, kind of like a maze. They have an expectation that I’ll figure out the campus but in so many departments and processes, what is the general purpose? Why do you have a Dean of this or that? What is the connection? </a:t>
                      </a:r>
                    </a:p>
                    <a:p>
                      <a:pPr marL="0" indent="0">
                        <a:buFontTx/>
                        <a:buNone/>
                      </a:pPr>
                      <a:r>
                        <a:rPr lang="en-US" sz="1600" b="0" i="1" dirty="0" smtClean="0"/>
                        <a:t>- </a:t>
                      </a:r>
                      <a:r>
                        <a:rPr lang="en-US" sz="1600" b="1" i="0" dirty="0" smtClean="0"/>
                        <a:t>Undergrad Student</a:t>
                      </a:r>
                      <a:endParaRPr lang="en-US" sz="1600" b="0" i="1" dirty="0"/>
                    </a:p>
                  </a:txBody>
                  <a:tcPr/>
                </a:tc>
              </a:tr>
            </a:tbl>
          </a:graphicData>
        </a:graphic>
      </p:graphicFrame>
    </p:spTree>
    <p:extLst>
      <p:ext uri="{BB962C8B-B14F-4D97-AF65-F5344CB8AC3E}">
        <p14:creationId xmlns:p14="http://schemas.microsoft.com/office/powerpoint/2010/main" val="1118957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2800" dirty="0" smtClean="0"/>
              <a:t>Concepts Associated with Diversity and Social Justice</a:t>
            </a:r>
            <a:endParaRPr lang="en-US"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112" y="1447800"/>
            <a:ext cx="8105775" cy="497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9614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Aspects of Diversity Mentioned</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Ethnicity</a:t>
            </a:r>
          </a:p>
          <a:p>
            <a:r>
              <a:rPr lang="en-US" dirty="0" smtClean="0"/>
              <a:t>Culture</a:t>
            </a:r>
          </a:p>
          <a:p>
            <a:r>
              <a:rPr lang="en-US" dirty="0" smtClean="0"/>
              <a:t>Sexuality</a:t>
            </a:r>
          </a:p>
          <a:p>
            <a:r>
              <a:rPr lang="en-US" dirty="0" smtClean="0"/>
              <a:t>Race</a:t>
            </a:r>
          </a:p>
          <a:p>
            <a:r>
              <a:rPr lang="en-US" dirty="0" smtClean="0"/>
              <a:t>Religion</a:t>
            </a:r>
          </a:p>
          <a:p>
            <a:r>
              <a:rPr lang="en-US" dirty="0" smtClean="0"/>
              <a:t>Socioeconomic status</a:t>
            </a:r>
          </a:p>
          <a:p>
            <a:r>
              <a:rPr lang="en-US" dirty="0" smtClean="0"/>
              <a:t>Gender</a:t>
            </a:r>
          </a:p>
          <a:p>
            <a:r>
              <a:rPr lang="en-US" dirty="0" smtClean="0"/>
              <a:t>Complex lives</a:t>
            </a:r>
          </a:p>
          <a:p>
            <a:r>
              <a:rPr lang="en-US" dirty="0" smtClean="0"/>
              <a:t>Personal struggles</a:t>
            </a:r>
          </a:p>
          <a:p>
            <a:r>
              <a:rPr lang="en-US" dirty="0" smtClean="0"/>
              <a:t>Language</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First gen college student</a:t>
            </a:r>
          </a:p>
          <a:p>
            <a:r>
              <a:rPr lang="en-US" dirty="0" smtClean="0"/>
              <a:t>Parental status</a:t>
            </a:r>
          </a:p>
          <a:p>
            <a:r>
              <a:rPr lang="en-US" dirty="0" smtClean="0"/>
              <a:t>Immigration status</a:t>
            </a:r>
          </a:p>
          <a:p>
            <a:r>
              <a:rPr lang="en-US" dirty="0" smtClean="0"/>
              <a:t>Geography</a:t>
            </a:r>
          </a:p>
          <a:p>
            <a:r>
              <a:rPr lang="en-US" dirty="0" smtClean="0"/>
              <a:t>Age</a:t>
            </a:r>
          </a:p>
          <a:p>
            <a:r>
              <a:rPr lang="en-US" dirty="0" smtClean="0"/>
              <a:t>Disability</a:t>
            </a:r>
          </a:p>
          <a:p>
            <a:r>
              <a:rPr lang="en-US" dirty="0" smtClean="0"/>
              <a:t>Homelessness</a:t>
            </a:r>
          </a:p>
          <a:p>
            <a:endParaRPr lang="en-US" dirty="0"/>
          </a:p>
        </p:txBody>
      </p:sp>
    </p:spTree>
    <p:extLst>
      <p:ext uri="{BB962C8B-B14F-4D97-AF65-F5344CB8AC3E}">
        <p14:creationId xmlns:p14="http://schemas.microsoft.com/office/powerpoint/2010/main" val="38153579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and Limitations</a:t>
            </a:r>
            <a:endParaRPr lang="en-US" dirty="0"/>
          </a:p>
        </p:txBody>
      </p:sp>
      <p:sp>
        <p:nvSpPr>
          <p:cNvPr id="3" name="Content Placeholder 2"/>
          <p:cNvSpPr>
            <a:spLocks noGrp="1"/>
          </p:cNvSpPr>
          <p:nvPr>
            <p:ph sz="half" idx="1"/>
          </p:nvPr>
        </p:nvSpPr>
        <p:spPr/>
        <p:txBody>
          <a:bodyPr>
            <a:normAutofit fontScale="77500" lnSpcReduction="20000"/>
          </a:bodyPr>
          <a:lstStyle/>
          <a:p>
            <a:pPr marL="0" indent="0">
              <a:buNone/>
            </a:pPr>
            <a:r>
              <a:rPr lang="en-US" i="1" dirty="0"/>
              <a:t>Often when participants—especially students—shared, they generated an immense amount of passion. For example, when one student shared that she felt empowered when she graduated—her energy cannot be captured in the audio recording or transcript. In almost every focus group participants appeared to be comfortable with one another and thoughtful of one another and the conversations flowed smoothly.</a:t>
            </a:r>
            <a:endParaRPr lang="en-US" dirty="0"/>
          </a:p>
          <a:p>
            <a:pPr marL="0" indent="0">
              <a:buNone/>
            </a:pPr>
            <a:r>
              <a:rPr lang="en-US" dirty="0" smtClean="0"/>
              <a:t>- </a:t>
            </a:r>
            <a:r>
              <a:rPr lang="en-US" b="1" dirty="0" smtClean="0"/>
              <a:t>Focus Group Facilitator</a:t>
            </a:r>
            <a:endParaRPr lang="en-US" b="1" dirty="0"/>
          </a:p>
        </p:txBody>
      </p:sp>
      <p:sp>
        <p:nvSpPr>
          <p:cNvPr id="4" name="Content Placeholder 3"/>
          <p:cNvSpPr>
            <a:spLocks noGrp="1"/>
          </p:cNvSpPr>
          <p:nvPr>
            <p:ph sz="half" idx="2"/>
          </p:nvPr>
        </p:nvSpPr>
        <p:spPr/>
        <p:txBody>
          <a:bodyPr>
            <a:normAutofit fontScale="77500" lnSpcReduction="20000"/>
          </a:bodyPr>
          <a:lstStyle/>
          <a:p>
            <a:pPr marL="0" indent="0">
              <a:buNone/>
            </a:pPr>
            <a:r>
              <a:rPr lang="en-US" b="1" dirty="0" smtClean="0"/>
              <a:t>Limitations</a:t>
            </a:r>
          </a:p>
          <a:p>
            <a:r>
              <a:rPr lang="en-US" dirty="0" smtClean="0"/>
              <a:t>Selection bias</a:t>
            </a:r>
          </a:p>
          <a:p>
            <a:r>
              <a:rPr lang="en-US" dirty="0" smtClean="0"/>
              <a:t>Small sample size</a:t>
            </a:r>
          </a:p>
          <a:p>
            <a:r>
              <a:rPr lang="en-US" dirty="0" smtClean="0"/>
              <a:t>Likely oversample of social work students</a:t>
            </a:r>
          </a:p>
          <a:p>
            <a:endParaRPr lang="en-US" dirty="0"/>
          </a:p>
          <a:p>
            <a:pPr marL="0" indent="0">
              <a:buNone/>
            </a:pPr>
            <a:r>
              <a:rPr lang="en-US" b="1" dirty="0" smtClean="0"/>
              <a:t>Strengths</a:t>
            </a:r>
          </a:p>
          <a:p>
            <a:r>
              <a:rPr lang="en-US" dirty="0" smtClean="0"/>
              <a:t>Passion</a:t>
            </a:r>
          </a:p>
          <a:p>
            <a:r>
              <a:rPr lang="en-US" dirty="0" smtClean="0"/>
              <a:t>Depth</a:t>
            </a:r>
          </a:p>
          <a:p>
            <a:r>
              <a:rPr lang="en-US" dirty="0" smtClean="0"/>
              <a:t>Rich detail</a:t>
            </a:r>
          </a:p>
          <a:p>
            <a:pPr marL="0" indent="0">
              <a:buNone/>
            </a:pPr>
            <a:endParaRPr lang="en-US" dirty="0" smtClean="0"/>
          </a:p>
        </p:txBody>
      </p:sp>
    </p:spTree>
    <p:extLst>
      <p:ext uri="{BB962C8B-B14F-4D97-AF65-F5344CB8AC3E}">
        <p14:creationId xmlns:p14="http://schemas.microsoft.com/office/powerpoint/2010/main" val="41202692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Support to Make Changes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i="1" dirty="0"/>
              <a:t>I feel like there’s a lot of opportunities and there are people that want to do certain things, but I feel like there’s also this sense of disconnect where there are these amazing professors but they are also kind of underpaid.  They have their own lives to run outside of school and a lot of them are already taking on a lot of other activities. </a:t>
            </a:r>
            <a:endParaRPr lang="en-US" i="1" dirty="0" smtClean="0"/>
          </a:p>
          <a:p>
            <a:pPr>
              <a:buFontTx/>
              <a:buChar char="-"/>
            </a:pPr>
            <a:r>
              <a:rPr lang="en-US" b="1" dirty="0" smtClean="0"/>
              <a:t>Undergrad Student</a:t>
            </a:r>
          </a:p>
          <a:p>
            <a:pPr>
              <a:buFontTx/>
              <a:buChar char="-"/>
            </a:pPr>
            <a:endParaRPr lang="en-US" b="1" dirty="0"/>
          </a:p>
          <a:p>
            <a:pPr marL="0" indent="0">
              <a:buNone/>
            </a:pPr>
            <a:r>
              <a:rPr lang="en-US" i="1" dirty="0"/>
              <a:t>I didn't come prepared for this job…I'm in quarter two, and I'm just a little ahead of the students mainly because it's content I haven't taught…But I think…in terms of the system issue and systemic change, and if we're about social justice as an institution, then it's going to really cause more work for us, the instructors, and collaborative work in my opinion is the best way to go at that.</a:t>
            </a:r>
            <a:endParaRPr lang="en-US" dirty="0"/>
          </a:p>
          <a:p>
            <a:pPr marL="0" indent="0">
              <a:buNone/>
            </a:pPr>
            <a:r>
              <a:rPr lang="en-US" b="1" dirty="0" smtClean="0"/>
              <a:t>- Faculty Member</a:t>
            </a:r>
          </a:p>
          <a:p>
            <a:pPr>
              <a:buFontTx/>
              <a:buChar char="-"/>
            </a:pPr>
            <a:endParaRPr lang="en-US" b="1" dirty="0"/>
          </a:p>
          <a:p>
            <a:pPr marL="0" indent="0">
              <a:buNone/>
            </a:pPr>
            <a:endParaRPr lang="en-US" b="1" dirty="0"/>
          </a:p>
        </p:txBody>
      </p:sp>
    </p:spTree>
    <p:extLst>
      <p:ext uri="{BB962C8B-B14F-4D97-AF65-F5344CB8AC3E}">
        <p14:creationId xmlns:p14="http://schemas.microsoft.com/office/powerpoint/2010/main" val="14640007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a:t>
            </a:r>
            <a:r>
              <a:rPr lang="en-US" dirty="0" smtClean="0"/>
              <a:t>Steps</a:t>
            </a:r>
            <a:endParaRPr lang="en-US"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rot="21316326">
            <a:off x="383034" y="2067925"/>
            <a:ext cx="4038600" cy="2065049"/>
          </a:xfrm>
        </p:spPr>
      </p:pic>
      <p:sp>
        <p:nvSpPr>
          <p:cNvPr id="4" name="Content Placeholder 3"/>
          <p:cNvSpPr>
            <a:spLocks noGrp="1"/>
          </p:cNvSpPr>
          <p:nvPr>
            <p:ph sz="half" idx="2"/>
          </p:nvPr>
        </p:nvSpPr>
        <p:spPr/>
        <p:txBody>
          <a:bodyPr>
            <a:normAutofit lnSpcReduction="10000"/>
          </a:bodyPr>
          <a:lstStyle/>
          <a:p>
            <a:r>
              <a:rPr lang="en-US" dirty="0" smtClean="0"/>
              <a:t>DSJ Faculty Fellows Pilot Program 2013-2014</a:t>
            </a:r>
          </a:p>
          <a:p>
            <a:r>
              <a:rPr lang="en-US" dirty="0" smtClean="0"/>
              <a:t>DSJ Teaching Guide 2013-2014</a:t>
            </a:r>
          </a:p>
          <a:p>
            <a:r>
              <a:rPr lang="en-US" dirty="0" smtClean="0"/>
              <a:t>Proposal submitted for a STEM Expansion of the Faculty Fellows Program</a:t>
            </a:r>
          </a:p>
          <a:p>
            <a:r>
              <a:rPr lang="en-US" dirty="0" smtClean="0"/>
              <a:t>More analysis, presentations, and papers</a:t>
            </a:r>
            <a:endParaRPr lang="en-US" dirty="0"/>
          </a:p>
        </p:txBody>
      </p:sp>
    </p:spTree>
    <p:extLst>
      <p:ext uri="{BB962C8B-B14F-4D97-AF65-F5344CB8AC3E}">
        <p14:creationId xmlns:p14="http://schemas.microsoft.com/office/powerpoint/2010/main" val="29554655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3400" y="4038600"/>
            <a:ext cx="8229600" cy="2590800"/>
          </a:xfrm>
        </p:spPr>
        <p:txBody>
          <a:bodyPr>
            <a:normAutofit/>
          </a:bodyPr>
          <a:lstStyle/>
          <a:p>
            <a:pPr marL="0" indent="0" algn="ctr">
              <a:buNone/>
            </a:pPr>
            <a:r>
              <a:rPr lang="en-US" sz="1800" dirty="0" smtClean="0"/>
              <a:t>Sarah Taylor, MSW, PhD</a:t>
            </a:r>
          </a:p>
          <a:p>
            <a:pPr marL="0" indent="0" algn="ctr">
              <a:buNone/>
            </a:pPr>
            <a:r>
              <a:rPr lang="en-US" sz="1800" dirty="0" smtClean="0"/>
              <a:t>Assistant Professor, Department of Social Work</a:t>
            </a:r>
          </a:p>
          <a:p>
            <a:pPr marL="0" indent="0" algn="ctr">
              <a:buNone/>
            </a:pPr>
            <a:r>
              <a:rPr lang="en-US" sz="1800" dirty="0" smtClean="0"/>
              <a:t>California State University, East Bay</a:t>
            </a:r>
          </a:p>
          <a:p>
            <a:pPr marL="0" indent="0" algn="ctr">
              <a:buNone/>
            </a:pPr>
            <a:r>
              <a:rPr lang="en-US" sz="1800" dirty="0">
                <a:hlinkClick r:id="rId2"/>
              </a:rPr>
              <a:t>s</a:t>
            </a:r>
            <a:r>
              <a:rPr lang="en-US" sz="1800" dirty="0" smtClean="0">
                <a:hlinkClick r:id="rId2"/>
              </a:rPr>
              <a:t>arah.taylor@csueastbay.edu</a:t>
            </a:r>
            <a:r>
              <a:rPr lang="en-US" sz="1800" dirty="0" smtClean="0"/>
              <a:t> </a:t>
            </a:r>
          </a:p>
          <a:p>
            <a:pPr marL="0" indent="0" algn="ctr">
              <a:buNone/>
            </a:pPr>
            <a:r>
              <a:rPr lang="en-US" sz="1800" dirty="0">
                <a:hlinkClick r:id="rId3"/>
              </a:rPr>
              <a:t>http://</a:t>
            </a:r>
            <a:r>
              <a:rPr lang="en-US" sz="1800" dirty="0" smtClean="0">
                <a:hlinkClick r:id="rId3"/>
              </a:rPr>
              <a:t>www20.csueastbay.edu/directory/profiles/sw/taylorsarah.html</a:t>
            </a:r>
            <a:r>
              <a:rPr lang="en-US" sz="1800" dirty="0" smtClean="0"/>
              <a:t> </a:t>
            </a:r>
            <a:endParaRPr lang="en-US" sz="1800" dirty="0"/>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2258" y="304800"/>
            <a:ext cx="4572000" cy="2463116"/>
          </a:xfrm>
          <a:prstGeom prst="rect">
            <a:avLst/>
          </a:prstGeom>
        </p:spPr>
      </p:pic>
      <p:sp>
        <p:nvSpPr>
          <p:cNvPr id="8" name="TextBox 7"/>
          <p:cNvSpPr txBox="1"/>
          <p:nvPr/>
        </p:nvSpPr>
        <p:spPr>
          <a:xfrm>
            <a:off x="2699876" y="2865479"/>
            <a:ext cx="3596763" cy="246221"/>
          </a:xfrm>
          <a:prstGeom prst="rect">
            <a:avLst/>
          </a:prstGeom>
          <a:noFill/>
        </p:spPr>
        <p:txBody>
          <a:bodyPr wrap="square" rtlCol="0">
            <a:spAutoFit/>
          </a:bodyPr>
          <a:lstStyle/>
          <a:p>
            <a:r>
              <a:rPr lang="en-US" sz="1000" dirty="0" smtClean="0"/>
              <a:t>Sunset in Hayward, CA, October 2, 2012, Photo by Sarah Taylor</a:t>
            </a:r>
            <a:endParaRPr lang="en-US" sz="1000" dirty="0"/>
          </a:p>
        </p:txBody>
      </p:sp>
    </p:spTree>
    <p:extLst>
      <p:ext uri="{BB962C8B-B14F-4D97-AF65-F5344CB8AC3E}">
        <p14:creationId xmlns:p14="http://schemas.microsoft.com/office/powerpoint/2010/main" val="2594709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0" y="890568"/>
            <a:ext cx="6611112" cy="639762"/>
          </a:xfrm>
        </p:spPr>
        <p:txBody>
          <a:bodyPr>
            <a:normAutofit fontScale="90000"/>
          </a:bodyPr>
          <a:lstStyle/>
          <a:p>
            <a:r>
              <a:rPr lang="en-US" dirty="0" smtClean="0"/>
              <a:t>Acknowledgments and Background</a:t>
            </a:r>
            <a:endParaRPr lang="en-US" dirty="0"/>
          </a:p>
        </p:txBody>
      </p:sp>
      <p:sp>
        <p:nvSpPr>
          <p:cNvPr id="5" name="Content Placeholder 4"/>
          <p:cNvSpPr>
            <a:spLocks noGrp="1"/>
          </p:cNvSpPr>
          <p:nvPr>
            <p:ph idx="1"/>
          </p:nvPr>
        </p:nvSpPr>
        <p:spPr>
          <a:xfrm>
            <a:off x="457200" y="2057400"/>
            <a:ext cx="8229600" cy="4525963"/>
          </a:xfrm>
        </p:spPr>
        <p:txBody>
          <a:bodyPr>
            <a:normAutofit fontScale="92500" lnSpcReduction="20000"/>
          </a:bodyPr>
          <a:lstStyle/>
          <a:p>
            <a:r>
              <a:rPr lang="en-US" dirty="0" smtClean="0"/>
              <a:t>The study was funded by the Programmatic and Excellence in Innovation in Learning (PEIL) program through the CSU East Bay Office of the Provost.</a:t>
            </a:r>
          </a:p>
          <a:p>
            <a:r>
              <a:rPr lang="en-US" dirty="0" smtClean="0"/>
              <a:t>The goal of the PEIL program is “To </a:t>
            </a:r>
            <a:r>
              <a:rPr lang="en-US" dirty="0"/>
              <a:t>support innovation and excellence in education, and to promote teaching that prepares students to meet the demands of the 21st Century global </a:t>
            </a:r>
            <a:r>
              <a:rPr lang="en-US" dirty="0" smtClean="0"/>
              <a:t>environment…Programmatic </a:t>
            </a:r>
            <a:r>
              <a:rPr lang="en-US" dirty="0"/>
              <a:t>Excellence &amp; Innovation in Learning (PEIL) grants are intended to support faculty teams and departments committed to achieving widespread sustained improvement in undergraduate instruction using established best practices</a:t>
            </a:r>
            <a:r>
              <a:rPr lang="en-US" dirty="0" smtClean="0"/>
              <a:t>.”</a:t>
            </a:r>
          </a:p>
          <a:p>
            <a:r>
              <a:rPr lang="en-US" dirty="0" smtClean="0"/>
              <a:t>These internal grants are awarded competitively. Our team received the grant in 2012-2013 and again in 2013-2014.</a:t>
            </a:r>
          </a:p>
          <a:p>
            <a:r>
              <a:rPr lang="en-US" dirty="0" smtClean="0"/>
              <a:t>In addition to the co-authors, contributors to the study included: Isobel Marcus, MSW, </a:t>
            </a:r>
            <a:r>
              <a:rPr lang="en-US" dirty="0" err="1" smtClean="0"/>
              <a:t>Thahn</a:t>
            </a:r>
            <a:r>
              <a:rPr lang="en-US" dirty="0" smtClean="0"/>
              <a:t> Le, MSW, Philip Chang, MSW Candidate, and Derek Jackson Kimball, PhD.</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77405"/>
            <a:ext cx="1466088" cy="1466088"/>
          </a:xfrm>
          <a:prstGeom prst="rect">
            <a:avLst/>
          </a:prstGeom>
        </p:spPr>
      </p:pic>
    </p:spTree>
    <p:extLst>
      <p:ext uri="{BB962C8B-B14F-4D97-AF65-F5344CB8AC3E}">
        <p14:creationId xmlns:p14="http://schemas.microsoft.com/office/powerpoint/2010/main" val="143813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Demographics of CSU East Bay Students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1276" y="990600"/>
            <a:ext cx="6376698" cy="5445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28600" y="6436470"/>
            <a:ext cx="8610600" cy="307777"/>
          </a:xfrm>
          <a:prstGeom prst="rect">
            <a:avLst/>
          </a:prstGeom>
          <a:noFill/>
        </p:spPr>
        <p:txBody>
          <a:bodyPr wrap="square" rtlCol="0">
            <a:spAutoFit/>
          </a:bodyPr>
          <a:lstStyle/>
          <a:p>
            <a:r>
              <a:rPr lang="en-US" sz="1400" dirty="0" smtClean="0"/>
              <a:t>From: </a:t>
            </a:r>
            <a:r>
              <a:rPr lang="en-US" sz="1400" dirty="0" smtClean="0">
                <a:hlinkClick r:id="rId3"/>
              </a:rPr>
              <a:t>http://www.collegeportraits.org/CA/CSUEB/characteristics</a:t>
            </a:r>
            <a:r>
              <a:rPr lang="en-US" sz="1400" dirty="0" smtClean="0"/>
              <a:t> </a:t>
            </a:r>
            <a:endParaRPr lang="en-US" sz="1400" dirty="0"/>
          </a:p>
        </p:txBody>
      </p:sp>
    </p:spTree>
    <p:extLst>
      <p:ext uri="{BB962C8B-B14F-4D97-AF65-F5344CB8AC3E}">
        <p14:creationId xmlns:p14="http://schemas.microsoft.com/office/powerpoint/2010/main" val="4188199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Other Campus Facts</a:t>
            </a:r>
            <a:endParaRPr lang="en-US" dirty="0"/>
          </a:p>
        </p:txBody>
      </p:sp>
      <p:sp>
        <p:nvSpPr>
          <p:cNvPr id="3" name="Content Placeholder 2"/>
          <p:cNvSpPr>
            <a:spLocks noGrp="1"/>
          </p:cNvSpPr>
          <p:nvPr>
            <p:ph idx="1"/>
          </p:nvPr>
        </p:nvSpPr>
        <p:spPr>
          <a:xfrm>
            <a:off x="419100" y="1219200"/>
            <a:ext cx="8229600" cy="4525963"/>
          </a:xfrm>
        </p:spPr>
        <p:txBody>
          <a:bodyPr/>
          <a:lstStyle/>
          <a:p>
            <a:r>
              <a:rPr lang="en-US" dirty="0" smtClean="0"/>
              <a:t>13,851 students total (2401 grad students)</a:t>
            </a:r>
          </a:p>
          <a:p>
            <a:r>
              <a:rPr lang="en-US" dirty="0" smtClean="0"/>
              <a:t>34% of undergrads are over age 25</a:t>
            </a:r>
          </a:p>
          <a:p>
            <a:r>
              <a:rPr lang="en-US" dirty="0" smtClean="0"/>
              <a:t>44% of undergrads are classified as having a low-income</a:t>
            </a:r>
          </a:p>
          <a:p>
            <a:r>
              <a:rPr lang="en-US" dirty="0" smtClean="0"/>
              <a:t>39.8% of first-time, first-year, full-time students graduate within 6 years.</a:t>
            </a:r>
          </a:p>
          <a:p>
            <a:endParaRPr lang="en-US" dirty="0"/>
          </a:p>
        </p:txBody>
      </p:sp>
      <p:sp>
        <p:nvSpPr>
          <p:cNvPr id="4" name="TextBox 3"/>
          <p:cNvSpPr txBox="1"/>
          <p:nvPr/>
        </p:nvSpPr>
        <p:spPr>
          <a:xfrm>
            <a:off x="228600" y="6217556"/>
            <a:ext cx="8610600" cy="461665"/>
          </a:xfrm>
          <a:prstGeom prst="rect">
            <a:avLst/>
          </a:prstGeom>
          <a:noFill/>
        </p:spPr>
        <p:txBody>
          <a:bodyPr wrap="square" rtlCol="0">
            <a:spAutoFit/>
          </a:bodyPr>
          <a:lstStyle/>
          <a:p>
            <a:r>
              <a:rPr lang="en-US" sz="1200" dirty="0" smtClean="0"/>
              <a:t>Data from: </a:t>
            </a:r>
            <a:r>
              <a:rPr lang="en-US" sz="1200" dirty="0" smtClean="0">
                <a:hlinkClick r:id="rId2"/>
              </a:rPr>
              <a:t>http://www.collegeportraits.org/CA/CSUEB/characteristics</a:t>
            </a:r>
            <a:r>
              <a:rPr lang="en-US" sz="1200" dirty="0" smtClean="0"/>
              <a:t> &amp; </a:t>
            </a:r>
            <a:r>
              <a:rPr lang="en-US" sz="1200" dirty="0" smtClean="0">
                <a:hlinkClick r:id="rId3"/>
              </a:rPr>
              <a:t>http://www.collegeportraits.org/CA/CSUEB/undergrad_success</a:t>
            </a:r>
            <a:endParaRPr lang="en-US" sz="1200" dirty="0" smtClean="0"/>
          </a:p>
          <a:p>
            <a:r>
              <a:rPr lang="en-US" sz="1200" dirty="0" smtClean="0"/>
              <a:t>Image from: </a:t>
            </a:r>
            <a:r>
              <a:rPr lang="en-US" sz="1200" dirty="0" smtClean="0">
                <a:hlinkClick r:id="rId4"/>
              </a:rPr>
              <a:t>http://www.linkedin.com/edu/california-state-university-east-bay-17825</a:t>
            </a:r>
            <a:r>
              <a:rPr lang="en-US" sz="1200" dirty="0" smtClean="0"/>
              <a:t>   </a:t>
            </a:r>
            <a:endParaRPr lang="en-US" sz="1200" dirty="0"/>
          </a:p>
        </p:txBody>
      </p:sp>
      <p:pic>
        <p:nvPicPr>
          <p:cNvPr id="2050" name="Picture 2" descr="http://blog.meetmycollege.com/wp-content/uploads/2013/05/531889_10150777107727345_11239113_n.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9922" y="3694277"/>
            <a:ext cx="6507956" cy="2418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7650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Background and Questions</a:t>
            </a:r>
            <a:endParaRPr lang="en-US" dirty="0"/>
          </a:p>
        </p:txBody>
      </p:sp>
      <p:sp>
        <p:nvSpPr>
          <p:cNvPr id="3" name="Content Placeholder 2"/>
          <p:cNvSpPr>
            <a:spLocks noGrp="1"/>
          </p:cNvSpPr>
          <p:nvPr>
            <p:ph idx="1"/>
          </p:nvPr>
        </p:nvSpPr>
        <p:spPr/>
        <p:txBody>
          <a:bodyPr/>
          <a:lstStyle/>
          <a:p>
            <a:pPr marL="0" indent="0">
              <a:buNone/>
            </a:pPr>
            <a:r>
              <a:rPr lang="en-US" dirty="0" smtClean="0"/>
              <a:t>Our purpose was to explore next steps in advancing our Institutional </a:t>
            </a:r>
            <a:r>
              <a:rPr lang="en-US" dirty="0"/>
              <a:t>Learning Objective </a:t>
            </a:r>
            <a:r>
              <a:rPr lang="en-US" dirty="0" smtClean="0"/>
              <a:t>(ILO), adopted in Spring 2012, that graduates should be able to </a:t>
            </a:r>
            <a:r>
              <a:rPr lang="en-US" i="1" dirty="0" smtClean="0"/>
              <a:t>Apply </a:t>
            </a:r>
            <a:r>
              <a:rPr lang="en-US" i="1" dirty="0"/>
              <a:t>knowledge of diversity and multicultural competencies to promote equity and social </a:t>
            </a:r>
            <a:r>
              <a:rPr lang="en-US" i="1" dirty="0" smtClean="0"/>
              <a:t>justice </a:t>
            </a:r>
            <a:r>
              <a:rPr lang="en-US" i="1" dirty="0"/>
              <a:t>in our </a:t>
            </a:r>
            <a:r>
              <a:rPr lang="en-US" i="1" dirty="0" smtClean="0"/>
              <a:t>communities</a:t>
            </a:r>
            <a:r>
              <a:rPr lang="en-US" dirty="0" smtClean="0"/>
              <a:t>?</a:t>
            </a:r>
          </a:p>
          <a:p>
            <a:pPr marL="0" indent="0">
              <a:buNone/>
            </a:pPr>
            <a:endParaRPr lang="en-US" dirty="0"/>
          </a:p>
          <a:p>
            <a:pPr marL="457200" indent="-457200">
              <a:buFont typeface="+mj-lt"/>
              <a:buAutoNum type="arabicPeriod"/>
            </a:pPr>
            <a:r>
              <a:rPr lang="en-US" dirty="0"/>
              <a:t>How does this highly diverse student body influence the type of academic community we co-create?</a:t>
            </a:r>
          </a:p>
          <a:p>
            <a:pPr marL="457200" indent="-457200">
              <a:buFont typeface="+mj-lt"/>
              <a:buAutoNum type="arabicPeriod"/>
            </a:pPr>
            <a:r>
              <a:rPr lang="en-US" dirty="0"/>
              <a:t>How do students, faculty, and staff understand diversity?</a:t>
            </a:r>
          </a:p>
          <a:p>
            <a:pPr marL="457200" indent="-457200">
              <a:buFont typeface="+mj-lt"/>
              <a:buAutoNum type="arabicPeriod"/>
            </a:pPr>
            <a:r>
              <a:rPr lang="en-US" dirty="0"/>
              <a:t>How </a:t>
            </a:r>
            <a:r>
              <a:rPr lang="en-US" dirty="0" smtClean="0"/>
              <a:t>well are we teaching </a:t>
            </a:r>
            <a:r>
              <a:rPr lang="en-US" dirty="0"/>
              <a:t>and </a:t>
            </a:r>
            <a:r>
              <a:rPr lang="en-US" dirty="0" smtClean="0"/>
              <a:t>learning </a:t>
            </a:r>
            <a:r>
              <a:rPr lang="en-US" dirty="0"/>
              <a:t>about diversity?</a:t>
            </a:r>
          </a:p>
          <a:p>
            <a:pPr marL="457200" indent="-457200">
              <a:buFont typeface="+mj-lt"/>
              <a:buAutoNum type="arabicPeriod"/>
            </a:pPr>
            <a:r>
              <a:rPr lang="en-US" dirty="0"/>
              <a:t>How </a:t>
            </a:r>
            <a:r>
              <a:rPr lang="en-US" dirty="0" smtClean="0"/>
              <a:t>well are we creating an </a:t>
            </a:r>
            <a:r>
              <a:rPr lang="en-US" dirty="0"/>
              <a:t>inclusive environment?</a:t>
            </a:r>
          </a:p>
          <a:p>
            <a:pPr marL="0" indent="0">
              <a:buNone/>
            </a:pPr>
            <a:endParaRPr lang="en-US" dirty="0"/>
          </a:p>
          <a:p>
            <a:endParaRPr lang="en-US" dirty="0"/>
          </a:p>
        </p:txBody>
      </p:sp>
    </p:spTree>
    <p:extLst>
      <p:ext uri="{BB962C8B-B14F-4D97-AF65-F5344CB8AC3E}">
        <p14:creationId xmlns:p14="http://schemas.microsoft.com/office/powerpoint/2010/main" val="24685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Methods</a:t>
            </a:r>
            <a:endParaRPr lang="en-US" dirty="0"/>
          </a:p>
        </p:txBody>
      </p:sp>
      <p:sp>
        <p:nvSpPr>
          <p:cNvPr id="3" name="Content Placeholder 2"/>
          <p:cNvSpPr>
            <a:spLocks noGrp="1"/>
          </p:cNvSpPr>
          <p:nvPr>
            <p:ph idx="1"/>
          </p:nvPr>
        </p:nvSpPr>
        <p:spPr>
          <a:xfrm>
            <a:off x="381000" y="1447800"/>
            <a:ext cx="8458200" cy="4953000"/>
          </a:xfrm>
        </p:spPr>
        <p:txBody>
          <a:bodyPr>
            <a:noAutofit/>
          </a:bodyPr>
          <a:lstStyle/>
          <a:p>
            <a:r>
              <a:rPr lang="en-US" sz="1800" dirty="0" smtClean="0"/>
              <a:t>Part of a three-component planning study:</a:t>
            </a:r>
          </a:p>
          <a:p>
            <a:pPr lvl="1"/>
            <a:r>
              <a:rPr lang="en-US" sz="1800" dirty="0" smtClean="0">
                <a:solidFill>
                  <a:srgbClr val="FFFF00"/>
                </a:solidFill>
              </a:rPr>
              <a:t>Focus groups with faculty staff, and students</a:t>
            </a:r>
          </a:p>
          <a:p>
            <a:pPr lvl="1"/>
            <a:r>
              <a:rPr lang="en-US" sz="1800" dirty="0"/>
              <a:t> Insights and strategies from visits and face-to-face interviews with our neighboring institutions engaging in exemplary </a:t>
            </a:r>
            <a:r>
              <a:rPr lang="en-US" sz="1800" dirty="0" smtClean="0"/>
              <a:t>practices</a:t>
            </a:r>
          </a:p>
          <a:p>
            <a:pPr lvl="1"/>
            <a:r>
              <a:rPr lang="en-US" sz="1800" dirty="0"/>
              <a:t>The DSJ-specific content in 85 course syllabi drawn from across the </a:t>
            </a:r>
            <a:r>
              <a:rPr lang="en-US" sz="1800" dirty="0" smtClean="0"/>
              <a:t>campus</a:t>
            </a:r>
          </a:p>
          <a:p>
            <a:r>
              <a:rPr lang="en-US" sz="1800" dirty="0" smtClean="0"/>
              <a:t>All groups facilitated by a professional consultant with experience in diversity and social justice and in leading focus groups</a:t>
            </a:r>
          </a:p>
          <a:p>
            <a:r>
              <a:rPr lang="en-US" sz="1800" dirty="0" smtClean="0"/>
              <a:t>The leadership team provided a semi-structured focus group protocol. Topics included:</a:t>
            </a:r>
          </a:p>
          <a:p>
            <a:pPr lvl="1"/>
            <a:r>
              <a:rPr lang="en-US" sz="1800" dirty="0"/>
              <a:t>Conceptualizations of diversity, social justice, and civic engagement</a:t>
            </a:r>
          </a:p>
          <a:p>
            <a:pPr lvl="1"/>
            <a:r>
              <a:rPr lang="en-US" sz="1800" dirty="0"/>
              <a:t>How curricular and co-curricular activities currently address diversity, social justice, and civic engagement, including the explicit and implicit curriculum</a:t>
            </a:r>
          </a:p>
          <a:p>
            <a:pPr lvl="1"/>
            <a:r>
              <a:rPr lang="en-US" sz="1800" dirty="0"/>
              <a:t>Suggestions for how curricular and co-curricular activities should address diversity, social justice, and civic </a:t>
            </a:r>
            <a:r>
              <a:rPr lang="en-US" sz="1800" dirty="0" smtClean="0"/>
              <a:t>engagement</a:t>
            </a:r>
          </a:p>
          <a:p>
            <a:r>
              <a:rPr lang="en-US" sz="1800" dirty="0" smtClean="0"/>
              <a:t>Separate </a:t>
            </a:r>
            <a:r>
              <a:rPr lang="en-US" sz="1800" dirty="0"/>
              <a:t>groups for staff (1 group), faculty (2 groups), graduate students, (2 groups), STEM undergraduate students (2 groups), and all other undergraduate students (4 groups). </a:t>
            </a:r>
            <a:endParaRPr lang="en-US" sz="1800" dirty="0">
              <a:solidFill>
                <a:schemeClr val="tx2"/>
              </a:solidFill>
            </a:endParaRPr>
          </a:p>
        </p:txBody>
      </p:sp>
    </p:spTree>
    <p:extLst>
      <p:ext uri="{BB962C8B-B14F-4D97-AF65-F5344CB8AC3E}">
        <p14:creationId xmlns:p14="http://schemas.microsoft.com/office/powerpoint/2010/main" val="2096939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Group Opening</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On the index card I’m giving to you, please take a few minutes to jot down the first 5 words that come into your head when I say “diversity and social justice</a:t>
            </a:r>
            <a:r>
              <a:rPr lang="en-US" dirty="0" smtClean="0"/>
              <a:t>.”</a:t>
            </a:r>
            <a:endParaRPr lang="en-US" dirty="0"/>
          </a:p>
          <a:p>
            <a:r>
              <a:rPr lang="en-US" dirty="0" smtClean="0"/>
              <a:t>Great</a:t>
            </a:r>
            <a:r>
              <a:rPr lang="en-US" dirty="0"/>
              <a:t>, thanks. Can we go around the room and share the words? I’m going to write all the words </a:t>
            </a:r>
            <a:r>
              <a:rPr lang="en-US" dirty="0" smtClean="0"/>
              <a:t>you </a:t>
            </a:r>
            <a:r>
              <a:rPr lang="en-US" dirty="0"/>
              <a:t>said on the white board. You can skip your turn if you don’t feel comfortable</a:t>
            </a:r>
            <a:r>
              <a:rPr lang="en-US" dirty="0" smtClean="0"/>
              <a:t>.</a:t>
            </a:r>
            <a:endParaRPr lang="en-US" dirty="0"/>
          </a:p>
          <a:p>
            <a:r>
              <a:rPr lang="en-US" dirty="0" smtClean="0"/>
              <a:t>Looking </a:t>
            </a:r>
            <a:r>
              <a:rPr lang="en-US" dirty="0"/>
              <a:t>at our white board, and thinking about your classes and extra-curricular activities at CSU East Bay, please share any thoughts you have about what’s written there (a-f prompt only as needed).</a:t>
            </a:r>
          </a:p>
          <a:p>
            <a:pPr marL="822960" lvl="1" indent="-457200">
              <a:buFont typeface="+mj-lt"/>
              <a:buAutoNum type="alphaLcPeriod"/>
            </a:pPr>
            <a:r>
              <a:rPr lang="en-US" dirty="0"/>
              <a:t>Are there any words that seem especially important to you? Why?</a:t>
            </a:r>
          </a:p>
          <a:p>
            <a:pPr marL="822960" lvl="1" indent="-457200">
              <a:buFont typeface="+mj-lt"/>
              <a:buAutoNum type="alphaLcPeriod"/>
            </a:pPr>
            <a:r>
              <a:rPr lang="en-US" dirty="0"/>
              <a:t>Are there any words that seem to be missing?</a:t>
            </a:r>
          </a:p>
          <a:p>
            <a:pPr marL="822960" lvl="1" indent="-457200">
              <a:buFont typeface="+mj-lt"/>
              <a:buAutoNum type="alphaLcPeriod"/>
            </a:pPr>
            <a:r>
              <a:rPr lang="en-US" dirty="0"/>
              <a:t>Are there any words there that you have a question about?</a:t>
            </a:r>
          </a:p>
          <a:p>
            <a:pPr marL="822960" lvl="1" indent="-457200">
              <a:buFont typeface="+mj-lt"/>
              <a:buAutoNum type="alphaLcPeriod"/>
            </a:pPr>
            <a:r>
              <a:rPr lang="en-US" dirty="0"/>
              <a:t>How are these words reflected in the content of your classes?</a:t>
            </a:r>
          </a:p>
          <a:p>
            <a:pPr marL="822960" lvl="1" indent="-457200">
              <a:buFont typeface="+mj-lt"/>
              <a:buAutoNum type="alphaLcPeriod"/>
            </a:pPr>
            <a:r>
              <a:rPr lang="en-US" dirty="0"/>
              <a:t>How are these words reflected in the way your professors teach (e.g. how they manage the classroom, how they behave in office hours, etc.)</a:t>
            </a:r>
          </a:p>
          <a:p>
            <a:pPr marL="822960" lvl="1" indent="-457200">
              <a:buFont typeface="+mj-lt"/>
              <a:buAutoNum type="alphaLcPeriod"/>
            </a:pPr>
            <a:r>
              <a:rPr lang="en-US" dirty="0"/>
              <a:t>How are these words reflected in your extra-curricular activities?</a:t>
            </a:r>
          </a:p>
          <a:p>
            <a:pPr marL="0" indent="0">
              <a:buNone/>
            </a:pPr>
            <a:endParaRPr lang="en-US" dirty="0"/>
          </a:p>
        </p:txBody>
      </p:sp>
    </p:spTree>
    <p:extLst>
      <p:ext uri="{BB962C8B-B14F-4D97-AF65-F5344CB8AC3E}">
        <p14:creationId xmlns:p14="http://schemas.microsoft.com/office/powerpoint/2010/main" val="2755848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Sample characteristics</a:t>
            </a:r>
            <a:endParaRPr lang="en-US" dirty="0"/>
          </a:p>
        </p:txBody>
      </p:sp>
      <p:sp>
        <p:nvSpPr>
          <p:cNvPr id="5" name="Content Placeholder 4"/>
          <p:cNvSpPr>
            <a:spLocks noGrp="1"/>
          </p:cNvSpPr>
          <p:nvPr>
            <p:ph sz="half" idx="1"/>
          </p:nvPr>
        </p:nvSpPr>
        <p:spPr>
          <a:xfrm>
            <a:off x="457200" y="1600201"/>
            <a:ext cx="7924800" cy="1143000"/>
          </a:xfrm>
        </p:spPr>
        <p:txBody>
          <a:bodyPr/>
          <a:lstStyle/>
          <a:p>
            <a:r>
              <a:rPr lang="en-US" dirty="0" smtClean="0"/>
              <a:t>11 </a:t>
            </a:r>
            <a:r>
              <a:rPr lang="en-US" dirty="0"/>
              <a:t>focus groups with 46 faculty, staff, and students </a:t>
            </a:r>
          </a:p>
          <a:p>
            <a:r>
              <a:rPr lang="en-US" dirty="0"/>
              <a:t>27 students, 8 staff, 11 faculty</a:t>
            </a:r>
          </a:p>
          <a:p>
            <a:pPr marL="0" indent="0">
              <a:buNone/>
            </a:pP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4230275736"/>
              </p:ext>
            </p:extLst>
          </p:nvPr>
        </p:nvGraphicFramePr>
        <p:xfrm>
          <a:off x="381000" y="3657600"/>
          <a:ext cx="4572000" cy="2362199"/>
        </p:xfrm>
        <a:graphic>
          <a:graphicData uri="http://schemas.openxmlformats.org/drawingml/2006/table">
            <a:tbl>
              <a:tblPr firstRow="1" firstCol="1" bandRow="1">
                <a:tableStyleId>{5C22544A-7EE6-4342-B048-85BDC9FD1C3A}</a:tableStyleId>
              </a:tblPr>
              <a:tblGrid>
                <a:gridCol w="2209800"/>
                <a:gridCol w="2362200"/>
              </a:tblGrid>
              <a:tr h="674914">
                <a:tc>
                  <a:txBody>
                    <a:bodyPr/>
                    <a:lstStyle/>
                    <a:p>
                      <a:pPr marL="0" marR="0">
                        <a:spcBef>
                          <a:spcPts val="0"/>
                        </a:spcBef>
                        <a:spcAft>
                          <a:spcPts val="0"/>
                        </a:spcAft>
                      </a:pPr>
                      <a:r>
                        <a:rPr lang="en-US" sz="1200" dirty="0">
                          <a:effectLst/>
                        </a:rPr>
                        <a:t>Race/ Ethnicity</a:t>
                      </a:r>
                      <a:endParaRPr lang="en-US" sz="1200" dirty="0">
                        <a:effectLst/>
                        <a:latin typeface="Calibri"/>
                        <a:ea typeface="MS Mincho"/>
                        <a:cs typeface="Times New Roman"/>
                      </a:endParaRPr>
                    </a:p>
                  </a:txBody>
                  <a:tcPr marL="68580" marR="68580" marT="0" marB="0"/>
                </a:tc>
                <a:tc>
                  <a:txBody>
                    <a:bodyPr/>
                    <a:lstStyle/>
                    <a:p>
                      <a:pPr marL="0" marR="0">
                        <a:spcBef>
                          <a:spcPts val="0"/>
                        </a:spcBef>
                        <a:spcAft>
                          <a:spcPts val="0"/>
                        </a:spcAft>
                      </a:pPr>
                      <a:r>
                        <a:rPr lang="en-US" sz="1200">
                          <a:effectLst/>
                        </a:rPr>
                        <a:t>Percent of total group participants (n=46)</a:t>
                      </a:r>
                      <a:endParaRPr lang="en-US" sz="1200">
                        <a:effectLst/>
                        <a:latin typeface="Calibri"/>
                        <a:ea typeface="MS Mincho"/>
                        <a:cs typeface="Times New Roman"/>
                      </a:endParaRPr>
                    </a:p>
                  </a:txBody>
                  <a:tcPr marL="68580" marR="68580" marT="0" marB="0"/>
                </a:tc>
              </a:tr>
              <a:tr h="337457">
                <a:tc>
                  <a:txBody>
                    <a:bodyPr/>
                    <a:lstStyle/>
                    <a:p>
                      <a:pPr marL="0" marR="0">
                        <a:spcBef>
                          <a:spcPts val="0"/>
                        </a:spcBef>
                        <a:spcAft>
                          <a:spcPts val="0"/>
                        </a:spcAft>
                      </a:pPr>
                      <a:r>
                        <a:rPr lang="en-US" sz="1200" dirty="0">
                          <a:effectLst/>
                        </a:rPr>
                        <a:t>African American</a:t>
                      </a:r>
                      <a:endParaRPr lang="en-US" sz="1200" dirty="0">
                        <a:effectLst/>
                        <a:latin typeface="Calibri"/>
                        <a:ea typeface="MS Mincho"/>
                        <a:cs typeface="Times New Roman"/>
                      </a:endParaRPr>
                    </a:p>
                  </a:txBody>
                  <a:tcPr marL="68580" marR="68580" marT="0" marB="0"/>
                </a:tc>
                <a:tc>
                  <a:txBody>
                    <a:bodyPr/>
                    <a:lstStyle/>
                    <a:p>
                      <a:pPr marL="0" marR="0">
                        <a:spcBef>
                          <a:spcPts val="0"/>
                        </a:spcBef>
                        <a:spcAft>
                          <a:spcPts val="0"/>
                        </a:spcAft>
                      </a:pPr>
                      <a:r>
                        <a:rPr lang="en-US" sz="1200" dirty="0">
                          <a:effectLst/>
                        </a:rPr>
                        <a:t>22%</a:t>
                      </a:r>
                      <a:endParaRPr lang="en-US" sz="1200" dirty="0">
                        <a:effectLst/>
                        <a:latin typeface="Calibri"/>
                        <a:ea typeface="MS Mincho"/>
                        <a:cs typeface="Times New Roman"/>
                      </a:endParaRPr>
                    </a:p>
                  </a:txBody>
                  <a:tcPr marL="68580" marR="68580" marT="0" marB="0"/>
                </a:tc>
              </a:tr>
              <a:tr h="337457">
                <a:tc>
                  <a:txBody>
                    <a:bodyPr/>
                    <a:lstStyle/>
                    <a:p>
                      <a:pPr marL="0" marR="0">
                        <a:spcBef>
                          <a:spcPts val="0"/>
                        </a:spcBef>
                        <a:spcAft>
                          <a:spcPts val="0"/>
                        </a:spcAft>
                      </a:pPr>
                      <a:r>
                        <a:rPr lang="en-US" sz="1200">
                          <a:effectLst/>
                        </a:rPr>
                        <a:t>European American</a:t>
                      </a:r>
                      <a:endParaRPr lang="en-US" sz="1200">
                        <a:effectLst/>
                        <a:latin typeface="Calibri"/>
                        <a:ea typeface="MS Mincho"/>
                        <a:cs typeface="Times New Roman"/>
                      </a:endParaRPr>
                    </a:p>
                  </a:txBody>
                  <a:tcPr marL="68580" marR="68580" marT="0" marB="0"/>
                </a:tc>
                <a:tc>
                  <a:txBody>
                    <a:bodyPr/>
                    <a:lstStyle/>
                    <a:p>
                      <a:pPr marL="0" marR="0">
                        <a:spcBef>
                          <a:spcPts val="0"/>
                        </a:spcBef>
                        <a:spcAft>
                          <a:spcPts val="0"/>
                        </a:spcAft>
                      </a:pPr>
                      <a:r>
                        <a:rPr lang="en-US" sz="1200">
                          <a:effectLst/>
                        </a:rPr>
                        <a:t>24%</a:t>
                      </a:r>
                      <a:endParaRPr lang="en-US" sz="1200">
                        <a:effectLst/>
                        <a:latin typeface="Calibri"/>
                        <a:ea typeface="MS Mincho"/>
                        <a:cs typeface="Times New Roman"/>
                      </a:endParaRPr>
                    </a:p>
                  </a:txBody>
                  <a:tcPr marL="68580" marR="68580" marT="0" marB="0"/>
                </a:tc>
              </a:tr>
              <a:tr h="337457">
                <a:tc>
                  <a:txBody>
                    <a:bodyPr/>
                    <a:lstStyle/>
                    <a:p>
                      <a:pPr marL="0" marR="0">
                        <a:spcBef>
                          <a:spcPts val="0"/>
                        </a:spcBef>
                        <a:spcAft>
                          <a:spcPts val="0"/>
                        </a:spcAft>
                      </a:pPr>
                      <a:r>
                        <a:rPr lang="en-US" sz="1200">
                          <a:effectLst/>
                        </a:rPr>
                        <a:t>Latino American</a:t>
                      </a:r>
                      <a:endParaRPr lang="en-US" sz="1200">
                        <a:effectLst/>
                        <a:latin typeface="Calibri"/>
                        <a:ea typeface="MS Mincho"/>
                        <a:cs typeface="Times New Roman"/>
                      </a:endParaRPr>
                    </a:p>
                  </a:txBody>
                  <a:tcPr marL="68580" marR="68580" marT="0" marB="0"/>
                </a:tc>
                <a:tc>
                  <a:txBody>
                    <a:bodyPr/>
                    <a:lstStyle/>
                    <a:p>
                      <a:pPr marL="0" marR="0">
                        <a:spcBef>
                          <a:spcPts val="0"/>
                        </a:spcBef>
                        <a:spcAft>
                          <a:spcPts val="0"/>
                        </a:spcAft>
                      </a:pPr>
                      <a:r>
                        <a:rPr lang="en-US" sz="1200">
                          <a:effectLst/>
                        </a:rPr>
                        <a:t>17%</a:t>
                      </a:r>
                      <a:endParaRPr lang="en-US" sz="1200">
                        <a:effectLst/>
                        <a:latin typeface="Calibri"/>
                        <a:ea typeface="MS Mincho"/>
                        <a:cs typeface="Times New Roman"/>
                      </a:endParaRPr>
                    </a:p>
                  </a:txBody>
                  <a:tcPr marL="68580" marR="68580" marT="0" marB="0"/>
                </a:tc>
              </a:tr>
              <a:tr h="337457">
                <a:tc>
                  <a:txBody>
                    <a:bodyPr/>
                    <a:lstStyle/>
                    <a:p>
                      <a:pPr marL="0" marR="0">
                        <a:spcBef>
                          <a:spcPts val="0"/>
                        </a:spcBef>
                        <a:spcAft>
                          <a:spcPts val="0"/>
                        </a:spcAft>
                      </a:pPr>
                      <a:r>
                        <a:rPr lang="en-US" sz="1200">
                          <a:effectLst/>
                        </a:rPr>
                        <a:t>Asian/Pacific Islander American</a:t>
                      </a:r>
                      <a:endParaRPr lang="en-US" sz="1200">
                        <a:effectLst/>
                        <a:latin typeface="Calibri"/>
                        <a:ea typeface="MS Mincho"/>
                        <a:cs typeface="Times New Roman"/>
                      </a:endParaRPr>
                    </a:p>
                  </a:txBody>
                  <a:tcPr marL="68580" marR="68580" marT="0" marB="0"/>
                </a:tc>
                <a:tc>
                  <a:txBody>
                    <a:bodyPr/>
                    <a:lstStyle/>
                    <a:p>
                      <a:pPr marL="0" marR="0">
                        <a:spcBef>
                          <a:spcPts val="0"/>
                        </a:spcBef>
                        <a:spcAft>
                          <a:spcPts val="0"/>
                        </a:spcAft>
                      </a:pPr>
                      <a:r>
                        <a:rPr lang="en-US" sz="1200">
                          <a:effectLst/>
                        </a:rPr>
                        <a:t>24%</a:t>
                      </a:r>
                      <a:endParaRPr lang="en-US" sz="1200">
                        <a:effectLst/>
                        <a:latin typeface="Calibri"/>
                        <a:ea typeface="MS Mincho"/>
                        <a:cs typeface="Times New Roman"/>
                      </a:endParaRPr>
                    </a:p>
                  </a:txBody>
                  <a:tcPr marL="68580" marR="68580" marT="0" marB="0"/>
                </a:tc>
              </a:tr>
              <a:tr h="337457">
                <a:tc>
                  <a:txBody>
                    <a:bodyPr/>
                    <a:lstStyle/>
                    <a:p>
                      <a:pPr marL="0" marR="0">
                        <a:spcBef>
                          <a:spcPts val="0"/>
                        </a:spcBef>
                        <a:spcAft>
                          <a:spcPts val="0"/>
                        </a:spcAft>
                      </a:pPr>
                      <a:r>
                        <a:rPr lang="en-US" sz="1200">
                          <a:effectLst/>
                        </a:rPr>
                        <a:t>Multiple Ethnicities</a:t>
                      </a:r>
                      <a:endParaRPr lang="en-US" sz="1200">
                        <a:effectLst/>
                        <a:latin typeface="Calibri"/>
                        <a:ea typeface="MS Mincho"/>
                        <a:cs typeface="Times New Roman"/>
                      </a:endParaRPr>
                    </a:p>
                  </a:txBody>
                  <a:tcPr marL="68580" marR="68580" marT="0" marB="0"/>
                </a:tc>
                <a:tc>
                  <a:txBody>
                    <a:bodyPr/>
                    <a:lstStyle/>
                    <a:p>
                      <a:pPr marL="0" marR="0">
                        <a:spcBef>
                          <a:spcPts val="0"/>
                        </a:spcBef>
                        <a:spcAft>
                          <a:spcPts val="0"/>
                        </a:spcAft>
                      </a:pPr>
                      <a:r>
                        <a:rPr lang="en-US" sz="1200" dirty="0">
                          <a:effectLst/>
                        </a:rPr>
                        <a:t>13%</a:t>
                      </a:r>
                      <a:endParaRPr lang="en-US" sz="1200" dirty="0">
                        <a:effectLst/>
                        <a:latin typeface="Calibri"/>
                        <a:ea typeface="MS Mincho"/>
                        <a:cs typeface="Times New Roman"/>
                      </a:endParaRPr>
                    </a:p>
                  </a:txBody>
                  <a:tcPr marL="68580" marR="68580"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86778861"/>
              </p:ext>
            </p:extLst>
          </p:nvPr>
        </p:nvGraphicFramePr>
        <p:xfrm>
          <a:off x="5334000" y="2590800"/>
          <a:ext cx="3429000" cy="2133601"/>
        </p:xfrm>
        <a:graphic>
          <a:graphicData uri="http://schemas.openxmlformats.org/drawingml/2006/table">
            <a:tbl>
              <a:tblPr firstRow="1" firstCol="1" bandRow="1">
                <a:tableStyleId>{5C22544A-7EE6-4342-B048-85BDC9FD1C3A}</a:tableStyleId>
              </a:tblPr>
              <a:tblGrid>
                <a:gridCol w="1285875"/>
                <a:gridCol w="2143125"/>
              </a:tblGrid>
              <a:tr h="609601">
                <a:tc>
                  <a:txBody>
                    <a:bodyPr/>
                    <a:lstStyle/>
                    <a:p>
                      <a:pPr marL="0" marR="0">
                        <a:spcBef>
                          <a:spcPts val="0"/>
                        </a:spcBef>
                        <a:spcAft>
                          <a:spcPts val="0"/>
                        </a:spcAft>
                      </a:pPr>
                      <a:r>
                        <a:rPr lang="en-US" sz="1200">
                          <a:effectLst/>
                        </a:rPr>
                        <a:t>Age</a:t>
                      </a:r>
                      <a:endParaRPr lang="en-US" sz="1200">
                        <a:effectLst/>
                        <a:latin typeface="Calibri"/>
                        <a:ea typeface="MS Mincho"/>
                        <a:cs typeface="Times New Roman"/>
                      </a:endParaRPr>
                    </a:p>
                  </a:txBody>
                  <a:tcPr marL="68580" marR="68580" marT="0" marB="0"/>
                </a:tc>
                <a:tc>
                  <a:txBody>
                    <a:bodyPr/>
                    <a:lstStyle/>
                    <a:p>
                      <a:pPr marL="0" marR="0">
                        <a:spcBef>
                          <a:spcPts val="0"/>
                        </a:spcBef>
                        <a:spcAft>
                          <a:spcPts val="0"/>
                        </a:spcAft>
                      </a:pPr>
                      <a:r>
                        <a:rPr lang="en-US" sz="1200">
                          <a:effectLst/>
                        </a:rPr>
                        <a:t>Percent of total group participants (n=46)</a:t>
                      </a:r>
                      <a:endParaRPr lang="en-US" sz="1200">
                        <a:effectLst/>
                        <a:latin typeface="Calibri"/>
                        <a:ea typeface="MS Mincho"/>
                        <a:cs typeface="Times New Roman"/>
                      </a:endParaRPr>
                    </a:p>
                  </a:txBody>
                  <a:tcPr marL="68580" marR="68580" marT="0" marB="0"/>
                </a:tc>
              </a:tr>
              <a:tr h="304800">
                <a:tc>
                  <a:txBody>
                    <a:bodyPr/>
                    <a:lstStyle/>
                    <a:p>
                      <a:pPr marL="0" marR="0">
                        <a:spcBef>
                          <a:spcPts val="0"/>
                        </a:spcBef>
                        <a:spcAft>
                          <a:spcPts val="0"/>
                        </a:spcAft>
                      </a:pPr>
                      <a:r>
                        <a:rPr lang="en-US" sz="1200">
                          <a:effectLst/>
                        </a:rPr>
                        <a:t>18-22</a:t>
                      </a:r>
                      <a:endParaRPr lang="en-US" sz="1200">
                        <a:effectLst/>
                        <a:latin typeface="Calibri"/>
                        <a:ea typeface="MS Mincho"/>
                        <a:cs typeface="Times New Roman"/>
                      </a:endParaRPr>
                    </a:p>
                  </a:txBody>
                  <a:tcPr marL="68580" marR="68580" marT="0" marB="0"/>
                </a:tc>
                <a:tc>
                  <a:txBody>
                    <a:bodyPr/>
                    <a:lstStyle/>
                    <a:p>
                      <a:pPr marL="0" marR="0">
                        <a:spcBef>
                          <a:spcPts val="0"/>
                        </a:spcBef>
                        <a:spcAft>
                          <a:spcPts val="0"/>
                        </a:spcAft>
                      </a:pPr>
                      <a:r>
                        <a:rPr lang="en-US" sz="1200">
                          <a:effectLst/>
                        </a:rPr>
                        <a:t>22%</a:t>
                      </a:r>
                      <a:endParaRPr lang="en-US" sz="1200">
                        <a:effectLst/>
                        <a:latin typeface="Calibri"/>
                        <a:ea typeface="MS Mincho"/>
                        <a:cs typeface="Times New Roman"/>
                      </a:endParaRPr>
                    </a:p>
                  </a:txBody>
                  <a:tcPr marL="68580" marR="68580" marT="0" marB="0"/>
                </a:tc>
              </a:tr>
              <a:tr h="304800">
                <a:tc>
                  <a:txBody>
                    <a:bodyPr/>
                    <a:lstStyle/>
                    <a:p>
                      <a:pPr marL="0" marR="0">
                        <a:spcBef>
                          <a:spcPts val="0"/>
                        </a:spcBef>
                        <a:spcAft>
                          <a:spcPts val="0"/>
                        </a:spcAft>
                      </a:pPr>
                      <a:r>
                        <a:rPr lang="en-US" sz="1200">
                          <a:effectLst/>
                        </a:rPr>
                        <a:t>23-40</a:t>
                      </a:r>
                      <a:endParaRPr lang="en-US" sz="1200">
                        <a:effectLst/>
                        <a:latin typeface="Calibri"/>
                        <a:ea typeface="MS Mincho"/>
                        <a:cs typeface="Times New Roman"/>
                      </a:endParaRPr>
                    </a:p>
                  </a:txBody>
                  <a:tcPr marL="68580" marR="68580" marT="0" marB="0"/>
                </a:tc>
                <a:tc>
                  <a:txBody>
                    <a:bodyPr/>
                    <a:lstStyle/>
                    <a:p>
                      <a:pPr marL="0" marR="0">
                        <a:spcBef>
                          <a:spcPts val="0"/>
                        </a:spcBef>
                        <a:spcAft>
                          <a:spcPts val="0"/>
                        </a:spcAft>
                      </a:pPr>
                      <a:r>
                        <a:rPr lang="en-US" sz="1200">
                          <a:effectLst/>
                        </a:rPr>
                        <a:t>41%</a:t>
                      </a:r>
                      <a:endParaRPr lang="en-US" sz="1200">
                        <a:effectLst/>
                        <a:latin typeface="Calibri"/>
                        <a:ea typeface="MS Mincho"/>
                        <a:cs typeface="Times New Roman"/>
                      </a:endParaRPr>
                    </a:p>
                  </a:txBody>
                  <a:tcPr marL="68580" marR="68580" marT="0" marB="0"/>
                </a:tc>
              </a:tr>
              <a:tr h="304800">
                <a:tc>
                  <a:txBody>
                    <a:bodyPr/>
                    <a:lstStyle/>
                    <a:p>
                      <a:pPr marL="0" marR="0">
                        <a:spcBef>
                          <a:spcPts val="0"/>
                        </a:spcBef>
                        <a:spcAft>
                          <a:spcPts val="0"/>
                        </a:spcAft>
                      </a:pPr>
                      <a:r>
                        <a:rPr lang="en-US" sz="1200">
                          <a:effectLst/>
                        </a:rPr>
                        <a:t>41-60</a:t>
                      </a:r>
                      <a:endParaRPr lang="en-US" sz="1200">
                        <a:effectLst/>
                        <a:latin typeface="Calibri"/>
                        <a:ea typeface="MS Mincho"/>
                        <a:cs typeface="Times New Roman"/>
                      </a:endParaRPr>
                    </a:p>
                  </a:txBody>
                  <a:tcPr marL="68580" marR="68580" marT="0" marB="0"/>
                </a:tc>
                <a:tc>
                  <a:txBody>
                    <a:bodyPr/>
                    <a:lstStyle/>
                    <a:p>
                      <a:pPr marL="0" marR="0">
                        <a:spcBef>
                          <a:spcPts val="0"/>
                        </a:spcBef>
                        <a:spcAft>
                          <a:spcPts val="0"/>
                        </a:spcAft>
                      </a:pPr>
                      <a:r>
                        <a:rPr lang="en-US" sz="1200">
                          <a:effectLst/>
                        </a:rPr>
                        <a:t>28%</a:t>
                      </a:r>
                      <a:endParaRPr lang="en-US" sz="1200">
                        <a:effectLst/>
                        <a:latin typeface="Calibri"/>
                        <a:ea typeface="MS Mincho"/>
                        <a:cs typeface="Times New Roman"/>
                      </a:endParaRPr>
                    </a:p>
                  </a:txBody>
                  <a:tcPr marL="68580" marR="68580" marT="0" marB="0"/>
                </a:tc>
              </a:tr>
              <a:tr h="304800">
                <a:tc>
                  <a:txBody>
                    <a:bodyPr/>
                    <a:lstStyle/>
                    <a:p>
                      <a:pPr marL="0" marR="0">
                        <a:spcBef>
                          <a:spcPts val="0"/>
                        </a:spcBef>
                        <a:spcAft>
                          <a:spcPts val="0"/>
                        </a:spcAft>
                      </a:pPr>
                      <a:r>
                        <a:rPr lang="en-US" sz="1200">
                          <a:effectLst/>
                        </a:rPr>
                        <a:t>Over 60</a:t>
                      </a:r>
                      <a:endParaRPr lang="en-US" sz="1200">
                        <a:effectLst/>
                        <a:latin typeface="Calibri"/>
                        <a:ea typeface="MS Mincho"/>
                        <a:cs typeface="Times New Roman"/>
                      </a:endParaRPr>
                    </a:p>
                  </a:txBody>
                  <a:tcPr marL="68580" marR="68580" marT="0" marB="0"/>
                </a:tc>
                <a:tc>
                  <a:txBody>
                    <a:bodyPr/>
                    <a:lstStyle/>
                    <a:p>
                      <a:pPr marL="0" marR="0">
                        <a:spcBef>
                          <a:spcPts val="0"/>
                        </a:spcBef>
                        <a:spcAft>
                          <a:spcPts val="0"/>
                        </a:spcAft>
                      </a:pPr>
                      <a:r>
                        <a:rPr lang="en-US" sz="1200">
                          <a:effectLst/>
                        </a:rPr>
                        <a:t>7%</a:t>
                      </a:r>
                      <a:endParaRPr lang="en-US" sz="1200">
                        <a:effectLst/>
                        <a:latin typeface="Calibri"/>
                        <a:ea typeface="MS Mincho"/>
                        <a:cs typeface="Times New Roman"/>
                      </a:endParaRPr>
                    </a:p>
                  </a:txBody>
                  <a:tcPr marL="68580" marR="68580" marT="0" marB="0"/>
                </a:tc>
              </a:tr>
              <a:tr h="304800">
                <a:tc>
                  <a:txBody>
                    <a:bodyPr/>
                    <a:lstStyle/>
                    <a:p>
                      <a:pPr marL="0" marR="0">
                        <a:spcBef>
                          <a:spcPts val="0"/>
                        </a:spcBef>
                        <a:spcAft>
                          <a:spcPts val="0"/>
                        </a:spcAft>
                      </a:pPr>
                      <a:r>
                        <a:rPr lang="en-US" sz="1200">
                          <a:effectLst/>
                        </a:rPr>
                        <a:t>Missing</a:t>
                      </a:r>
                      <a:endParaRPr lang="en-US" sz="1200">
                        <a:effectLst/>
                        <a:latin typeface="Calibri"/>
                        <a:ea typeface="MS Mincho"/>
                        <a:cs typeface="Times New Roman"/>
                      </a:endParaRPr>
                    </a:p>
                  </a:txBody>
                  <a:tcPr marL="68580" marR="68580" marT="0" marB="0"/>
                </a:tc>
                <a:tc>
                  <a:txBody>
                    <a:bodyPr/>
                    <a:lstStyle/>
                    <a:p>
                      <a:pPr marL="0" marR="0">
                        <a:spcBef>
                          <a:spcPts val="0"/>
                        </a:spcBef>
                        <a:spcAft>
                          <a:spcPts val="0"/>
                        </a:spcAft>
                      </a:pPr>
                      <a:r>
                        <a:rPr lang="en-US" sz="1200" dirty="0">
                          <a:effectLst/>
                        </a:rPr>
                        <a:t>&lt;1%</a:t>
                      </a:r>
                      <a:endParaRPr lang="en-US" sz="1200" dirty="0">
                        <a:effectLst/>
                        <a:latin typeface="Calibri"/>
                        <a:ea typeface="MS Mincho"/>
                        <a:cs typeface="Times New Roman"/>
                      </a:endParaRPr>
                    </a:p>
                  </a:txBody>
                  <a:tcPr marL="68580" marR="68580" marT="0" marB="0"/>
                </a:tc>
              </a:tr>
            </a:tbl>
          </a:graphicData>
        </a:graphic>
      </p:graphicFrame>
    </p:spTree>
    <p:extLst>
      <p:ext uri="{BB962C8B-B14F-4D97-AF65-F5344CB8AC3E}">
        <p14:creationId xmlns:p14="http://schemas.microsoft.com/office/powerpoint/2010/main" val="1086821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Analysis</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393" y="1976284"/>
            <a:ext cx="8763001" cy="33973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971800" y="1981200"/>
            <a:ext cx="9144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276600" y="2362200"/>
            <a:ext cx="457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276600" y="2422193"/>
            <a:ext cx="22859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71925" y="2422193"/>
            <a:ext cx="2286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09800" y="2469801"/>
            <a:ext cx="2286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8859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472</TotalTime>
  <Words>1606</Words>
  <Application>Microsoft Office PowerPoint</Application>
  <PresentationFormat>On-screen Show (4:3)</PresentationFormat>
  <Paragraphs>157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Thatch</vt:lpstr>
      <vt:lpstr>Exploring Conceptualizations of Diversity and Social Justice in a Diverse, Public, Urban University Ethnographic &amp; Qualitative Research Conference February 10–11, 2014, Las Vegas, NV  </vt:lpstr>
      <vt:lpstr>Acknowledgments and Background</vt:lpstr>
      <vt:lpstr>Demographics of CSU East Bay Students</vt:lpstr>
      <vt:lpstr>Other Campus Facts</vt:lpstr>
      <vt:lpstr>Research Background and Questions</vt:lpstr>
      <vt:lpstr>Methods</vt:lpstr>
      <vt:lpstr>Focus Group Opening</vt:lpstr>
      <vt:lpstr>Sample characteristics</vt:lpstr>
      <vt:lpstr>Analysis</vt:lpstr>
      <vt:lpstr>Analysis continued</vt:lpstr>
      <vt:lpstr>Overview of Findings, Page 1 of 3</vt:lpstr>
      <vt:lpstr>Overview of findings, Page 2 of 3</vt:lpstr>
      <vt:lpstr>Overview of Findings, Page 3 of 3</vt:lpstr>
      <vt:lpstr>Concepts Associated with Diversity and Social Justice</vt:lpstr>
      <vt:lpstr>Aspects of Diversity Mentioned</vt:lpstr>
      <vt:lpstr>Strengths and Limitations</vt:lpstr>
      <vt:lpstr>Need for Support to Make Changes</vt:lpstr>
      <vt:lpstr>Next Steps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Conceptualizations of Diversity and Social Justice in a Diverse, Public, Urban University Ethnographic &amp; Qualitative Research Conference February 10–11, 2014, Las Vegas, NV</dc:title>
  <dc:creator>Sarah Taylor</dc:creator>
  <cp:lastModifiedBy>Sarah Taylor</cp:lastModifiedBy>
  <cp:revision>81</cp:revision>
  <dcterms:created xsi:type="dcterms:W3CDTF">2014-02-08T00:12:15Z</dcterms:created>
  <dcterms:modified xsi:type="dcterms:W3CDTF">2014-02-10T05:16:13Z</dcterms:modified>
</cp:coreProperties>
</file>