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sldIdLst>
    <p:sldId id="257" r:id="rId2"/>
    <p:sldId id="298" r:id="rId3"/>
    <p:sldId id="278" r:id="rId4"/>
    <p:sldId id="300" r:id="rId5"/>
    <p:sldId id="299" r:id="rId6"/>
    <p:sldId id="281" r:id="rId7"/>
    <p:sldId id="280" r:id="rId8"/>
    <p:sldId id="301" r:id="rId9"/>
    <p:sldId id="28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4595" autoAdjust="0"/>
  </p:normalViewPr>
  <p:slideViewPr>
    <p:cSldViewPr>
      <p:cViewPr>
        <p:scale>
          <a:sx n="93" d="100"/>
          <a:sy n="93" d="100"/>
        </p:scale>
        <p:origin x="-504" y="-4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FFC10-FAA3-419F-B0A5-AA27FD210EA5}" type="datetimeFigureOut">
              <a:rPr lang="en-US" smtClean="0"/>
              <a:pPr/>
              <a:t>3/30/2016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A71371E-15A4-43BC-821E-0ACD9E2FE3B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FFC10-FAA3-419F-B0A5-AA27FD210EA5}" type="datetimeFigureOut">
              <a:rPr lang="en-US" smtClean="0"/>
              <a:pPr/>
              <a:t>3/30/2016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1371E-15A4-43BC-821E-0ACD9E2FE3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A71371E-15A4-43BC-821E-0ACD9E2FE3B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FFC10-FAA3-419F-B0A5-AA27FD210EA5}" type="datetimeFigureOut">
              <a:rPr lang="en-US" smtClean="0"/>
              <a:pPr/>
              <a:t>3/30/2016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FFC10-FAA3-419F-B0A5-AA27FD210EA5}" type="datetimeFigureOut">
              <a:rPr lang="en-US" smtClean="0"/>
              <a:pPr/>
              <a:t>3/30/2016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1371E-15A4-43BC-821E-0ACD9E2FE3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FFC10-FAA3-419F-B0A5-AA27FD210EA5}" type="datetimeFigureOut">
              <a:rPr lang="en-US" smtClean="0"/>
              <a:pPr/>
              <a:t>3/30/2016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A71371E-15A4-43BC-821E-0ACD9E2FE3B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FFC10-FAA3-419F-B0A5-AA27FD210EA5}" type="datetimeFigureOut">
              <a:rPr lang="en-US" smtClean="0"/>
              <a:pPr/>
              <a:t>3/30/2016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A71371E-15A4-43BC-821E-0ACD9E2FE3B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89FFC10-FAA3-419F-B0A5-AA27FD210EA5}" type="datetimeFigureOut">
              <a:rPr lang="en-US" smtClean="0"/>
              <a:pPr/>
              <a:t>3/30/2016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1371E-15A4-43BC-821E-0ACD9E2FE3B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FFC10-FAA3-419F-B0A5-AA27FD210EA5}" type="datetimeFigureOut">
              <a:rPr lang="en-US" smtClean="0"/>
              <a:pPr/>
              <a:t>3/30/2016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A71371E-15A4-43BC-821E-0ACD9E2FE3B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FFC10-FAA3-419F-B0A5-AA27FD210EA5}" type="datetimeFigureOut">
              <a:rPr lang="en-US" smtClean="0"/>
              <a:pPr/>
              <a:t>3/30/2016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A71371E-15A4-43BC-821E-0ACD9E2FE3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FFC10-FAA3-419F-B0A5-AA27FD210EA5}" type="datetimeFigureOut">
              <a:rPr lang="en-US" smtClean="0"/>
              <a:pPr/>
              <a:t>3/30/2016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A71371E-15A4-43BC-821E-0ACD9E2FE3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A71371E-15A4-43BC-821E-0ACD9E2FE3B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FFC10-FAA3-419F-B0A5-AA27FD210EA5}" type="datetimeFigureOut">
              <a:rPr lang="en-US" smtClean="0"/>
              <a:pPr/>
              <a:t>3/30/2016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A71371E-15A4-43BC-821E-0ACD9E2FE3B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89FFC10-FAA3-419F-B0A5-AA27FD210EA5}" type="datetimeFigureOut">
              <a:rPr lang="en-US" smtClean="0"/>
              <a:pPr/>
              <a:t>3/30/2016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89FFC10-FAA3-419F-B0A5-AA27FD210EA5}" type="datetimeFigureOut">
              <a:rPr lang="en-US" smtClean="0"/>
              <a:pPr/>
              <a:t>3/30/2016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A71371E-15A4-43BC-821E-0ACD9E2FE3B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kern="1800" baseline="0" dirty="0" smtClean="0"/>
              <a:t>What Is Early Start?</a:t>
            </a:r>
            <a:endParaRPr lang="en-US" baseline="0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marR="0" lvl="0" rtl="0">
              <a:buNone/>
            </a:pPr>
            <a:r>
              <a:rPr lang="en-US" b="1" baseline="0" dirty="0" smtClean="0">
                <a:latin typeface="+mj-lt"/>
              </a:rPr>
              <a:t>The Early Start Program (ESP) was mandated by the CSU Board of Trustees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baseline="0" dirty="0" smtClean="0">
                <a:latin typeface="+mj-lt"/>
              </a:rPr>
              <a:t>in response to numbers of new students requiring remediation in mathematics and English. </a:t>
            </a:r>
          </a:p>
          <a:p>
            <a:pPr marR="0" lvl="0" rtl="0"/>
            <a:endParaRPr lang="en-US" b="1" baseline="0" dirty="0" smtClean="0">
              <a:latin typeface="+mj-lt"/>
            </a:endParaRPr>
          </a:p>
          <a:p>
            <a:pPr marR="0" lvl="0" rtl="0">
              <a:buNone/>
            </a:pPr>
            <a:r>
              <a:rPr lang="en-US" b="1" baseline="0" dirty="0" smtClean="0">
                <a:latin typeface="+mj-lt"/>
              </a:rPr>
              <a:t>Students complete mandatory ESP course(s) the summer before enrollment at a CSU.</a:t>
            </a:r>
          </a:p>
          <a:p>
            <a:pPr marR="0" lvl="0" rtl="0"/>
            <a:endParaRPr lang="en-US" b="1" baseline="0" dirty="0" smtClean="0">
              <a:latin typeface="+mj-lt"/>
            </a:endParaRPr>
          </a:p>
          <a:p>
            <a:pPr marR="0" lvl="0" rtl="0">
              <a:buNone/>
            </a:pPr>
            <a:r>
              <a:rPr lang="en-US" b="1" baseline="0" dirty="0" smtClean="0">
                <a:latin typeface="+mj-lt"/>
              </a:rPr>
              <a:t>Goals:</a:t>
            </a:r>
          </a:p>
          <a:p>
            <a:pPr marR="0" lvl="0" rtl="0"/>
            <a:r>
              <a:rPr lang="en-US" b="1" baseline="0" dirty="0" smtClean="0">
                <a:latin typeface="+mj-lt"/>
              </a:rPr>
              <a:t>better preparation of new students in mathematics and English by starting in the summer </a:t>
            </a:r>
          </a:p>
          <a:p>
            <a:pPr marR="0" lvl="0" rtl="0"/>
            <a:r>
              <a:rPr lang="en-US" b="1" baseline="0" dirty="0" smtClean="0">
                <a:latin typeface="+mj-lt"/>
              </a:rPr>
              <a:t>better assessment of academic preparation </a:t>
            </a:r>
          </a:p>
          <a:p>
            <a:pPr marR="0" lvl="0" rtl="0"/>
            <a:r>
              <a:rPr lang="en-US" b="1" baseline="0" dirty="0" smtClean="0">
                <a:latin typeface="+mj-lt"/>
              </a:rPr>
              <a:t>improving the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baseline="0" dirty="0" smtClean="0">
                <a:latin typeface="+mj-lt"/>
              </a:rPr>
              <a:t>likelihood of a successful completion of a college degree</a:t>
            </a:r>
          </a:p>
          <a:p>
            <a:pPr marR="0" lvl="0" rtl="0"/>
            <a:endParaRPr lang="en-US" b="1" baseline="0" dirty="0" smtClean="0">
              <a:latin typeface="+mj-lt"/>
            </a:endParaRPr>
          </a:p>
          <a:p>
            <a:pPr marR="0" lvl="0" rtl="0">
              <a:buNone/>
            </a:pPr>
            <a:r>
              <a:rPr lang="en-US" b="1" baseline="0" dirty="0" smtClean="0">
                <a:latin typeface="+mj-lt"/>
              </a:rPr>
              <a:t>The ESP requirement began with the Fall 2012 entering class.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Must Complete Early Start?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1" y="1295400"/>
            <a:ext cx="7543800" cy="5029199"/>
          </a:xfrm>
        </p:spPr>
      </p:pic>
    </p:spTree>
    <p:extLst>
      <p:ext uri="{BB962C8B-B14F-4D97-AF65-F5344CB8AC3E}">
        <p14:creationId xmlns:p14="http://schemas.microsoft.com/office/powerpoint/2010/main" val="2212728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kern="1800" baseline="0" dirty="0" smtClean="0"/>
              <a:t>When and where are the ESP classes?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0" lvl="0" rtl="0">
              <a:buNone/>
            </a:pPr>
            <a:r>
              <a:rPr lang="en-US" b="1" baseline="0" dirty="0" smtClean="0">
                <a:latin typeface="+mj-lt"/>
              </a:rPr>
              <a:t>ESP can be completed at any CSU</a:t>
            </a:r>
          </a:p>
          <a:p>
            <a:r>
              <a:rPr lang="en-US" sz="2400" b="1" baseline="0" dirty="0" smtClean="0">
                <a:solidFill>
                  <a:schemeClr val="tx1"/>
                </a:solidFill>
                <a:latin typeface="+mj-lt"/>
              </a:rPr>
              <a:t>Dates and options vary by campus. Most are in June/July.</a:t>
            </a:r>
          </a:p>
          <a:p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www.csusuccess.org/earlystart lists all courses by campus </a:t>
            </a:r>
          </a:p>
          <a:p>
            <a:pPr lvl="1"/>
            <a:r>
              <a:rPr lang="en-US" sz="1900" b="1" dirty="0">
                <a:solidFill>
                  <a:schemeClr val="tx1"/>
                </a:solidFill>
                <a:latin typeface="+mj-lt"/>
              </a:rPr>
              <a:t>U</a:t>
            </a:r>
            <a:r>
              <a:rPr lang="en-US" sz="1900" b="1" dirty="0" smtClean="0">
                <a:solidFill>
                  <a:schemeClr val="tx1"/>
                </a:solidFill>
                <a:latin typeface="+mj-lt"/>
              </a:rPr>
              <a:t>pdated in January </a:t>
            </a:r>
            <a:r>
              <a:rPr lang="en-US" sz="1900" b="1" baseline="0" dirty="0" smtClean="0">
                <a:solidFill>
                  <a:schemeClr val="tx1"/>
                </a:solidFill>
                <a:latin typeface="+mj-lt"/>
              </a:rPr>
              <a:t> </a:t>
            </a:r>
            <a:endParaRPr lang="en-US" sz="1900" b="1" u="sng" dirty="0" smtClean="0">
              <a:latin typeface="+mj-lt"/>
            </a:endParaRPr>
          </a:p>
          <a:p>
            <a:r>
              <a:rPr lang="en-US" sz="2400" b="1" baseline="0" dirty="0" smtClean="0">
                <a:solidFill>
                  <a:schemeClr val="tx1"/>
                </a:solidFill>
                <a:latin typeface="+mj-lt"/>
              </a:rPr>
              <a:t>On-ground and online courses </a:t>
            </a:r>
          </a:p>
          <a:p>
            <a:r>
              <a:rPr lang="en-US" sz="2400" b="1" baseline="0" dirty="0" smtClean="0">
                <a:solidFill>
                  <a:schemeClr val="tx1"/>
                </a:solidFill>
                <a:latin typeface="+mj-lt"/>
              </a:rPr>
              <a:t>1 semester / 1.5 quarter unit ESP courses</a:t>
            </a:r>
          </a:p>
          <a:p>
            <a:r>
              <a:rPr lang="en-US" sz="2400" b="1" dirty="0" smtClean="0">
                <a:latin typeface="+mj-lt"/>
              </a:rPr>
              <a:t>Some campuses offer full remedial options</a:t>
            </a:r>
            <a:r>
              <a:rPr lang="en-US" sz="2400" b="1" baseline="0" dirty="0" smtClean="0">
                <a:solidFill>
                  <a:schemeClr val="tx1"/>
                </a:solidFill>
                <a:latin typeface="+mj-lt"/>
              </a:rPr>
              <a:t> </a:t>
            </a:r>
          </a:p>
          <a:p>
            <a:pPr marR="0" lvl="0" rtl="0"/>
            <a:r>
              <a:rPr lang="en-US" b="1" dirty="0" smtClean="0">
                <a:latin typeface="+mj-lt"/>
              </a:rPr>
              <a:t>August courses available at CSUEB for incoming CSUEB students only</a:t>
            </a:r>
            <a:endParaRPr lang="en-US" b="1" baseline="0" dirty="0" smtClean="0">
              <a:latin typeface="+mj-lt"/>
            </a:endParaRPr>
          </a:p>
          <a:p>
            <a:pPr marR="0" lvl="0" rtl="0"/>
            <a:endParaRPr lang="en-US" b="1" baseline="0" dirty="0" smtClean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and where are the Early Start classes?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323" y="1527175"/>
            <a:ext cx="7940842" cy="4572000"/>
          </a:xfrm>
        </p:spPr>
      </p:pic>
    </p:spTree>
    <p:extLst>
      <p:ext uri="{BB962C8B-B14F-4D97-AF65-F5344CB8AC3E}">
        <p14:creationId xmlns:p14="http://schemas.microsoft.com/office/powerpoint/2010/main" val="2048484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and where are the ESP classes?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1" y="1527174"/>
            <a:ext cx="8153400" cy="4721225"/>
          </a:xfrm>
        </p:spPr>
      </p:pic>
    </p:spTree>
    <p:extLst>
      <p:ext uri="{BB962C8B-B14F-4D97-AF65-F5344CB8AC3E}">
        <p14:creationId xmlns:p14="http://schemas.microsoft.com/office/powerpoint/2010/main" val="997748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kern="1800" baseline="0" dirty="0" smtClean="0"/>
              <a:t>Costs and Fee Waivers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0" lvl="0" rtl="0">
              <a:buNone/>
            </a:pPr>
            <a:r>
              <a:rPr lang="en-US" b="1" baseline="0" dirty="0" smtClean="0">
                <a:latin typeface="+mj-lt"/>
              </a:rPr>
              <a:t>ESP courses = 1 semester unit / 1.5 quarter units</a:t>
            </a:r>
          </a:p>
          <a:p>
            <a:pPr marR="0" lvl="0" rtl="0"/>
            <a:r>
              <a:rPr lang="en-US" b="1" baseline="0" dirty="0" smtClean="0">
                <a:latin typeface="+mj-lt"/>
              </a:rPr>
              <a:t>Cost is $182 per semester unit / $182 per 1.5 quarter units</a:t>
            </a:r>
          </a:p>
          <a:p>
            <a:pPr marR="0" lvl="0" rtl="0"/>
            <a:r>
              <a:rPr lang="en-US" b="1" baseline="0" dirty="0" smtClean="0">
                <a:latin typeface="+mj-lt"/>
              </a:rPr>
              <a:t>CA residents with EFC of $5,000 or less receive waiver for ESP course fees. </a:t>
            </a:r>
          </a:p>
          <a:p>
            <a:pPr marR="0" lvl="0" rtl="0"/>
            <a:r>
              <a:rPr lang="en-US" b="1" baseline="0" dirty="0" smtClean="0">
                <a:latin typeface="+mj-lt"/>
              </a:rPr>
              <a:t>Waiver is automatically applied to course fees at time of enrollment</a:t>
            </a:r>
          </a:p>
          <a:p>
            <a:pPr marR="0" lvl="0" rtl="0"/>
            <a:r>
              <a:rPr lang="en-US" b="1" dirty="0" smtClean="0">
                <a:latin typeface="+mj-lt"/>
              </a:rPr>
              <a:t>Parking costs and course materials (textbooks, ALEKs access) are not covered by the fee waiver.</a:t>
            </a:r>
            <a:endParaRPr lang="en-US" b="1" baseline="0" dirty="0" smtClean="0">
              <a:latin typeface="+mj-lt"/>
            </a:endParaRPr>
          </a:p>
          <a:p>
            <a:pPr marR="0" lvl="0" rtl="0"/>
            <a:endParaRPr lang="en-US" b="1" baseline="0" dirty="0" smtClean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kern="1800" baseline="0" dirty="0" smtClean="0"/>
              <a:t>How do students enroll?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0" lvl="0" rtl="0">
              <a:buNone/>
            </a:pPr>
            <a:r>
              <a:rPr lang="en-US" b="1" baseline="0" dirty="0" smtClean="0">
                <a:latin typeface="+mj-lt"/>
              </a:rPr>
              <a:t>Registration process </a:t>
            </a:r>
            <a:r>
              <a:rPr lang="en-US" b="1" dirty="0" smtClean="0">
                <a:latin typeface="+mj-lt"/>
              </a:rPr>
              <a:t>begins</a:t>
            </a:r>
            <a:r>
              <a:rPr lang="en-US" b="1" baseline="0" dirty="0" smtClean="0">
                <a:latin typeface="+mj-lt"/>
              </a:rPr>
              <a:t> in May. </a:t>
            </a:r>
          </a:p>
          <a:p>
            <a:pPr marR="0" lvl="0" rtl="0"/>
            <a:endParaRPr lang="en-US" b="1" baseline="0" dirty="0" smtClean="0">
              <a:latin typeface="+mj-lt"/>
            </a:endParaRPr>
          </a:p>
          <a:p>
            <a:pPr marR="0" lvl="0" rtl="0">
              <a:buNone/>
            </a:pPr>
            <a:r>
              <a:rPr lang="en-US" b="1" baseline="0" dirty="0" smtClean="0">
                <a:latin typeface="+mj-lt"/>
              </a:rPr>
              <a:t>Completed in MyCSUEB</a:t>
            </a:r>
          </a:p>
          <a:p>
            <a:pPr marR="0" lvl="0" rtl="0"/>
            <a:r>
              <a:rPr lang="en-US" sz="2400" b="1" baseline="0" dirty="0" smtClean="0">
                <a:latin typeface="+mj-lt"/>
              </a:rPr>
              <a:t>Step 1: (Smart Page) CSUEB will ask student to indicate where he/she will complete ESP – at CSUEB or a service campus</a:t>
            </a:r>
          </a:p>
          <a:p>
            <a:pPr marR="0" lvl="0" rtl="0"/>
            <a:r>
              <a:rPr lang="en-US" sz="2400" b="1" baseline="0" dirty="0" smtClean="0">
                <a:latin typeface="+mj-lt"/>
              </a:rPr>
              <a:t>Step 2: Student registers for ESP class at CSUEB or service campus by the registration deadline. (If registering at service campus, student uses service campus portal – i.e. MySJSU)</a:t>
            </a:r>
          </a:p>
          <a:p>
            <a:pPr marR="0" lvl="0" rtl="0"/>
            <a:r>
              <a:rPr lang="en-US" sz="2400" b="1" baseline="0" dirty="0" smtClean="0">
                <a:latin typeface="+mj-lt"/>
              </a:rPr>
              <a:t>Step 3: If required, student pays course fee by the fee payment deadline  </a:t>
            </a:r>
          </a:p>
          <a:p>
            <a:pPr marR="0" lvl="0" rtl="0"/>
            <a:endParaRPr lang="en-US" b="1" baseline="0" dirty="0" smtClean="0">
              <a:latin typeface="Times New Roman"/>
            </a:endParaRPr>
          </a:p>
          <a:p>
            <a:pPr marR="0" lvl="0" rtl="0"/>
            <a:endParaRPr lang="en-US" b="1" baseline="0" dirty="0" smtClean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 for students…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Make sure to take the EPT/ELM no later than the May 7</a:t>
            </a:r>
            <a:r>
              <a:rPr lang="en-US" baseline="30000" dirty="0" smtClean="0"/>
              <a:t>th</a:t>
            </a:r>
            <a:r>
              <a:rPr lang="en-US" dirty="0" smtClean="0"/>
              <a:t> test date.</a:t>
            </a:r>
          </a:p>
          <a:p>
            <a:r>
              <a:rPr lang="en-US" dirty="0" smtClean="0"/>
              <a:t>If you are EAP Conditionally Ready you must pass your senior year experience course with a C or better in both semesters to become exempt from remediation and ESP. Your exemption will be applied when your final H.S. transcript is received.</a:t>
            </a:r>
          </a:p>
          <a:p>
            <a:r>
              <a:rPr lang="en-US" dirty="0" smtClean="0"/>
              <a:t>The Early Start requirement is mandatory for those required to complete it. Do not delay registration as many courses (especially online courses) fill quickly.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759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kern="1800" baseline="0" dirty="0" smtClean="0"/>
              <a:t>Questions?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en-US" sz="3200" b="1" kern="1800" baseline="0" dirty="0" smtClean="0">
              <a:latin typeface="+mj-lt"/>
            </a:endParaRPr>
          </a:p>
          <a:p>
            <a:pPr algn="ctr">
              <a:buNone/>
            </a:pPr>
            <a:r>
              <a:rPr lang="en-US" sz="3200" b="1" kern="1800" baseline="0" dirty="0" smtClean="0">
                <a:latin typeface="+mj-lt"/>
              </a:rPr>
              <a:t>www.csueastbay.edu/csuearlystart</a:t>
            </a:r>
          </a:p>
          <a:p>
            <a:pPr algn="ctr">
              <a:buNone/>
            </a:pPr>
            <a:endParaRPr lang="en-US" b="1" kern="1800" baseline="0" dirty="0" smtClean="0">
              <a:latin typeface="+mj-lt"/>
            </a:endParaRPr>
          </a:p>
          <a:p>
            <a:pPr algn="ctr">
              <a:buNone/>
            </a:pPr>
            <a:r>
              <a:rPr lang="en-US" sz="3200" b="1" kern="1800" baseline="0" dirty="0" smtClean="0">
                <a:latin typeface="+mj-lt"/>
              </a:rPr>
              <a:t>CSUEB Early Start Office</a:t>
            </a:r>
          </a:p>
          <a:p>
            <a:pPr algn="ctr">
              <a:buNone/>
            </a:pPr>
            <a:r>
              <a:rPr lang="en-US" b="1" kern="1800" baseline="0" dirty="0" smtClean="0">
                <a:latin typeface="+mj-lt"/>
              </a:rPr>
              <a:t> (510) 885-3910</a:t>
            </a:r>
          </a:p>
          <a:p>
            <a:pPr algn="ctr">
              <a:buNone/>
            </a:pPr>
            <a:r>
              <a:rPr lang="en-US" b="1" kern="1800" baseline="0" dirty="0" smtClean="0">
                <a:latin typeface="+mj-lt"/>
              </a:rPr>
              <a:t>earlystart@csueastbay.edu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</TotalTime>
  <Words>445</Words>
  <Application>Microsoft Office PowerPoint</Application>
  <PresentationFormat>On-screen Show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What Is Early Start?</vt:lpstr>
      <vt:lpstr>Who Must Complete Early Start?</vt:lpstr>
      <vt:lpstr>When and where are the ESP classes? </vt:lpstr>
      <vt:lpstr>When and where are the Early Start classes?</vt:lpstr>
      <vt:lpstr>When and where are the ESP classes?</vt:lpstr>
      <vt:lpstr>Costs and Fee Waivers</vt:lpstr>
      <vt:lpstr>How do students enroll?</vt:lpstr>
      <vt:lpstr>Reminders for students…</vt:lpstr>
      <vt:lpstr>Questions?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Early Start</dc:title>
  <dc:creator>India</dc:creator>
  <cp:lastModifiedBy>CSUEB User</cp:lastModifiedBy>
  <cp:revision>28</cp:revision>
  <dcterms:created xsi:type="dcterms:W3CDTF">2012-12-08T05:12:40Z</dcterms:created>
  <dcterms:modified xsi:type="dcterms:W3CDTF">2016-03-30T15:38:04Z</dcterms:modified>
</cp:coreProperties>
</file>