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Roboto Serif"/>
      <p:regular r:id="rId18"/>
      <p:bold r:id="rId19"/>
      <p:italic r:id="rId20"/>
      <p:boldItalic r:id="rId21"/>
    </p:embeddedFont>
    <p:embeddedFont>
      <p:font typeface="Montserrat"/>
      <p:regular r:id="rId22"/>
      <p:bold r:id="rId23"/>
      <p:italic r:id="rId24"/>
      <p:boldItalic r:id="rId25"/>
    </p:embeddedFont>
    <p:embeddedFont>
      <p:font typeface="Lato"/>
      <p:regular r:id="rId26"/>
      <p:bold r:id="rId27"/>
      <p:italic r:id="rId28"/>
      <p:boldItalic r:id="rId29"/>
    </p:embeddedFont>
    <p:embeddedFont>
      <p:font typeface="Montserrat Medium"/>
      <p:regular r:id="rId30"/>
      <p:bold r:id="rId31"/>
      <p:italic r:id="rId32"/>
      <p:boldItalic r:id="rId33"/>
    </p:embeddedFont>
    <p:embeddedFont>
      <p:font typeface="Montserrat ExtraBold"/>
      <p:bold r:id="rId34"/>
      <p:boldItalic r:id="rId35"/>
    </p:embeddedFont>
    <p:embeddedFont>
      <p:font typeface="Gill Sans"/>
      <p:regular r:id="rId36"/>
      <p:bold r:id="rId37"/>
    </p:embeddedFont>
    <p:embeddedFont>
      <p:font typeface="Roboto Serif Medium"/>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ixeNh4khtklwwrR5Ky7tvMlp58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SerifMedium-italic.fntdata"/><Relationship Id="rId20" Type="http://schemas.openxmlformats.org/officeDocument/2006/relationships/font" Target="fonts/RobotoSerif-italic.fntdata"/><Relationship Id="rId42" Type="http://customschemas.google.com/relationships/presentationmetadata" Target="metadata"/><Relationship Id="rId41" Type="http://schemas.openxmlformats.org/officeDocument/2006/relationships/font" Target="fonts/RobotoSerifMedium-boldItalic.fntdata"/><Relationship Id="rId22" Type="http://schemas.openxmlformats.org/officeDocument/2006/relationships/font" Target="fonts/Montserrat-regular.fntdata"/><Relationship Id="rId21" Type="http://schemas.openxmlformats.org/officeDocument/2006/relationships/font" Target="fonts/RobotoSerif-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regular.fntdata"/><Relationship Id="rId25" Type="http://schemas.openxmlformats.org/officeDocument/2006/relationships/font" Target="fonts/Montserrat-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Medium-bold.fntdata"/><Relationship Id="rId30" Type="http://schemas.openxmlformats.org/officeDocument/2006/relationships/font" Target="fonts/MontserratMedium-regular.fntdata"/><Relationship Id="rId11" Type="http://schemas.openxmlformats.org/officeDocument/2006/relationships/slide" Target="slides/slide7.xml"/><Relationship Id="rId33" Type="http://schemas.openxmlformats.org/officeDocument/2006/relationships/font" Target="fonts/MontserratMedium-boldItalic.fntdata"/><Relationship Id="rId10" Type="http://schemas.openxmlformats.org/officeDocument/2006/relationships/slide" Target="slides/slide6.xml"/><Relationship Id="rId32" Type="http://schemas.openxmlformats.org/officeDocument/2006/relationships/font" Target="fonts/MontserratMedium-italic.fntdata"/><Relationship Id="rId13" Type="http://schemas.openxmlformats.org/officeDocument/2006/relationships/slide" Target="slides/slide9.xml"/><Relationship Id="rId35" Type="http://schemas.openxmlformats.org/officeDocument/2006/relationships/font" Target="fonts/MontserratExtraBold-boldItalic.fntdata"/><Relationship Id="rId12" Type="http://schemas.openxmlformats.org/officeDocument/2006/relationships/slide" Target="slides/slide8.xml"/><Relationship Id="rId34" Type="http://schemas.openxmlformats.org/officeDocument/2006/relationships/font" Target="fonts/MontserratExtraBold-bold.fntdata"/><Relationship Id="rId15" Type="http://schemas.openxmlformats.org/officeDocument/2006/relationships/slide" Target="slides/slide11.xml"/><Relationship Id="rId37" Type="http://schemas.openxmlformats.org/officeDocument/2006/relationships/font" Target="fonts/GillSans-bold.fntdata"/><Relationship Id="rId14" Type="http://schemas.openxmlformats.org/officeDocument/2006/relationships/slide" Target="slides/slide10.xml"/><Relationship Id="rId36" Type="http://schemas.openxmlformats.org/officeDocument/2006/relationships/font" Target="fonts/GillSans-regular.fntdata"/><Relationship Id="rId17" Type="http://schemas.openxmlformats.org/officeDocument/2006/relationships/slide" Target="slides/slide13.xml"/><Relationship Id="rId39" Type="http://schemas.openxmlformats.org/officeDocument/2006/relationships/font" Target="fonts/RobotoSerifMedium-bold.fntdata"/><Relationship Id="rId16" Type="http://schemas.openxmlformats.org/officeDocument/2006/relationships/slide" Target="slides/slide12.xml"/><Relationship Id="rId38" Type="http://schemas.openxmlformats.org/officeDocument/2006/relationships/font" Target="fonts/RobotoSerifMedium-regular.fntdata"/><Relationship Id="rId19" Type="http://schemas.openxmlformats.org/officeDocument/2006/relationships/font" Target="fonts/RobotoSerif-bold.fntdata"/><Relationship Id="rId18" Type="http://schemas.openxmlformats.org/officeDocument/2006/relationships/font" Target="fonts/RobotoSerif-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NOTE: to change background photo, edit the master style slide. </a:t>
            </a:r>
            <a:endParaRPr/>
          </a:p>
          <a:p>
            <a:pPr indent="0" lvl="0" marL="0" rtl="0" algn="l">
              <a:lnSpc>
                <a:spcPct val="100000"/>
              </a:lnSpc>
              <a:spcBef>
                <a:spcPts val="0"/>
              </a:spcBef>
              <a:spcAft>
                <a:spcPts val="0"/>
              </a:spcAft>
              <a:buSzPts val="1400"/>
              <a:buNone/>
            </a:pPr>
            <a:r>
              <a:t/>
            </a:r>
            <a:endParaRPr/>
          </a:p>
        </p:txBody>
      </p:sp>
      <p:sp>
        <p:nvSpPr>
          <p:cNvPr id="134" name="Google Shape;13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4242c2a3b9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34242c2a3b9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4242c2a3b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g34242c2a3b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3896676d5e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33896676d5e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NOTE: a version of this slide is also provided without the quote marks for non-quotation feature slides.</a:t>
            </a:r>
            <a:endParaRPr/>
          </a:p>
          <a:p>
            <a:pPr indent="0" lvl="0" marL="0" rtl="0" algn="l">
              <a:lnSpc>
                <a:spcPct val="100000"/>
              </a:lnSpc>
              <a:spcBef>
                <a:spcPts val="0"/>
              </a:spcBef>
              <a:spcAft>
                <a:spcPts val="0"/>
              </a:spcAft>
              <a:buSzPts val="1400"/>
              <a:buNone/>
            </a:pPr>
            <a:r>
              <a:t/>
            </a:r>
            <a:endParaRPr/>
          </a:p>
        </p:txBody>
      </p:sp>
      <p:sp>
        <p:nvSpPr>
          <p:cNvPr id="216" name="Google Shape;21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38c28201c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38c28201c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338c28201c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38c28201c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38c28201c0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338c28201c0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415016a8d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3415016a8da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NOTE: to change background photo, edit the master style slide. </a:t>
            </a:r>
            <a:endParaRPr/>
          </a:p>
          <a:p>
            <a:pPr indent="0" lvl="0" marL="0" rtl="0" algn="l">
              <a:lnSpc>
                <a:spcPct val="100000"/>
              </a:lnSpc>
              <a:spcBef>
                <a:spcPts val="0"/>
              </a:spcBef>
              <a:spcAft>
                <a:spcPts val="0"/>
              </a:spcAft>
              <a:buSzPts val="1400"/>
              <a:buNone/>
            </a:pPr>
            <a:r>
              <a:t/>
            </a:r>
            <a:endParaRPr/>
          </a:p>
        </p:txBody>
      </p:sp>
      <p:sp>
        <p:nvSpPr>
          <p:cNvPr id="160" name="Google Shape;160;g3415016a8da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38c28201c0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38c28201c0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338c28201c0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f11c9ccac4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2f11c9ccac4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NOTE: to change background photo, edit the master style slide. </a:t>
            </a:r>
            <a:endParaRPr/>
          </a:p>
          <a:p>
            <a:pPr indent="0" lvl="0" marL="0" rtl="0" algn="l">
              <a:lnSpc>
                <a:spcPct val="100000"/>
              </a:lnSpc>
              <a:spcBef>
                <a:spcPts val="0"/>
              </a:spcBef>
              <a:spcAft>
                <a:spcPts val="0"/>
              </a:spcAft>
              <a:buSzPts val="1400"/>
              <a:buNone/>
            </a:pPr>
            <a:r>
              <a:t/>
            </a:r>
            <a:endParaRPr/>
          </a:p>
        </p:txBody>
      </p:sp>
      <p:sp>
        <p:nvSpPr>
          <p:cNvPr id="176" name="Google Shape;176;g2f11c9ccac4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4242c2a3b9_1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34242c2a3b9_1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id="16" name="Google Shape;16;p11"/>
          <p:cNvPicPr preferRelativeResize="0"/>
          <p:nvPr/>
        </p:nvPicPr>
        <p:blipFill rotWithShape="1">
          <a:blip r:embed="rId2">
            <a:alphaModFix/>
          </a:blip>
          <a:srcRect b="12500" l="0" r="0" t="12500"/>
          <a:stretch/>
        </p:blipFill>
        <p:spPr>
          <a:xfrm>
            <a:off x="0" y="0"/>
            <a:ext cx="12192000" cy="6858000"/>
          </a:xfrm>
          <a:prstGeom prst="rect">
            <a:avLst/>
          </a:prstGeom>
          <a:noFill/>
          <a:ln>
            <a:noFill/>
          </a:ln>
        </p:spPr>
      </p:pic>
      <p:sp>
        <p:nvSpPr>
          <p:cNvPr id="17" name="Google Shape;17;p11"/>
          <p:cNvSpPr/>
          <p:nvPr/>
        </p:nvSpPr>
        <p:spPr>
          <a:xfrm>
            <a:off x="0" y="3590365"/>
            <a:ext cx="12192000" cy="3267636"/>
          </a:xfrm>
          <a:prstGeom prst="rect">
            <a:avLst/>
          </a:prstGeom>
          <a:gradFill>
            <a:gsLst>
              <a:gs pos="0">
                <a:srgbClr val="000000">
                  <a:alpha val="0"/>
                </a:srgbClr>
              </a:gs>
              <a:gs pos="100000">
                <a:srgbClr val="000000">
                  <a:alpha val="6000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8" name="Google Shape;18;p11"/>
          <p:cNvSpPr/>
          <p:nvPr/>
        </p:nvSpPr>
        <p:spPr>
          <a:xfrm rot="3300000">
            <a:off x="7487556" y="273928"/>
            <a:ext cx="7956013" cy="378422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pic>
        <p:nvPicPr>
          <p:cNvPr id="19" name="Google Shape;19;p11"/>
          <p:cNvPicPr preferRelativeResize="0"/>
          <p:nvPr/>
        </p:nvPicPr>
        <p:blipFill rotWithShape="1">
          <a:blip r:embed="rId3">
            <a:alphaModFix/>
          </a:blip>
          <a:srcRect b="0" l="0" r="0" t="0"/>
          <a:stretch/>
        </p:blipFill>
        <p:spPr>
          <a:xfrm>
            <a:off x="9127174" y="251478"/>
            <a:ext cx="2868743" cy="2471096"/>
          </a:xfrm>
          <a:prstGeom prst="rect">
            <a:avLst/>
          </a:prstGeom>
          <a:noFill/>
          <a:ln>
            <a:noFill/>
          </a:ln>
        </p:spPr>
      </p:pic>
      <p:sp>
        <p:nvSpPr>
          <p:cNvPr id="20" name="Google Shape;20;p11"/>
          <p:cNvSpPr txBox="1"/>
          <p:nvPr>
            <p:ph idx="1" type="subTitle"/>
          </p:nvPr>
        </p:nvSpPr>
        <p:spPr>
          <a:xfrm>
            <a:off x="581194" y="5733673"/>
            <a:ext cx="8051819" cy="59032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360"/>
              </a:spcBef>
              <a:spcAft>
                <a:spcPts val="0"/>
              </a:spcAft>
              <a:buSzPts val="1656"/>
              <a:buNone/>
              <a:defRPr b="0" i="0" sz="1800" cap="none">
                <a:solidFill>
                  <a:schemeClr val="lt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21" name="Google Shape;21;p11"/>
          <p:cNvSpPr txBox="1"/>
          <p:nvPr>
            <p:ph type="ctrTitle"/>
          </p:nvPr>
        </p:nvSpPr>
        <p:spPr>
          <a:xfrm>
            <a:off x="581191" y="4258660"/>
            <a:ext cx="8051821"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600"/>
              <a:buFont typeface="Montserrat ExtraBold"/>
              <a:buNone/>
              <a:defRPr b="1" i="0" sz="36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omparison" type="twoTxTwoObj">
  <p:cSld name="TWO_OBJECTS_WITH_TEXT">
    <p:spTree>
      <p:nvGrpSpPr>
        <p:cNvPr id="77" name="Shape 77"/>
        <p:cNvGrpSpPr/>
        <p:nvPr/>
      </p:nvGrpSpPr>
      <p:grpSpPr>
        <a:xfrm>
          <a:off x="0" y="0"/>
          <a:ext cx="0" cy="0"/>
          <a:chOff x="0" y="0"/>
          <a:chExt cx="0" cy="0"/>
        </a:xfrm>
      </p:grpSpPr>
      <p:sp>
        <p:nvSpPr>
          <p:cNvPr id="78" name="Google Shape;78;p23"/>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 type="body"/>
          </p:nvPr>
        </p:nvSpPr>
        <p:spPr>
          <a:xfrm>
            <a:off x="581193"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80" name="Google Shape;80;p23"/>
          <p:cNvSpPr txBox="1"/>
          <p:nvPr>
            <p:ph idx="2" type="body"/>
          </p:nvPr>
        </p:nvSpPr>
        <p:spPr>
          <a:xfrm>
            <a:off x="581192" y="2926052"/>
            <a:ext cx="5087075"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81" name="Google Shape;81;p23"/>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82" name="Google Shape;82;p23"/>
          <p:cNvSpPr txBox="1"/>
          <p:nvPr>
            <p:ph idx="4" type="body"/>
          </p:nvPr>
        </p:nvSpPr>
        <p:spPr>
          <a:xfrm>
            <a:off x="6523733" y="2926052"/>
            <a:ext cx="5087075"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83" name="Google Shape;83;p2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3"/>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23"/>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 Comparison">
  <p:cSld name="2_Content - Comparison">
    <p:spTree>
      <p:nvGrpSpPr>
        <p:cNvPr id="87" name="Shape 87"/>
        <p:cNvGrpSpPr/>
        <p:nvPr/>
      </p:nvGrpSpPr>
      <p:grpSpPr>
        <a:xfrm>
          <a:off x="0" y="0"/>
          <a:ext cx="0" cy="0"/>
          <a:chOff x="0" y="0"/>
          <a:chExt cx="0" cy="0"/>
        </a:xfrm>
      </p:grpSpPr>
      <p:sp>
        <p:nvSpPr>
          <p:cNvPr id="88" name="Google Shape;88;p24"/>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4"/>
          <p:cNvSpPr txBox="1"/>
          <p:nvPr>
            <p:ph idx="1"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90" name="Google Shape;90;p24"/>
          <p:cNvSpPr txBox="1"/>
          <p:nvPr>
            <p:ph idx="2" type="body"/>
          </p:nvPr>
        </p:nvSpPr>
        <p:spPr>
          <a:xfrm>
            <a:off x="6523733" y="2926052"/>
            <a:ext cx="5087075" cy="2934999"/>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91" name="Google Shape;91;p24"/>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4"/>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4"/>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94" name="Google Shape;94;p24"/>
          <p:cNvSpPr/>
          <p:nvPr>
            <p:ph idx="3" type="pic"/>
          </p:nvPr>
        </p:nvSpPr>
        <p:spPr>
          <a:xfrm>
            <a:off x="581193" y="2250891"/>
            <a:ext cx="5514808" cy="3610159"/>
          </a:xfrm>
          <a:prstGeom prst="rect">
            <a:avLst/>
          </a:prstGeom>
          <a:noFill/>
          <a:ln>
            <a:noFill/>
          </a:ln>
        </p:spPr>
      </p:sp>
      <p:sp>
        <p:nvSpPr>
          <p:cNvPr id="95" name="Google Shape;95;p24"/>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 Comparison">
  <p:cSld name="1_Content - Comparison">
    <p:spTree>
      <p:nvGrpSpPr>
        <p:cNvPr id="96" name="Shape 96"/>
        <p:cNvGrpSpPr/>
        <p:nvPr/>
      </p:nvGrpSpPr>
      <p:grpSpPr>
        <a:xfrm>
          <a:off x="0" y="0"/>
          <a:ext cx="0" cy="0"/>
          <a:chOff x="0" y="0"/>
          <a:chExt cx="0" cy="0"/>
        </a:xfrm>
      </p:grpSpPr>
      <p:sp>
        <p:nvSpPr>
          <p:cNvPr id="97" name="Google Shape;97;p25"/>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5"/>
          <p:cNvSpPr txBox="1"/>
          <p:nvPr>
            <p:ph idx="1"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99" name="Google Shape;99;p25"/>
          <p:cNvSpPr txBox="1"/>
          <p:nvPr>
            <p:ph idx="2" type="body"/>
          </p:nvPr>
        </p:nvSpPr>
        <p:spPr>
          <a:xfrm>
            <a:off x="6523733" y="2926052"/>
            <a:ext cx="5087075"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00" name="Google Shape;100;p25"/>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5"/>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25"/>
          <p:cNvSpPr/>
          <p:nvPr>
            <p:ph idx="3" type="pic"/>
          </p:nvPr>
        </p:nvSpPr>
        <p:spPr>
          <a:xfrm>
            <a:off x="581193" y="2250891"/>
            <a:ext cx="5514808" cy="3610159"/>
          </a:xfrm>
          <a:prstGeom prst="rect">
            <a:avLst/>
          </a:prstGeom>
          <a:noFill/>
          <a:ln>
            <a:noFill/>
          </a:ln>
        </p:spPr>
      </p:sp>
      <p:sp>
        <p:nvSpPr>
          <p:cNvPr id="104" name="Google Shape;104;p25"/>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26"/>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6"/>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26"/>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 name="Shape 111"/>
        <p:cNvGrpSpPr/>
        <p:nvPr/>
      </p:nvGrpSpPr>
      <p:grpSpPr>
        <a:xfrm>
          <a:off x="0" y="0"/>
          <a:ext cx="0" cy="0"/>
          <a:chOff x="0" y="0"/>
          <a:chExt cx="0" cy="0"/>
        </a:xfrm>
      </p:grpSpPr>
      <p:sp>
        <p:nvSpPr>
          <p:cNvPr id="112" name="Google Shape;112;p27"/>
          <p:cNvSpPr txBox="1"/>
          <p:nvPr>
            <p:ph type="title"/>
          </p:nvPr>
        </p:nvSpPr>
        <p:spPr>
          <a:xfrm>
            <a:off x="581192" y="5262296"/>
            <a:ext cx="4909445" cy="68951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2000"/>
              <a:buFont typeface="Montserrat ExtraBold"/>
              <a:buNone/>
              <a:defRPr b="1" i="0" sz="2000">
                <a:solidFill>
                  <a:schemeClr val="dk2"/>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7"/>
          <p:cNvSpPr txBox="1"/>
          <p:nvPr>
            <p:ph idx="1" type="body"/>
          </p:nvPr>
        </p:nvSpPr>
        <p:spPr>
          <a:xfrm>
            <a:off x="581192" y="601200"/>
            <a:ext cx="11029618" cy="4204800"/>
          </a:xfrm>
          <a:prstGeom prst="rect">
            <a:avLst/>
          </a:prstGeom>
          <a:noFill/>
          <a:ln>
            <a:noFill/>
          </a:ln>
        </p:spPr>
        <p:txBody>
          <a:bodyPr anchorCtr="0" anchor="t" bIns="45700" lIns="91425" spcFirstLastPara="1" rIns="91425" wrap="square" tIns="45700">
            <a:normAutofit/>
          </a:bodyPr>
          <a:lstStyle>
            <a:lvl1pPr indent="-345440" lvl="0" marL="457200" algn="l">
              <a:lnSpc>
                <a:spcPct val="150000"/>
              </a:lnSpc>
              <a:spcBef>
                <a:spcPts val="400"/>
              </a:spcBef>
              <a:spcAft>
                <a:spcPts val="0"/>
              </a:spcAft>
              <a:buSzPts val="1840"/>
              <a:buChar char="◼"/>
              <a:defRPr sz="2000">
                <a:solidFill>
                  <a:schemeClr val="dk2"/>
                </a:solidFill>
              </a:defRPr>
            </a:lvl1pPr>
            <a:lvl2pPr indent="-333756" lvl="1" marL="914400" algn="l">
              <a:lnSpc>
                <a:spcPct val="150000"/>
              </a:lnSpc>
              <a:spcBef>
                <a:spcPts val="600"/>
              </a:spcBef>
              <a:spcAft>
                <a:spcPts val="0"/>
              </a:spcAft>
              <a:buSzPts val="1656"/>
              <a:buChar char="◼"/>
              <a:defRPr sz="1800">
                <a:solidFill>
                  <a:schemeClr val="dk2"/>
                </a:solidFill>
              </a:defRPr>
            </a:lvl2pPr>
            <a:lvl3pPr indent="-322072" lvl="2" marL="1371600" algn="l">
              <a:lnSpc>
                <a:spcPct val="150000"/>
              </a:lnSpc>
              <a:spcBef>
                <a:spcPts val="600"/>
              </a:spcBef>
              <a:spcAft>
                <a:spcPts val="0"/>
              </a:spcAft>
              <a:buSzPts val="1472"/>
              <a:buChar char="◼"/>
              <a:defRPr sz="1600">
                <a:solidFill>
                  <a:schemeClr val="dk2"/>
                </a:solidFill>
              </a:defRPr>
            </a:lvl3pPr>
            <a:lvl4pPr indent="-310388" lvl="3" marL="1828800" algn="l">
              <a:lnSpc>
                <a:spcPct val="150000"/>
              </a:lnSpc>
              <a:spcBef>
                <a:spcPts val="600"/>
              </a:spcBef>
              <a:spcAft>
                <a:spcPts val="0"/>
              </a:spcAft>
              <a:buSzPts val="1288"/>
              <a:buChar char="◼"/>
              <a:defRPr sz="1400">
                <a:solidFill>
                  <a:schemeClr val="dk2"/>
                </a:solidFill>
              </a:defRPr>
            </a:lvl4pPr>
            <a:lvl5pPr indent="-310388" lvl="4" marL="2286000" algn="l">
              <a:lnSpc>
                <a:spcPct val="150000"/>
              </a:lnSpc>
              <a:spcBef>
                <a:spcPts val="600"/>
              </a:spcBef>
              <a:spcAft>
                <a:spcPts val="0"/>
              </a:spcAft>
              <a:buSzPts val="1288"/>
              <a:buChar char="◼"/>
              <a:defRPr sz="1400">
                <a:solidFill>
                  <a:schemeClr val="dk2"/>
                </a:solidFill>
              </a:defRPr>
            </a:lvl5pPr>
            <a:lvl6pPr indent="-310388" lvl="5" marL="2743200" algn="l">
              <a:lnSpc>
                <a:spcPct val="100000"/>
              </a:lnSpc>
              <a:spcBef>
                <a:spcPts val="600"/>
              </a:spcBef>
              <a:spcAft>
                <a:spcPts val="0"/>
              </a:spcAft>
              <a:buSzPts val="1288"/>
              <a:buChar char="◼"/>
              <a:defRPr sz="1400">
                <a:solidFill>
                  <a:schemeClr val="dk2"/>
                </a:solidFill>
              </a:defRPr>
            </a:lvl6pPr>
            <a:lvl7pPr indent="-310388" lvl="6" marL="3200400" algn="l">
              <a:lnSpc>
                <a:spcPct val="100000"/>
              </a:lnSpc>
              <a:spcBef>
                <a:spcPts val="600"/>
              </a:spcBef>
              <a:spcAft>
                <a:spcPts val="0"/>
              </a:spcAft>
              <a:buSzPts val="1288"/>
              <a:buChar char="◼"/>
              <a:defRPr sz="1400">
                <a:solidFill>
                  <a:schemeClr val="dk2"/>
                </a:solidFill>
              </a:defRPr>
            </a:lvl7pPr>
            <a:lvl8pPr indent="-310388" lvl="7" marL="3657600" algn="l">
              <a:lnSpc>
                <a:spcPct val="100000"/>
              </a:lnSpc>
              <a:spcBef>
                <a:spcPts val="600"/>
              </a:spcBef>
              <a:spcAft>
                <a:spcPts val="0"/>
              </a:spcAft>
              <a:buSzPts val="1288"/>
              <a:buChar char="◼"/>
              <a:defRPr sz="1400">
                <a:solidFill>
                  <a:schemeClr val="dk2"/>
                </a:solidFill>
              </a:defRPr>
            </a:lvl8pPr>
            <a:lvl9pPr indent="-310388" lvl="8" marL="4114800" algn="l">
              <a:lnSpc>
                <a:spcPct val="100000"/>
              </a:lnSpc>
              <a:spcBef>
                <a:spcPts val="600"/>
              </a:spcBef>
              <a:spcAft>
                <a:spcPts val="600"/>
              </a:spcAft>
              <a:buSzPts val="1288"/>
              <a:buChar char="◼"/>
              <a:defRPr sz="1400">
                <a:solidFill>
                  <a:schemeClr val="dk2"/>
                </a:solidFill>
              </a:defRPr>
            </a:lvl9pPr>
          </a:lstStyle>
          <a:p/>
        </p:txBody>
      </p:sp>
      <p:sp>
        <p:nvSpPr>
          <p:cNvPr id="114" name="Google Shape;114;p27"/>
          <p:cNvSpPr txBox="1"/>
          <p:nvPr>
            <p:ph idx="2" type="body"/>
          </p:nvPr>
        </p:nvSpPr>
        <p:spPr>
          <a:xfrm>
            <a:off x="5740823" y="5262296"/>
            <a:ext cx="5869987" cy="689515"/>
          </a:xfrm>
          <a:prstGeom prst="rect">
            <a:avLst/>
          </a:prstGeom>
          <a:noFill/>
          <a:ln>
            <a:noFill/>
          </a:ln>
        </p:spPr>
        <p:txBody>
          <a:bodyPr anchorCtr="0" anchor="ctr" bIns="45700" lIns="91425" spcFirstLastPara="1" rIns="91425" wrap="square" tIns="45700">
            <a:normAutofit/>
          </a:bodyPr>
          <a:lstStyle>
            <a:lvl1pPr indent="-228600" lvl="0" marL="457200" algn="r">
              <a:lnSpc>
                <a:spcPct val="150000"/>
              </a:lnSpc>
              <a:spcBef>
                <a:spcPts val="240"/>
              </a:spcBef>
              <a:spcAft>
                <a:spcPts val="0"/>
              </a:spcAft>
              <a:buSzPts val="1104"/>
              <a:buNone/>
              <a:defRPr b="0" i="0" sz="1200">
                <a:solidFill>
                  <a:schemeClr val="dk2"/>
                </a:solidFill>
                <a:latin typeface="Roboto Serif Medium"/>
                <a:ea typeface="Roboto Serif Medium"/>
                <a:cs typeface="Roboto Serif Medium"/>
                <a:sym typeface="Roboto Serif Medium"/>
              </a:defRPr>
            </a:lvl1pPr>
            <a:lvl2pPr indent="-228600" lvl="1" marL="914400" algn="l">
              <a:lnSpc>
                <a:spcPct val="150000"/>
              </a:lnSpc>
              <a:spcBef>
                <a:spcPts val="600"/>
              </a:spcBef>
              <a:spcAft>
                <a:spcPts val="0"/>
              </a:spcAft>
              <a:buSzPts val="1012"/>
              <a:buNone/>
              <a:defRPr sz="11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15" name="Google Shape;115;p2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7"/>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27"/>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9" name="Shape 119"/>
        <p:cNvGrpSpPr/>
        <p:nvPr/>
      </p:nvGrpSpPr>
      <p:grpSpPr>
        <a:xfrm>
          <a:off x="0" y="0"/>
          <a:ext cx="0" cy="0"/>
          <a:chOff x="0" y="0"/>
          <a:chExt cx="0" cy="0"/>
        </a:xfrm>
      </p:grpSpPr>
      <p:sp>
        <p:nvSpPr>
          <p:cNvPr id="120" name="Google Shape;120;p28"/>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2400"/>
              <a:buFont typeface="Montserrat ExtraBold"/>
              <a:buNone/>
              <a:defRPr b="1" i="0" sz="2400">
                <a:solidFill>
                  <a:schemeClr val="dk2"/>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8"/>
          <p:cNvSpPr/>
          <p:nvPr>
            <p:ph idx="2" type="pic"/>
          </p:nvPr>
        </p:nvSpPr>
        <p:spPr>
          <a:xfrm>
            <a:off x="447817" y="599725"/>
            <a:ext cx="11290859" cy="3557252"/>
          </a:xfrm>
          <a:prstGeom prst="rect">
            <a:avLst/>
          </a:prstGeom>
          <a:noFill/>
          <a:ln>
            <a:noFill/>
          </a:ln>
        </p:spPr>
      </p:sp>
      <p:sp>
        <p:nvSpPr>
          <p:cNvPr id="122" name="Google Shape;122;p28"/>
          <p:cNvSpPr txBox="1"/>
          <p:nvPr>
            <p:ph idx="1" type="body"/>
          </p:nvPr>
        </p:nvSpPr>
        <p:spPr>
          <a:xfrm>
            <a:off x="581192" y="5260127"/>
            <a:ext cx="11029617" cy="598671"/>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280"/>
              </a:spcBef>
              <a:spcAft>
                <a:spcPts val="0"/>
              </a:spcAft>
              <a:buSzPts val="1288"/>
              <a:buNone/>
              <a:defRPr sz="1400"/>
            </a:lvl1pPr>
            <a:lvl2pPr indent="-228600" lvl="1" marL="914400" algn="l">
              <a:lnSpc>
                <a:spcPct val="150000"/>
              </a:lnSpc>
              <a:spcBef>
                <a:spcPts val="600"/>
              </a:spcBef>
              <a:spcAft>
                <a:spcPts val="0"/>
              </a:spcAft>
              <a:buSzPts val="1104"/>
              <a:buNone/>
              <a:defRPr sz="12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23" name="Google Shape;123;p28"/>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8"/>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28"/>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127" name="Shape 127"/>
        <p:cNvGrpSpPr/>
        <p:nvPr/>
      </p:nvGrpSpPr>
      <p:grpSpPr>
        <a:xfrm>
          <a:off x="0" y="0"/>
          <a:ext cx="0" cy="0"/>
          <a:chOff x="0" y="0"/>
          <a:chExt cx="0" cy="0"/>
        </a:xfrm>
      </p:grpSpPr>
      <p:sp>
        <p:nvSpPr>
          <p:cNvPr id="128" name="Google Shape;128;p2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no bullets" type="obj">
  <p:cSld name="OBJECT">
    <p:spTree>
      <p:nvGrpSpPr>
        <p:cNvPr id="22" name="Shape 22"/>
        <p:cNvGrpSpPr/>
        <p:nvPr/>
      </p:nvGrpSpPr>
      <p:grpSpPr>
        <a:xfrm>
          <a:off x="0" y="0"/>
          <a:ext cx="0" cy="0"/>
          <a:chOff x="0" y="0"/>
          <a:chExt cx="0" cy="0"/>
        </a:xfrm>
      </p:grpSpPr>
      <p:sp>
        <p:nvSpPr>
          <p:cNvPr id="23" name="Google Shape;23;p16"/>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 type="body"/>
          </p:nvPr>
        </p:nvSpPr>
        <p:spPr>
          <a:xfrm>
            <a:off x="581192" y="2180496"/>
            <a:ext cx="11029615" cy="3678303"/>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25" name="Google Shape;25;p1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16"/>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 with Photo">
  <p:cSld name="1_Section Divider with Photo">
    <p:spTree>
      <p:nvGrpSpPr>
        <p:cNvPr id="29" name="Shape 29"/>
        <p:cNvGrpSpPr/>
        <p:nvPr/>
      </p:nvGrpSpPr>
      <p:grpSpPr>
        <a:xfrm>
          <a:off x="0" y="0"/>
          <a:ext cx="0" cy="0"/>
          <a:chOff x="0" y="0"/>
          <a:chExt cx="0" cy="0"/>
        </a:xfrm>
      </p:grpSpPr>
      <p:pic>
        <p:nvPicPr>
          <p:cNvPr descr="A group of people walking on a sidewalk&#10;&#10;Description automatically generated" id="30" name="Google Shape;30;p13"/>
          <p:cNvPicPr preferRelativeResize="0"/>
          <p:nvPr/>
        </p:nvPicPr>
        <p:blipFill rotWithShape="1">
          <a:blip r:embed="rId2">
            <a:alphaModFix/>
          </a:blip>
          <a:srcRect b="15392" l="0" r="0" t="6385"/>
          <a:stretch/>
        </p:blipFill>
        <p:spPr>
          <a:xfrm>
            <a:off x="464565" y="502086"/>
            <a:ext cx="11262865" cy="5853827"/>
          </a:xfrm>
          <a:prstGeom prst="rect">
            <a:avLst/>
          </a:prstGeom>
          <a:noFill/>
          <a:ln>
            <a:noFill/>
          </a:ln>
        </p:spPr>
      </p:pic>
      <p:sp>
        <p:nvSpPr>
          <p:cNvPr id="31" name="Google Shape;31;p13"/>
          <p:cNvSpPr/>
          <p:nvPr/>
        </p:nvSpPr>
        <p:spPr>
          <a:xfrm>
            <a:off x="464567" y="502086"/>
            <a:ext cx="11262866" cy="5853827"/>
          </a:xfrm>
          <a:prstGeom prst="rect">
            <a:avLst/>
          </a:prstGeom>
          <a:gradFill>
            <a:gsLst>
              <a:gs pos="0">
                <a:srgbClr val="000000">
                  <a:alpha val="0"/>
                </a:srgbClr>
              </a:gs>
              <a:gs pos="68000">
                <a:srgbClr val="000000">
                  <a:alpha val="60000"/>
                </a:srgbClr>
              </a:gs>
              <a:gs pos="100000">
                <a:srgbClr val="000000">
                  <a:alpha val="60000"/>
                </a:srgbClr>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3"/>
          <p:cNvSpPr/>
          <p:nvPr/>
        </p:nvSpPr>
        <p:spPr>
          <a:xfrm rot="-7500000">
            <a:off x="-281435" y="5687820"/>
            <a:ext cx="1563514" cy="74367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
        <p:nvSpPr>
          <p:cNvPr id="33" name="Google Shape;33;p13"/>
          <p:cNvSpPr txBox="1"/>
          <p:nvPr>
            <p:ph type="ctrTitle"/>
          </p:nvPr>
        </p:nvSpPr>
        <p:spPr>
          <a:xfrm>
            <a:off x="2070089" y="3140668"/>
            <a:ext cx="8051821" cy="1475013"/>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lt1"/>
              </a:buClr>
              <a:buSzPts val="3600"/>
              <a:buFont typeface="Montserrat ExtraBold"/>
              <a:buNone/>
              <a:defRPr b="1" i="0" sz="36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3"/>
          <p:cNvSpPr txBox="1"/>
          <p:nvPr>
            <p:ph idx="1" type="subTitle"/>
          </p:nvPr>
        </p:nvSpPr>
        <p:spPr>
          <a:xfrm>
            <a:off x="2070092" y="4615681"/>
            <a:ext cx="8051819" cy="590321"/>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360"/>
              </a:spcBef>
              <a:spcAft>
                <a:spcPts val="0"/>
              </a:spcAft>
              <a:buSzPts val="1656"/>
              <a:buNone/>
              <a:defRPr b="0" i="0" sz="1800" cap="none">
                <a:solidFill>
                  <a:schemeClr val="lt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35" name="Shape 35"/>
        <p:cNvGrpSpPr/>
        <p:nvPr/>
      </p:nvGrpSpPr>
      <p:grpSpPr>
        <a:xfrm>
          <a:off x="0" y="0"/>
          <a:ext cx="0" cy="0"/>
          <a:chOff x="0" y="0"/>
          <a:chExt cx="0" cy="0"/>
        </a:xfrm>
      </p:grpSpPr>
      <p:sp>
        <p:nvSpPr>
          <p:cNvPr id="36" name="Google Shape;36;p1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19"/>
          <p:cNvSpPr/>
          <p:nvPr/>
        </p:nvSpPr>
        <p:spPr>
          <a:xfrm rot="3300000">
            <a:off x="7487556" y="273928"/>
            <a:ext cx="7956013" cy="378422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
        <p:nvSpPr>
          <p:cNvPr id="40" name="Google Shape;40;p19"/>
          <p:cNvSpPr txBox="1"/>
          <p:nvPr>
            <p:ph type="ctrTitle"/>
          </p:nvPr>
        </p:nvSpPr>
        <p:spPr>
          <a:xfrm>
            <a:off x="581191" y="1891979"/>
            <a:ext cx="8051821"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Montserrat ExtraBold"/>
              <a:buNone/>
              <a:defRPr b="1" i="0" sz="3600" cap="none">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9"/>
          <p:cNvSpPr txBox="1"/>
          <p:nvPr>
            <p:ph idx="1" type="subTitle"/>
          </p:nvPr>
        </p:nvSpPr>
        <p:spPr>
          <a:xfrm>
            <a:off x="581194" y="3366992"/>
            <a:ext cx="8051819" cy="59032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360"/>
              </a:spcBef>
              <a:spcAft>
                <a:spcPts val="0"/>
              </a:spcAft>
              <a:buSzPts val="1656"/>
              <a:buNone/>
              <a:defRPr b="0" i="0" sz="1800" cap="none">
                <a:solidFill>
                  <a:schemeClr val="dk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pic>
        <p:nvPicPr>
          <p:cNvPr id="42" name="Google Shape;42;p19"/>
          <p:cNvPicPr preferRelativeResize="0"/>
          <p:nvPr/>
        </p:nvPicPr>
        <p:blipFill rotWithShape="1">
          <a:blip r:embed="rId2">
            <a:alphaModFix/>
          </a:blip>
          <a:srcRect b="0" l="0" r="0" t="0"/>
          <a:stretch/>
        </p:blipFill>
        <p:spPr>
          <a:xfrm>
            <a:off x="9135900" y="251478"/>
            <a:ext cx="2844799" cy="245047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eatured Call-Out Quote" type="title">
  <p:cSld name="TITLE">
    <p:spTree>
      <p:nvGrpSpPr>
        <p:cNvPr id="43" name="Shape 43"/>
        <p:cNvGrpSpPr/>
        <p:nvPr/>
      </p:nvGrpSpPr>
      <p:grpSpPr>
        <a:xfrm>
          <a:off x="0" y="0"/>
          <a:ext cx="0" cy="0"/>
          <a:chOff x="0" y="0"/>
          <a:chExt cx="0" cy="0"/>
        </a:xfrm>
      </p:grpSpPr>
      <p:sp>
        <p:nvSpPr>
          <p:cNvPr id="44" name="Google Shape;44;p18"/>
          <p:cNvSpPr/>
          <p:nvPr/>
        </p:nvSpPr>
        <p:spPr>
          <a:xfrm>
            <a:off x="464567" y="502086"/>
            <a:ext cx="11262866" cy="58538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8"/>
          <p:cNvSpPr txBox="1"/>
          <p:nvPr/>
        </p:nvSpPr>
        <p:spPr>
          <a:xfrm>
            <a:off x="634979" y="2075357"/>
            <a:ext cx="10993549" cy="112550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9600"/>
              <a:buFont typeface="Montserrat Medium"/>
              <a:buNone/>
            </a:pPr>
            <a:r>
              <a:rPr b="0" i="0" lang="en-US" sz="9600" u="none" cap="none" strike="noStrike">
                <a:solidFill>
                  <a:schemeClr val="accent2"/>
                </a:solidFill>
                <a:latin typeface="Montserrat Medium"/>
                <a:ea typeface="Montserrat Medium"/>
                <a:cs typeface="Montserrat Medium"/>
                <a:sym typeface="Montserrat Medium"/>
              </a:rPr>
              <a:t>“</a:t>
            </a:r>
            <a:endParaRPr b="0" i="0" sz="1400" u="none" cap="none" strike="noStrike">
              <a:solidFill>
                <a:srgbClr val="000000"/>
              </a:solidFill>
              <a:latin typeface="Arial"/>
              <a:ea typeface="Arial"/>
              <a:cs typeface="Arial"/>
              <a:sym typeface="Arial"/>
            </a:endParaRPr>
          </a:p>
        </p:txBody>
      </p:sp>
      <p:sp>
        <p:nvSpPr>
          <p:cNvPr id="46" name="Google Shape;46;p18"/>
          <p:cNvSpPr txBox="1"/>
          <p:nvPr>
            <p:ph type="ctrTitle"/>
          </p:nvPr>
        </p:nvSpPr>
        <p:spPr>
          <a:xfrm>
            <a:off x="581191" y="2148986"/>
            <a:ext cx="10993549" cy="2188697"/>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lt1"/>
              </a:buClr>
              <a:buSzPts val="3600"/>
              <a:buFont typeface="Roboto Serif"/>
              <a:buNone/>
              <a:defRPr b="1" i="0" sz="3600" cap="none">
                <a:solidFill>
                  <a:schemeClr val="lt1"/>
                </a:solidFill>
                <a:latin typeface="Roboto Serif"/>
                <a:ea typeface="Roboto Serif"/>
                <a:cs typeface="Roboto Serif"/>
                <a:sym typeface="Roboto Serif"/>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 type="subTitle"/>
          </p:nvPr>
        </p:nvSpPr>
        <p:spPr>
          <a:xfrm>
            <a:off x="581194" y="4445260"/>
            <a:ext cx="10993546" cy="590321"/>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320"/>
              </a:spcBef>
              <a:spcAft>
                <a:spcPts val="0"/>
              </a:spcAft>
              <a:buSzPts val="1472"/>
              <a:buNone/>
              <a:defRPr b="1" i="0" sz="1600" cap="none">
                <a:solidFill>
                  <a:schemeClr val="lt1"/>
                </a:solidFill>
                <a:latin typeface="Montserrat"/>
                <a:ea typeface="Montserrat"/>
                <a:cs typeface="Montserrat"/>
                <a:sym typeface="Montserrat"/>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48" name="Google Shape;48;p18"/>
          <p:cNvSpPr/>
          <p:nvPr/>
        </p:nvSpPr>
        <p:spPr>
          <a:xfrm rot="-7500000">
            <a:off x="-281435" y="5687820"/>
            <a:ext cx="1563514" cy="74367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9" name="Shape 49"/>
        <p:cNvGrpSpPr/>
        <p:nvPr/>
      </p:nvGrpSpPr>
      <p:grpSpPr>
        <a:xfrm>
          <a:off x="0" y="0"/>
          <a:ext cx="0" cy="0"/>
          <a:chOff x="0" y="0"/>
          <a:chExt cx="0" cy="0"/>
        </a:xfrm>
      </p:grpSpPr>
      <p:pic>
        <p:nvPicPr>
          <p:cNvPr descr="A building with a large sign&#10;&#10;Description automatically generated with medium confidence" id="50" name="Google Shape;50;p12"/>
          <p:cNvPicPr preferRelativeResize="0"/>
          <p:nvPr/>
        </p:nvPicPr>
        <p:blipFill rotWithShape="1">
          <a:blip r:embed="rId2">
            <a:alphaModFix/>
          </a:blip>
          <a:srcRect b="12500" l="0" r="0" t="12500"/>
          <a:stretch/>
        </p:blipFill>
        <p:spPr>
          <a:xfrm>
            <a:off x="0" y="0"/>
            <a:ext cx="12192000" cy="6858000"/>
          </a:xfrm>
          <a:prstGeom prst="rect">
            <a:avLst/>
          </a:prstGeom>
          <a:noFill/>
          <a:ln>
            <a:noFill/>
          </a:ln>
        </p:spPr>
      </p:pic>
      <p:sp>
        <p:nvSpPr>
          <p:cNvPr id="51" name="Google Shape;51;p12"/>
          <p:cNvSpPr/>
          <p:nvPr/>
        </p:nvSpPr>
        <p:spPr>
          <a:xfrm>
            <a:off x="0" y="0"/>
            <a:ext cx="12192000" cy="6858000"/>
          </a:xfrm>
          <a:prstGeom prst="rect">
            <a:avLst/>
          </a:prstGeom>
          <a:solidFill>
            <a:schemeClr val="accent1">
              <a:alpha val="9411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2"/>
          <p:cNvSpPr txBox="1"/>
          <p:nvPr>
            <p:ph type="ctrTitle"/>
          </p:nvPr>
        </p:nvSpPr>
        <p:spPr>
          <a:xfrm>
            <a:off x="581191" y="4258660"/>
            <a:ext cx="8051821"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600"/>
              <a:buFont typeface="Montserrat ExtraBold"/>
              <a:buNone/>
              <a:defRPr b="1" i="0" sz="36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2"/>
          <p:cNvSpPr txBox="1"/>
          <p:nvPr>
            <p:ph idx="1" type="subTitle"/>
          </p:nvPr>
        </p:nvSpPr>
        <p:spPr>
          <a:xfrm>
            <a:off x="581194" y="5733673"/>
            <a:ext cx="8051819" cy="59032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360"/>
              </a:spcBef>
              <a:spcAft>
                <a:spcPts val="0"/>
              </a:spcAft>
              <a:buSzPts val="1656"/>
              <a:buNone/>
              <a:defRPr b="0" i="0" sz="1800" cap="none">
                <a:solidFill>
                  <a:schemeClr val="lt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54" name="Google Shape;54;p12"/>
          <p:cNvSpPr/>
          <p:nvPr/>
        </p:nvSpPr>
        <p:spPr>
          <a:xfrm rot="3300000">
            <a:off x="7487556" y="273928"/>
            <a:ext cx="7956013" cy="378422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pic>
        <p:nvPicPr>
          <p:cNvPr id="55" name="Google Shape;55;p12"/>
          <p:cNvPicPr preferRelativeResize="0"/>
          <p:nvPr/>
        </p:nvPicPr>
        <p:blipFill rotWithShape="1">
          <a:blip r:embed="rId3">
            <a:alphaModFix/>
          </a:blip>
          <a:srcRect b="0" l="0" r="0" t="0"/>
          <a:stretch/>
        </p:blipFill>
        <p:spPr>
          <a:xfrm>
            <a:off x="9127174" y="251478"/>
            <a:ext cx="2868743" cy="247109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eatured Call-Out">
  <p:cSld name="1_Featured Call-Out">
    <p:spTree>
      <p:nvGrpSpPr>
        <p:cNvPr id="56" name="Shape 56"/>
        <p:cNvGrpSpPr/>
        <p:nvPr/>
      </p:nvGrpSpPr>
      <p:grpSpPr>
        <a:xfrm>
          <a:off x="0" y="0"/>
          <a:ext cx="0" cy="0"/>
          <a:chOff x="0" y="0"/>
          <a:chExt cx="0" cy="0"/>
        </a:xfrm>
      </p:grpSpPr>
      <p:sp>
        <p:nvSpPr>
          <p:cNvPr id="57" name="Google Shape;57;p20"/>
          <p:cNvSpPr/>
          <p:nvPr/>
        </p:nvSpPr>
        <p:spPr>
          <a:xfrm>
            <a:off x="464567" y="502086"/>
            <a:ext cx="11262866" cy="58538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0"/>
          <p:cNvSpPr txBox="1"/>
          <p:nvPr>
            <p:ph type="ctrTitle"/>
          </p:nvPr>
        </p:nvSpPr>
        <p:spPr>
          <a:xfrm>
            <a:off x="581191" y="2148986"/>
            <a:ext cx="10993549" cy="2188697"/>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lt1"/>
              </a:buClr>
              <a:buSzPts val="3600"/>
              <a:buFont typeface="Roboto Serif"/>
              <a:buNone/>
              <a:defRPr b="1" i="0" sz="3600" cap="none">
                <a:solidFill>
                  <a:schemeClr val="lt1"/>
                </a:solidFill>
                <a:latin typeface="Roboto Serif"/>
                <a:ea typeface="Roboto Serif"/>
                <a:cs typeface="Roboto Serif"/>
                <a:sym typeface="Roboto Serif"/>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 type="subTitle"/>
          </p:nvPr>
        </p:nvSpPr>
        <p:spPr>
          <a:xfrm>
            <a:off x="581194" y="4445260"/>
            <a:ext cx="10993546" cy="590321"/>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320"/>
              </a:spcBef>
              <a:spcAft>
                <a:spcPts val="0"/>
              </a:spcAft>
              <a:buSzPts val="1472"/>
              <a:buNone/>
              <a:defRPr b="1" i="0" sz="1600" cap="none">
                <a:solidFill>
                  <a:schemeClr val="lt1"/>
                </a:solidFill>
                <a:latin typeface="Montserrat"/>
                <a:ea typeface="Montserrat"/>
                <a:cs typeface="Montserrat"/>
                <a:sym typeface="Montserrat"/>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60" name="Google Shape;60;p20"/>
          <p:cNvSpPr/>
          <p:nvPr/>
        </p:nvSpPr>
        <p:spPr>
          <a:xfrm rot="-7500000">
            <a:off x="-281435" y="5687820"/>
            <a:ext cx="1563514" cy="74367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colulmn no bullets" type="twoObj">
  <p:cSld name="TWO_OBJECTS">
    <p:spTree>
      <p:nvGrpSpPr>
        <p:cNvPr id="61" name="Shape 61"/>
        <p:cNvGrpSpPr/>
        <p:nvPr/>
      </p:nvGrpSpPr>
      <p:grpSpPr>
        <a:xfrm>
          <a:off x="0" y="0"/>
          <a:ext cx="0" cy="0"/>
          <a:chOff x="0" y="0"/>
          <a:chExt cx="0" cy="0"/>
        </a:xfrm>
      </p:grpSpPr>
      <p:sp>
        <p:nvSpPr>
          <p:cNvPr id="62" name="Google Shape;62;p21"/>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 type="body"/>
          </p:nvPr>
        </p:nvSpPr>
        <p:spPr>
          <a:xfrm>
            <a:off x="581193" y="2228003"/>
            <a:ext cx="5422390" cy="363304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64" name="Google Shape;64;p21"/>
          <p:cNvSpPr txBox="1"/>
          <p:nvPr>
            <p:ph idx="2" type="body"/>
          </p:nvPr>
        </p:nvSpPr>
        <p:spPr>
          <a:xfrm>
            <a:off x="6188417" y="2228003"/>
            <a:ext cx="5422392" cy="363304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65" name="Google Shape;65;p21"/>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21"/>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Column bullets">
  <p:cSld name="Title and Content 2 Column bullets">
    <p:spTree>
      <p:nvGrpSpPr>
        <p:cNvPr id="69" name="Shape 69"/>
        <p:cNvGrpSpPr/>
        <p:nvPr/>
      </p:nvGrpSpPr>
      <p:grpSpPr>
        <a:xfrm>
          <a:off x="0" y="0"/>
          <a:ext cx="0" cy="0"/>
          <a:chOff x="0" y="0"/>
          <a:chExt cx="0" cy="0"/>
        </a:xfrm>
      </p:grpSpPr>
      <p:sp>
        <p:nvSpPr>
          <p:cNvPr id="70" name="Google Shape;70;p22"/>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 type="body"/>
          </p:nvPr>
        </p:nvSpPr>
        <p:spPr>
          <a:xfrm>
            <a:off x="581193" y="2228003"/>
            <a:ext cx="5422390" cy="3633047"/>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2" name="Google Shape;72;p22"/>
          <p:cNvSpPr txBox="1"/>
          <p:nvPr>
            <p:ph idx="2" type="body"/>
          </p:nvPr>
        </p:nvSpPr>
        <p:spPr>
          <a:xfrm>
            <a:off x="6188417" y="2228003"/>
            <a:ext cx="5422392" cy="3633047"/>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3" name="Google Shape;73;p22"/>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2"/>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2"/>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22"/>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accent1"/>
              </a:buClr>
              <a:buSzPts val="2800"/>
              <a:buFont typeface="Montserrat ExtraBold"/>
              <a:buNone/>
              <a:defRPr b="1" i="0" sz="28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10"/>
          <p:cNvSpPr txBox="1"/>
          <p:nvPr>
            <p:ph idx="1" type="body"/>
          </p:nvPr>
        </p:nvSpPr>
        <p:spPr>
          <a:xfrm>
            <a:off x="581192" y="2336003"/>
            <a:ext cx="11029616" cy="3522794"/>
          </a:xfrm>
          <a:prstGeom prst="rect">
            <a:avLst/>
          </a:prstGeom>
          <a:noFill/>
          <a:ln>
            <a:noFill/>
          </a:ln>
        </p:spPr>
        <p:txBody>
          <a:bodyPr anchorCtr="0" anchor="t" bIns="45700" lIns="91425" spcFirstLastPara="1" rIns="91425" wrap="square" tIns="45700">
            <a:normAutofit/>
          </a:bodyPr>
          <a:lstStyle>
            <a:lvl1pPr indent="-333756" lvl="0" marL="457200" marR="0" rtl="0" algn="l">
              <a:lnSpc>
                <a:spcPct val="150000"/>
              </a:lnSpc>
              <a:spcBef>
                <a:spcPts val="360"/>
              </a:spcBef>
              <a:spcAft>
                <a:spcPts val="0"/>
              </a:spcAft>
              <a:buClr>
                <a:schemeClr val="accent1"/>
              </a:buClr>
              <a:buSzPts val="1656"/>
              <a:buFont typeface="Noto Sans Symbols"/>
              <a:buChar char="◼"/>
              <a:defRPr b="0" i="0" sz="1800" u="none" cap="none" strike="noStrike">
                <a:solidFill>
                  <a:schemeClr val="dk2"/>
                </a:solidFill>
                <a:latin typeface="Montserrat"/>
                <a:ea typeface="Montserrat"/>
                <a:cs typeface="Montserrat"/>
                <a:sym typeface="Montserrat"/>
              </a:defRPr>
            </a:lvl1pPr>
            <a:lvl2pPr indent="-322072" lvl="1" marL="914400" marR="0" rtl="0" algn="l">
              <a:lnSpc>
                <a:spcPct val="150000"/>
              </a:lnSpc>
              <a:spcBef>
                <a:spcPts val="600"/>
              </a:spcBef>
              <a:spcAft>
                <a:spcPts val="0"/>
              </a:spcAft>
              <a:buClr>
                <a:schemeClr val="accent1"/>
              </a:buClr>
              <a:buSzPts val="1472"/>
              <a:buFont typeface="Noto Sans Symbols"/>
              <a:buChar char="◼"/>
              <a:defRPr b="0" i="0" sz="1600" u="none" cap="none" strike="noStrike">
                <a:solidFill>
                  <a:schemeClr val="dk2"/>
                </a:solidFill>
                <a:latin typeface="Montserrat"/>
                <a:ea typeface="Montserrat"/>
                <a:cs typeface="Montserrat"/>
                <a:sym typeface="Montserrat"/>
              </a:defRPr>
            </a:lvl2pPr>
            <a:lvl3pPr indent="-310388" lvl="2" marL="1371600" marR="0" rtl="0" algn="l">
              <a:lnSpc>
                <a:spcPct val="150000"/>
              </a:lnSpc>
              <a:spcBef>
                <a:spcPts val="600"/>
              </a:spcBef>
              <a:spcAft>
                <a:spcPts val="0"/>
              </a:spcAft>
              <a:buClr>
                <a:schemeClr val="accent1"/>
              </a:buClr>
              <a:buSzPts val="1288"/>
              <a:buFont typeface="Noto Sans Symbols"/>
              <a:buChar char="◼"/>
              <a:defRPr b="0" i="0" sz="1400" u="none" cap="none" strike="noStrike">
                <a:solidFill>
                  <a:schemeClr val="dk2"/>
                </a:solidFill>
                <a:latin typeface="Montserrat"/>
                <a:ea typeface="Montserrat"/>
                <a:cs typeface="Montserrat"/>
                <a:sym typeface="Montserrat"/>
              </a:defRPr>
            </a:lvl3pPr>
            <a:lvl4pPr indent="-298703" lvl="3" marL="1828800" marR="0" rtl="0" algn="l">
              <a:lnSpc>
                <a:spcPct val="150000"/>
              </a:lnSpc>
              <a:spcBef>
                <a:spcPts val="600"/>
              </a:spcBef>
              <a:spcAft>
                <a:spcPts val="0"/>
              </a:spcAft>
              <a:buClr>
                <a:schemeClr val="accent1"/>
              </a:buClr>
              <a:buSzPts val="1104"/>
              <a:buFont typeface="Noto Sans Symbols"/>
              <a:buChar char="◼"/>
              <a:defRPr b="0" i="0" sz="1200" u="none" cap="none" strike="noStrike">
                <a:solidFill>
                  <a:schemeClr val="dk2"/>
                </a:solidFill>
                <a:latin typeface="Montserrat"/>
                <a:ea typeface="Montserrat"/>
                <a:cs typeface="Montserrat"/>
                <a:sym typeface="Montserrat"/>
              </a:defRPr>
            </a:lvl4pPr>
            <a:lvl5pPr indent="-287020" lvl="4" marL="2286000" marR="0" rtl="0" algn="l">
              <a:lnSpc>
                <a:spcPct val="150000"/>
              </a:lnSpc>
              <a:spcBef>
                <a:spcPts val="600"/>
              </a:spcBef>
              <a:spcAft>
                <a:spcPts val="0"/>
              </a:spcAft>
              <a:buClr>
                <a:schemeClr val="accent1"/>
              </a:buClr>
              <a:buSzPts val="920"/>
              <a:buFont typeface="Noto Sans Symbols"/>
              <a:buChar char="◼"/>
              <a:defRPr b="0" i="0" sz="1000" u="none" cap="none" strike="noStrike">
                <a:solidFill>
                  <a:schemeClr val="dk2"/>
                </a:solidFill>
                <a:latin typeface="Montserrat"/>
                <a:ea typeface="Montserrat"/>
                <a:cs typeface="Montserrat"/>
                <a:sym typeface="Montserrat"/>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2" name="Google Shape;12;p10"/>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3" name="Google Shape;13;p10"/>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4" name="Google Shape;14;p10"/>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gptzero.me/" TargetMode="External"/><Relationship Id="rId4" Type="http://schemas.openxmlformats.org/officeDocument/2006/relationships/hyperlink" Target="https://gptzero.me/" TargetMode="External"/><Relationship Id="rId5" Type="http://schemas.openxmlformats.org/officeDocument/2006/relationships/hyperlink" Target="https://gptzero.me/" TargetMode="External"/><Relationship Id="rId6" Type="http://schemas.openxmlformats.org/officeDocument/2006/relationships/hyperlink" Target="https://gptzero.m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www.turnitin.com/blog/ai-writing-detection-update-from-turnitins-chief-product-officer" TargetMode="External"/><Relationship Id="rId4" Type="http://schemas.openxmlformats.org/officeDocument/2006/relationships/hyperlink" Target="https://www.packback.co/pedagogy/professor-guide-to-ai-text-detection/" TargetMode="External"/><Relationship Id="rId5" Type="http://schemas.openxmlformats.org/officeDocument/2006/relationships/hyperlink" Target="https://www.packback.co/pedagogy/professor-guide-to-ai-text-detection/" TargetMode="External"/><Relationship Id="rId6" Type="http://schemas.openxmlformats.org/officeDocument/2006/relationships/hyperlink" Target="https://www.packback.co/pedagogy/professor-guide-to-ai-text-detec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hyperlink" Target="https://app.illuminarty.ai/" TargetMode="External"/><Relationship Id="rId10" Type="http://schemas.openxmlformats.org/officeDocument/2006/relationships/hyperlink" Target="https://www.aiornot.com/" TargetMode="External"/><Relationship Id="rId13" Type="http://schemas.openxmlformats.org/officeDocument/2006/relationships/hyperlink" Target="https://www.nytimes.com/interactive/2020/11/21/science/artificial-intelligence-fake-people-faces.html" TargetMode="External"/><Relationship Id="rId12" Type="http://schemas.openxmlformats.org/officeDocument/2006/relationships/hyperlink" Target="https://app.illuminarty.ai/"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gptzero.me/" TargetMode="External"/><Relationship Id="rId4" Type="http://schemas.openxmlformats.org/officeDocument/2006/relationships/hyperlink" Target="https://detectgpt.com/" TargetMode="External"/><Relationship Id="rId9" Type="http://schemas.openxmlformats.org/officeDocument/2006/relationships/hyperlink" Target="https://huggingface.co/spaces/umm-maybe/AI-image-detector" TargetMode="External"/><Relationship Id="rId15" Type="http://schemas.openxmlformats.org/officeDocument/2006/relationships/hyperlink" Target="https://library.csueastbay.edu/blogs/system/the-new-york-times-and-more-at-your-library" TargetMode="External"/><Relationship Id="rId14" Type="http://schemas.openxmlformats.org/officeDocument/2006/relationships/hyperlink" Target="https://www.nytimes.com/interactive/2020/11/21/science/artificial-intelligence-fake-people-faces.html" TargetMode="External"/><Relationship Id="rId17" Type="http://schemas.openxmlformats.org/officeDocument/2006/relationships/hyperlink" Target="https://roft.io/" TargetMode="External"/><Relationship Id="rId16" Type="http://schemas.openxmlformats.org/officeDocument/2006/relationships/hyperlink" Target="https://csumb.libguides.com/newyorktimes" TargetMode="External"/><Relationship Id="rId5" Type="http://schemas.openxmlformats.org/officeDocument/2006/relationships/hyperlink" Target="https://phrasly.ai/dashboard/ai-detector" TargetMode="External"/><Relationship Id="rId19" Type="http://schemas.openxmlformats.org/officeDocument/2006/relationships/hyperlink" Target="https://www.cmu.edu/teaching/solveproblem/strat-cheating/index.html" TargetMode="External"/><Relationship Id="rId6" Type="http://schemas.openxmlformats.org/officeDocument/2006/relationships/hyperlink" Target="https://zapier.com/blog/ai-content-detector/" TargetMode="External"/><Relationship Id="rId18" Type="http://schemas.openxmlformats.org/officeDocument/2006/relationships/hyperlink" Target="https://www.cnn.com/interactive/2023/07/business/detect-ai-text-human-writing/" TargetMode="External"/><Relationship Id="rId7" Type="http://schemas.openxmlformats.org/officeDocument/2006/relationships/hyperlink" Target="https://zapier.com/blog/ai-content-detector/" TargetMode="External"/><Relationship Id="rId8" Type="http://schemas.openxmlformats.org/officeDocument/2006/relationships/hyperlink" Target="https://zapier.com/blog/ai-content-detecto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docs.google.com/document/d/1Tggya4o61GXQJyra_Fegac3JuggOV3b4/edit?usp=sharing&amp;ouid=106182518054537159226&amp;rtpof=true&amp;sd=true" TargetMode="External"/><Relationship Id="rId4" Type="http://schemas.openxmlformats.org/officeDocument/2006/relationships/hyperlink" Target="https://docs.google.com/document/d/1H8yTmdPoofN5bCgx-KySA_Coxx_l_TPi/edit?usp=sharing&amp;ouid=106182518054537159226&amp;rtpof=true&amp;sd=tru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
          <p:cNvSpPr txBox="1"/>
          <p:nvPr>
            <p:ph type="ctrTitle"/>
          </p:nvPr>
        </p:nvSpPr>
        <p:spPr>
          <a:xfrm>
            <a:off x="484200" y="4517375"/>
            <a:ext cx="10745453"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3600"/>
              <a:buFont typeface="Montserrat ExtraBold"/>
              <a:buNone/>
            </a:pPr>
            <a:r>
              <a:rPr lang="en-US"/>
              <a:t>AI Infused Assignments – Spring 2025</a:t>
            </a:r>
            <a:br>
              <a:rPr lang="en-US"/>
            </a:br>
            <a:r>
              <a:rPr lang="en-US"/>
              <a:t>Working Group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34242c2a3b9_1_0"/>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 Lonny Avi Brooks, Chair Comm Dept. </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rPr>
              <a:t> </a:t>
            </a:r>
            <a:endParaRPr sz="2400">
              <a:solidFill>
                <a:schemeClr val="dk1"/>
              </a:solidFill>
            </a:endParaRPr>
          </a:p>
        </p:txBody>
      </p:sp>
      <p:sp>
        <p:nvSpPr>
          <p:cNvPr id="198" name="Google Shape;198;g34242c2a3b9_1_0"/>
          <p:cNvSpPr txBox="1"/>
          <p:nvPr/>
        </p:nvSpPr>
        <p:spPr>
          <a:xfrm>
            <a:off x="231169" y="1946952"/>
            <a:ext cx="8481300" cy="12876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COMM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a:t>
            </a:r>
            <a:r>
              <a:rPr b="1" lang="en-US">
                <a:latin typeface="Times New Roman"/>
                <a:ea typeface="Times New Roman"/>
                <a:cs typeface="Times New Roman"/>
                <a:sym typeface="Times New Roman"/>
              </a:rPr>
              <a:t>History essay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OUTCOME -  </a:t>
            </a:r>
            <a:r>
              <a:rPr b="1" lang="en-US" sz="2165">
                <a:solidFill>
                  <a:srgbClr val="5394BA"/>
                </a:solidFill>
                <a:latin typeface="Montserrat"/>
                <a:ea typeface="Montserrat"/>
                <a:cs typeface="Montserrat"/>
                <a:sym typeface="Montserrat"/>
              </a:rPr>
              <a:t>Discuss the process &amp; potential strategies</a:t>
            </a:r>
            <a:endParaRPr i="0" sz="1400" u="none" cap="none" strike="noStrike">
              <a:solidFill>
                <a:srgbClr val="000000"/>
              </a:solidFill>
              <a:latin typeface="Montserrat"/>
              <a:ea typeface="Montserrat"/>
              <a:cs typeface="Montserrat"/>
              <a:sym typeface="Montserrat"/>
            </a:endParaRPr>
          </a:p>
        </p:txBody>
      </p:sp>
      <p:sp>
        <p:nvSpPr>
          <p:cNvPr id="199" name="Google Shape;199;g34242c2a3b9_1_0"/>
          <p:cNvSpPr txBox="1"/>
          <p:nvPr/>
        </p:nvSpPr>
        <p:spPr>
          <a:xfrm>
            <a:off x="565025" y="3356975"/>
            <a:ext cx="6381600" cy="383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900"/>
              </a:spcBef>
              <a:spcAft>
                <a:spcPts val="0"/>
              </a:spcAft>
              <a:buClr>
                <a:schemeClr val="dk1"/>
              </a:buClr>
              <a:buSzPts val="1100"/>
              <a:buFont typeface="Arial"/>
              <a:buNone/>
            </a:pPr>
            <a:r>
              <a:rPr lang="en-US" sz="1200">
                <a:solidFill>
                  <a:srgbClr val="2D3B45"/>
                </a:solidFill>
                <a:highlight>
                  <a:srgbClr val="FFFFFF"/>
                </a:highlight>
                <a:latin typeface="Lato"/>
                <a:ea typeface="Lato"/>
                <a:cs typeface="Lato"/>
                <a:sym typeface="Lato"/>
              </a:rPr>
              <a:t>For this exercise, I used </a:t>
            </a:r>
            <a:r>
              <a:rPr b="1" lang="en-US" sz="1200">
                <a:solidFill>
                  <a:srgbClr val="2D3B45"/>
                </a:solidFill>
                <a:highlight>
                  <a:srgbClr val="FFFFFF"/>
                </a:highlight>
                <a:latin typeface="Lato"/>
                <a:ea typeface="Lato"/>
                <a:cs typeface="Lato"/>
                <a:sym typeface="Lato"/>
              </a:rPr>
              <a:t>GPTZero</a:t>
            </a:r>
            <a:r>
              <a:rPr lang="en-US" sz="1200">
                <a:solidFill>
                  <a:srgbClr val="2D3B45"/>
                </a:solidFill>
                <a:highlight>
                  <a:srgbClr val="FFFFFF"/>
                </a:highlight>
                <a:latin typeface="Lato"/>
                <a:ea typeface="Lato"/>
                <a:cs typeface="Lato"/>
                <a:sym typeface="Lato"/>
              </a:rPr>
              <a:t> and </a:t>
            </a:r>
            <a:r>
              <a:rPr b="1" lang="en-US" sz="1200">
                <a:solidFill>
                  <a:srgbClr val="2D3B45"/>
                </a:solidFill>
                <a:highlight>
                  <a:srgbClr val="FFFFFF"/>
                </a:highlight>
                <a:latin typeface="Lato"/>
                <a:ea typeface="Lato"/>
                <a:cs typeface="Lato"/>
                <a:sym typeface="Lato"/>
              </a:rPr>
              <a:t>Optic AI or Not Detector</a:t>
            </a:r>
            <a:r>
              <a:rPr lang="en-US" sz="1200">
                <a:solidFill>
                  <a:srgbClr val="2D3B45"/>
                </a:solidFill>
                <a:highlight>
                  <a:srgbClr val="FFFFFF"/>
                </a:highlight>
                <a:latin typeface="Lato"/>
                <a:ea typeface="Lato"/>
                <a:cs typeface="Lato"/>
                <a:sym typeface="Lato"/>
              </a:rPr>
              <a:t> to evaluate AI-generated content, including a fictional story, an essay, and an illustration. The results varied, raising key questions about the effectiveness of these detection tools.</a:t>
            </a:r>
            <a:endParaRPr sz="1200">
              <a:solidFill>
                <a:srgbClr val="2D3B45"/>
              </a:solidFill>
              <a:highlight>
                <a:srgbClr val="FFFFFF"/>
              </a:highlight>
              <a:latin typeface="Lato"/>
              <a:ea typeface="Lato"/>
              <a:cs typeface="Lato"/>
              <a:sym typeface="Lato"/>
            </a:endParaRPr>
          </a:p>
          <a:p>
            <a:pPr indent="0" lvl="0" marL="0" rtl="0" algn="l">
              <a:lnSpc>
                <a:spcPct val="115000"/>
              </a:lnSpc>
              <a:spcBef>
                <a:spcPts val="900"/>
              </a:spcBef>
              <a:spcAft>
                <a:spcPts val="0"/>
              </a:spcAft>
              <a:buClr>
                <a:schemeClr val="dk1"/>
              </a:buClr>
              <a:buSzPts val="1100"/>
              <a:buFont typeface="Arial"/>
              <a:buNone/>
            </a:pPr>
            <a:r>
              <a:rPr lang="en-US" sz="1200" u="sng">
                <a:solidFill>
                  <a:schemeClr val="hlink"/>
                </a:solidFill>
                <a:highlight>
                  <a:srgbClr val="FFFFFF"/>
                </a:highlight>
                <a:latin typeface="Lato"/>
                <a:ea typeface="Lato"/>
                <a:cs typeface="Lato"/>
                <a:sym typeface="Lato"/>
                <a:hlinkClick r:id="rId3"/>
              </a:rPr>
              <a:t>https://gptzero.me/</a:t>
            </a:r>
            <a:endParaRPr sz="1200" u="sng">
              <a:solidFill>
                <a:schemeClr val="hlink"/>
              </a:solidFill>
              <a:highlight>
                <a:srgbClr val="FFFFFF"/>
              </a:highlight>
              <a:latin typeface="Lato"/>
              <a:ea typeface="Lato"/>
              <a:cs typeface="Lato"/>
              <a:sym typeface="Lato"/>
              <a:hlinkClick r:id="rId4"/>
            </a:endParaRPr>
          </a:p>
          <a:p>
            <a:pPr indent="0" lvl="0" marL="0" marR="0" rtl="0" algn="l">
              <a:lnSpc>
                <a:spcPct val="115000"/>
              </a:lnSpc>
              <a:spcBef>
                <a:spcPts val="900"/>
              </a:spcBef>
              <a:spcAft>
                <a:spcPts val="0"/>
              </a:spcAft>
              <a:buClr>
                <a:schemeClr val="dk1"/>
              </a:buClr>
              <a:buSzPts val="1100"/>
              <a:buFont typeface="Arial"/>
              <a:buNone/>
            </a:pPr>
            <a:r>
              <a:rPr lang="en-US" sz="1200" u="sng">
                <a:solidFill>
                  <a:schemeClr val="hlink"/>
                </a:solidFill>
                <a:highlight>
                  <a:srgbClr val="FFFFFF"/>
                </a:highlight>
                <a:latin typeface="Lato"/>
                <a:ea typeface="Lato"/>
                <a:cs typeface="Lato"/>
                <a:sym typeface="Lato"/>
                <a:hlinkClick r:id="rId5"/>
              </a:rPr>
              <a:t>Links to an external site.</a:t>
            </a:r>
            <a:endParaRPr sz="1200" u="sng">
              <a:solidFill>
                <a:schemeClr val="hlink"/>
              </a:solidFill>
              <a:highlight>
                <a:srgbClr val="FFFFFF"/>
              </a:highlight>
              <a:latin typeface="Lato"/>
              <a:ea typeface="Lato"/>
              <a:cs typeface="Lato"/>
              <a:sym typeface="Lato"/>
              <a:hlinkClick r:id="rId6"/>
            </a:endParaRPr>
          </a:p>
          <a:p>
            <a:pPr indent="0" lvl="0" marL="0" rtl="0" algn="l">
              <a:lnSpc>
                <a:spcPct val="115000"/>
              </a:lnSpc>
              <a:spcBef>
                <a:spcPts val="900"/>
              </a:spcBef>
              <a:spcAft>
                <a:spcPts val="0"/>
              </a:spcAft>
              <a:buNone/>
            </a:pPr>
            <a:r>
              <a:rPr lang="en-US" sz="1200">
                <a:solidFill>
                  <a:srgbClr val="2D3B45"/>
                </a:solidFill>
                <a:highlight>
                  <a:srgbClr val="FFFFFF"/>
                </a:highlight>
                <a:latin typeface="Lato"/>
                <a:ea typeface="Lato"/>
                <a:cs typeface="Lato"/>
                <a:sym typeface="Lato"/>
              </a:rPr>
              <a:t> I used this text detector to screen my daughter's research for her essay and then for her final essay for a college course she is taking just for fun…</a:t>
            </a:r>
            <a:endParaRPr sz="1200">
              <a:solidFill>
                <a:srgbClr val="2D3B45"/>
              </a:solidFill>
              <a:highlight>
                <a:srgbClr val="FFFFFF"/>
              </a:highlight>
              <a:latin typeface="Lato"/>
              <a:ea typeface="Lato"/>
              <a:cs typeface="Lato"/>
              <a:sym typeface="Lato"/>
            </a:endParaRPr>
          </a:p>
          <a:p>
            <a:pPr indent="0" lvl="0" marL="0" rtl="0" algn="l">
              <a:lnSpc>
                <a:spcPct val="115000"/>
              </a:lnSpc>
              <a:spcBef>
                <a:spcPts val="900"/>
              </a:spcBef>
              <a:spcAft>
                <a:spcPts val="0"/>
              </a:spcAft>
              <a:buClr>
                <a:schemeClr val="dk1"/>
              </a:buClr>
              <a:buSzPts val="1100"/>
              <a:buFont typeface="Arial"/>
              <a:buNone/>
            </a:pPr>
            <a:r>
              <a:rPr lang="en-US" sz="1200">
                <a:solidFill>
                  <a:srgbClr val="2D3B45"/>
                </a:solidFill>
                <a:highlight>
                  <a:srgbClr val="FFFFFF"/>
                </a:highlight>
                <a:latin typeface="Lato"/>
                <a:ea typeface="Lato"/>
                <a:cs typeface="Lato"/>
                <a:sym typeface="Lato"/>
              </a:rPr>
              <a:t>I used Optic AI or Not Detector as an AI image detector for a comix artist I work with who absolutely detests AI for use in art because of the copy right infringement AI poses. His illustration for a graphic novel I am co-creating with him pass the Human test somewhat in terms of calling it "Likely human.</a:t>
            </a:r>
            <a:endParaRPr sz="1200">
              <a:solidFill>
                <a:srgbClr val="2D3B45"/>
              </a:solidFill>
              <a:highlight>
                <a:srgbClr val="FFFFFF"/>
              </a:highlight>
              <a:latin typeface="Lato"/>
              <a:ea typeface="Lato"/>
              <a:cs typeface="Lato"/>
              <a:sym typeface="Lato"/>
            </a:endParaRPr>
          </a:p>
          <a:p>
            <a:pPr indent="0" lvl="0" marL="0" rtl="0" algn="l">
              <a:spcBef>
                <a:spcPts val="900"/>
              </a:spcBef>
              <a:spcAft>
                <a:spcPts val="0"/>
              </a:spcAft>
              <a:buNone/>
            </a:pPr>
            <a:r>
              <a:rPr lang="en-US" sz="1200">
                <a:solidFill>
                  <a:srgbClr val="2D3B45"/>
                </a:solidFill>
                <a:highlight>
                  <a:srgbClr val="FFFFFF"/>
                </a:highlight>
                <a:latin typeface="Lato"/>
                <a:ea typeface="Lato"/>
                <a:cs typeface="Lato"/>
                <a:sym typeface="Lato"/>
              </a:rPr>
              <a:t>I tried it on a story I created with AI as well, not pictured here, and it did not do well on that test, noting that it was human generated so now I’m wondering how well it does with stories in general and if this detector is more sensitive to nonfiction than fiction if the text occurs specifically in a specific storytelling genre.</a:t>
            </a:r>
            <a:endParaRPr sz="1800">
              <a:solidFill>
                <a:schemeClr val="dk2"/>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4242c2a3b9_0_0"/>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Andrew Yunker</a:t>
            </a:r>
            <a:endParaRPr sz="2400">
              <a:solidFill>
                <a:schemeClr val="dk1"/>
              </a:solidFill>
            </a:endParaRPr>
          </a:p>
        </p:txBody>
      </p:sp>
      <p:sp>
        <p:nvSpPr>
          <p:cNvPr id="205" name="Google Shape;205;g34242c2a3b9_0_0"/>
          <p:cNvSpPr txBox="1"/>
          <p:nvPr/>
        </p:nvSpPr>
        <p:spPr>
          <a:xfrm>
            <a:off x="231169" y="1946952"/>
            <a:ext cx="8481300" cy="2031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General Studies</a:t>
            </a:r>
            <a:r>
              <a:rPr b="1" lang="en-US">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a:t>
            </a:r>
            <a:r>
              <a:rPr b="1" lang="en-US">
                <a:latin typeface="Times New Roman"/>
                <a:ea typeface="Times New Roman"/>
                <a:cs typeface="Times New Roman"/>
                <a:sym typeface="Times New Roman"/>
              </a:rPr>
              <a:t>GS 101A &amp; GS 101B</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OUTCOME -  </a:t>
            </a:r>
            <a:endParaRPr b="1">
              <a:latin typeface="Times New Roman"/>
              <a:ea typeface="Times New Roman"/>
              <a:cs typeface="Times New Roman"/>
              <a:sym typeface="Times New Roman"/>
            </a:endParaRPr>
          </a:p>
          <a:p>
            <a:pPr indent="-317500" lvl="1" marL="914400" marR="0" rtl="0" algn="l">
              <a:lnSpc>
                <a:spcPct val="100000"/>
              </a:lnSpc>
              <a:spcBef>
                <a:spcPts val="0"/>
              </a:spcBef>
              <a:spcAft>
                <a:spcPts val="0"/>
              </a:spcAft>
              <a:buSzPts val="1400"/>
              <a:buFont typeface="Times New Roman"/>
              <a:buChar char="○"/>
            </a:pPr>
            <a:r>
              <a:rPr b="1" lang="en-US">
                <a:latin typeface="Times New Roman"/>
                <a:ea typeface="Times New Roman"/>
                <a:cs typeface="Times New Roman"/>
                <a:sym typeface="Times New Roman"/>
              </a:rPr>
              <a:t>AI example of a limitation</a:t>
            </a:r>
            <a:endParaRPr b="1">
              <a:latin typeface="Times New Roman"/>
              <a:ea typeface="Times New Roman"/>
              <a:cs typeface="Times New Roman"/>
              <a:sym typeface="Times New Roman"/>
            </a:endParaRPr>
          </a:p>
          <a:p>
            <a:pPr indent="-317500" lvl="2" marL="1371600" marR="0" rtl="0" algn="l">
              <a:lnSpc>
                <a:spcPct val="100000"/>
              </a:lnSpc>
              <a:spcBef>
                <a:spcPts val="0"/>
              </a:spcBef>
              <a:spcAft>
                <a:spcPts val="0"/>
              </a:spcAft>
              <a:buSzPts val="1400"/>
              <a:buFont typeface="Times New Roman"/>
              <a:buChar char="■"/>
            </a:pPr>
            <a:r>
              <a:rPr b="1" lang="en-US">
                <a:latin typeface="Times New Roman"/>
                <a:ea typeface="Times New Roman"/>
                <a:cs typeface="Times New Roman"/>
                <a:sym typeface="Times New Roman"/>
              </a:rPr>
              <a:t>Prompt: </a:t>
            </a:r>
            <a:r>
              <a:rPr lang="en-US">
                <a:latin typeface="Times New Roman"/>
                <a:ea typeface="Times New Roman"/>
                <a:cs typeface="Times New Roman"/>
                <a:sym typeface="Times New Roman"/>
              </a:rPr>
              <a:t>You have 15 cows and 12 chickens, how many legs are there on your property if there are also 2 tables and six flying ravens at your neighbours place?</a:t>
            </a:r>
            <a:endParaRPr>
              <a:latin typeface="Times New Roman"/>
              <a:ea typeface="Times New Roman"/>
              <a:cs typeface="Times New Roman"/>
              <a:sym typeface="Times New Roman"/>
            </a:endParaRPr>
          </a:p>
          <a:p>
            <a:pPr indent="-317500" lvl="2" marL="1371600" marR="0" rtl="0" algn="l">
              <a:lnSpc>
                <a:spcPct val="100000"/>
              </a:lnSpc>
              <a:spcBef>
                <a:spcPts val="0"/>
              </a:spcBef>
              <a:spcAft>
                <a:spcPts val="0"/>
              </a:spcAft>
              <a:buSzPts val="1400"/>
              <a:buFont typeface="Times New Roman"/>
              <a:buChar char="■"/>
            </a:pPr>
            <a:r>
              <a:rPr lang="en-US">
                <a:latin typeface="Times New Roman"/>
                <a:ea typeface="Times New Roman"/>
                <a:cs typeface="Times New Roman"/>
                <a:sym typeface="Times New Roman"/>
              </a:rPr>
              <a:t>Test this out in an AI such as ChatGPT</a:t>
            </a:r>
            <a:endParaRPr>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3896676d5e_0_6"/>
          <p:cNvSpPr txBox="1"/>
          <p:nvPr>
            <p:ph type="ctrTitle"/>
          </p:nvPr>
        </p:nvSpPr>
        <p:spPr>
          <a:xfrm>
            <a:off x="118850" y="124825"/>
            <a:ext cx="8051700" cy="978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a:t>
            </a:r>
            <a:r>
              <a:rPr lang="en-US" sz="2400">
                <a:solidFill>
                  <a:schemeClr val="dk1"/>
                </a:solidFill>
              </a:rPr>
              <a:t> (Gabriela D</a:t>
            </a:r>
            <a:r>
              <a:rPr lang="en-US" sz="2400">
                <a:solidFill>
                  <a:schemeClr val="dk1"/>
                </a:solidFill>
              </a:rPr>
              <a:t>íaz-Dávalos</a:t>
            </a:r>
            <a:r>
              <a:rPr lang="en-US" sz="2400">
                <a:solidFill>
                  <a:schemeClr val="dk1"/>
                </a:solidFill>
              </a:rPr>
              <a:t>)</a:t>
            </a:r>
            <a:endParaRPr sz="2400">
              <a:solidFill>
                <a:schemeClr val="dk1"/>
              </a:solidFill>
            </a:endParaRPr>
          </a:p>
        </p:txBody>
      </p:sp>
      <p:sp>
        <p:nvSpPr>
          <p:cNvPr id="211" name="Google Shape;211;g33896676d5e_0_6"/>
          <p:cNvSpPr txBox="1"/>
          <p:nvPr/>
        </p:nvSpPr>
        <p:spPr>
          <a:xfrm>
            <a:off x="231169" y="1946952"/>
            <a:ext cx="8481300" cy="954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W</a:t>
            </a:r>
            <a:r>
              <a:rPr b="1" lang="en-US">
                <a:latin typeface="Times New Roman"/>
                <a:ea typeface="Times New Roman"/>
                <a:cs typeface="Times New Roman"/>
                <a:sym typeface="Times New Roman"/>
              </a:rPr>
              <a:t>riting, Languages, and Literatures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a:t>
            </a:r>
            <a:r>
              <a:rPr b="1" lang="en-US">
                <a:latin typeface="Times New Roman"/>
                <a:ea typeface="Times New Roman"/>
                <a:cs typeface="Times New Roman"/>
                <a:sym typeface="Times New Roman"/>
              </a:rPr>
              <a:t>- SPAN 141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i="0" sz="1400" u="none" cap="none" strike="noStrike">
              <a:solidFill>
                <a:srgbClr val="000000"/>
              </a:solidFill>
              <a:latin typeface="Montserrat"/>
              <a:ea typeface="Montserrat"/>
              <a:cs typeface="Montserrat"/>
              <a:sym typeface="Montserrat"/>
            </a:endParaRPr>
          </a:p>
        </p:txBody>
      </p:sp>
      <p:pic>
        <p:nvPicPr>
          <p:cNvPr id="212" name="Google Shape;212;g33896676d5e_0_6" title="Screenshot 2025-03-17 at 3.27.26 PM.png"/>
          <p:cNvPicPr preferRelativeResize="0"/>
          <p:nvPr/>
        </p:nvPicPr>
        <p:blipFill>
          <a:blip r:embed="rId3">
            <a:alphaModFix/>
          </a:blip>
          <a:stretch>
            <a:fillRect/>
          </a:stretch>
        </p:blipFill>
        <p:spPr>
          <a:xfrm>
            <a:off x="1631400" y="2901250"/>
            <a:ext cx="7583098" cy="40381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8"/>
          <p:cNvSpPr txBox="1"/>
          <p:nvPr>
            <p:ph type="ctrTitle"/>
          </p:nvPr>
        </p:nvSpPr>
        <p:spPr>
          <a:xfrm>
            <a:off x="581191" y="2148986"/>
            <a:ext cx="10993549" cy="2188697"/>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lt1"/>
              </a:buClr>
              <a:buSzPts val="3600"/>
              <a:buFont typeface="Roboto Serif"/>
              <a:buNone/>
            </a:pPr>
            <a:r>
              <a:rPr lang="en-US" sz="2400"/>
              <a:t>MORE RESOURCES at </a:t>
            </a:r>
            <a:endParaRPr sz="2400"/>
          </a:p>
          <a:p>
            <a:pPr indent="0" lvl="0" marL="0" rtl="0" algn="ctr">
              <a:lnSpc>
                <a:spcPct val="100000"/>
              </a:lnSpc>
              <a:spcBef>
                <a:spcPts val="0"/>
              </a:spcBef>
              <a:spcAft>
                <a:spcPts val="0"/>
              </a:spcAft>
              <a:buClr>
                <a:schemeClr val="lt1"/>
              </a:buClr>
              <a:buSzPts val="3600"/>
              <a:buFont typeface="Roboto Serif"/>
              <a:buNone/>
            </a:pPr>
            <a:r>
              <a:rPr b="0" lang="en-US" sz="1200" u="sng">
                <a:solidFill>
                  <a:schemeClr val="hlink"/>
                </a:solidFill>
                <a:highlight>
                  <a:srgbClr val="FFFFFF"/>
                </a:highlight>
                <a:latin typeface="Lato"/>
                <a:ea typeface="Lato"/>
                <a:cs typeface="Lato"/>
                <a:sym typeface="Lato"/>
                <a:hlinkClick r:id="rId3"/>
              </a:rPr>
              <a:t>AI Writing Update on Turnitin's Detection Tool</a:t>
            </a:r>
            <a:endParaRPr sz="2400"/>
          </a:p>
          <a:p>
            <a:pPr indent="0" lvl="0" marL="0" rtl="0" algn="ctr">
              <a:spcBef>
                <a:spcPts val="0"/>
              </a:spcBef>
              <a:spcAft>
                <a:spcPts val="0"/>
              </a:spcAft>
              <a:buClr>
                <a:schemeClr val="dk1"/>
              </a:buClr>
              <a:buSzPts val="1100"/>
              <a:buFont typeface="Arial"/>
              <a:buNone/>
            </a:pPr>
            <a:r>
              <a:rPr b="0" lang="en-US" sz="1200" u="sng">
                <a:solidFill>
                  <a:schemeClr val="hlink"/>
                </a:solidFill>
                <a:highlight>
                  <a:srgbClr val="FFFFFF"/>
                </a:highlight>
                <a:latin typeface="Lato"/>
                <a:ea typeface="Lato"/>
                <a:cs typeface="Lato"/>
                <a:sym typeface="Lato"/>
                <a:hlinkClick r:id="rId4"/>
              </a:rPr>
              <a:t>Navigating AI Detection with Students</a:t>
            </a:r>
            <a:endParaRPr b="0" sz="1200" u="sng">
              <a:solidFill>
                <a:schemeClr val="hlink"/>
              </a:solidFill>
              <a:highlight>
                <a:srgbClr val="FFFFFF"/>
              </a:highlight>
              <a:latin typeface="Lato"/>
              <a:ea typeface="Lato"/>
              <a:cs typeface="Lato"/>
              <a:sym typeface="Lato"/>
              <a:hlinkClick r:id="rId5"/>
            </a:endParaRPr>
          </a:p>
          <a:p>
            <a:pPr indent="0" lvl="0" marL="0" marR="0" rtl="0" algn="l">
              <a:lnSpc>
                <a:spcPct val="115000"/>
              </a:lnSpc>
              <a:spcBef>
                <a:spcPts val="0"/>
              </a:spcBef>
              <a:spcAft>
                <a:spcPts val="0"/>
              </a:spcAft>
              <a:buClr>
                <a:schemeClr val="dk1"/>
              </a:buClr>
              <a:buSzPts val="1100"/>
              <a:buFont typeface="Arial"/>
              <a:buNone/>
            </a:pPr>
            <a:r>
              <a:t/>
            </a:r>
            <a:endParaRPr b="0" sz="1200" u="sng">
              <a:solidFill>
                <a:schemeClr val="hlink"/>
              </a:solidFill>
              <a:highlight>
                <a:srgbClr val="FFFFFF"/>
              </a:highlight>
              <a:latin typeface="Lato"/>
              <a:ea typeface="Lato"/>
              <a:cs typeface="Lato"/>
              <a:sym typeface="Lato"/>
              <a:hlinkClick r:id="rId6"/>
            </a:endParaRPr>
          </a:p>
          <a:p>
            <a:pPr indent="0" lvl="0" marL="0" rtl="0" algn="ctr">
              <a:lnSpc>
                <a:spcPct val="100000"/>
              </a:lnSpc>
              <a:spcBef>
                <a:spcPts val="0"/>
              </a:spcBef>
              <a:spcAft>
                <a:spcPts val="0"/>
              </a:spcAft>
              <a:buClr>
                <a:schemeClr val="lt1"/>
              </a:buClr>
              <a:buSzPts val="3600"/>
              <a:buFont typeface="Roboto Serif"/>
              <a:buNone/>
            </a:pPr>
            <a:r>
              <a:rPr b="0" lang="en-US" sz="1200">
                <a:solidFill>
                  <a:srgbClr val="2D3B45"/>
                </a:solidFill>
                <a:highlight>
                  <a:srgbClr val="FFFFFF"/>
                </a:highlight>
                <a:latin typeface="Lato"/>
                <a:ea typeface="Lato"/>
                <a:cs typeface="Lato"/>
                <a:sym typeface="Lato"/>
              </a:rPr>
              <a:t> (Packback, 2024): In this article, you will review strategies for detecting AI text in student submissions as well as how to navigate these conversations with your students professionally and diplomatically.</a:t>
            </a:r>
            <a:endParaRPr sz="2400"/>
          </a:p>
        </p:txBody>
      </p:sp>
      <p:sp>
        <p:nvSpPr>
          <p:cNvPr id="219" name="Google Shape;219;p8"/>
          <p:cNvSpPr txBox="1"/>
          <p:nvPr>
            <p:ph idx="1" type="subTitle"/>
          </p:nvPr>
        </p:nvSpPr>
        <p:spPr>
          <a:xfrm>
            <a:off x="581194" y="4445260"/>
            <a:ext cx="10993500" cy="59040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SzPts val="1472"/>
              <a:buNone/>
            </a:pPr>
            <a:r>
              <a:rPr lang="en-US"/>
              <a:t>- </a:t>
            </a:r>
            <a:endParaRPr/>
          </a:p>
        </p:txBody>
      </p:sp>
      <p:sp>
        <p:nvSpPr>
          <p:cNvPr id="220" name="Google Shape;220;p8"/>
          <p:cNvSpPr txBox="1"/>
          <p:nvPr/>
        </p:nvSpPr>
        <p:spPr>
          <a:xfrm>
            <a:off x="3360400" y="4625350"/>
            <a:ext cx="667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https://marketing.ces.ncsu.edu/ai-guidance/</a:t>
            </a:r>
            <a:endParaRPr/>
          </a:p>
        </p:txBody>
      </p:sp>
      <p:sp>
        <p:nvSpPr>
          <p:cNvPr id="221" name="Google Shape;221;p8"/>
          <p:cNvSpPr txBox="1"/>
          <p:nvPr/>
        </p:nvSpPr>
        <p:spPr>
          <a:xfrm>
            <a:off x="2273750" y="4998725"/>
            <a:ext cx="6964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https://guides.library.ttu.edu/artificialintelligencetools/detection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38c28201c0_0_0"/>
          <p:cNvSpPr txBox="1"/>
          <p:nvPr>
            <p:ph type="title"/>
          </p:nvPr>
        </p:nvSpPr>
        <p:spPr>
          <a:xfrm>
            <a:off x="581192" y="702156"/>
            <a:ext cx="11029500" cy="1013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AGENDA	</a:t>
            </a:r>
            <a:endParaRPr/>
          </a:p>
        </p:txBody>
      </p:sp>
      <p:sp>
        <p:nvSpPr>
          <p:cNvPr id="143" name="Google Shape;143;g338c28201c0_0_0"/>
          <p:cNvSpPr txBox="1"/>
          <p:nvPr>
            <p:ph idx="1" type="body"/>
          </p:nvPr>
        </p:nvSpPr>
        <p:spPr>
          <a:xfrm>
            <a:off x="581192" y="2180496"/>
            <a:ext cx="11029500" cy="3678300"/>
          </a:xfrm>
          <a:prstGeom prst="rect">
            <a:avLst/>
          </a:prstGeom>
        </p:spPr>
        <p:txBody>
          <a:bodyPr anchorCtr="0" anchor="t" bIns="45700" lIns="91425" spcFirstLastPara="1" rIns="91425" wrap="square" tIns="45700">
            <a:normAutofit/>
          </a:bodyPr>
          <a:lstStyle/>
          <a:p>
            <a:pPr indent="-333756" lvl="0" marL="457200" rtl="0" algn="l">
              <a:spcBef>
                <a:spcPts val="360"/>
              </a:spcBef>
              <a:spcAft>
                <a:spcPts val="0"/>
              </a:spcAft>
              <a:buSzPts val="1656"/>
              <a:buChar char="●"/>
            </a:pPr>
            <a:r>
              <a:rPr lang="en-US"/>
              <a:t>AI Detection Tools</a:t>
            </a:r>
            <a:endParaRPr/>
          </a:p>
          <a:p>
            <a:pPr indent="-333756" lvl="0" marL="457200" rtl="0" algn="l">
              <a:spcBef>
                <a:spcPts val="0"/>
              </a:spcBef>
              <a:spcAft>
                <a:spcPts val="0"/>
              </a:spcAft>
              <a:buSzPts val="1656"/>
              <a:buChar char="●"/>
            </a:pPr>
            <a:r>
              <a:rPr lang="en-US"/>
              <a:t>Example</a:t>
            </a:r>
            <a:endParaRPr/>
          </a:p>
          <a:p>
            <a:pPr indent="-333756" lvl="0" marL="457200" rtl="0" algn="l">
              <a:spcBef>
                <a:spcPts val="0"/>
              </a:spcBef>
              <a:spcAft>
                <a:spcPts val="0"/>
              </a:spcAft>
              <a:buSzPts val="1656"/>
              <a:buChar char="●"/>
            </a:pPr>
            <a:r>
              <a:rPr lang="en-US"/>
              <a:t>Turnitin Discussion </a:t>
            </a:r>
            <a:endParaRPr/>
          </a:p>
          <a:p>
            <a:pPr indent="-333756" lvl="0" marL="457200" rtl="0" algn="l">
              <a:spcBef>
                <a:spcPts val="0"/>
              </a:spcBef>
              <a:spcAft>
                <a:spcPts val="0"/>
              </a:spcAft>
              <a:buSzPts val="1656"/>
              <a:buChar char="●"/>
            </a:pPr>
            <a:r>
              <a:rPr lang="en-US"/>
              <a:t>Creating a Flyer using AI - Example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2800"/>
              <a:buFont typeface="Montserrat ExtraBold"/>
              <a:buNone/>
            </a:pPr>
            <a:r>
              <a:rPr lang="en-US"/>
              <a:t>Goal - AI Detection Tools &amp; Strategies</a:t>
            </a:r>
            <a:endParaRPr/>
          </a:p>
        </p:txBody>
      </p:sp>
      <p:sp>
        <p:nvSpPr>
          <p:cNvPr id="149" name="Google Shape;149;p6"/>
          <p:cNvSpPr txBox="1"/>
          <p:nvPr>
            <p:ph idx="1" type="body"/>
          </p:nvPr>
        </p:nvSpPr>
        <p:spPr>
          <a:xfrm>
            <a:off x="581200" y="1865425"/>
            <a:ext cx="11029500" cy="4579500"/>
          </a:xfrm>
          <a:prstGeom prst="rect">
            <a:avLst/>
          </a:prstGeom>
          <a:noFill/>
          <a:ln>
            <a:noFill/>
          </a:ln>
        </p:spPr>
        <p:txBody>
          <a:bodyPr anchorCtr="0" anchor="t" bIns="45700" lIns="91425" spcFirstLastPara="1" rIns="91425" wrap="square" tIns="45700">
            <a:normAutofit lnSpcReduction="10000"/>
          </a:bodyPr>
          <a:lstStyle/>
          <a:p>
            <a:pPr indent="-342900" lvl="1" marL="914400" rtl="0" algn="l">
              <a:lnSpc>
                <a:spcPct val="115000"/>
              </a:lnSpc>
              <a:spcBef>
                <a:spcPts val="900"/>
              </a:spcBef>
              <a:spcAft>
                <a:spcPts val="0"/>
              </a:spcAft>
              <a:buSzPts val="1800"/>
              <a:buFont typeface="Arial"/>
              <a:buChar char="•"/>
            </a:pPr>
            <a:r>
              <a:rPr b="1" lang="en-US" sz="1200">
                <a:solidFill>
                  <a:srgbClr val="2D3B45"/>
                </a:solidFill>
                <a:highlight>
                  <a:srgbClr val="FFFFFF"/>
                </a:highlight>
                <a:latin typeface="Lato"/>
                <a:ea typeface="Lato"/>
                <a:cs typeface="Lato"/>
                <a:sym typeface="Lato"/>
              </a:rPr>
              <a:t>AI Text Detectors</a:t>
            </a:r>
            <a:r>
              <a:rPr lang="en-US" sz="1200">
                <a:solidFill>
                  <a:srgbClr val="2D3B45"/>
                </a:solidFill>
                <a:highlight>
                  <a:srgbClr val="FFFFFF"/>
                </a:highlight>
                <a:latin typeface="Lato"/>
                <a:ea typeface="Lato"/>
                <a:cs typeface="Lato"/>
                <a:sym typeface="Lato"/>
              </a:rPr>
              <a:t> (~15 minutes to try multiple samples through both): </a:t>
            </a:r>
            <a:endParaRPr sz="1200">
              <a:solidFill>
                <a:srgbClr val="2D3B45"/>
              </a:solidFill>
              <a:highlight>
                <a:srgbClr val="FFFFFF"/>
              </a:highlight>
              <a:latin typeface="Lato"/>
              <a:ea typeface="Lato"/>
              <a:cs typeface="Lato"/>
              <a:sym typeface="Lato"/>
            </a:endParaRPr>
          </a:p>
          <a:p>
            <a:pPr indent="457200" lvl="0" marL="457200" rtl="0" algn="l">
              <a:lnSpc>
                <a:spcPct val="115000"/>
              </a:lnSpc>
              <a:spcBef>
                <a:spcPts val="900"/>
              </a:spcBef>
              <a:spcAft>
                <a:spcPts val="0"/>
              </a:spcAft>
              <a:buNone/>
            </a:pPr>
            <a:r>
              <a:rPr lang="en-US" sz="1200">
                <a:solidFill>
                  <a:srgbClr val="2D3B45"/>
                </a:solidFill>
                <a:highlight>
                  <a:srgbClr val="FFFFFF"/>
                </a:highlight>
                <a:latin typeface="Lato"/>
                <a:ea typeface="Lato"/>
                <a:cs typeface="Lato"/>
                <a:sym typeface="Lato"/>
              </a:rPr>
              <a:t>Try </a:t>
            </a:r>
            <a:r>
              <a:rPr lang="en-US" sz="1200" u="sng">
                <a:solidFill>
                  <a:schemeClr val="hlink"/>
                </a:solidFill>
                <a:highlight>
                  <a:srgbClr val="FFFFFF"/>
                </a:highlight>
                <a:latin typeface="Lato"/>
                <a:ea typeface="Lato"/>
                <a:cs typeface="Lato"/>
                <a:sym typeface="Lato"/>
                <a:hlinkClick r:id="rId3"/>
              </a:rPr>
              <a:t>GPTZero, </a:t>
            </a:r>
            <a:r>
              <a:rPr lang="en-US" sz="1200">
                <a:solidFill>
                  <a:srgbClr val="2D3B45"/>
                </a:solidFill>
                <a:highlight>
                  <a:srgbClr val="FFFFFF"/>
                </a:highlight>
                <a:latin typeface="Lato"/>
                <a:ea typeface="Lato"/>
                <a:cs typeface="Lato"/>
                <a:sym typeface="Lato"/>
              </a:rPr>
              <a:t>, </a:t>
            </a:r>
            <a:r>
              <a:rPr lang="en-US" sz="1200" u="sng">
                <a:solidFill>
                  <a:schemeClr val="hlink"/>
                </a:solidFill>
                <a:highlight>
                  <a:srgbClr val="FFFFFF"/>
                </a:highlight>
                <a:latin typeface="Lato"/>
                <a:ea typeface="Lato"/>
                <a:cs typeface="Lato"/>
                <a:sym typeface="Lato"/>
                <a:hlinkClick r:id="rId4"/>
              </a:rPr>
              <a:t>DetectGPT </a:t>
            </a:r>
            <a:r>
              <a:rPr lang="en-US" sz="1200">
                <a:solidFill>
                  <a:srgbClr val="2D3B45"/>
                </a:solidFill>
                <a:highlight>
                  <a:srgbClr val="FFFFFF"/>
                </a:highlight>
                <a:latin typeface="Lato"/>
                <a:ea typeface="Lato"/>
                <a:cs typeface="Lato"/>
                <a:sym typeface="Lato"/>
              </a:rPr>
              <a:t>or </a:t>
            </a:r>
            <a:r>
              <a:rPr lang="en-US" sz="1200" u="sng">
                <a:solidFill>
                  <a:schemeClr val="hlink"/>
                </a:solidFill>
                <a:highlight>
                  <a:srgbClr val="FFFFFF"/>
                </a:highlight>
                <a:latin typeface="Lato"/>
                <a:ea typeface="Lato"/>
                <a:cs typeface="Lato"/>
                <a:sym typeface="Lato"/>
                <a:hlinkClick r:id="rId5"/>
              </a:rPr>
              <a:t>Phrasly</a:t>
            </a:r>
            <a:r>
              <a:rPr lang="en-US" sz="1200">
                <a:solidFill>
                  <a:srgbClr val="2D3B45"/>
                </a:solidFill>
                <a:highlight>
                  <a:srgbClr val="FFFFFF"/>
                </a:highlight>
                <a:latin typeface="Lato"/>
                <a:ea typeface="Lato"/>
                <a:cs typeface="Lato"/>
                <a:sym typeface="Lato"/>
              </a:rPr>
              <a:t>  or review this </a:t>
            </a:r>
            <a:r>
              <a:rPr lang="en-US" sz="1200" u="sng">
                <a:solidFill>
                  <a:schemeClr val="hlink"/>
                </a:solidFill>
                <a:highlight>
                  <a:srgbClr val="FFFFFF"/>
                </a:highlight>
                <a:latin typeface="Lato"/>
                <a:ea typeface="Lato"/>
                <a:cs typeface="Lato"/>
                <a:sym typeface="Lato"/>
                <a:hlinkClick r:id="rId6"/>
              </a:rPr>
              <a:t>2024 Zapier article. ,</a:t>
            </a:r>
            <a:endParaRPr/>
          </a:p>
          <a:p>
            <a:pPr indent="457200" lvl="0" marL="457200" rtl="0" algn="l">
              <a:lnSpc>
                <a:spcPct val="115000"/>
              </a:lnSpc>
              <a:spcBef>
                <a:spcPts val="900"/>
              </a:spcBef>
              <a:spcAft>
                <a:spcPts val="0"/>
              </a:spcAft>
              <a:buNone/>
            </a:pPr>
            <a:r>
              <a:rPr lang="en-US" sz="1200">
                <a:highlight>
                  <a:srgbClr val="FFFFFF"/>
                </a:highlight>
                <a:latin typeface="Lato"/>
                <a:ea typeface="Lato"/>
                <a:cs typeface="Lato"/>
                <a:sym typeface="Lato"/>
              </a:rPr>
              <a:t>You can explore more</a:t>
            </a:r>
            <a:r>
              <a:rPr lang="en-US" sz="1200" u="sng">
                <a:solidFill>
                  <a:schemeClr val="hlink"/>
                </a:solidFill>
                <a:highlight>
                  <a:srgbClr val="FFFFFF"/>
                </a:highlight>
                <a:latin typeface="Lato"/>
                <a:ea typeface="Lato"/>
                <a:cs typeface="Lato"/>
                <a:sym typeface="Lato"/>
                <a:hlinkClick r:id="rId7"/>
              </a:rPr>
              <a:t> </a:t>
            </a:r>
            <a:r>
              <a:rPr lang="en-US" sz="1200">
                <a:solidFill>
                  <a:schemeClr val="dk1"/>
                </a:solidFill>
              </a:rPr>
              <a:t>Grammarly, Copyleaks, DetectGPT, GPTZero, Originality.ai, Smodin, Quillbot</a:t>
            </a:r>
            <a:endParaRPr sz="1200" u="sng">
              <a:solidFill>
                <a:schemeClr val="dk1"/>
              </a:solidFill>
              <a:highlight>
                <a:srgbClr val="FFFFFF"/>
              </a:highlight>
              <a:hlinkClick r:id="rId8">
                <a:extLst>
                  <a:ext uri="{A12FA001-AC4F-418D-AE19-62706E023703}">
                    <ahyp:hlinkClr val="tx"/>
                  </a:ext>
                </a:extLst>
              </a:hlinkClick>
            </a:endParaRPr>
          </a:p>
          <a:p>
            <a:pPr indent="-342900" lvl="1" marL="914400" rtl="0" algn="l">
              <a:lnSpc>
                <a:spcPct val="115000"/>
              </a:lnSpc>
              <a:spcBef>
                <a:spcPts val="900"/>
              </a:spcBef>
              <a:spcAft>
                <a:spcPts val="0"/>
              </a:spcAft>
              <a:buSzPts val="1800"/>
              <a:buFont typeface="Arial"/>
              <a:buChar char="•"/>
            </a:pPr>
            <a:r>
              <a:rPr b="1" lang="en-US" sz="1200">
                <a:solidFill>
                  <a:srgbClr val="2D3B45"/>
                </a:solidFill>
                <a:highlight>
                  <a:srgbClr val="FFFFFF"/>
                </a:highlight>
                <a:latin typeface="Lato"/>
                <a:ea typeface="Lato"/>
                <a:cs typeface="Lato"/>
                <a:sym typeface="Lato"/>
              </a:rPr>
              <a:t>AI Image Detectors</a:t>
            </a:r>
            <a:r>
              <a:rPr lang="en-US" sz="1200">
                <a:solidFill>
                  <a:srgbClr val="2D3B45"/>
                </a:solidFill>
                <a:highlight>
                  <a:srgbClr val="FFFFFF"/>
                </a:highlight>
                <a:latin typeface="Lato"/>
                <a:ea typeface="Lato"/>
                <a:cs typeface="Lato"/>
                <a:sym typeface="Lato"/>
              </a:rPr>
              <a:t> (~15 minutes to try all 3): </a:t>
            </a:r>
            <a:endParaRPr sz="1200">
              <a:solidFill>
                <a:srgbClr val="2D3B45"/>
              </a:solidFill>
              <a:highlight>
                <a:srgbClr val="FFFFFF"/>
              </a:highlight>
              <a:latin typeface="Lato"/>
              <a:ea typeface="Lato"/>
              <a:cs typeface="Lato"/>
              <a:sym typeface="Lato"/>
            </a:endParaRPr>
          </a:p>
          <a:p>
            <a:pPr indent="0" lvl="0" marL="914400" rtl="0" algn="l">
              <a:lnSpc>
                <a:spcPct val="115000"/>
              </a:lnSpc>
              <a:spcBef>
                <a:spcPts val="900"/>
              </a:spcBef>
              <a:spcAft>
                <a:spcPts val="0"/>
              </a:spcAft>
              <a:buNone/>
            </a:pPr>
            <a:r>
              <a:rPr lang="en-US" sz="1200">
                <a:solidFill>
                  <a:srgbClr val="2D3B45"/>
                </a:solidFill>
                <a:highlight>
                  <a:srgbClr val="FFFFFF"/>
                </a:highlight>
                <a:latin typeface="Lato"/>
                <a:ea typeface="Lato"/>
                <a:cs typeface="Lato"/>
                <a:sym typeface="Lato"/>
              </a:rPr>
              <a:t>Try the </a:t>
            </a:r>
            <a:r>
              <a:rPr lang="en-US" sz="1200" u="sng">
                <a:solidFill>
                  <a:schemeClr val="hlink"/>
                </a:solidFill>
                <a:highlight>
                  <a:srgbClr val="FFFFFF"/>
                </a:highlight>
                <a:latin typeface="Lato"/>
                <a:ea typeface="Lato"/>
                <a:cs typeface="Lato"/>
                <a:sym typeface="Lato"/>
                <a:hlinkClick r:id="rId9"/>
              </a:rPr>
              <a:t>Maybe AI Image Detector,</a:t>
            </a:r>
            <a:r>
              <a:rPr lang="en-US" sz="1200">
                <a:solidFill>
                  <a:srgbClr val="2D3B45"/>
                </a:solidFill>
                <a:highlight>
                  <a:srgbClr val="FFFFFF"/>
                </a:highlight>
                <a:latin typeface="Lato"/>
                <a:ea typeface="Lato"/>
                <a:cs typeface="Lato"/>
                <a:sym typeface="Lato"/>
              </a:rPr>
              <a:t>, the </a:t>
            </a:r>
            <a:r>
              <a:rPr lang="en-US" sz="1200" u="sng">
                <a:solidFill>
                  <a:schemeClr val="hlink"/>
                </a:solidFill>
                <a:highlight>
                  <a:srgbClr val="FFFFFF"/>
                </a:highlight>
                <a:latin typeface="Lato"/>
                <a:ea typeface="Lato"/>
                <a:cs typeface="Lato"/>
                <a:sym typeface="Lato"/>
                <a:hlinkClick r:id="rId10"/>
              </a:rPr>
              <a:t>Optic AI or Not Detector</a:t>
            </a:r>
            <a:r>
              <a:rPr lang="en-US" sz="1200">
                <a:solidFill>
                  <a:srgbClr val="2D3B45"/>
                </a:solidFill>
                <a:highlight>
                  <a:srgbClr val="FFFFFF"/>
                </a:highlight>
                <a:latin typeface="Lato"/>
                <a:ea typeface="Lato"/>
                <a:cs typeface="Lato"/>
                <a:sym typeface="Lato"/>
              </a:rPr>
              <a:t>  or </a:t>
            </a:r>
            <a:r>
              <a:rPr lang="en-US" sz="1200" u="sng">
                <a:solidFill>
                  <a:schemeClr val="hlink"/>
                </a:solidFill>
                <a:highlight>
                  <a:srgbClr val="FFFFFF"/>
                </a:highlight>
                <a:latin typeface="Lato"/>
                <a:ea typeface="Lato"/>
                <a:cs typeface="Lato"/>
                <a:sym typeface="Lato"/>
                <a:hlinkClick r:id="rId11"/>
              </a:rPr>
              <a:t>Illuminarty's AI Image Detector</a:t>
            </a:r>
            <a:endParaRPr sz="1200" u="sng">
              <a:solidFill>
                <a:schemeClr val="hlink"/>
              </a:solidFill>
              <a:highlight>
                <a:srgbClr val="FFFFFF"/>
              </a:highlight>
              <a:latin typeface="Lato"/>
              <a:ea typeface="Lato"/>
              <a:cs typeface="Lato"/>
              <a:sym typeface="Lato"/>
              <a:hlinkClick r:id="rId12"/>
            </a:endParaRPr>
          </a:p>
          <a:p>
            <a:pPr indent="-342900" lvl="1" marL="914400" rtl="0" algn="l">
              <a:lnSpc>
                <a:spcPct val="115000"/>
              </a:lnSpc>
              <a:spcBef>
                <a:spcPts val="900"/>
              </a:spcBef>
              <a:spcAft>
                <a:spcPts val="0"/>
              </a:spcAft>
              <a:buSzPts val="1800"/>
              <a:buFont typeface="Arial"/>
              <a:buChar char="•"/>
            </a:pPr>
            <a:r>
              <a:rPr lang="en-US" sz="1200" u="sng">
                <a:solidFill>
                  <a:schemeClr val="hlink"/>
                </a:solidFill>
                <a:highlight>
                  <a:srgbClr val="FFFFFF"/>
                </a:highlight>
                <a:latin typeface="Lato"/>
                <a:ea typeface="Lato"/>
                <a:cs typeface="Lato"/>
                <a:sym typeface="Lato"/>
                <a:hlinkClick r:id="rId13"/>
              </a:rPr>
              <a:t>NYT's Interactive AI Image Detection Exercise</a:t>
            </a:r>
            <a:endParaRPr sz="1200" u="sng">
              <a:solidFill>
                <a:schemeClr val="hlink"/>
              </a:solidFill>
              <a:highlight>
                <a:srgbClr val="FFFFFF"/>
              </a:highlight>
              <a:latin typeface="Lato"/>
              <a:ea typeface="Lato"/>
              <a:cs typeface="Lato"/>
              <a:sym typeface="Lato"/>
              <a:hlinkClick r:id="rId14"/>
            </a:endParaRPr>
          </a:p>
          <a:p>
            <a:pPr indent="0" lvl="0" marL="914400" rtl="0" algn="l">
              <a:lnSpc>
                <a:spcPct val="115000"/>
              </a:lnSpc>
              <a:spcBef>
                <a:spcPts val="900"/>
              </a:spcBef>
              <a:spcAft>
                <a:spcPts val="0"/>
              </a:spcAft>
              <a:buNone/>
            </a:pPr>
            <a:r>
              <a:rPr lang="en-US" sz="1200">
                <a:solidFill>
                  <a:srgbClr val="2D3B45"/>
                </a:solidFill>
                <a:highlight>
                  <a:srgbClr val="FFFFFF"/>
                </a:highlight>
                <a:latin typeface="Lato"/>
                <a:ea typeface="Lato"/>
                <a:cs typeface="Lato"/>
                <a:sym typeface="Lato"/>
              </a:rPr>
              <a:t> (~15 minutes): Follow along with this interactive tool designed to train you to become a human AI detector. This resource primarily focuses on "deepfakes," meaning images of people who do not actually exist. How do you think this might be used by your learners? What about more global applications? You can also get your free </a:t>
            </a:r>
            <a:r>
              <a:rPr lang="en-US" sz="1200" u="sng">
                <a:solidFill>
                  <a:schemeClr val="hlink"/>
                </a:solidFill>
                <a:highlight>
                  <a:srgbClr val="FFFFFF"/>
                </a:highlight>
                <a:latin typeface="Lato"/>
                <a:ea typeface="Lato"/>
                <a:cs typeface="Lato"/>
                <a:sym typeface="Lato"/>
                <a:hlinkClick r:id="rId15"/>
              </a:rPr>
              <a:t>CSU East Bay account</a:t>
            </a:r>
            <a:r>
              <a:rPr lang="en-US" sz="1200">
                <a:solidFill>
                  <a:srgbClr val="2D3B45"/>
                </a:solidFill>
                <a:highlight>
                  <a:srgbClr val="FFFFFF"/>
                </a:highlight>
                <a:latin typeface="Lato"/>
                <a:ea typeface="Lato"/>
                <a:cs typeface="Lato"/>
                <a:sym typeface="Lato"/>
              </a:rPr>
              <a:t>.</a:t>
            </a:r>
            <a:endParaRPr sz="1200" u="sng">
              <a:solidFill>
                <a:schemeClr val="hlink"/>
              </a:solidFill>
              <a:highlight>
                <a:srgbClr val="FFFFFF"/>
              </a:highlight>
              <a:latin typeface="Lato"/>
              <a:ea typeface="Lato"/>
              <a:cs typeface="Lato"/>
              <a:sym typeface="Lato"/>
              <a:hlinkClick r:id="rId16"/>
            </a:endParaRPr>
          </a:p>
          <a:p>
            <a:pPr indent="-342900" lvl="1" marL="914400" rtl="0" algn="l">
              <a:lnSpc>
                <a:spcPct val="115000"/>
              </a:lnSpc>
              <a:spcBef>
                <a:spcPts val="900"/>
              </a:spcBef>
              <a:spcAft>
                <a:spcPts val="0"/>
              </a:spcAft>
              <a:buSzPts val="1800"/>
              <a:buFont typeface="Arial"/>
              <a:buChar char="•"/>
            </a:pPr>
            <a:r>
              <a:rPr lang="en-US" sz="1200" u="sng">
                <a:solidFill>
                  <a:schemeClr val="hlink"/>
                </a:solidFill>
                <a:highlight>
                  <a:srgbClr val="FFFFFF"/>
                </a:highlight>
                <a:latin typeface="Lato"/>
                <a:ea typeface="Lato"/>
                <a:cs typeface="Lato"/>
                <a:sym typeface="Lato"/>
                <a:hlinkClick r:id="rId17"/>
              </a:rPr>
              <a:t>Roft.io Games: Practice Detecting Text Written by AI</a:t>
            </a:r>
            <a:r>
              <a:rPr lang="en-US" sz="1200">
                <a:solidFill>
                  <a:srgbClr val="2D3B45"/>
                </a:solidFill>
                <a:highlight>
                  <a:srgbClr val="FFFFFF"/>
                </a:highlight>
                <a:latin typeface="Lato"/>
                <a:ea typeface="Lato"/>
                <a:cs typeface="Lato"/>
                <a:sym typeface="Lato"/>
              </a:rPr>
              <a:t> (~15 minutes): This project will allow you to practice detecting text written by AI. You will learn some of the hallmarks of AI-generated text and put those skills to work by detecting multiple types of AI-generated text content, from short stories to news articles. </a:t>
            </a:r>
            <a:endParaRPr sz="1200">
              <a:solidFill>
                <a:srgbClr val="2D3B45"/>
              </a:solidFill>
              <a:highlight>
                <a:srgbClr val="FFFFFF"/>
              </a:highlight>
              <a:latin typeface="Lato"/>
              <a:ea typeface="Lato"/>
              <a:cs typeface="Lato"/>
              <a:sym typeface="Lato"/>
            </a:endParaRPr>
          </a:p>
          <a:p>
            <a:pPr indent="-342900" lvl="1" marL="914400" rtl="0" algn="l">
              <a:lnSpc>
                <a:spcPct val="115000"/>
              </a:lnSpc>
              <a:spcBef>
                <a:spcPts val="0"/>
              </a:spcBef>
              <a:spcAft>
                <a:spcPts val="0"/>
              </a:spcAft>
              <a:buSzPts val="1800"/>
              <a:buFont typeface="Arial"/>
              <a:buChar char="•"/>
            </a:pPr>
            <a:r>
              <a:rPr lang="en-US" sz="1200">
                <a:solidFill>
                  <a:srgbClr val="2D3B45"/>
                </a:solidFill>
                <a:highlight>
                  <a:srgbClr val="FFFFFF"/>
                </a:highlight>
                <a:latin typeface="Lato"/>
                <a:ea typeface="Lato"/>
                <a:cs typeface="Lato"/>
                <a:sym typeface="Lato"/>
              </a:rPr>
              <a:t>If the link doesn't work, check out </a:t>
            </a:r>
            <a:r>
              <a:rPr lang="en-US" sz="1200" u="sng">
                <a:solidFill>
                  <a:srgbClr val="013451"/>
                </a:solidFill>
                <a:highlight>
                  <a:srgbClr val="FFFFFF"/>
                </a:highlight>
                <a:latin typeface="Lato"/>
                <a:ea typeface="Lato"/>
                <a:cs typeface="Lato"/>
                <a:sym typeface="Lato"/>
                <a:hlinkClick r:id="rId18">
                  <a:extLst>
                    <a:ext uri="{A12FA001-AC4F-418D-AE19-62706E023703}">
                      <ahyp:hlinkClr val="tx"/>
                    </a:ext>
                  </a:extLst>
                </a:hlinkClick>
              </a:rPr>
              <a:t>CNN's Interactive AI Writing Detection Exercise</a:t>
            </a:r>
            <a:r>
              <a:rPr lang="en-US" sz="1200">
                <a:solidFill>
                  <a:srgbClr val="2D3B45"/>
                </a:solidFill>
                <a:highlight>
                  <a:srgbClr val="FFFFFF"/>
                </a:highlight>
                <a:latin typeface="Lato"/>
                <a:ea typeface="Lato"/>
                <a:cs typeface="Lato"/>
                <a:sym typeface="Lato"/>
              </a:rPr>
              <a:t> (Duffy &amp; Uzquiano, 2023) instead.</a:t>
            </a:r>
            <a:endParaRPr sz="1200">
              <a:solidFill>
                <a:srgbClr val="2D3B45"/>
              </a:solidFill>
              <a:highlight>
                <a:srgbClr val="FFFFFF"/>
              </a:highlight>
              <a:latin typeface="Lato"/>
              <a:ea typeface="Lato"/>
              <a:cs typeface="Lato"/>
              <a:sym typeface="Lato"/>
            </a:endParaRPr>
          </a:p>
          <a:p>
            <a:pPr indent="-342900" lvl="1" marL="914400" rtl="0" algn="l">
              <a:lnSpc>
                <a:spcPct val="115000"/>
              </a:lnSpc>
              <a:spcBef>
                <a:spcPts val="0"/>
              </a:spcBef>
              <a:spcAft>
                <a:spcPts val="0"/>
              </a:spcAft>
              <a:buSzPts val="1800"/>
              <a:buFont typeface="Arial"/>
              <a:buChar char="•"/>
            </a:pPr>
            <a:r>
              <a:rPr lang="en-US" sz="1200" u="sng">
                <a:solidFill>
                  <a:schemeClr val="hlink"/>
                </a:solidFill>
                <a:highlight>
                  <a:srgbClr val="FFFFFF"/>
                </a:highlight>
                <a:latin typeface="Lato"/>
                <a:ea typeface="Lato"/>
                <a:cs typeface="Lato"/>
                <a:sym typeface="Lato"/>
                <a:hlinkClick r:id="rId19"/>
              </a:rPr>
              <a:t>Why Students Cheat on Exams &amp; Assignments</a:t>
            </a:r>
            <a:r>
              <a:rPr lang="en-US" sz="1200">
                <a:solidFill>
                  <a:srgbClr val="2D3B45"/>
                </a:solidFill>
                <a:highlight>
                  <a:srgbClr val="FFFFFF"/>
                </a:highlight>
                <a:latin typeface="Lato"/>
                <a:ea typeface="Lato"/>
                <a:cs typeface="Lato"/>
                <a:sym typeface="Lato"/>
              </a:rPr>
              <a:t>  (~5 minutes): Carnegie Mellon University created a page to help you identify why students might cheat on assignments. This page also guides you to explore strategies for encouraging academic honesty.</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38c28201c0_0_6"/>
          <p:cNvSpPr txBox="1"/>
          <p:nvPr>
            <p:ph type="title"/>
          </p:nvPr>
        </p:nvSpPr>
        <p:spPr>
          <a:xfrm>
            <a:off x="581192" y="702156"/>
            <a:ext cx="11029500" cy="1013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Lets try	</a:t>
            </a:r>
            <a:endParaRPr/>
          </a:p>
        </p:txBody>
      </p:sp>
      <p:sp>
        <p:nvSpPr>
          <p:cNvPr id="156" name="Google Shape;156;g338c28201c0_0_6"/>
          <p:cNvSpPr txBox="1"/>
          <p:nvPr>
            <p:ph idx="1" type="body"/>
          </p:nvPr>
        </p:nvSpPr>
        <p:spPr>
          <a:xfrm>
            <a:off x="581192" y="2180496"/>
            <a:ext cx="11029500" cy="3678300"/>
          </a:xfrm>
          <a:prstGeom prst="rect">
            <a:avLst/>
          </a:prstGeom>
        </p:spPr>
        <p:txBody>
          <a:bodyPr anchorCtr="0" anchor="t" bIns="45700" lIns="91425" spcFirstLastPara="1" rIns="91425" wrap="square" tIns="45700">
            <a:normAutofit/>
          </a:bodyPr>
          <a:lstStyle/>
          <a:p>
            <a:pPr indent="-333756" lvl="0" marL="457200" rtl="0" algn="l">
              <a:spcBef>
                <a:spcPts val="360"/>
              </a:spcBef>
              <a:spcAft>
                <a:spcPts val="0"/>
              </a:spcAft>
              <a:buSzPts val="1656"/>
              <a:buChar char="●"/>
            </a:pPr>
            <a:r>
              <a:rPr lang="en-US"/>
              <a:t>Download Literacy Reflection Assignment </a:t>
            </a:r>
            <a:r>
              <a:rPr lang="en-US" u="sng">
                <a:solidFill>
                  <a:schemeClr val="hlink"/>
                </a:solidFill>
                <a:hlinkClick r:id="rId3"/>
              </a:rPr>
              <a:t>Sample 1</a:t>
            </a:r>
            <a:r>
              <a:rPr lang="en-US"/>
              <a:t> and </a:t>
            </a:r>
            <a:r>
              <a:rPr lang="en-US" u="sng">
                <a:solidFill>
                  <a:schemeClr val="hlink"/>
                </a:solidFill>
                <a:hlinkClick r:id="rId4"/>
              </a:rPr>
              <a:t>Sample 2</a:t>
            </a:r>
            <a:r>
              <a:rPr lang="en-US"/>
              <a:t>.</a:t>
            </a:r>
            <a:endParaRPr/>
          </a:p>
          <a:p>
            <a:pPr indent="-333756" lvl="0" marL="457200" rtl="0" algn="l">
              <a:spcBef>
                <a:spcPts val="0"/>
              </a:spcBef>
              <a:spcAft>
                <a:spcPts val="0"/>
              </a:spcAft>
              <a:buSzPts val="1656"/>
              <a:buChar char="●"/>
            </a:pPr>
            <a:r>
              <a:rPr lang="en-US"/>
              <a:t>We will use </a:t>
            </a:r>
            <a:r>
              <a:rPr lang="en-US"/>
              <a:t>GPT Zero</a:t>
            </a:r>
            <a:r>
              <a:rPr lang="en-US"/>
              <a:t> to analyze both documents.</a:t>
            </a:r>
            <a:endParaRPr/>
          </a:p>
          <a:p>
            <a:pPr indent="-333756" lvl="0" marL="457200" rtl="0" algn="l">
              <a:spcBef>
                <a:spcPts val="0"/>
              </a:spcBef>
              <a:spcAft>
                <a:spcPts val="0"/>
              </a:spcAft>
              <a:buSzPts val="1656"/>
              <a:buChar char="●"/>
            </a:pPr>
            <a:r>
              <a:rPr lang="en-US"/>
              <a:t>Let us compare the results now with DetectGPT</a:t>
            </a:r>
            <a:endParaRPr/>
          </a:p>
          <a:p>
            <a:pPr indent="-333756" lvl="0" marL="457200" rtl="0" algn="l">
              <a:spcBef>
                <a:spcPts val="0"/>
              </a:spcBef>
              <a:spcAft>
                <a:spcPts val="0"/>
              </a:spcAft>
              <a:buSzPts val="1656"/>
              <a:buChar char="●"/>
            </a:pPr>
            <a:r>
              <a:rPr lang="en-US"/>
              <a:t>Note both require to have accounts set up and I am using the free versions.</a:t>
            </a:r>
            <a:endParaRPr/>
          </a:p>
          <a:p>
            <a:pPr indent="-333756" lvl="0" marL="457200" rtl="0" algn="l">
              <a:spcBef>
                <a:spcPts val="0"/>
              </a:spcBef>
              <a:spcAft>
                <a:spcPts val="0"/>
              </a:spcAft>
              <a:buSzPts val="1656"/>
              <a:buChar char="●"/>
            </a:pPr>
            <a:r>
              <a:rPr lang="en-US"/>
              <a:t>What are your first observations and what limitations to we see.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415016a8da_1_0"/>
          <p:cNvSpPr txBox="1"/>
          <p:nvPr>
            <p:ph type="ctrTitle"/>
          </p:nvPr>
        </p:nvSpPr>
        <p:spPr>
          <a:xfrm>
            <a:off x="2070089" y="3140668"/>
            <a:ext cx="8051700" cy="14751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lt1"/>
              </a:buClr>
              <a:buSzPts val="3600"/>
              <a:buFont typeface="Montserrat ExtraBold"/>
              <a:buNone/>
            </a:pPr>
            <a:r>
              <a:rPr lang="en-US"/>
              <a:t>DISCUSSION</a:t>
            </a:r>
            <a:endParaRPr/>
          </a:p>
        </p:txBody>
      </p:sp>
      <p:sp>
        <p:nvSpPr>
          <p:cNvPr id="163" name="Google Shape;163;g3415016a8da_1_0"/>
          <p:cNvSpPr txBox="1"/>
          <p:nvPr>
            <p:ph idx="1" type="subTitle"/>
          </p:nvPr>
        </p:nvSpPr>
        <p:spPr>
          <a:xfrm>
            <a:off x="2070092" y="4615681"/>
            <a:ext cx="8051700" cy="590400"/>
          </a:xfrm>
          <a:prstGeom prst="rect">
            <a:avLst/>
          </a:prstGeom>
          <a:noFill/>
          <a:ln>
            <a:noFill/>
          </a:ln>
        </p:spPr>
        <p:txBody>
          <a:bodyPr anchorCtr="0" anchor="t" bIns="45700" lIns="91425" spcFirstLastPara="1" rIns="91425" wrap="square" tIns="45700">
            <a:normAutofit fontScale="85000"/>
          </a:bodyPr>
          <a:lstStyle/>
          <a:p>
            <a:pPr indent="0" lvl="0" marL="0" rtl="0" algn="ctr">
              <a:lnSpc>
                <a:spcPct val="150000"/>
              </a:lnSpc>
              <a:spcBef>
                <a:spcPts val="0"/>
              </a:spcBef>
              <a:spcAft>
                <a:spcPts val="0"/>
              </a:spcAft>
              <a:buSzPct val="91999"/>
              <a:buNone/>
            </a:pPr>
            <a:r>
              <a:rPr lang="en-US"/>
              <a:t>What strategies can you think of for detecting AI-generated text and images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338c28201c0_0_12"/>
          <p:cNvSpPr txBox="1"/>
          <p:nvPr>
            <p:ph type="title"/>
          </p:nvPr>
        </p:nvSpPr>
        <p:spPr>
          <a:xfrm>
            <a:off x="581192" y="702156"/>
            <a:ext cx="11029500" cy="1013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Generating</a:t>
            </a:r>
            <a:r>
              <a:rPr lang="en-US"/>
              <a:t> a Flyer	</a:t>
            </a:r>
            <a:endParaRPr/>
          </a:p>
        </p:txBody>
      </p:sp>
      <p:sp>
        <p:nvSpPr>
          <p:cNvPr id="170" name="Google Shape;170;g338c28201c0_0_12"/>
          <p:cNvSpPr txBox="1"/>
          <p:nvPr>
            <p:ph idx="1" type="body"/>
          </p:nvPr>
        </p:nvSpPr>
        <p:spPr>
          <a:xfrm>
            <a:off x="581192" y="2180496"/>
            <a:ext cx="11029500" cy="36783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Today the department of Statistics is hosting a seminar open to everyone. Below are some details of the event. How can I create a flyer to promote this. </a:t>
            </a:r>
            <a:endParaRPr/>
          </a:p>
          <a:p>
            <a:pPr indent="0" lvl="0" marL="0" rtl="0" algn="l">
              <a:spcBef>
                <a:spcPts val="360"/>
              </a:spcBef>
              <a:spcAft>
                <a:spcPts val="0"/>
              </a:spcAft>
              <a:buNone/>
            </a:pPr>
            <a:r>
              <a:rPr b="1" lang="en-US" sz="1100">
                <a:solidFill>
                  <a:srgbClr val="236FA1"/>
                </a:solidFill>
                <a:highlight>
                  <a:srgbClr val="FFFFFF"/>
                </a:highlight>
                <a:latin typeface="Lato"/>
                <a:ea typeface="Lato"/>
                <a:cs typeface="Lato"/>
                <a:sym typeface="Lato"/>
              </a:rPr>
              <a:t>Host: Data Science Club</a:t>
            </a:r>
            <a:br>
              <a:rPr b="1" lang="en-US" sz="1100">
                <a:solidFill>
                  <a:srgbClr val="236FA1"/>
                </a:solidFill>
                <a:highlight>
                  <a:srgbClr val="FFFFFF"/>
                </a:highlight>
                <a:latin typeface="Lato"/>
                <a:ea typeface="Lato"/>
                <a:cs typeface="Lato"/>
                <a:sym typeface="Lato"/>
              </a:rPr>
            </a:br>
            <a:r>
              <a:rPr b="1" lang="en-US" sz="1100" u="sng">
                <a:solidFill>
                  <a:srgbClr val="236FA1"/>
                </a:solidFill>
                <a:highlight>
                  <a:srgbClr val="FFFFFF"/>
                </a:highlight>
                <a:latin typeface="Lato"/>
                <a:ea typeface="Lato"/>
                <a:cs typeface="Lato"/>
                <a:sym typeface="Lato"/>
              </a:rPr>
              <a:t>Location: CORE 178 on Thurs. March 20 from 12-2</a:t>
            </a:r>
            <a:endParaRPr b="1" sz="1100" u="sng">
              <a:solidFill>
                <a:srgbClr val="236FA1"/>
              </a:solidFill>
              <a:highlight>
                <a:srgbClr val="FFFFFF"/>
              </a:highlight>
              <a:latin typeface="Lato"/>
              <a:ea typeface="Lato"/>
              <a:cs typeface="Lato"/>
              <a:sym typeface="Lato"/>
            </a:endParaRPr>
          </a:p>
          <a:p>
            <a:pPr indent="0" lvl="0" marL="0" rtl="0" algn="l">
              <a:lnSpc>
                <a:spcPct val="115000"/>
              </a:lnSpc>
              <a:spcBef>
                <a:spcPts val="900"/>
              </a:spcBef>
              <a:spcAft>
                <a:spcPts val="0"/>
              </a:spcAft>
              <a:buClr>
                <a:schemeClr val="dk1"/>
              </a:buClr>
              <a:buSzPts val="1100"/>
              <a:buFont typeface="Arial"/>
              <a:buNone/>
            </a:pPr>
            <a:r>
              <a:rPr b="1" i="1" lang="en-US" sz="1100">
                <a:solidFill>
                  <a:srgbClr val="14171A"/>
                </a:solidFill>
                <a:highlight>
                  <a:srgbClr val="FFFFFF"/>
                </a:highlight>
                <a:latin typeface="Lato"/>
                <a:ea typeface="Lato"/>
                <a:cs typeface="Lato"/>
                <a:sym typeface="Lato"/>
              </a:rPr>
              <a:t>Speaker:</a:t>
            </a:r>
            <a:br>
              <a:rPr b="1" i="1" lang="en-US" sz="1100">
                <a:solidFill>
                  <a:srgbClr val="14171A"/>
                </a:solidFill>
                <a:highlight>
                  <a:srgbClr val="FFFFFF"/>
                </a:highlight>
                <a:latin typeface="Lato"/>
                <a:ea typeface="Lato"/>
                <a:cs typeface="Lato"/>
                <a:sym typeface="Lato"/>
              </a:rPr>
            </a:br>
            <a:r>
              <a:rPr lang="en-US" sz="1100">
                <a:solidFill>
                  <a:srgbClr val="14171A"/>
                </a:solidFill>
                <a:highlight>
                  <a:srgbClr val="FFFFFF"/>
                </a:highlight>
                <a:latin typeface="Lato"/>
                <a:ea typeface="Lato"/>
                <a:cs typeface="Lato"/>
                <a:sym typeface="Lato"/>
              </a:rPr>
              <a:t>CSUEB Alumnus and current </a:t>
            </a:r>
            <a:r>
              <a:rPr b="1" lang="en-US" sz="1100">
                <a:solidFill>
                  <a:srgbClr val="14171A"/>
                </a:solidFill>
                <a:highlight>
                  <a:srgbClr val="FFFFFF"/>
                </a:highlight>
                <a:latin typeface="Lato"/>
                <a:ea typeface="Lato"/>
                <a:cs typeface="Lato"/>
                <a:sym typeface="Lato"/>
              </a:rPr>
              <a:t>Distinguished Engineer at Snowflake, Murray Stokely, </a:t>
            </a:r>
            <a:r>
              <a:rPr lang="en-US" sz="1100">
                <a:solidFill>
                  <a:srgbClr val="14171A"/>
                </a:solidFill>
                <a:highlight>
                  <a:srgbClr val="FFFFFF"/>
                </a:highlight>
                <a:latin typeface="Lato"/>
                <a:ea typeface="Lato"/>
                <a:cs typeface="Lato"/>
                <a:sym typeface="Lato"/>
              </a:rPr>
              <a:t>will be</a:t>
            </a:r>
            <a:br>
              <a:rPr lang="en-US" sz="1100">
                <a:solidFill>
                  <a:srgbClr val="14171A"/>
                </a:solidFill>
                <a:highlight>
                  <a:srgbClr val="FFFFFF"/>
                </a:highlight>
                <a:latin typeface="Lato"/>
                <a:ea typeface="Lato"/>
                <a:cs typeface="Lato"/>
                <a:sym typeface="Lato"/>
              </a:rPr>
            </a:br>
            <a:r>
              <a:rPr lang="en-US" sz="1100">
                <a:solidFill>
                  <a:srgbClr val="14171A"/>
                </a:solidFill>
                <a:highlight>
                  <a:srgbClr val="FFFFFF"/>
                </a:highlight>
                <a:latin typeface="Lato"/>
                <a:ea typeface="Lato"/>
                <a:cs typeface="Lato"/>
                <a:sym typeface="Lato"/>
              </a:rPr>
              <a:t>joining us to talk about an upcoming paper about some of his recent work in using</a:t>
            </a:r>
            <a:br>
              <a:rPr lang="en-US" sz="1100">
                <a:solidFill>
                  <a:srgbClr val="14171A"/>
                </a:solidFill>
                <a:highlight>
                  <a:srgbClr val="FFFFFF"/>
                </a:highlight>
                <a:latin typeface="Lato"/>
                <a:ea typeface="Lato"/>
                <a:cs typeface="Lato"/>
                <a:sym typeface="Lato"/>
              </a:rPr>
            </a:br>
            <a:r>
              <a:rPr lang="en-US" sz="1100">
                <a:solidFill>
                  <a:srgbClr val="14171A"/>
                </a:solidFill>
                <a:highlight>
                  <a:srgbClr val="FFFFFF"/>
                </a:highlight>
                <a:latin typeface="Lato"/>
                <a:ea typeface="Lato"/>
                <a:cs typeface="Lato"/>
                <a:sym typeface="Lato"/>
              </a:rPr>
              <a:t>statistics to optimize cloud compute bills at Snowflake. </a:t>
            </a:r>
            <a:endParaRPr sz="1100">
              <a:solidFill>
                <a:srgbClr val="14171A"/>
              </a:solidFill>
              <a:highlight>
                <a:srgbClr val="FFFFFF"/>
              </a:highlight>
              <a:latin typeface="Lato"/>
              <a:ea typeface="Lato"/>
              <a:cs typeface="Lato"/>
              <a:sym typeface="Lato"/>
            </a:endParaRPr>
          </a:p>
          <a:p>
            <a:pPr indent="0" lvl="0" marL="0" rtl="0" algn="l">
              <a:spcBef>
                <a:spcPts val="900"/>
              </a:spcBef>
              <a:spcAft>
                <a:spcPts val="0"/>
              </a:spcAft>
              <a:buNone/>
            </a:pPr>
            <a:r>
              <a:t/>
            </a:r>
            <a:endParaRPr/>
          </a:p>
          <a:p>
            <a:pPr indent="0" lvl="0" marL="0" rtl="0" algn="l">
              <a:spcBef>
                <a:spcPts val="360"/>
              </a:spcBef>
              <a:spcAft>
                <a:spcPts val="0"/>
              </a:spcAft>
              <a:buNone/>
            </a:pPr>
            <a:r>
              <a:t/>
            </a:r>
            <a:endParaRPr/>
          </a:p>
        </p:txBody>
      </p:sp>
      <p:pic>
        <p:nvPicPr>
          <p:cNvPr id="171" name="Google Shape;171;g338c28201c0_0_12"/>
          <p:cNvPicPr preferRelativeResize="0"/>
          <p:nvPr/>
        </p:nvPicPr>
        <p:blipFill>
          <a:blip r:embed="rId3">
            <a:alphaModFix/>
          </a:blip>
          <a:stretch>
            <a:fillRect/>
          </a:stretch>
        </p:blipFill>
        <p:spPr>
          <a:xfrm>
            <a:off x="2930725" y="4898200"/>
            <a:ext cx="1256475" cy="1182575"/>
          </a:xfrm>
          <a:prstGeom prst="rect">
            <a:avLst/>
          </a:prstGeom>
          <a:noFill/>
          <a:ln>
            <a:noFill/>
          </a:ln>
        </p:spPr>
      </p:pic>
      <p:pic>
        <p:nvPicPr>
          <p:cNvPr id="172" name="Google Shape;172;g338c28201c0_0_12"/>
          <p:cNvPicPr preferRelativeResize="0"/>
          <p:nvPr/>
        </p:nvPicPr>
        <p:blipFill>
          <a:blip r:embed="rId4">
            <a:alphaModFix/>
          </a:blip>
          <a:stretch>
            <a:fillRect/>
          </a:stretch>
        </p:blipFill>
        <p:spPr>
          <a:xfrm>
            <a:off x="6251575" y="4578125"/>
            <a:ext cx="1798975" cy="1693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f11c9ccac4_0_27"/>
          <p:cNvSpPr txBox="1"/>
          <p:nvPr>
            <p:ph type="ctrTitle"/>
          </p:nvPr>
        </p:nvSpPr>
        <p:spPr>
          <a:xfrm>
            <a:off x="2070089" y="3140668"/>
            <a:ext cx="8051700" cy="14751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lt1"/>
              </a:buClr>
              <a:buSzPts val="3600"/>
              <a:buFont typeface="Montserrat ExtraBold"/>
              <a:buNone/>
            </a:pPr>
            <a:r>
              <a:rPr lang="en-US"/>
              <a:t>SHARE an Eaxmple or Concern</a:t>
            </a:r>
            <a:endParaRPr/>
          </a:p>
        </p:txBody>
      </p:sp>
      <p:sp>
        <p:nvSpPr>
          <p:cNvPr id="179" name="Google Shape;179;g2f11c9ccac4_0_27"/>
          <p:cNvSpPr txBox="1"/>
          <p:nvPr>
            <p:ph idx="1" type="subTitle"/>
          </p:nvPr>
        </p:nvSpPr>
        <p:spPr>
          <a:xfrm>
            <a:off x="2070092" y="4615681"/>
            <a:ext cx="8051700" cy="59040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SzPts val="1656"/>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txBox="1"/>
          <p:nvPr>
            <p:ph type="ctrTitle"/>
          </p:nvPr>
        </p:nvSpPr>
        <p:spPr>
          <a:xfrm>
            <a:off x="118854" y="124824"/>
            <a:ext cx="8051821" cy="147501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a:t>
            </a:r>
            <a:r>
              <a:rPr lang="en-US" sz="2400">
                <a:solidFill>
                  <a:schemeClr val="dk1"/>
                </a:solidFill>
              </a:rPr>
              <a:t> (Make a copy of this slide and add in your details)</a:t>
            </a:r>
            <a:endParaRPr sz="2400">
              <a:solidFill>
                <a:schemeClr val="dk1"/>
              </a:solidFill>
            </a:endParaRPr>
          </a:p>
        </p:txBody>
      </p:sp>
      <p:sp>
        <p:nvSpPr>
          <p:cNvPr id="185" name="Google Shape;185;p9"/>
          <p:cNvSpPr txBox="1"/>
          <p:nvPr/>
        </p:nvSpPr>
        <p:spPr>
          <a:xfrm>
            <a:off x="231169" y="1946952"/>
            <a:ext cx="8481300" cy="12876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a:t>
            </a:r>
            <a:r>
              <a:rPr b="1" lang="en-US">
                <a:latin typeface="Times New Roman"/>
                <a:ea typeface="Times New Roman"/>
                <a:cs typeface="Times New Roman"/>
                <a:sym typeface="Times New Roman"/>
              </a:rPr>
              <a:t>you tried</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OUTCOME -  </a:t>
            </a:r>
            <a:r>
              <a:rPr b="1" lang="en-US" sz="2165">
                <a:solidFill>
                  <a:srgbClr val="5394BA"/>
                </a:solidFill>
                <a:latin typeface="Montserrat"/>
                <a:ea typeface="Montserrat"/>
                <a:cs typeface="Montserrat"/>
                <a:sym typeface="Montserrat"/>
              </a:rPr>
              <a:t>Discuss the process &amp; potential strategies</a:t>
            </a:r>
            <a:endParaRPr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4242c2a3b9_1_9"/>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a:t>
            </a:r>
            <a:r>
              <a:rPr lang="en-US" sz="2400">
                <a:solidFill>
                  <a:schemeClr val="dk1"/>
                </a:solidFill>
              </a:rPr>
              <a:t> Lonny Avi Brooks</a:t>
            </a:r>
            <a:endParaRPr sz="2400">
              <a:solidFill>
                <a:schemeClr val="dk1"/>
              </a:solidFill>
            </a:endParaRPr>
          </a:p>
        </p:txBody>
      </p:sp>
      <p:sp>
        <p:nvSpPr>
          <p:cNvPr id="191" name="Google Shape;191;g34242c2a3b9_1_9"/>
          <p:cNvSpPr txBox="1"/>
          <p:nvPr/>
        </p:nvSpPr>
        <p:spPr>
          <a:xfrm>
            <a:off x="231169" y="1946952"/>
            <a:ext cx="8481300" cy="12876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COMM</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a:t>
            </a:r>
            <a:r>
              <a:rPr b="1" lang="en-US">
                <a:latin typeface="Times New Roman"/>
                <a:ea typeface="Times New Roman"/>
                <a:cs typeface="Times New Roman"/>
                <a:sym typeface="Times New Roman"/>
              </a:rPr>
              <a:t>Midjourney for Future Scenario images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OUTCOME -  </a:t>
            </a:r>
            <a:r>
              <a:rPr b="1" lang="en-US" sz="2165">
                <a:solidFill>
                  <a:srgbClr val="5394BA"/>
                </a:solidFill>
                <a:latin typeface="Montserrat"/>
                <a:ea typeface="Montserrat"/>
                <a:cs typeface="Montserrat"/>
                <a:sym typeface="Montserrat"/>
              </a:rPr>
              <a:t>Discuss the process &amp; potential strategies</a:t>
            </a:r>
            <a:endParaRPr i="0" sz="1400" u="none" cap="none" strike="noStrike">
              <a:solidFill>
                <a:srgbClr val="000000"/>
              </a:solidFill>
              <a:latin typeface="Montserrat"/>
              <a:ea typeface="Montserrat"/>
              <a:cs typeface="Montserrat"/>
              <a:sym typeface="Montserrat"/>
            </a:endParaRPr>
          </a:p>
        </p:txBody>
      </p:sp>
      <p:pic>
        <p:nvPicPr>
          <p:cNvPr id="192" name="Google Shape;192;g34242c2a3b9_1_9"/>
          <p:cNvPicPr preferRelativeResize="0"/>
          <p:nvPr/>
        </p:nvPicPr>
        <p:blipFill>
          <a:blip r:embed="rId3">
            <a:alphaModFix/>
          </a:blip>
          <a:stretch>
            <a:fillRect/>
          </a:stretch>
        </p:blipFill>
        <p:spPr>
          <a:xfrm>
            <a:off x="152400" y="3386952"/>
            <a:ext cx="4424865" cy="33186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vidend">
  <a:themeElements>
    <a:clrScheme name="Cal State East Bay">
      <a:dk1>
        <a:srgbClr val="000000"/>
      </a:dk1>
      <a:lt1>
        <a:srgbClr val="FFFFFF"/>
      </a:lt1>
      <a:dk2>
        <a:srgbClr val="505046"/>
      </a:dk2>
      <a:lt2>
        <a:srgbClr val="D1D1D1"/>
      </a:lt2>
      <a:accent1>
        <a:srgbClr val="D50032"/>
      </a:accent1>
      <a:accent2>
        <a:srgbClr val="FDC259"/>
      </a:accent2>
      <a:accent3>
        <a:srgbClr val="00A0AD"/>
      </a:accent3>
      <a:accent4>
        <a:srgbClr val="767576"/>
      </a:accent4>
      <a:accent5>
        <a:srgbClr val="792369"/>
      </a:accent5>
      <a:accent6>
        <a:srgbClr val="F6901E"/>
      </a:accent6>
      <a:hlink>
        <a:srgbClr val="792369"/>
      </a:hlink>
      <a:folHlink>
        <a:srgbClr val="7675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2024-07-08T15:22:46Z</dcterms:created>
  <dc:creator>Lydia Kuekes</dc:creator>
</cp:coreProperties>
</file>