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Serif"/>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ExtraBold"/>
      <p:bold r:id="rId27"/>
      <p:boldItalic r:id="rId28"/>
    </p:embeddedFont>
    <p:embeddedFont>
      <p:font typeface="Gill Sans"/>
      <p:regular r:id="rId29"/>
      <p:bold r:id="rId30"/>
    </p:embeddedFont>
    <p:embeddedFont>
      <p:font typeface="Roboto Serif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8/GnBuKhZRx2PCpQety9f53m6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ExtraBold-boldItalic.fntdata"/><Relationship Id="rId27" Type="http://schemas.openxmlformats.org/officeDocument/2006/relationships/font" Target="fonts/MontserratExtra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erifMedium-regular.fntdata"/><Relationship Id="rId30" Type="http://schemas.openxmlformats.org/officeDocument/2006/relationships/font" Target="fonts/GillSans-bold.fntdata"/><Relationship Id="rId11" Type="http://schemas.openxmlformats.org/officeDocument/2006/relationships/slide" Target="slides/slide7.xml"/><Relationship Id="rId33" Type="http://schemas.openxmlformats.org/officeDocument/2006/relationships/font" Target="fonts/RobotoSerifMedium-italic.fntdata"/><Relationship Id="rId10" Type="http://schemas.openxmlformats.org/officeDocument/2006/relationships/slide" Target="slides/slide6.xml"/><Relationship Id="rId32" Type="http://schemas.openxmlformats.org/officeDocument/2006/relationships/font" Target="fonts/RobotoSerifMedium-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RobotoSerifMedium-boldItalic.fntdata"/><Relationship Id="rId15" Type="http://schemas.openxmlformats.org/officeDocument/2006/relationships/font" Target="fonts/RobotoSerif-regular.fntdata"/><Relationship Id="rId14" Type="http://schemas.openxmlformats.org/officeDocument/2006/relationships/slide" Target="slides/slide10.xml"/><Relationship Id="rId17" Type="http://schemas.openxmlformats.org/officeDocument/2006/relationships/font" Target="fonts/RobotoSerif-italic.fntdata"/><Relationship Id="rId16" Type="http://schemas.openxmlformats.org/officeDocument/2006/relationships/font" Target="fonts/RobotoSerif-bold.fntdata"/><Relationship Id="rId19" Type="http://schemas.openxmlformats.org/officeDocument/2006/relationships/font" Target="fonts/Montserrat-regular.fntdata"/><Relationship Id="rId18" Type="http://schemas.openxmlformats.org/officeDocument/2006/relationships/font" Target="fonts/RobotoSerif-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ae30f7d2b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4ae30f7d2b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4960fbf18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4960fbf18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4acd3728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4acd3728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adc5dd80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34adc5dd80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4960fbf18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4960fbf1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ae30f7d2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4ae30f7d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4ae30f7d2b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34ae30f7d2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a80f982a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34a80f982a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17" name="Google Shape;17;p11"/>
          <p:cNvSpPr/>
          <p:nvPr/>
        </p:nvSpPr>
        <p:spPr>
          <a:xfrm>
            <a:off x="0" y="3590365"/>
            <a:ext cx="12192000" cy="3267636"/>
          </a:xfrm>
          <a:prstGeom prst="rect">
            <a:avLst/>
          </a:prstGeom>
          <a:gradFill>
            <a:gsLst>
              <a:gs pos="0">
                <a:srgbClr val="000000">
                  <a:alpha val="0"/>
                </a:srgbClr>
              </a:gs>
              <a:gs pos="100000">
                <a:srgbClr val="000000">
                  <a:alpha val="6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1"/>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19" name="Google Shape;19;p11"/>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
        <p:nvSpPr>
          <p:cNvPr id="20" name="Google Shape;20;p11"/>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1" name="Google Shape;21;p11"/>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omparison" type="twoTxTwoObj">
  <p:cSld name="TWO_OBJECTS_WITH_TEXT">
    <p:spTree>
      <p:nvGrpSpPr>
        <p:cNvPr id="77" name="Shape 77"/>
        <p:cNvGrpSpPr/>
        <p:nvPr/>
      </p:nvGrpSpPr>
      <p:grpSpPr>
        <a:xfrm>
          <a:off x="0" y="0"/>
          <a:ext cx="0" cy="0"/>
          <a:chOff x="0" y="0"/>
          <a:chExt cx="0" cy="0"/>
        </a:xfrm>
      </p:grpSpPr>
      <p:sp>
        <p:nvSpPr>
          <p:cNvPr id="78" name="Google Shape;78;p2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581193"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0" name="Google Shape;80;p23"/>
          <p:cNvSpPr txBox="1"/>
          <p:nvPr>
            <p:ph idx="2" type="body"/>
          </p:nvPr>
        </p:nvSpPr>
        <p:spPr>
          <a:xfrm>
            <a:off x="581192"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23"/>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2" name="Google Shape;82;p23"/>
          <p:cNvSpPr txBox="1"/>
          <p:nvPr>
            <p:ph idx="4"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3" name="Google Shape;83;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3"/>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 Comparison">
  <p:cSld name="2_Content - Comparison">
    <p:spTree>
      <p:nvGrpSpPr>
        <p:cNvPr id="87" name="Shape 87"/>
        <p:cNvGrpSpPr/>
        <p:nvPr/>
      </p:nvGrpSpPr>
      <p:grpSpPr>
        <a:xfrm>
          <a:off x="0" y="0"/>
          <a:ext cx="0" cy="0"/>
          <a:chOff x="0" y="0"/>
          <a:chExt cx="0" cy="0"/>
        </a:xfrm>
      </p:grpSpPr>
      <p:sp>
        <p:nvSpPr>
          <p:cNvPr id="88" name="Google Shape;88;p2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4"/>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0" name="Google Shape;90;p24"/>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1" name="Google Shape;91;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24"/>
          <p:cNvSpPr/>
          <p:nvPr>
            <p:ph idx="3" type="pic"/>
          </p:nvPr>
        </p:nvSpPr>
        <p:spPr>
          <a:xfrm>
            <a:off x="581193" y="2250891"/>
            <a:ext cx="5514808" cy="3610159"/>
          </a:xfrm>
          <a:prstGeom prst="rect">
            <a:avLst/>
          </a:prstGeom>
          <a:noFill/>
          <a:ln>
            <a:noFill/>
          </a:ln>
        </p:spPr>
      </p:sp>
      <p:sp>
        <p:nvSpPr>
          <p:cNvPr id="95" name="Google Shape;95;p24"/>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 Comparison">
  <p:cSld name="1_Content - Comparison">
    <p:spTree>
      <p:nvGrpSpPr>
        <p:cNvPr id="96" name="Shape 96"/>
        <p:cNvGrpSpPr/>
        <p:nvPr/>
      </p:nvGrpSpPr>
      <p:grpSpPr>
        <a:xfrm>
          <a:off x="0" y="0"/>
          <a:ext cx="0" cy="0"/>
          <a:chOff x="0" y="0"/>
          <a:chExt cx="0" cy="0"/>
        </a:xfrm>
      </p:grpSpPr>
      <p:sp>
        <p:nvSpPr>
          <p:cNvPr id="97" name="Google Shape;97;p2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9" name="Google Shape;99;p25"/>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0" name="Google Shape;100;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5"/>
          <p:cNvSpPr/>
          <p:nvPr>
            <p:ph idx="3" type="pic"/>
          </p:nvPr>
        </p:nvSpPr>
        <p:spPr>
          <a:xfrm>
            <a:off x="581193" y="2250891"/>
            <a:ext cx="5514808" cy="3610159"/>
          </a:xfrm>
          <a:prstGeom prst="rect">
            <a:avLst/>
          </a:prstGeom>
          <a:noFill/>
          <a:ln>
            <a:noFill/>
          </a:ln>
        </p:spPr>
      </p:sp>
      <p:sp>
        <p:nvSpPr>
          <p:cNvPr id="104" name="Google Shape;104;p25"/>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7"/>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Montserrat ExtraBold"/>
              <a:buNone/>
              <a:defRPr b="1" i="0" sz="20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7"/>
          <p:cNvSpPr txBox="1"/>
          <p:nvPr>
            <p:ph idx="1" type="body"/>
          </p:nvPr>
        </p:nvSpPr>
        <p:spPr>
          <a:xfrm>
            <a:off x="581192" y="601200"/>
            <a:ext cx="11029618" cy="4204800"/>
          </a:xfrm>
          <a:prstGeom prst="rect">
            <a:avLst/>
          </a:prstGeom>
          <a:noFill/>
          <a:ln>
            <a:noFill/>
          </a:ln>
        </p:spPr>
        <p:txBody>
          <a:bodyPr anchorCtr="0" anchor="t"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14" name="Google Shape;114;p27"/>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40"/>
              </a:spcBef>
              <a:spcAft>
                <a:spcPts val="0"/>
              </a:spcAft>
              <a:buSzPts val="1104"/>
              <a:buNone/>
              <a:defRPr b="0" i="0" sz="1200">
                <a:solidFill>
                  <a:schemeClr val="dk2"/>
                </a:solidFill>
                <a:latin typeface="Roboto Serif Medium"/>
                <a:ea typeface="Roboto Serif Medium"/>
                <a:cs typeface="Roboto Serif Medium"/>
                <a:sym typeface="Roboto Serif Medium"/>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5" name="Google Shape;115;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8"/>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Montserrat ExtraBold"/>
              <a:buNone/>
              <a:defRPr b="1" i="0" sz="24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8"/>
          <p:cNvSpPr/>
          <p:nvPr>
            <p:ph idx="2" type="pic"/>
          </p:nvPr>
        </p:nvSpPr>
        <p:spPr>
          <a:xfrm>
            <a:off x="447817" y="599725"/>
            <a:ext cx="11290859" cy="3557252"/>
          </a:xfrm>
          <a:prstGeom prst="rect">
            <a:avLst/>
          </a:prstGeom>
          <a:noFill/>
          <a:ln>
            <a:noFill/>
          </a:ln>
        </p:spPr>
      </p:sp>
      <p:sp>
        <p:nvSpPr>
          <p:cNvPr id="122" name="Google Shape;122;p28"/>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280"/>
              </a:spcBef>
              <a:spcAft>
                <a:spcPts val="0"/>
              </a:spcAft>
              <a:buSzPts val="1288"/>
              <a:buNone/>
              <a:defRPr sz="14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23" name="Google Shape;123;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8"/>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27" name="Shape 127"/>
        <p:cNvGrpSpPr/>
        <p:nvPr/>
      </p:nvGrpSpPr>
      <p:grpSpPr>
        <a:xfrm>
          <a:off x="0" y="0"/>
          <a:ext cx="0" cy="0"/>
          <a:chOff x="0" y="0"/>
          <a:chExt cx="0" cy="0"/>
        </a:xfrm>
      </p:grpSpPr>
      <p:sp>
        <p:nvSpPr>
          <p:cNvPr id="128" name="Google Shape;128;p2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22" name="Shape 22"/>
        <p:cNvGrpSpPr/>
        <p:nvPr/>
      </p:nvGrpSpPr>
      <p:grpSpPr>
        <a:xfrm>
          <a:off x="0" y="0"/>
          <a:ext cx="0" cy="0"/>
          <a:chOff x="0" y="0"/>
          <a:chExt cx="0" cy="0"/>
        </a:xfrm>
      </p:grpSpPr>
      <p:sp>
        <p:nvSpPr>
          <p:cNvPr id="23" name="Google Shape;23;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9"/>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27" name="Google Shape;27;p1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pic>
        <p:nvPicPr>
          <p:cNvPr id="29" name="Google Shape;29;p19"/>
          <p:cNvPicPr preferRelativeResize="0"/>
          <p:nvPr/>
        </p:nvPicPr>
        <p:blipFill rotWithShape="1">
          <a:blip r:embed="rId2">
            <a:alphaModFix/>
          </a:blip>
          <a:srcRect b="0" l="0" r="0" t="0"/>
          <a:stretch/>
        </p:blipFill>
        <p:spPr>
          <a:xfrm>
            <a:off x="9135900" y="251478"/>
            <a:ext cx="2844799" cy="24504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bullets" type="obj">
  <p:cSld name="OBJECT">
    <p:spTree>
      <p:nvGrpSpPr>
        <p:cNvPr id="30" name="Shape 30"/>
        <p:cNvGrpSpPr/>
        <p:nvPr/>
      </p:nvGrpSpPr>
      <p:grpSpPr>
        <a:xfrm>
          <a:off x="0" y="0"/>
          <a:ext cx="0" cy="0"/>
          <a:chOff x="0" y="0"/>
          <a:chExt cx="0" cy="0"/>
        </a:xfrm>
      </p:grpSpPr>
      <p:sp>
        <p:nvSpPr>
          <p:cNvPr id="31" name="Google Shape;31;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3" name="Google Shape;33;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with Photo">
  <p:cSld name="1_Section Divider with Photo">
    <p:spTree>
      <p:nvGrpSpPr>
        <p:cNvPr id="37" name="Shape 37"/>
        <p:cNvGrpSpPr/>
        <p:nvPr/>
      </p:nvGrpSpPr>
      <p:grpSpPr>
        <a:xfrm>
          <a:off x="0" y="0"/>
          <a:ext cx="0" cy="0"/>
          <a:chOff x="0" y="0"/>
          <a:chExt cx="0" cy="0"/>
        </a:xfrm>
      </p:grpSpPr>
      <p:pic>
        <p:nvPicPr>
          <p:cNvPr descr="A group of people walking on a sidewalk&#10;&#10;Description automatically generated" id="38" name="Google Shape;38;p13"/>
          <p:cNvPicPr preferRelativeResize="0"/>
          <p:nvPr/>
        </p:nvPicPr>
        <p:blipFill rotWithShape="1">
          <a:blip r:embed="rId2">
            <a:alphaModFix/>
          </a:blip>
          <a:srcRect b="15392" l="0" r="0" t="6385"/>
          <a:stretch/>
        </p:blipFill>
        <p:spPr>
          <a:xfrm>
            <a:off x="464565" y="502086"/>
            <a:ext cx="11262865" cy="5853827"/>
          </a:xfrm>
          <a:prstGeom prst="rect">
            <a:avLst/>
          </a:prstGeom>
          <a:noFill/>
          <a:ln>
            <a:noFill/>
          </a:ln>
        </p:spPr>
      </p:pic>
      <p:sp>
        <p:nvSpPr>
          <p:cNvPr id="39" name="Google Shape;39;p13"/>
          <p:cNvSpPr/>
          <p:nvPr/>
        </p:nvSpPr>
        <p:spPr>
          <a:xfrm>
            <a:off x="464567" y="502086"/>
            <a:ext cx="11262866" cy="5853827"/>
          </a:xfrm>
          <a:prstGeom prst="rect">
            <a:avLst/>
          </a:prstGeom>
          <a:gradFill>
            <a:gsLst>
              <a:gs pos="0">
                <a:srgbClr val="000000">
                  <a:alpha val="0"/>
                </a:srgbClr>
              </a:gs>
              <a:gs pos="68000">
                <a:srgbClr val="000000">
                  <a:alpha val="60000"/>
                </a:srgbClr>
              </a:gs>
              <a:gs pos="100000">
                <a:srgbClr val="00000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3"/>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41" name="Google Shape;41;p13"/>
          <p:cNvSpPr txBox="1"/>
          <p:nvPr>
            <p:ph type="ctrTitle"/>
          </p:nvPr>
        </p:nvSpPr>
        <p:spPr>
          <a:xfrm>
            <a:off x="2070089" y="3140668"/>
            <a:ext cx="8051821" cy="1475013"/>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subTitle"/>
          </p:nvPr>
        </p:nvSpPr>
        <p:spPr>
          <a:xfrm>
            <a:off x="2070092" y="4615681"/>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Quote" type="title">
  <p:cSld name="TITLE">
    <p:spTree>
      <p:nvGrpSpPr>
        <p:cNvPr id="43" name="Shape 43"/>
        <p:cNvGrpSpPr/>
        <p:nvPr/>
      </p:nvGrpSpPr>
      <p:grpSpPr>
        <a:xfrm>
          <a:off x="0" y="0"/>
          <a:ext cx="0" cy="0"/>
          <a:chOff x="0" y="0"/>
          <a:chExt cx="0" cy="0"/>
        </a:xfrm>
      </p:grpSpPr>
      <p:sp>
        <p:nvSpPr>
          <p:cNvPr id="44" name="Google Shape;44;p18"/>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txBox="1"/>
          <p:nvPr/>
        </p:nvSpPr>
        <p:spPr>
          <a:xfrm>
            <a:off x="634979" y="2075357"/>
            <a:ext cx="10993549" cy="112550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9600"/>
              <a:buFont typeface="Montserrat Medium"/>
              <a:buNone/>
            </a:pPr>
            <a:r>
              <a:rPr b="0" i="0" lang="en-US" sz="9600" u="none" cap="none" strike="noStrike">
                <a:solidFill>
                  <a:schemeClr val="accent2"/>
                </a:solidFill>
                <a:latin typeface="Montserrat Medium"/>
                <a:ea typeface="Montserrat Medium"/>
                <a:cs typeface="Montserrat Medium"/>
                <a:sym typeface="Montserrat Medium"/>
              </a:rPr>
              <a:t>“</a:t>
            </a:r>
            <a:endParaRPr b="0" i="0" sz="1400" u="none" cap="none" strike="noStrike">
              <a:solidFill>
                <a:srgbClr val="000000"/>
              </a:solidFill>
              <a:latin typeface="Arial"/>
              <a:ea typeface="Arial"/>
              <a:cs typeface="Arial"/>
              <a:sym typeface="Arial"/>
            </a:endParaRPr>
          </a:p>
        </p:txBody>
      </p:sp>
      <p:sp>
        <p:nvSpPr>
          <p:cNvPr id="46" name="Google Shape;46;p1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48" name="Google Shape;48;p18"/>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pic>
        <p:nvPicPr>
          <p:cNvPr descr="A building with a large sign&#10;&#10;Description automatically generated with medium confidence" id="50" name="Google Shape;50;p12"/>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51" name="Google Shape;51;p12"/>
          <p:cNvSpPr/>
          <p:nvPr/>
        </p:nvSpPr>
        <p:spPr>
          <a:xfrm>
            <a:off x="0" y="0"/>
            <a:ext cx="12192000" cy="6858000"/>
          </a:xfrm>
          <a:prstGeom prst="rect">
            <a:avLst/>
          </a:prstGeom>
          <a:solidFill>
            <a:schemeClr val="accent1">
              <a:alpha val="9411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2"/>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54" name="Google Shape;54;p12"/>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55" name="Google Shape;55;p12"/>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p:cSld name="1_Featured Call-Out">
    <p:spTree>
      <p:nvGrpSpPr>
        <p:cNvPr id="56" name="Shape 56"/>
        <p:cNvGrpSpPr/>
        <p:nvPr/>
      </p:nvGrpSpPr>
      <p:grpSpPr>
        <a:xfrm>
          <a:off x="0" y="0"/>
          <a:ext cx="0" cy="0"/>
          <a:chOff x="0" y="0"/>
          <a:chExt cx="0" cy="0"/>
        </a:xfrm>
      </p:grpSpPr>
      <p:sp>
        <p:nvSpPr>
          <p:cNvPr id="57" name="Google Shape;57;p20"/>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60" name="Google Shape;60;p20"/>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lmn no bullets"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21"/>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5" name="Google Shape;65;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1"/>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mn bullets">
  <p:cSld name="Title and Content 2 Column bullets">
    <p:spTree>
      <p:nvGrpSpPr>
        <p:cNvPr id="69" name="Shape 69"/>
        <p:cNvGrpSpPr/>
        <p:nvPr/>
      </p:nvGrpSpPr>
      <p:grpSpPr>
        <a:xfrm>
          <a:off x="0" y="0"/>
          <a:ext cx="0" cy="0"/>
          <a:chOff x="0" y="0"/>
          <a:chExt cx="0" cy="0"/>
        </a:xfrm>
      </p:grpSpPr>
      <p:sp>
        <p:nvSpPr>
          <p:cNvPr id="70" name="Google Shape;70;p2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2" name="Google Shape;72;p22"/>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3" name="Google Shape;73;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2"/>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2800"/>
              <a:buFont typeface="Montserrat ExtraBold"/>
              <a:buNone/>
              <a:defRPr b="1"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50000"/>
              </a:lnSpc>
              <a:spcBef>
                <a:spcPts val="360"/>
              </a:spcBef>
              <a:spcAft>
                <a:spcPts val="0"/>
              </a:spcAft>
              <a:buClr>
                <a:schemeClr val="accent1"/>
              </a:buClr>
              <a:buSzPts val="1656"/>
              <a:buFont typeface="Noto Sans Symbols"/>
              <a:buChar char="◼"/>
              <a:defRPr b="0" i="0" sz="1800" u="none" cap="none" strike="noStrike">
                <a:solidFill>
                  <a:schemeClr val="dk2"/>
                </a:solidFill>
                <a:latin typeface="Montserrat"/>
                <a:ea typeface="Montserrat"/>
                <a:cs typeface="Montserrat"/>
                <a:sym typeface="Montserrat"/>
              </a:defRPr>
            </a:lvl1pPr>
            <a:lvl2pPr indent="-322072" lvl="1" marL="914400" marR="0" rtl="0" algn="l">
              <a:lnSpc>
                <a:spcPct val="150000"/>
              </a:lnSpc>
              <a:spcBef>
                <a:spcPts val="600"/>
              </a:spcBef>
              <a:spcAft>
                <a:spcPts val="0"/>
              </a:spcAft>
              <a:buClr>
                <a:schemeClr val="accent1"/>
              </a:buClr>
              <a:buSzPts val="1472"/>
              <a:buFont typeface="Noto Sans Symbols"/>
              <a:buChar char="◼"/>
              <a:defRPr b="0" i="0" sz="1600" u="none" cap="none" strike="noStrike">
                <a:solidFill>
                  <a:schemeClr val="dk2"/>
                </a:solidFill>
                <a:latin typeface="Montserrat"/>
                <a:ea typeface="Montserrat"/>
                <a:cs typeface="Montserrat"/>
                <a:sym typeface="Montserrat"/>
              </a:defRPr>
            </a:lvl2pPr>
            <a:lvl3pPr indent="-310388" lvl="2" marL="1371600" marR="0" rtl="0" algn="l">
              <a:lnSpc>
                <a:spcPct val="150000"/>
              </a:lnSpc>
              <a:spcBef>
                <a:spcPts val="600"/>
              </a:spcBef>
              <a:spcAft>
                <a:spcPts val="0"/>
              </a:spcAft>
              <a:buClr>
                <a:schemeClr val="accent1"/>
              </a:buClr>
              <a:buSzPts val="1288"/>
              <a:buFont typeface="Noto Sans Symbols"/>
              <a:buChar char="◼"/>
              <a:defRPr b="0" i="0" sz="1400" u="none" cap="none" strike="noStrike">
                <a:solidFill>
                  <a:schemeClr val="dk2"/>
                </a:solidFill>
                <a:latin typeface="Montserrat"/>
                <a:ea typeface="Montserrat"/>
                <a:cs typeface="Montserrat"/>
                <a:sym typeface="Montserrat"/>
              </a:defRPr>
            </a:lvl3pPr>
            <a:lvl4pPr indent="-298703" lvl="3" marL="1828800" marR="0" rtl="0" algn="l">
              <a:lnSpc>
                <a:spcPct val="150000"/>
              </a:lnSpc>
              <a:spcBef>
                <a:spcPts val="600"/>
              </a:spcBef>
              <a:spcAft>
                <a:spcPts val="0"/>
              </a:spcAft>
              <a:buClr>
                <a:schemeClr val="accent1"/>
              </a:buClr>
              <a:buSzPts val="1104"/>
              <a:buFont typeface="Noto Sans Symbols"/>
              <a:buChar char="◼"/>
              <a:defRPr b="0" i="0" sz="1200" u="none" cap="none" strike="noStrike">
                <a:solidFill>
                  <a:schemeClr val="dk2"/>
                </a:solidFill>
                <a:latin typeface="Montserrat"/>
                <a:ea typeface="Montserrat"/>
                <a:cs typeface="Montserrat"/>
                <a:sym typeface="Montserrat"/>
              </a:defRPr>
            </a:lvl4pPr>
            <a:lvl5pPr indent="-287020" lvl="4" marL="2286000" marR="0" rtl="0" algn="l">
              <a:lnSpc>
                <a:spcPct val="150000"/>
              </a:lnSpc>
              <a:spcBef>
                <a:spcPts val="600"/>
              </a:spcBef>
              <a:spcAft>
                <a:spcPts val="0"/>
              </a:spcAft>
              <a:buClr>
                <a:schemeClr val="accent1"/>
              </a:buClr>
              <a:buSzPts val="920"/>
              <a:buFont typeface="Noto Sans Symbols"/>
              <a:buChar char="◼"/>
              <a:defRPr b="0" i="0" sz="1000" u="none" cap="none" strike="noStrike">
                <a:solidFill>
                  <a:schemeClr val="dk2"/>
                </a:solidFill>
                <a:latin typeface="Montserrat"/>
                <a:ea typeface="Montserrat"/>
                <a:cs typeface="Montserrat"/>
                <a:sym typeface="Montserrat"/>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484200" y="4517375"/>
            <a:ext cx="10745453"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Montserrat ExtraBold"/>
              <a:buNone/>
            </a:pPr>
            <a:r>
              <a:rPr lang="en-US"/>
              <a:t>AI Infused Assignments – Spring 2025</a:t>
            </a:r>
            <a:br>
              <a:rPr lang="en-US"/>
            </a:br>
            <a:r>
              <a:rPr lang="en-US"/>
              <a:t>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4ae30f7d2b_2_6"/>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(Please make a copy of this slide and add your details)</a:t>
            </a:r>
            <a:endParaRPr sz="2400">
              <a:solidFill>
                <a:schemeClr val="dk1"/>
              </a:solidFill>
            </a:endParaRPr>
          </a:p>
        </p:txBody>
      </p:sp>
      <p:sp>
        <p:nvSpPr>
          <p:cNvPr id="190" name="Google Shape;190;g34ae30f7d2b_2_6"/>
          <p:cNvSpPr txBox="1"/>
          <p:nvPr/>
        </p:nvSpPr>
        <p:spPr>
          <a:xfrm>
            <a:off x="231169" y="1946952"/>
            <a:ext cx="84813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ctrTitle"/>
          </p:nvPr>
        </p:nvSpPr>
        <p:spPr>
          <a:xfrm>
            <a:off x="118850" y="124825"/>
            <a:ext cx="8051700" cy="93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rPr>
              <a:t>TU HOANG</a:t>
            </a:r>
            <a:endParaRPr sz="2400">
              <a:solidFill>
                <a:schemeClr val="dk1"/>
              </a:solidFill>
            </a:endParaRPr>
          </a:p>
        </p:txBody>
      </p:sp>
      <p:sp>
        <p:nvSpPr>
          <p:cNvPr id="142" name="Google Shape;142;p9"/>
          <p:cNvSpPr txBox="1"/>
          <p:nvPr/>
        </p:nvSpPr>
        <p:spPr>
          <a:xfrm>
            <a:off x="231175" y="1477100"/>
            <a:ext cx="8481300" cy="5479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i="0" lang="en-US" sz="1400" u="none" cap="none" strike="noStrike">
                <a:solidFill>
                  <a:srgbClr val="000000"/>
                </a:solidFill>
                <a:latin typeface="Times New Roman"/>
                <a:ea typeface="Times New Roman"/>
                <a:cs typeface="Times New Roman"/>
                <a:sym typeface="Times New Roman"/>
              </a:rPr>
              <a:t>MATHEMATICS</a:t>
            </a:r>
            <a:r>
              <a:rPr b="1" lang="en-US">
                <a:latin typeface="Times New Roman"/>
                <a:ea typeface="Times New Roman"/>
                <a:cs typeface="Times New Roman"/>
                <a:sym typeface="Times New Roman"/>
              </a:rPr>
              <a:t>,  S</a:t>
            </a:r>
            <a:r>
              <a:rPr b="1" i="0" lang="en-US" sz="1400" u="none" cap="none" strike="noStrike">
                <a:solidFill>
                  <a:srgbClr val="000000"/>
                </a:solidFill>
                <a:latin typeface="Times New Roman"/>
                <a:ea typeface="Times New Roman"/>
                <a:cs typeface="Times New Roman"/>
                <a:sym typeface="Times New Roman"/>
              </a:rPr>
              <a:t>TATISTICS &amp; </a:t>
            </a:r>
            <a:r>
              <a:rPr b="1" lang="en-US">
                <a:latin typeface="Times New Roman"/>
                <a:ea typeface="Times New Roman"/>
                <a:cs typeface="Times New Roman"/>
                <a:sym typeface="Times New Roman"/>
              </a:rPr>
              <a:t>DATA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endParaRPr b="1"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b="1" i="1" lang="en-US">
                <a:solidFill>
                  <a:schemeClr val="accent1"/>
                </a:solidFill>
                <a:latin typeface="Times New Roman"/>
                <a:ea typeface="Times New Roman"/>
                <a:cs typeface="Times New Roman"/>
                <a:sym typeface="Times New Roman"/>
              </a:rPr>
              <a:t>Math 110 - Finite Math/  Statistic 100 - Elements of Statistics and Probability</a:t>
            </a:r>
            <a:endParaRPr b="1">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a:t>
            </a:r>
            <a:endParaRPr b="1" i="0" sz="1400" u="none" cap="none" strike="noStrike">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US">
                <a:latin typeface="Times New Roman"/>
                <a:ea typeface="Times New Roman"/>
                <a:cs typeface="Times New Roman"/>
                <a:sym typeface="Times New Roman"/>
              </a:rPr>
              <a:t>Students are allowed to use AI tools such as ChatGPT, Copilot, or Gemini to simulate a real-world business scenario, such as optimizing costs, making investment decisions, or analyzing probabilities in risk management. Students will be guided to ask AI questions related to mathematical modeling, such as linear cost, linear price demand, revenue, and Profit, then use material from class to evaluate the AI's responses for accuracy, clarity, and usefulness. The goal is to help students understand the application of finite math concepts while critically reflecting on the use of AI in business analysis.</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i="0" lang="en-US" sz="1400" u="none" cap="none" strike="noStrike">
                <a:solidFill>
                  <a:srgbClr val="000000"/>
                </a:solidFill>
                <a:latin typeface="Times New Roman"/>
                <a:ea typeface="Times New Roman"/>
                <a:cs typeface="Times New Roman"/>
                <a:sym typeface="Times New Roman"/>
              </a:rPr>
              <a:t>Some students may copy AI solutions without understanding the concepts. And AI may generate incorrect or oversimplified models that need correction.</a:t>
            </a:r>
            <a:endParaRPr i="0" sz="1400" u="none" cap="none" strike="noStrike">
              <a:solidFill>
                <a:srgbClr val="000000"/>
              </a:solidFil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r>
              <a:rPr i="0" lang="en-US" sz="1400" u="none" cap="none" strike="noStrike">
                <a:solidFill>
                  <a:srgbClr val="000000"/>
                </a:solidFill>
                <a:latin typeface="Times New Roman"/>
                <a:ea typeface="Times New Roman"/>
                <a:cs typeface="Times New Roman"/>
                <a:sym typeface="Times New Roman"/>
              </a:rPr>
              <a:t>You are helping run a small store. You will use AI to assist you in planning your pricing strategy and maximizing your profit. Then, use AI to help with answering these questions:</a:t>
            </a:r>
            <a:endParaRPr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i="0" lang="en-US" sz="1400" u="none" cap="none" strike="noStrike">
                <a:solidFill>
                  <a:srgbClr val="000000"/>
                </a:solidFill>
                <a:latin typeface="Times New Roman"/>
                <a:ea typeface="Times New Roman"/>
                <a:cs typeface="Times New Roman"/>
                <a:sym typeface="Times New Roman"/>
              </a:rPr>
              <a:t>1) Building a cost function from fixed and variable costs</a:t>
            </a:r>
            <a:endParaRPr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i="0" lang="en-US" sz="1400" u="none" cap="none" strike="noStrike">
                <a:solidFill>
                  <a:srgbClr val="000000"/>
                </a:solidFill>
                <a:latin typeface="Times New Roman"/>
                <a:ea typeface="Times New Roman"/>
                <a:cs typeface="Times New Roman"/>
                <a:sym typeface="Times New Roman"/>
              </a:rPr>
              <a:t>2) Creating a price-demand function from two price points</a:t>
            </a:r>
            <a:endParaRPr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i="0" lang="en-US" sz="1400" u="none" cap="none" strike="noStrike">
                <a:solidFill>
                  <a:srgbClr val="000000"/>
                </a:solidFill>
                <a:latin typeface="Times New Roman"/>
                <a:ea typeface="Times New Roman"/>
                <a:cs typeface="Times New Roman"/>
                <a:sym typeface="Times New Roman"/>
              </a:rPr>
              <a:t>3) Finding revenue and profit functions, and determining the quantity that maximizes profit</a:t>
            </a:r>
            <a:endParaRPr i="0" sz="1400" u="none" cap="none" strike="noStrike">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i="0" lang="en-US" sz="1400" u="none" cap="none" strike="noStrike">
                <a:solidFill>
                  <a:srgbClr val="000000"/>
                </a:solidFill>
                <a:latin typeface="Times New Roman"/>
                <a:ea typeface="Times New Roman"/>
                <a:cs typeface="Times New Roman"/>
                <a:sym typeface="Times New Roman"/>
              </a:rPr>
              <a:t>Finally, reflect:</a:t>
            </a:r>
            <a:endParaRPr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lang="en-US">
                <a:latin typeface="Times New Roman"/>
                <a:ea typeface="Times New Roman"/>
                <a:cs typeface="Times New Roman"/>
                <a:sym typeface="Times New Roman"/>
              </a:rPr>
              <a:t>1) </a:t>
            </a:r>
            <a:r>
              <a:rPr i="0" lang="en-US" sz="1400" u="none" cap="none" strike="noStrike">
                <a:solidFill>
                  <a:srgbClr val="000000"/>
                </a:solidFill>
                <a:latin typeface="Times New Roman"/>
                <a:ea typeface="Times New Roman"/>
                <a:cs typeface="Times New Roman"/>
                <a:sym typeface="Times New Roman"/>
              </a:rPr>
              <a:t>What did AI do well?</a:t>
            </a:r>
            <a:endParaRPr i="0" sz="1400" u="none" cap="none" strike="noStrike">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rPr lang="en-US">
                <a:latin typeface="Times New Roman"/>
                <a:ea typeface="Times New Roman"/>
                <a:cs typeface="Times New Roman"/>
                <a:sym typeface="Times New Roman"/>
              </a:rPr>
              <a:t>2) </a:t>
            </a:r>
            <a:r>
              <a:rPr i="0" lang="en-US" sz="1400" u="none" cap="none" strike="noStrike">
                <a:solidFill>
                  <a:srgbClr val="000000"/>
                </a:solidFill>
                <a:latin typeface="Times New Roman"/>
                <a:ea typeface="Times New Roman"/>
                <a:cs typeface="Times New Roman"/>
                <a:sym typeface="Times New Roman"/>
              </a:rPr>
              <a:t>Where did you have to adjust or think critically about the output?</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4960fbf18d_1_0"/>
          <p:cNvSpPr txBox="1"/>
          <p:nvPr>
            <p:ph type="ctrTitle"/>
          </p:nvPr>
        </p:nvSpPr>
        <p:spPr>
          <a:xfrm>
            <a:off x="0" y="370699"/>
            <a:ext cx="8051700" cy="379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97297"/>
              <a:buFont typeface="Montserrat ExtraBold"/>
              <a:buNone/>
            </a:pPr>
            <a:r>
              <a:rPr lang="en-US" sz="3700">
                <a:solidFill>
                  <a:schemeClr val="dk1"/>
                </a:solidFill>
                <a:latin typeface="Times New Roman"/>
                <a:ea typeface="Times New Roman"/>
                <a:cs typeface="Times New Roman"/>
                <a:sym typeface="Times New Roman"/>
              </a:rPr>
              <a:t>Michelle St. George</a:t>
            </a:r>
            <a:endParaRPr sz="3700">
              <a:solidFill>
                <a:schemeClr val="dk1"/>
              </a:solidFill>
            </a:endParaRPr>
          </a:p>
        </p:txBody>
      </p:sp>
      <p:sp>
        <p:nvSpPr>
          <p:cNvPr id="148" name="Google Shape;148;g34960fbf18d_1_0"/>
          <p:cNvSpPr txBox="1"/>
          <p:nvPr/>
        </p:nvSpPr>
        <p:spPr>
          <a:xfrm>
            <a:off x="0" y="749900"/>
            <a:ext cx="10248900" cy="544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500"/>
              <a:buFont typeface="Arial"/>
              <a:buChar char="•"/>
            </a:pPr>
            <a:r>
              <a:rPr b="1" i="0" lang="en-US" sz="2500" u="none" cap="none" strike="noStrike">
                <a:solidFill>
                  <a:srgbClr val="000000"/>
                </a:solidFill>
                <a:latin typeface="Times New Roman"/>
                <a:ea typeface="Times New Roman"/>
                <a:cs typeface="Times New Roman"/>
                <a:sym typeface="Times New Roman"/>
              </a:rPr>
              <a:t>DEPARTMENT – </a:t>
            </a:r>
            <a:r>
              <a:rPr b="0" i="0" lang="en-US" sz="2500" u="none" cap="none" strike="noStrike">
                <a:solidFill>
                  <a:srgbClr val="000000"/>
                </a:solidFill>
                <a:latin typeface="Times New Roman"/>
                <a:ea typeface="Times New Roman"/>
                <a:cs typeface="Times New Roman"/>
                <a:sym typeface="Times New Roman"/>
              </a:rPr>
              <a:t>WLL</a:t>
            </a:r>
            <a:endParaRPr b="0" i="0" sz="25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2500"/>
              <a:buFont typeface="Arial"/>
              <a:buChar char="•"/>
            </a:pPr>
            <a:r>
              <a:rPr b="1" i="0" lang="en-US" sz="2500" u="none" cap="none" strike="noStrike">
                <a:solidFill>
                  <a:srgbClr val="000000"/>
                </a:solidFill>
                <a:latin typeface="Times New Roman"/>
                <a:ea typeface="Times New Roman"/>
                <a:cs typeface="Times New Roman"/>
                <a:sym typeface="Times New Roman"/>
              </a:rPr>
              <a:t>CLASS/ SUBJECT  in which you will implement this AI Infused Assignment –</a:t>
            </a:r>
            <a:r>
              <a:rPr b="0" i="0" lang="en-US" sz="2500" u="none" cap="none" strike="noStrike">
                <a:solidFill>
                  <a:srgbClr val="000000"/>
                </a:solidFill>
                <a:latin typeface="Times New Roman"/>
                <a:ea typeface="Times New Roman"/>
                <a:cs typeface="Times New Roman"/>
                <a:sym typeface="Times New Roman"/>
              </a:rPr>
              <a:t> English 200</a:t>
            </a:r>
            <a:endParaRPr b="0" i="0" sz="25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2500"/>
              <a:buFont typeface="Arial"/>
              <a:buChar char="•"/>
            </a:pPr>
            <a:r>
              <a:rPr b="1" i="0" lang="en-US" sz="2500" u="none" cap="none" strike="noStrike">
                <a:solidFill>
                  <a:srgbClr val="000000"/>
                </a:solidFill>
                <a:latin typeface="Times New Roman"/>
                <a:ea typeface="Times New Roman"/>
                <a:cs typeface="Times New Roman"/>
                <a:sym typeface="Times New Roman"/>
              </a:rPr>
              <a:t>Brief description of the assignment – </a:t>
            </a:r>
            <a:r>
              <a:rPr b="0" i="0" lang="en-US" sz="2500" u="none" cap="none" strike="noStrike">
                <a:solidFill>
                  <a:srgbClr val="000000"/>
                </a:solidFill>
                <a:latin typeface="Times New Roman"/>
                <a:ea typeface="Times New Roman"/>
                <a:cs typeface="Times New Roman"/>
                <a:sym typeface="Times New Roman"/>
              </a:rPr>
              <a:t>This is a follow-up assignment that prompts students to think critically about how they will use AI in future writing assignments. </a:t>
            </a:r>
            <a:endParaRPr b="0" i="0" sz="25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2500"/>
              <a:buFont typeface="Arial"/>
              <a:buChar char="•"/>
            </a:pPr>
            <a:r>
              <a:rPr b="1" i="0" lang="en-US" sz="2500" u="none" cap="none" strike="noStrike">
                <a:solidFill>
                  <a:srgbClr val="000000"/>
                </a:solidFill>
                <a:latin typeface="Times New Roman"/>
                <a:ea typeface="Times New Roman"/>
                <a:cs typeface="Times New Roman"/>
                <a:sym typeface="Times New Roman"/>
              </a:rPr>
              <a:t>Concerns about the assignment - </a:t>
            </a:r>
            <a:r>
              <a:rPr b="0" i="0" lang="en-US" sz="2500" u="none" cap="none" strike="noStrike">
                <a:solidFill>
                  <a:srgbClr val="000000"/>
                </a:solidFill>
                <a:latin typeface="Times New Roman"/>
                <a:ea typeface="Times New Roman"/>
                <a:cs typeface="Times New Roman"/>
                <a:sym typeface="Times New Roman"/>
              </a:rPr>
              <a:t>I worry that students will feel nervous about being honest about their use of AI.</a:t>
            </a:r>
            <a:endParaRPr b="0" i="0" sz="25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2500"/>
              <a:buFont typeface="Arial"/>
              <a:buChar char="•"/>
            </a:pPr>
            <a:r>
              <a:rPr b="1" i="0" lang="en-US" sz="2500" u="none" cap="none" strike="noStrike">
                <a:solidFill>
                  <a:srgbClr val="000000"/>
                </a:solidFill>
                <a:latin typeface="Times New Roman"/>
                <a:ea typeface="Times New Roman"/>
                <a:cs typeface="Times New Roman"/>
                <a:sym typeface="Times New Roman"/>
              </a:rPr>
              <a:t>Prompt for the assignment - </a:t>
            </a:r>
            <a:r>
              <a:rPr b="0" i="0" lang="en-US" sz="2500" u="none" cap="none" strike="noStrike">
                <a:solidFill>
                  <a:srgbClr val="000000"/>
                </a:solidFill>
                <a:latin typeface="Times New Roman"/>
                <a:ea typeface="Times New Roman"/>
                <a:cs typeface="Times New Roman"/>
                <a:sym typeface="Times New Roman"/>
              </a:rPr>
              <a:t>During our last class session, our English 200 community collaborated on a list of guidelines for how to use (and not use) AI in our course. Please create a list of personal guidelines for using AI in other classes where writing is required. </a:t>
            </a:r>
            <a:endParaRPr b="0" i="0" sz="25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4acd372859_0_0"/>
          <p:cNvSpPr txBox="1"/>
          <p:nvPr>
            <p:ph type="ctrTitle"/>
          </p:nvPr>
        </p:nvSpPr>
        <p:spPr>
          <a:xfrm>
            <a:off x="118850" y="124825"/>
            <a:ext cx="8051700" cy="1056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700">
                <a:solidFill>
                  <a:schemeClr val="dk1"/>
                </a:solidFill>
              </a:rPr>
              <a:t>Gabriela D</a:t>
            </a:r>
            <a:r>
              <a:rPr lang="en-US" sz="2700">
                <a:solidFill>
                  <a:schemeClr val="dk1"/>
                </a:solidFill>
              </a:rPr>
              <a:t>íaz-Dávalos</a:t>
            </a:r>
            <a:endParaRPr sz="2700">
              <a:solidFill>
                <a:schemeClr val="dk1"/>
              </a:solidFill>
            </a:endParaRPr>
          </a:p>
        </p:txBody>
      </p:sp>
      <p:sp>
        <p:nvSpPr>
          <p:cNvPr id="154" name="Google Shape;154;g34acd372859_0_0"/>
          <p:cNvSpPr txBox="1"/>
          <p:nvPr/>
        </p:nvSpPr>
        <p:spPr>
          <a:xfrm>
            <a:off x="2575" y="1665800"/>
            <a:ext cx="9563700" cy="48024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DEPARTMENT – </a:t>
            </a:r>
            <a:r>
              <a:rPr i="0" lang="en-US" sz="1800" u="none" cap="none" strike="noStrike">
                <a:solidFill>
                  <a:srgbClr val="000000"/>
                </a:solidFill>
                <a:latin typeface="Times New Roman"/>
                <a:ea typeface="Times New Roman"/>
                <a:cs typeface="Times New Roman"/>
                <a:sym typeface="Times New Roman"/>
              </a:rPr>
              <a:t>W</a:t>
            </a:r>
            <a:r>
              <a:rPr lang="en-US" sz="1800">
                <a:latin typeface="Times New Roman"/>
                <a:ea typeface="Times New Roman"/>
                <a:cs typeface="Times New Roman"/>
                <a:sym typeface="Times New Roman"/>
              </a:rPr>
              <a:t>LL</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CLASS/ SUBJECT  in which you will implement this AI Infused Assignment – </a:t>
            </a:r>
            <a:r>
              <a:rPr i="0" lang="en-US" sz="1800" u="none" cap="none" strike="noStrike">
                <a:solidFill>
                  <a:srgbClr val="000000"/>
                </a:solidFill>
                <a:latin typeface="Times New Roman"/>
                <a:ea typeface="Times New Roman"/>
                <a:cs typeface="Times New Roman"/>
                <a:sym typeface="Times New Roman"/>
              </a:rPr>
              <a:t>Spanish </a:t>
            </a:r>
            <a:r>
              <a:rPr lang="en-US" sz="1800">
                <a:latin typeface="Times New Roman"/>
                <a:ea typeface="Times New Roman"/>
                <a:cs typeface="Times New Roman"/>
                <a:sym typeface="Times New Roman"/>
              </a:rPr>
              <a:t>141</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Brief description of the assignment – </a:t>
            </a:r>
            <a:r>
              <a:rPr lang="en-US" sz="1800">
                <a:latin typeface="Times New Roman"/>
                <a:ea typeface="Times New Roman"/>
                <a:cs typeface="Times New Roman"/>
                <a:sym typeface="Times New Roman"/>
              </a:rPr>
              <a:t>Have a conversation with AI app about their daily meals.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Concerns about the assignment - </a:t>
            </a:r>
            <a:r>
              <a:rPr lang="en-US" sz="1800">
                <a:latin typeface="Times New Roman"/>
                <a:ea typeface="Times New Roman"/>
                <a:cs typeface="Times New Roman"/>
                <a:sym typeface="Times New Roman"/>
              </a:rPr>
              <a:t>Students may default to English or rely too much on translator engines or AI.</a:t>
            </a:r>
            <a:endParaRPr i="0" sz="18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Prompt for the assignment -</a:t>
            </a:r>
            <a:endParaRPr b="1" sz="18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i="0" lang="en-US" sz="1800" u="none" cap="none" strike="noStrike">
                <a:solidFill>
                  <a:srgbClr val="000000"/>
                </a:solidFill>
                <a:latin typeface="Times New Roman"/>
                <a:ea typeface="Times New Roman"/>
                <a:cs typeface="Times New Roman"/>
                <a:sym typeface="Times New Roman"/>
              </a:rPr>
              <a:t>Imagina que estás hablando con un/a amigo/a virtual sobre la comida. Tu tarea es tener una</a:t>
            </a:r>
            <a:r>
              <a:rPr lang="en-US" sz="1800">
                <a:latin typeface="Times New Roman"/>
                <a:ea typeface="Times New Roman"/>
                <a:cs typeface="Times New Roman"/>
                <a:sym typeface="Times New Roman"/>
              </a:rPr>
              <a:t> </a:t>
            </a:r>
            <a:r>
              <a:rPr i="0" lang="en-US" sz="1800" u="none" cap="none" strike="noStrike">
                <a:solidFill>
                  <a:srgbClr val="000000"/>
                </a:solidFill>
                <a:latin typeface="Times New Roman"/>
                <a:ea typeface="Times New Roman"/>
                <a:cs typeface="Times New Roman"/>
                <a:sym typeface="Times New Roman"/>
              </a:rPr>
              <a:t>conversación breve (al menos </a:t>
            </a:r>
            <a:r>
              <a:rPr lang="en-US" sz="1800">
                <a:latin typeface="Times New Roman"/>
                <a:ea typeface="Times New Roman"/>
                <a:cs typeface="Times New Roman"/>
                <a:sym typeface="Times New Roman"/>
              </a:rPr>
              <a:t>8</a:t>
            </a:r>
            <a:r>
              <a:rPr i="0" lang="en-US" sz="1800" u="none" cap="none" strike="noStrike">
                <a:solidFill>
                  <a:srgbClr val="000000"/>
                </a:solidFill>
                <a:latin typeface="Times New Roman"/>
                <a:ea typeface="Times New Roman"/>
                <a:cs typeface="Times New Roman"/>
                <a:sym typeface="Times New Roman"/>
              </a:rPr>
              <a:t> intercambios) con ChatGPT sobre lo que comes en un día típico. </a:t>
            </a:r>
            <a:r>
              <a:rPr lang="en-US" sz="1800">
                <a:latin typeface="Times New Roman"/>
                <a:ea typeface="Times New Roman"/>
                <a:cs typeface="Times New Roman"/>
                <a:sym typeface="Times New Roman"/>
              </a:rPr>
              <a:t>Comienza</a:t>
            </a:r>
            <a:r>
              <a:rPr i="0" lang="en-US" sz="1800" u="none" cap="none" strike="noStrike">
                <a:solidFill>
                  <a:srgbClr val="000000"/>
                </a:solidFill>
                <a:latin typeface="Times New Roman"/>
                <a:ea typeface="Times New Roman"/>
                <a:cs typeface="Times New Roman"/>
                <a:sym typeface="Times New Roman"/>
              </a:rPr>
              <a:t> escribiendo:</a:t>
            </a:r>
            <a:endParaRPr i="0" sz="18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i="1" lang="en-US" sz="1800" u="none" cap="none" strike="noStrike">
                <a:solidFill>
                  <a:srgbClr val="000000"/>
                </a:solidFill>
                <a:latin typeface="Times New Roman"/>
                <a:ea typeface="Times New Roman"/>
                <a:cs typeface="Times New Roman"/>
                <a:sym typeface="Times New Roman"/>
              </a:rPr>
              <a:t>“Hola ChatGPT, quiero hablar contigo sobre lo que como cada día. ¿Me puedes hacer preguntas?”</a:t>
            </a:r>
            <a:endParaRPr i="1"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Guarda la conversación y asegúrate de usar frases completas como: “</a:t>
            </a:r>
            <a:r>
              <a:rPr i="1" lang="en-US" sz="1800" u="none" cap="none" strike="noStrike">
                <a:solidFill>
                  <a:srgbClr val="000000"/>
                </a:solidFill>
                <a:latin typeface="Times New Roman"/>
                <a:ea typeface="Times New Roman"/>
                <a:cs typeface="Times New Roman"/>
                <a:sym typeface="Times New Roman"/>
              </a:rPr>
              <a:t>Para el almuerzo, como arroz con pollo</a:t>
            </a: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4adc5dd80a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Andrew Yunker</a:t>
            </a:r>
            <a:endParaRPr sz="2400">
              <a:solidFill>
                <a:schemeClr val="dk1"/>
              </a:solidFill>
            </a:endParaRPr>
          </a:p>
        </p:txBody>
      </p:sp>
      <p:sp>
        <p:nvSpPr>
          <p:cNvPr id="160" name="Google Shape;160;g34adc5dd80a_0_0"/>
          <p:cNvSpPr txBox="1"/>
          <p:nvPr/>
        </p:nvSpPr>
        <p:spPr>
          <a:xfrm>
            <a:off x="231169" y="1946952"/>
            <a:ext cx="8481300" cy="3109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i="0" lang="en-US" sz="1400" u="none" cap="none" strike="noStrike">
                <a:solidFill>
                  <a:srgbClr val="000000"/>
                </a:solidFill>
                <a:latin typeface="Times New Roman"/>
                <a:ea typeface="Times New Roman"/>
                <a:cs typeface="Times New Roman"/>
                <a:sym typeface="Times New Roman"/>
              </a:rPr>
              <a:t>General Studies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r>
              <a:rPr i="0" lang="en-US" sz="1400" u="none" cap="none" strike="noStrike">
                <a:solidFill>
                  <a:srgbClr val="000000"/>
                </a:solidFill>
                <a:latin typeface="Times New Roman"/>
                <a:ea typeface="Times New Roman"/>
                <a:cs typeface="Times New Roman"/>
                <a:sym typeface="Times New Roman"/>
              </a:rPr>
              <a:t>GS 101A</a:t>
            </a:r>
            <a:r>
              <a:rPr lang="en-US">
                <a:latin typeface="Times New Roman"/>
                <a:ea typeface="Times New Roman"/>
                <a:cs typeface="Times New Roman"/>
                <a:sym typeface="Times New Roman"/>
              </a:rPr>
              <a:t>/GS 101B</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i="0" lang="en-US" sz="1400" u="none" cap="none" strike="noStrike">
                <a:solidFill>
                  <a:srgbClr val="000000"/>
                </a:solidFill>
                <a:latin typeface="Times New Roman"/>
                <a:ea typeface="Times New Roman"/>
                <a:cs typeface="Times New Roman"/>
                <a:sym typeface="Times New Roman"/>
              </a:rPr>
              <a:t>The goal for this activity is for students to explore how AI can be used not just for academics, but also as a tool for personal growth, problem-solving, and planning. Students will interact with AI to explore their values, goals, and challenges, and then reflect on the experiences in a classroom discussion.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i="0" lang="en-US" sz="1400" u="none" cap="none" strike="noStrike">
                <a:solidFill>
                  <a:srgbClr val="000000"/>
                </a:solidFill>
                <a:latin typeface="Times New Roman"/>
                <a:ea typeface="Times New Roman"/>
                <a:cs typeface="Times New Roman"/>
                <a:sym typeface="Times New Roman"/>
              </a:rPr>
              <a:t>Over-reliance on AI | Data privacy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r>
              <a:rPr i="0" lang="en-US" sz="1400" u="none" cap="none" strike="noStrike">
                <a:solidFill>
                  <a:srgbClr val="000000"/>
                </a:solidFill>
                <a:latin typeface="Times New Roman"/>
                <a:ea typeface="Times New Roman"/>
                <a:cs typeface="Times New Roman"/>
                <a:sym typeface="Times New Roman"/>
              </a:rPr>
              <a:t>Ask ChatGPT at least three thoughtful questions about your personal growth, study habits, campus involvement, or anything that’s been on your mind as a first-year student.</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4960fbf18d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Ayona Chatterjee</a:t>
            </a:r>
            <a:endParaRPr sz="2400">
              <a:solidFill>
                <a:schemeClr val="dk1"/>
              </a:solidFill>
            </a:endParaRPr>
          </a:p>
        </p:txBody>
      </p:sp>
      <p:sp>
        <p:nvSpPr>
          <p:cNvPr id="166" name="Google Shape;166;g34960fbf18d_0_0"/>
          <p:cNvSpPr txBox="1"/>
          <p:nvPr/>
        </p:nvSpPr>
        <p:spPr>
          <a:xfrm>
            <a:off x="231169" y="1946952"/>
            <a:ext cx="8481300" cy="4186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0" i="0" lang="en-US" sz="1400" u="none" cap="none" strike="noStrike">
                <a:solidFill>
                  <a:srgbClr val="000000"/>
                </a:solidFill>
                <a:latin typeface="Times New Roman"/>
                <a:ea typeface="Times New Roman"/>
                <a:cs typeface="Times New Roman"/>
                <a:sym typeface="Times New Roman"/>
              </a:rPr>
              <a:t>Statistics &amp; Data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r>
              <a:rPr b="0" i="0" lang="en-US" sz="1400" u="none" cap="none" strike="noStrike">
                <a:solidFill>
                  <a:srgbClr val="000000"/>
                </a:solidFill>
                <a:latin typeface="Times New Roman"/>
                <a:ea typeface="Times New Roman"/>
                <a:cs typeface="Times New Roman"/>
                <a:sym typeface="Times New Roman"/>
              </a:rPr>
              <a:t>DATA 215 - Intro to Data Science Class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b="0" i="0" lang="en-US" sz="1400" u="none" cap="none" strike="noStrike">
                <a:solidFill>
                  <a:srgbClr val="000000"/>
                </a:solidFill>
                <a:latin typeface="Times New Roman"/>
                <a:ea typeface="Times New Roman"/>
                <a:cs typeface="Times New Roman"/>
                <a:sym typeface="Times New Roman"/>
              </a:rPr>
              <a:t>Students will use CoPilot to explore the idea of Correlation using a historical data set about heights of children and parents. This data set is from Galton who had some controversial views and leads to a good discussion about ethics too. Students will learn about the limitations of what AI can do (only generate plot from a small sample data and not the whole automatically). But will also see the advantage of not having to learn the code which CoPilot can give easily.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b="0" i="0" lang="en-US" sz="1400" u="none" cap="none" strike="noStrike">
                <a:solidFill>
                  <a:srgbClr val="000000"/>
                </a:solidFill>
                <a:latin typeface="Times New Roman"/>
                <a:ea typeface="Times New Roman"/>
                <a:cs typeface="Times New Roman"/>
                <a:sym typeface="Times New Roman"/>
              </a:rPr>
              <a:t>Students have to realize that without human prompt CoPilot cannot tell us the nuances of the data set such as splitting by gender. Also when creating a scatter plot students may not realize how the parent heights are calculated without explicitly asking AI for details.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r>
              <a:rPr b="0" i="0" lang="en-US" sz="1400" u="none" cap="none" strike="noStrike">
                <a:solidFill>
                  <a:srgbClr val="000000"/>
                </a:solidFill>
                <a:latin typeface="Times New Roman"/>
                <a:ea typeface="Times New Roman"/>
                <a:cs typeface="Times New Roman"/>
                <a:sym typeface="Times New Roman"/>
              </a:rPr>
              <a:t>The Galton Heights data is historically one of the best collection of information to study how children's heights are related to parents heights. We will explore the relationship, the data set and important terms related to Correlation using CoPilot. Your assignment is to come up with 5 prompts that you use in CoPilot to help us understand the patterns in this data set.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4ae30f7d2b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Ya You</a:t>
            </a:r>
            <a:endParaRPr sz="2400">
              <a:solidFill>
                <a:schemeClr val="dk1"/>
              </a:solidFill>
            </a:endParaRPr>
          </a:p>
        </p:txBody>
      </p:sp>
      <p:sp>
        <p:nvSpPr>
          <p:cNvPr id="172" name="Google Shape;172;g34ae30f7d2b_0_0"/>
          <p:cNvSpPr txBox="1"/>
          <p:nvPr/>
        </p:nvSpPr>
        <p:spPr>
          <a:xfrm>
            <a:off x="231169" y="1946952"/>
            <a:ext cx="8481300" cy="2678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i="0" lang="en-US" sz="1400" u="none" cap="none" strike="noStrike">
                <a:solidFill>
                  <a:srgbClr val="000000"/>
                </a:solidFill>
                <a:latin typeface="Times New Roman"/>
                <a:ea typeface="Times New Roman"/>
                <a:cs typeface="Times New Roman"/>
                <a:sym typeface="Times New Roman"/>
              </a:rPr>
              <a:t>Marketing</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r>
              <a:rPr i="0" lang="en-US" sz="1400" u="none" cap="none" strike="noStrike">
                <a:solidFill>
                  <a:srgbClr val="000000"/>
                </a:solidFill>
                <a:latin typeface="Times New Roman"/>
                <a:ea typeface="Times New Roman"/>
                <a:cs typeface="Times New Roman"/>
                <a:sym typeface="Times New Roman"/>
              </a:rPr>
              <a:t>Social media marketing</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i="0" lang="en-US" sz="1400" u="none" cap="none" strike="noStrike">
                <a:solidFill>
                  <a:srgbClr val="000000"/>
                </a:solidFill>
                <a:latin typeface="Times New Roman"/>
                <a:ea typeface="Times New Roman"/>
                <a:cs typeface="Times New Roman"/>
                <a:sym typeface="Times New Roman"/>
              </a:rPr>
              <a:t>U</a:t>
            </a:r>
            <a:r>
              <a:rPr lang="en-US">
                <a:latin typeface="Times New Roman"/>
                <a:ea typeface="Times New Roman"/>
                <a:cs typeface="Times New Roman"/>
                <a:sym typeface="Times New Roman"/>
              </a:rPr>
              <a:t>se AI tools (e.g., ChatGPT or Gemini) to develop a social </a:t>
            </a:r>
            <a:r>
              <a:rPr lang="en-US">
                <a:latin typeface="Times New Roman"/>
                <a:ea typeface="Times New Roman"/>
                <a:cs typeface="Times New Roman"/>
                <a:sym typeface="Times New Roman"/>
              </a:rPr>
              <a:t>media</a:t>
            </a:r>
            <a:r>
              <a:rPr lang="en-US">
                <a:latin typeface="Times New Roman"/>
                <a:ea typeface="Times New Roman"/>
                <a:cs typeface="Times New Roman"/>
                <a:sym typeface="Times New Roman"/>
              </a:rPr>
              <a:t> ad including humor or fear appeal, and then compare the one created by yourself. Discuss the </a:t>
            </a:r>
            <a:r>
              <a:rPr lang="en-US">
                <a:latin typeface="Times New Roman"/>
                <a:ea typeface="Times New Roman"/>
                <a:cs typeface="Times New Roman"/>
                <a:sym typeface="Times New Roman"/>
              </a:rPr>
              <a:t>similarities</a:t>
            </a:r>
            <a:r>
              <a:rPr lang="en-US">
                <a:latin typeface="Times New Roman"/>
                <a:ea typeface="Times New Roman"/>
                <a:cs typeface="Times New Roman"/>
                <a:sym typeface="Times New Roman"/>
              </a:rPr>
              <a:t> and differences.  </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i="0" lang="en-US" sz="1400" u="none" cap="none" strike="noStrike">
                <a:solidFill>
                  <a:srgbClr val="000000"/>
                </a:solidFill>
                <a:latin typeface="Times New Roman"/>
                <a:ea typeface="Times New Roman"/>
                <a:cs typeface="Times New Roman"/>
                <a:sym typeface="Times New Roman"/>
              </a:rPr>
              <a:t>W</a:t>
            </a:r>
            <a:r>
              <a:rPr lang="en-US">
                <a:latin typeface="Times New Roman"/>
                <a:ea typeface="Times New Roman"/>
                <a:cs typeface="Times New Roman"/>
                <a:sym typeface="Times New Roman"/>
              </a:rPr>
              <a:t>hether</a:t>
            </a:r>
            <a:r>
              <a:rPr i="0" lang="en-US" sz="1400" u="none" cap="none" strike="noStrike">
                <a:solidFill>
                  <a:srgbClr val="00000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s</a:t>
            </a:r>
            <a:r>
              <a:rPr i="0" lang="en-US" sz="1400" u="none" cap="none" strike="noStrike">
                <a:solidFill>
                  <a:srgbClr val="000000"/>
                </a:solidFill>
                <a:latin typeface="Times New Roman"/>
                <a:ea typeface="Times New Roman"/>
                <a:cs typeface="Times New Roman"/>
                <a:sym typeface="Times New Roman"/>
              </a:rPr>
              <a:t>tudents use the correct pro</a:t>
            </a:r>
            <a:r>
              <a:rPr lang="en-US">
                <a:latin typeface="Times New Roman"/>
                <a:ea typeface="Times New Roman"/>
                <a:cs typeface="Times New Roman"/>
                <a:sym typeface="Times New Roman"/>
              </a:rPr>
              <a:t>mpt to generate the AI content.  </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r>
              <a:rPr i="0" lang="en-US" sz="1400" u="none" cap="none" strike="noStrike">
                <a:solidFill>
                  <a:srgbClr val="000000"/>
                </a:solidFill>
                <a:latin typeface="Times New Roman"/>
                <a:ea typeface="Times New Roman"/>
                <a:cs typeface="Times New Roman"/>
                <a:sym typeface="Times New Roman"/>
              </a:rPr>
              <a:t>Develop the content for a humor advertisement</a:t>
            </a:r>
            <a:r>
              <a:rPr lang="en-US">
                <a:latin typeface="Times New Roman"/>
                <a:ea typeface="Times New Roman"/>
                <a:cs typeface="Times New Roman"/>
                <a:sym typeface="Times New Roman"/>
              </a:rPr>
              <a:t> for brand XYZ using less than 20 words</a:t>
            </a:r>
            <a:endParaRPr i="0" sz="1400" u="none" cap="none" strike="noStrike">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4ae30f7d2b_3_0"/>
          <p:cNvSpPr txBox="1"/>
          <p:nvPr>
            <p:ph type="ctrTitle"/>
          </p:nvPr>
        </p:nvSpPr>
        <p:spPr>
          <a:xfrm>
            <a:off x="118850" y="124824"/>
            <a:ext cx="8051700" cy="643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Ana Almeida</a:t>
            </a:r>
            <a:endParaRPr sz="2400">
              <a:solidFill>
                <a:schemeClr val="dk1"/>
              </a:solidFill>
            </a:endParaRPr>
          </a:p>
        </p:txBody>
      </p:sp>
      <p:sp>
        <p:nvSpPr>
          <p:cNvPr id="178" name="Google Shape;178;g34ae30f7d2b_3_0"/>
          <p:cNvSpPr txBox="1"/>
          <p:nvPr/>
        </p:nvSpPr>
        <p:spPr>
          <a:xfrm>
            <a:off x="231169" y="1032552"/>
            <a:ext cx="8481300" cy="5264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Biological Sciences</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BIOL602 - Preparation for </a:t>
            </a:r>
            <a:r>
              <a:rPr b="1" lang="en-US">
                <a:latin typeface="Times New Roman"/>
                <a:ea typeface="Times New Roman"/>
                <a:cs typeface="Times New Roman"/>
                <a:sym typeface="Times New Roman"/>
              </a:rPr>
              <a:t>Undergraduate</a:t>
            </a:r>
            <a:r>
              <a:rPr b="1" i="0" lang="en-US" sz="1400" u="none" cap="none" strike="noStrike">
                <a:solidFill>
                  <a:srgbClr val="000000"/>
                </a:solidFill>
                <a:latin typeface="Times New Roman"/>
                <a:ea typeface="Times New Roman"/>
                <a:cs typeface="Times New Roman"/>
                <a:sym typeface="Times New Roman"/>
              </a:rPr>
              <a:t> Biology Instruct</a:t>
            </a:r>
            <a:r>
              <a:rPr b="1" lang="en-US">
                <a:latin typeface="Times New Roman"/>
                <a:ea typeface="Times New Roman"/>
                <a:cs typeface="Times New Roman"/>
                <a:sym typeface="Times New Roman"/>
              </a:rPr>
              <a:t>ion </a:t>
            </a:r>
            <a:r>
              <a:rPr lang="en-US">
                <a:latin typeface="Times New Roman"/>
                <a:ea typeface="Times New Roman"/>
                <a:cs typeface="Times New Roman"/>
                <a:sym typeface="Times New Roman"/>
              </a:rPr>
              <a:t>(both masters students and BA undergrads)</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lang="en-US">
                <a:latin typeface="Times New Roman"/>
                <a:ea typeface="Times New Roman"/>
                <a:cs typeface="Times New Roman"/>
                <a:sym typeface="Times New Roman"/>
              </a:rPr>
              <a:t>The assignment is a reflection on how how faculty mindset can influence student outcomes in our biology classrooms. It comes after a week of thorough discussions of papers and data analysis, which students are supposed to incorporate into their reflections.</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lang="en-US">
                <a:latin typeface="Times New Roman"/>
                <a:ea typeface="Times New Roman"/>
                <a:cs typeface="Times New Roman"/>
                <a:sym typeface="Times New Roman"/>
              </a:rPr>
              <a:t>I am concerned about holding space for students’ reflections and voices. I am concerned that starting with AI will bias their views and approached. My expectation is that, if AI is too intrusive, student work will be very uniform in content.</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endParaRPr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Completion of this assignment will involve the </a:t>
            </a:r>
            <a:r>
              <a:rPr lang="en-US">
                <a:latin typeface="Times New Roman"/>
                <a:ea typeface="Times New Roman"/>
                <a:cs typeface="Times New Roman"/>
                <a:sym typeface="Times New Roman"/>
              </a:rPr>
              <a:t>following</a:t>
            </a:r>
            <a:r>
              <a:rPr lang="en-US">
                <a:latin typeface="Times New Roman"/>
                <a:ea typeface="Times New Roman"/>
                <a:cs typeface="Times New Roman"/>
                <a:sym typeface="Times New Roman"/>
              </a:rPr>
              <a:t> steps (and should be submitted separately):</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1. </a:t>
            </a:r>
            <a:r>
              <a:rPr lang="en-US">
                <a:latin typeface="Times New Roman"/>
                <a:ea typeface="Times New Roman"/>
                <a:cs typeface="Times New Roman"/>
                <a:sym typeface="Times New Roman"/>
              </a:rPr>
              <a:t>Using AI tools to generate a rough draft of your essay;</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2. Refining, adding, correcting the draft to make the essay your own;</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3. Reflecting on the differences between the AI generated draft and your final product.</a:t>
            </a:r>
            <a:endParaRPr>
              <a:latin typeface="Times New Roman"/>
              <a:ea typeface="Times New Roman"/>
              <a:cs typeface="Times New Roman"/>
              <a:sym typeface="Times New Roman"/>
            </a:endParaRPr>
          </a:p>
          <a:p>
            <a:pPr indent="-317500" lvl="0" marL="457200" marR="0" rtl="0" algn="l">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Your final essay should have the following (point 2 above):</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a:t>
            </a:r>
            <a:r>
              <a:rPr i="0" lang="en-US" sz="1400" u="none" cap="none" strike="noStrike">
                <a:solidFill>
                  <a:srgbClr val="000000"/>
                </a:solidFill>
                <a:latin typeface="Times New Roman"/>
                <a:ea typeface="Times New Roman"/>
                <a:cs typeface="Times New Roman"/>
                <a:sym typeface="Times New Roman"/>
              </a:rPr>
              <a:t> clear definition of instructor mindset;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s</a:t>
            </a:r>
            <a:r>
              <a:rPr i="0" lang="en-US" sz="1400" u="none" cap="none" strike="noStrike">
                <a:solidFill>
                  <a:srgbClr val="000000"/>
                </a:solidFill>
                <a:latin typeface="Times New Roman"/>
                <a:ea typeface="Times New Roman"/>
                <a:cs typeface="Times New Roman"/>
                <a:sym typeface="Times New Roman"/>
              </a:rPr>
              <a:t>ummar</a:t>
            </a:r>
            <a:r>
              <a:rPr lang="en-US">
                <a:latin typeface="Times New Roman"/>
                <a:ea typeface="Times New Roman"/>
                <a:cs typeface="Times New Roman"/>
                <a:sym typeface="Times New Roman"/>
              </a:rPr>
              <a:t>y of</a:t>
            </a:r>
            <a:r>
              <a:rPr i="0" lang="en-US" sz="1400" u="none" cap="none" strike="noStrike">
                <a:solidFill>
                  <a:srgbClr val="000000"/>
                </a:solidFill>
                <a:latin typeface="Times New Roman"/>
                <a:ea typeface="Times New Roman"/>
                <a:cs typeface="Times New Roman"/>
                <a:sym typeface="Times New Roman"/>
              </a:rPr>
              <a:t> the data discussed in class on the impact of instructor mindset on student outcomes;</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d</a:t>
            </a:r>
            <a:r>
              <a:rPr i="0" lang="en-US" sz="1400" u="none" cap="none" strike="noStrike">
                <a:solidFill>
                  <a:srgbClr val="000000"/>
                </a:solidFill>
                <a:latin typeface="Times New Roman"/>
                <a:ea typeface="Times New Roman"/>
                <a:cs typeface="Times New Roman"/>
                <a:sym typeface="Times New Roman"/>
              </a:rPr>
              <a:t>iscussion of ways in which instructor mindset</a:t>
            </a:r>
            <a:r>
              <a:rPr lang="en-US">
                <a:latin typeface="Times New Roman"/>
                <a:ea typeface="Times New Roman"/>
                <a:cs typeface="Times New Roman"/>
                <a:sym typeface="Times New Roman"/>
              </a:rPr>
              <a:t> is</a:t>
            </a:r>
            <a:r>
              <a:rPr i="0" lang="en-US" sz="1400" u="none" cap="none" strike="noStrike">
                <a:solidFill>
                  <a:srgbClr val="000000"/>
                </a:solidFill>
                <a:latin typeface="Times New Roman"/>
                <a:ea typeface="Times New Roman"/>
                <a:cs typeface="Times New Roman"/>
                <a:sym typeface="Times New Roman"/>
              </a:rPr>
              <a:t> correlated to student success </a:t>
            </a:r>
            <a:r>
              <a:rPr lang="en-US">
                <a:latin typeface="Times New Roman"/>
                <a:ea typeface="Times New Roman"/>
                <a:cs typeface="Times New Roman"/>
                <a:sym typeface="Times New Roman"/>
              </a:rPr>
              <a:t>and</a:t>
            </a:r>
            <a:r>
              <a:rPr i="0" lang="en-US" sz="1400" u="none" cap="none" strike="noStrike">
                <a:solidFill>
                  <a:srgbClr val="000000"/>
                </a:solidFill>
                <a:latin typeface="Times New Roman"/>
                <a:ea typeface="Times New Roman"/>
                <a:cs typeface="Times New Roman"/>
                <a:sym typeface="Times New Roman"/>
              </a:rPr>
              <a:t> classroom environment;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d</a:t>
            </a:r>
            <a:r>
              <a:rPr i="0" lang="en-US" sz="1400" u="none" cap="none" strike="noStrike">
                <a:solidFill>
                  <a:srgbClr val="000000"/>
                </a:solidFill>
                <a:latin typeface="Times New Roman"/>
                <a:ea typeface="Times New Roman"/>
                <a:cs typeface="Times New Roman"/>
                <a:sym typeface="Times New Roman"/>
              </a:rPr>
              <a:t>escri</a:t>
            </a:r>
            <a:r>
              <a:rPr lang="en-US">
                <a:latin typeface="Times New Roman"/>
                <a:ea typeface="Times New Roman"/>
                <a:cs typeface="Times New Roman"/>
                <a:sym typeface="Times New Roman"/>
              </a:rPr>
              <a:t>ption</a:t>
            </a:r>
            <a:r>
              <a:rPr i="0" lang="en-US" sz="1400" u="none" cap="none" strike="noStrike">
                <a:solidFill>
                  <a:srgbClr val="000000"/>
                </a:solidFill>
                <a:latin typeface="Times New Roman"/>
                <a:ea typeface="Times New Roman"/>
                <a:cs typeface="Times New Roman"/>
                <a:sym typeface="Times New Roman"/>
              </a:rPr>
              <a:t> of actions and approaches a biology instructor can take in order to strengthen a growth mindset;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a:t>
            </a:r>
            <a:r>
              <a:rPr i="0" lang="en-US" sz="1400" u="none" cap="none" strike="noStrike">
                <a:solidFill>
                  <a:srgbClr val="000000"/>
                </a:solidFill>
                <a:latin typeface="Times New Roman"/>
                <a:ea typeface="Times New Roman"/>
                <a:cs typeface="Times New Roman"/>
                <a:sym typeface="Times New Roman"/>
              </a:rPr>
              <a:t> clear and con</a:t>
            </a:r>
            <a:r>
              <a:rPr lang="en-US">
                <a:latin typeface="Times New Roman"/>
                <a:ea typeface="Times New Roman"/>
                <a:cs typeface="Times New Roman"/>
                <a:sym typeface="Times New Roman"/>
              </a:rPr>
              <a:t>cise </a:t>
            </a:r>
            <a:r>
              <a:rPr i="0" lang="en-US" sz="1400" u="none" cap="none" strike="noStrike">
                <a:solidFill>
                  <a:srgbClr val="000000"/>
                </a:solidFill>
                <a:latin typeface="Times New Roman"/>
                <a:ea typeface="Times New Roman"/>
                <a:cs typeface="Times New Roman"/>
                <a:sym typeface="Times New Roman"/>
              </a:rPr>
              <a:t>conclusion, summariz</a:t>
            </a:r>
            <a:r>
              <a:rPr lang="en-US">
                <a:latin typeface="Times New Roman"/>
                <a:ea typeface="Times New Roman"/>
                <a:cs typeface="Times New Roman"/>
                <a:sym typeface="Times New Roman"/>
              </a:rPr>
              <a:t>ing</a:t>
            </a:r>
            <a:r>
              <a:rPr i="0" lang="en-US" sz="1400" u="none" cap="none" strike="noStrike">
                <a:solidFill>
                  <a:srgbClr val="000000"/>
                </a:solidFill>
                <a:latin typeface="Times New Roman"/>
                <a:ea typeface="Times New Roman"/>
                <a:cs typeface="Times New Roman"/>
                <a:sym typeface="Times New Roman"/>
              </a:rPr>
              <a:t> the main points of your </a:t>
            </a:r>
            <a:r>
              <a:rPr lang="en-US">
                <a:latin typeface="Times New Roman"/>
                <a:ea typeface="Times New Roman"/>
                <a:cs typeface="Times New Roman"/>
                <a:sym typeface="Times New Roman"/>
              </a:rPr>
              <a:t>essay.</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4a80f982a0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Ja Won Lee</a:t>
            </a:r>
            <a:endParaRPr sz="2400">
              <a:solidFill>
                <a:schemeClr val="dk1"/>
              </a:solidFill>
            </a:endParaRPr>
          </a:p>
        </p:txBody>
      </p:sp>
      <p:sp>
        <p:nvSpPr>
          <p:cNvPr id="184" name="Google Shape;184;g34a80f982a0_0_0"/>
          <p:cNvSpPr txBox="1"/>
          <p:nvPr/>
        </p:nvSpPr>
        <p:spPr>
          <a:xfrm>
            <a:off x="231169" y="1946952"/>
            <a:ext cx="8481300" cy="4714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Art </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Art 120 Art of Asia and Pacific World</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Interpreting Visual Form – A Comparative Description with AI - </a:t>
            </a:r>
            <a:r>
              <a:rPr i="0" lang="en-US" sz="1400" u="none" cap="none" strike="noStrike">
                <a:solidFill>
                  <a:srgbClr val="000000"/>
                </a:solidFill>
                <a:latin typeface="Times New Roman"/>
                <a:ea typeface="Times New Roman"/>
                <a:cs typeface="Times New Roman"/>
                <a:sym typeface="Times New Roman"/>
              </a:rPr>
              <a:t>This assignment introduces students to foundational skills in formal visual analysis by encouraging close observation of a selected artwork from the Asian tradition. Students will compose their own visual description and then engage an AI text-generation tool (such as ChatGPT) to generate an alternative description of the same object. Through comparative analysis, students will reflect on observation, description, and the role of language in interpreting art.</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endParaRPr b="1" i="0" sz="1400" u="none" cap="none" strike="noStrike">
              <a:solidFill>
                <a:srgbClr val="000000"/>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Char char="•"/>
            </a:pPr>
            <a:r>
              <a:rPr lang="en-US">
                <a:latin typeface="Times New Roman"/>
                <a:ea typeface="Times New Roman"/>
                <a:cs typeface="Times New Roman"/>
                <a:sym typeface="Times New Roman"/>
              </a:rPr>
              <a:t>Students may be tempted to rely too heavily on the AI-generated text</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Char char="•"/>
            </a:pPr>
            <a:r>
              <a:rPr lang="en-US">
                <a:latin typeface="Times New Roman"/>
                <a:ea typeface="Times New Roman"/>
                <a:cs typeface="Times New Roman"/>
                <a:sym typeface="Times New Roman"/>
              </a:rPr>
              <a:t>Originality and individual insight should be emphasized</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Char char="•"/>
            </a:pPr>
            <a:r>
              <a:rPr lang="en-US">
                <a:latin typeface="Times New Roman"/>
                <a:ea typeface="Times New Roman"/>
                <a:cs typeface="Times New Roman"/>
                <a:sym typeface="Times New Roman"/>
              </a:rPr>
              <a:t>Students should be guided to treat AI as a supplementary tool, not a substitute for analysis</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a:t>
            </a:r>
            <a:r>
              <a:rPr i="0" lang="en-US" sz="1400" u="none" cap="none" strike="noStrike">
                <a:solidFill>
                  <a:srgbClr val="000000"/>
                </a:solidFill>
                <a:latin typeface="Times New Roman"/>
                <a:ea typeface="Times New Roman"/>
                <a:cs typeface="Times New Roman"/>
                <a:sym typeface="Times New Roman"/>
              </a:rPr>
              <a:t>  Choose one artwork from class, a museum visit, or an online collection. First, carefully observe the artwork and write your own visual description (150–200 words). Focus only on what you see—such as shapes, lines, colors, materials, and layout. Then, use ChatGPT to generate a visual description of the same artwork. Finally, write a short comparison (200–300 words): How is your description similar to or different from the AI’s? What did you notice that the AI missed? What did the AI point out that you didn’t? Reflect on what this activity taught you about looking at art.</a:t>
            </a:r>
            <a:endParaRPr i="0" sz="1400" u="none" cap="none" strike="noStrike">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Cal State East Bay">
      <a:dk1>
        <a:srgbClr val="000000"/>
      </a:dk1>
      <a:lt1>
        <a:srgbClr val="FFFFFF"/>
      </a:lt1>
      <a:dk2>
        <a:srgbClr val="505046"/>
      </a:dk2>
      <a:lt2>
        <a:srgbClr val="D1D1D1"/>
      </a:lt2>
      <a:accent1>
        <a:srgbClr val="D50032"/>
      </a:accent1>
      <a:accent2>
        <a:srgbClr val="FDC259"/>
      </a:accent2>
      <a:accent3>
        <a:srgbClr val="00A0AD"/>
      </a:accent3>
      <a:accent4>
        <a:srgbClr val="767576"/>
      </a:accent4>
      <a:accent5>
        <a:srgbClr val="792369"/>
      </a:accent5>
      <a:accent6>
        <a:srgbClr val="F6901E"/>
      </a:accent6>
      <a:hlink>
        <a:srgbClr val="792369"/>
      </a:hlink>
      <a:folHlink>
        <a:srgbClr val="76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2024-07-08T15:22:46Z</dcterms:created>
  <dc:creator>Lydia Kuekes</dc:creator>
</cp:coreProperties>
</file>