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Roboto Serif"/>
      <p:regular r:id="rId25"/>
      <p:bold r:id="rId26"/>
      <p:italic r:id="rId27"/>
      <p:boldItalic r:id="rId28"/>
    </p:embeddedFont>
    <p:embeddedFont>
      <p:font typeface="Montserrat"/>
      <p:regular r:id="rId29"/>
      <p:bold r:id="rId30"/>
      <p:italic r:id="rId31"/>
      <p:boldItalic r:id="rId32"/>
    </p:embeddedFont>
    <p:embeddedFont>
      <p:font typeface="Montserrat Medium"/>
      <p:regular r:id="rId33"/>
      <p:bold r:id="rId34"/>
      <p:italic r:id="rId35"/>
      <p:boldItalic r:id="rId36"/>
    </p:embeddedFont>
    <p:embeddedFont>
      <p:font typeface="Montserrat ExtraBold"/>
      <p:bold r:id="rId37"/>
      <p:boldItalic r:id="rId38"/>
    </p:embeddedFont>
    <p:embeddedFont>
      <p:font typeface="Gill Sans"/>
      <p:regular r:id="rId39"/>
      <p:bold r:id="rId40"/>
    </p:embeddedFont>
    <p:embeddedFont>
      <p:font typeface="Roboto Serif Medium"/>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giMuiH4CFuO+8koCKE1msKtA+M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GillSans-bold.fntdata"/><Relationship Id="rId20" Type="http://schemas.openxmlformats.org/officeDocument/2006/relationships/slide" Target="slides/slide16.xml"/><Relationship Id="rId42" Type="http://schemas.openxmlformats.org/officeDocument/2006/relationships/font" Target="fonts/RobotoSerifMedium-bold.fntdata"/><Relationship Id="rId41" Type="http://schemas.openxmlformats.org/officeDocument/2006/relationships/font" Target="fonts/RobotoSerifMedium-regular.fntdata"/><Relationship Id="rId22" Type="http://schemas.openxmlformats.org/officeDocument/2006/relationships/slide" Target="slides/slide18.xml"/><Relationship Id="rId44" Type="http://schemas.openxmlformats.org/officeDocument/2006/relationships/font" Target="fonts/RobotoSerifMedium-boldItalic.fntdata"/><Relationship Id="rId21" Type="http://schemas.openxmlformats.org/officeDocument/2006/relationships/slide" Target="slides/slide17.xml"/><Relationship Id="rId43" Type="http://schemas.openxmlformats.org/officeDocument/2006/relationships/font" Target="fonts/RobotoSerifMedium-italic.fntdata"/><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Serif-bold.fntdata"/><Relationship Id="rId25" Type="http://schemas.openxmlformats.org/officeDocument/2006/relationships/font" Target="fonts/RobotoSerif-regular.fntdata"/><Relationship Id="rId28" Type="http://schemas.openxmlformats.org/officeDocument/2006/relationships/font" Target="fonts/RobotoSerif-boldItalic.fntdata"/><Relationship Id="rId27" Type="http://schemas.openxmlformats.org/officeDocument/2006/relationships/font" Target="fonts/RobotoSerif-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7.xml"/><Relationship Id="rId33" Type="http://schemas.openxmlformats.org/officeDocument/2006/relationships/font" Target="fonts/MontserratMedium-regular.fntdata"/><Relationship Id="rId10" Type="http://schemas.openxmlformats.org/officeDocument/2006/relationships/slide" Target="slides/slide6.xml"/><Relationship Id="rId32" Type="http://schemas.openxmlformats.org/officeDocument/2006/relationships/font" Target="fonts/Montserrat-boldItalic.fntdata"/><Relationship Id="rId13" Type="http://schemas.openxmlformats.org/officeDocument/2006/relationships/slide" Target="slides/slide9.xml"/><Relationship Id="rId35" Type="http://schemas.openxmlformats.org/officeDocument/2006/relationships/font" Target="fonts/MontserratMedium-italic.fntdata"/><Relationship Id="rId12" Type="http://schemas.openxmlformats.org/officeDocument/2006/relationships/slide" Target="slides/slide8.xml"/><Relationship Id="rId34" Type="http://schemas.openxmlformats.org/officeDocument/2006/relationships/font" Target="fonts/MontserratMedium-bold.fntdata"/><Relationship Id="rId15" Type="http://schemas.openxmlformats.org/officeDocument/2006/relationships/slide" Target="slides/slide11.xml"/><Relationship Id="rId37" Type="http://schemas.openxmlformats.org/officeDocument/2006/relationships/font" Target="fonts/MontserratExtraBold-bold.fntdata"/><Relationship Id="rId14" Type="http://schemas.openxmlformats.org/officeDocument/2006/relationships/slide" Target="slides/slide10.xml"/><Relationship Id="rId36" Type="http://schemas.openxmlformats.org/officeDocument/2006/relationships/font" Target="fonts/MontserratMedium-boldItalic.fntdata"/><Relationship Id="rId17" Type="http://schemas.openxmlformats.org/officeDocument/2006/relationships/slide" Target="slides/slide13.xml"/><Relationship Id="rId39" Type="http://schemas.openxmlformats.org/officeDocument/2006/relationships/font" Target="fonts/GillSans-regular.fntdata"/><Relationship Id="rId16" Type="http://schemas.openxmlformats.org/officeDocument/2006/relationships/slide" Target="slides/slide12.xml"/><Relationship Id="rId38" Type="http://schemas.openxmlformats.org/officeDocument/2006/relationships/font" Target="fonts/MontserratExtraBold-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NOTE: to change background photo, edit the master style slide. </a:t>
            </a:r>
            <a:endParaRPr/>
          </a:p>
          <a:p>
            <a:pPr indent="0" lvl="0" marL="0" rtl="0" algn="l">
              <a:lnSpc>
                <a:spcPct val="100000"/>
              </a:lnSpc>
              <a:spcBef>
                <a:spcPts val="0"/>
              </a:spcBef>
              <a:spcAft>
                <a:spcPts val="0"/>
              </a:spcAft>
              <a:buSzPts val="1400"/>
              <a:buNone/>
            </a:pPr>
            <a:r>
              <a:t/>
            </a:r>
            <a:endParaRPr/>
          </a:p>
        </p:txBody>
      </p:sp>
      <p:sp>
        <p:nvSpPr>
          <p:cNvPr id="134" name="Google Shape;13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39f5e813ef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339f5e813ef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39e2771542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339e2771542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39e2771542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339e2771542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39e2771542_5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339e2771542_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3d975c2737_9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33d975c2737_9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3d8b1c3d68_5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33d8b1c3d68_5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3c6137d85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33c6137d85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3d8b1c3d68_4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33d8b1c3d68_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3d975c2737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33d975c2737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3d8b1c3d68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3d8b1c3d68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33d8b1c3d68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NOTE: a version of this slide is also provided without the quote marks for non-quotation feature slides.</a:t>
            </a:r>
            <a:endParaRPr/>
          </a:p>
          <a:p>
            <a:pPr indent="0" lvl="0" marL="0" rtl="0" algn="l">
              <a:lnSpc>
                <a:spcPct val="100000"/>
              </a:lnSpc>
              <a:spcBef>
                <a:spcPts val="0"/>
              </a:spcBef>
              <a:spcAft>
                <a:spcPts val="0"/>
              </a:spcAft>
              <a:buSzPts val="1400"/>
              <a:buNone/>
            </a:pPr>
            <a:r>
              <a:t/>
            </a:r>
            <a:endParaRPr/>
          </a:p>
        </p:txBody>
      </p:sp>
      <p:sp>
        <p:nvSpPr>
          <p:cNvPr id="250" name="Google Shape;25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f11c9ccac4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2f11c9ccac4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NOTE: to change background photo, edit the master style slide. </a:t>
            </a:r>
            <a:endParaRPr/>
          </a:p>
          <a:p>
            <a:pPr indent="0" lvl="0" marL="0" rtl="0" algn="l">
              <a:lnSpc>
                <a:spcPct val="100000"/>
              </a:lnSpc>
              <a:spcBef>
                <a:spcPts val="0"/>
              </a:spcBef>
              <a:spcAft>
                <a:spcPts val="0"/>
              </a:spcAft>
              <a:buSzPts val="1400"/>
              <a:buNone/>
            </a:pPr>
            <a:r>
              <a:t/>
            </a:r>
            <a:endParaRPr/>
          </a:p>
        </p:txBody>
      </p:sp>
      <p:sp>
        <p:nvSpPr>
          <p:cNvPr id="146" name="Google Shape;146;g2f11c9ccac4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3d975c273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33d975c273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3d975c2737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33d975c2737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3d975c2737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33d975c2737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3c2391742d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33c2391742d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39f5e813e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339f5e813e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id="16" name="Google Shape;16;p11"/>
          <p:cNvPicPr preferRelativeResize="0"/>
          <p:nvPr/>
        </p:nvPicPr>
        <p:blipFill rotWithShape="1">
          <a:blip r:embed="rId2">
            <a:alphaModFix/>
          </a:blip>
          <a:srcRect b="12500" l="0" r="0" t="12500"/>
          <a:stretch/>
        </p:blipFill>
        <p:spPr>
          <a:xfrm>
            <a:off x="0" y="0"/>
            <a:ext cx="12192000" cy="6858000"/>
          </a:xfrm>
          <a:prstGeom prst="rect">
            <a:avLst/>
          </a:prstGeom>
          <a:noFill/>
          <a:ln>
            <a:noFill/>
          </a:ln>
        </p:spPr>
      </p:pic>
      <p:sp>
        <p:nvSpPr>
          <p:cNvPr id="17" name="Google Shape;17;p11"/>
          <p:cNvSpPr/>
          <p:nvPr/>
        </p:nvSpPr>
        <p:spPr>
          <a:xfrm>
            <a:off x="0" y="3590365"/>
            <a:ext cx="12192000" cy="3267636"/>
          </a:xfrm>
          <a:prstGeom prst="rect">
            <a:avLst/>
          </a:prstGeom>
          <a:gradFill>
            <a:gsLst>
              <a:gs pos="0">
                <a:srgbClr val="000000">
                  <a:alpha val="0"/>
                </a:srgbClr>
              </a:gs>
              <a:gs pos="100000">
                <a:srgbClr val="000000">
                  <a:alpha val="6000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8" name="Google Shape;18;p11"/>
          <p:cNvSpPr/>
          <p:nvPr/>
        </p:nvSpPr>
        <p:spPr>
          <a:xfrm rot="3300000">
            <a:off x="7487556" y="273928"/>
            <a:ext cx="7956013" cy="378422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pic>
        <p:nvPicPr>
          <p:cNvPr id="19" name="Google Shape;19;p11"/>
          <p:cNvPicPr preferRelativeResize="0"/>
          <p:nvPr/>
        </p:nvPicPr>
        <p:blipFill rotWithShape="1">
          <a:blip r:embed="rId3">
            <a:alphaModFix/>
          </a:blip>
          <a:srcRect b="0" l="0" r="0" t="0"/>
          <a:stretch/>
        </p:blipFill>
        <p:spPr>
          <a:xfrm>
            <a:off x="9127174" y="251478"/>
            <a:ext cx="2868743" cy="2471096"/>
          </a:xfrm>
          <a:prstGeom prst="rect">
            <a:avLst/>
          </a:prstGeom>
          <a:noFill/>
          <a:ln>
            <a:noFill/>
          </a:ln>
        </p:spPr>
      </p:pic>
      <p:sp>
        <p:nvSpPr>
          <p:cNvPr id="20" name="Google Shape;20;p11"/>
          <p:cNvSpPr txBox="1"/>
          <p:nvPr>
            <p:ph idx="1" type="subTitle"/>
          </p:nvPr>
        </p:nvSpPr>
        <p:spPr>
          <a:xfrm>
            <a:off x="581194" y="5733673"/>
            <a:ext cx="8051819" cy="59032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360"/>
              </a:spcBef>
              <a:spcAft>
                <a:spcPts val="0"/>
              </a:spcAft>
              <a:buSzPts val="1656"/>
              <a:buNone/>
              <a:defRPr b="0" i="0" sz="1800" cap="none">
                <a:solidFill>
                  <a:schemeClr val="lt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21" name="Google Shape;21;p11"/>
          <p:cNvSpPr txBox="1"/>
          <p:nvPr>
            <p:ph type="ctrTitle"/>
          </p:nvPr>
        </p:nvSpPr>
        <p:spPr>
          <a:xfrm>
            <a:off x="581191" y="4258660"/>
            <a:ext cx="8051821"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600"/>
              <a:buFont typeface="Montserrat ExtraBold"/>
              <a:buNone/>
              <a:defRPr b="1" i="0" sz="36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omparison" type="twoTxTwoObj">
  <p:cSld name="TWO_OBJECTS_WITH_TEXT">
    <p:spTree>
      <p:nvGrpSpPr>
        <p:cNvPr id="77" name="Shape 77"/>
        <p:cNvGrpSpPr/>
        <p:nvPr/>
      </p:nvGrpSpPr>
      <p:grpSpPr>
        <a:xfrm>
          <a:off x="0" y="0"/>
          <a:ext cx="0" cy="0"/>
          <a:chOff x="0" y="0"/>
          <a:chExt cx="0" cy="0"/>
        </a:xfrm>
      </p:grpSpPr>
      <p:sp>
        <p:nvSpPr>
          <p:cNvPr id="78" name="Google Shape;78;p23"/>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 type="body"/>
          </p:nvPr>
        </p:nvSpPr>
        <p:spPr>
          <a:xfrm>
            <a:off x="581193"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80" name="Google Shape;80;p23"/>
          <p:cNvSpPr txBox="1"/>
          <p:nvPr>
            <p:ph idx="2" type="body"/>
          </p:nvPr>
        </p:nvSpPr>
        <p:spPr>
          <a:xfrm>
            <a:off x="581192" y="2926052"/>
            <a:ext cx="5087075"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81" name="Google Shape;81;p23"/>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82" name="Google Shape;82;p23"/>
          <p:cNvSpPr txBox="1"/>
          <p:nvPr>
            <p:ph idx="4" type="body"/>
          </p:nvPr>
        </p:nvSpPr>
        <p:spPr>
          <a:xfrm>
            <a:off x="6523733" y="2926052"/>
            <a:ext cx="5087075"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83" name="Google Shape;83;p2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3"/>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23"/>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 Comparison">
  <p:cSld name="2_Content - Comparison">
    <p:spTree>
      <p:nvGrpSpPr>
        <p:cNvPr id="87" name="Shape 87"/>
        <p:cNvGrpSpPr/>
        <p:nvPr/>
      </p:nvGrpSpPr>
      <p:grpSpPr>
        <a:xfrm>
          <a:off x="0" y="0"/>
          <a:ext cx="0" cy="0"/>
          <a:chOff x="0" y="0"/>
          <a:chExt cx="0" cy="0"/>
        </a:xfrm>
      </p:grpSpPr>
      <p:sp>
        <p:nvSpPr>
          <p:cNvPr id="88" name="Google Shape;88;p24"/>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4"/>
          <p:cNvSpPr txBox="1"/>
          <p:nvPr>
            <p:ph idx="1"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90" name="Google Shape;90;p24"/>
          <p:cNvSpPr txBox="1"/>
          <p:nvPr>
            <p:ph idx="2" type="body"/>
          </p:nvPr>
        </p:nvSpPr>
        <p:spPr>
          <a:xfrm>
            <a:off x="6523733" y="2926052"/>
            <a:ext cx="5087075" cy="2934999"/>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91" name="Google Shape;91;p24"/>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4"/>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4"/>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94" name="Google Shape;94;p24"/>
          <p:cNvSpPr/>
          <p:nvPr>
            <p:ph idx="3" type="pic"/>
          </p:nvPr>
        </p:nvSpPr>
        <p:spPr>
          <a:xfrm>
            <a:off x="581193" y="2250891"/>
            <a:ext cx="5514808" cy="3610159"/>
          </a:xfrm>
          <a:prstGeom prst="rect">
            <a:avLst/>
          </a:prstGeom>
          <a:noFill/>
          <a:ln>
            <a:noFill/>
          </a:ln>
        </p:spPr>
      </p:sp>
      <p:sp>
        <p:nvSpPr>
          <p:cNvPr id="95" name="Google Shape;95;p24"/>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 Comparison">
  <p:cSld name="1_Content - Comparison">
    <p:spTree>
      <p:nvGrpSpPr>
        <p:cNvPr id="96" name="Shape 96"/>
        <p:cNvGrpSpPr/>
        <p:nvPr/>
      </p:nvGrpSpPr>
      <p:grpSpPr>
        <a:xfrm>
          <a:off x="0" y="0"/>
          <a:ext cx="0" cy="0"/>
          <a:chOff x="0" y="0"/>
          <a:chExt cx="0" cy="0"/>
        </a:xfrm>
      </p:grpSpPr>
      <p:sp>
        <p:nvSpPr>
          <p:cNvPr id="97" name="Google Shape;97;p25"/>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5"/>
          <p:cNvSpPr txBox="1"/>
          <p:nvPr>
            <p:ph idx="1"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99" name="Google Shape;99;p25"/>
          <p:cNvSpPr txBox="1"/>
          <p:nvPr>
            <p:ph idx="2" type="body"/>
          </p:nvPr>
        </p:nvSpPr>
        <p:spPr>
          <a:xfrm>
            <a:off x="6523733" y="2926052"/>
            <a:ext cx="5087075"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00" name="Google Shape;100;p25"/>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5"/>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25"/>
          <p:cNvSpPr/>
          <p:nvPr>
            <p:ph idx="3" type="pic"/>
          </p:nvPr>
        </p:nvSpPr>
        <p:spPr>
          <a:xfrm>
            <a:off x="581193" y="2250891"/>
            <a:ext cx="5514808" cy="3610159"/>
          </a:xfrm>
          <a:prstGeom prst="rect">
            <a:avLst/>
          </a:prstGeom>
          <a:noFill/>
          <a:ln>
            <a:noFill/>
          </a:ln>
        </p:spPr>
      </p:sp>
      <p:sp>
        <p:nvSpPr>
          <p:cNvPr id="104" name="Google Shape;104;p25"/>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26"/>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6"/>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26"/>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 name="Shape 111"/>
        <p:cNvGrpSpPr/>
        <p:nvPr/>
      </p:nvGrpSpPr>
      <p:grpSpPr>
        <a:xfrm>
          <a:off x="0" y="0"/>
          <a:ext cx="0" cy="0"/>
          <a:chOff x="0" y="0"/>
          <a:chExt cx="0" cy="0"/>
        </a:xfrm>
      </p:grpSpPr>
      <p:sp>
        <p:nvSpPr>
          <p:cNvPr id="112" name="Google Shape;112;p27"/>
          <p:cNvSpPr txBox="1"/>
          <p:nvPr>
            <p:ph type="title"/>
          </p:nvPr>
        </p:nvSpPr>
        <p:spPr>
          <a:xfrm>
            <a:off x="581192" y="5262296"/>
            <a:ext cx="4909445" cy="68951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2000"/>
              <a:buFont typeface="Montserrat ExtraBold"/>
              <a:buNone/>
              <a:defRPr b="1" i="0" sz="2000">
                <a:solidFill>
                  <a:schemeClr val="dk2"/>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7"/>
          <p:cNvSpPr txBox="1"/>
          <p:nvPr>
            <p:ph idx="1" type="body"/>
          </p:nvPr>
        </p:nvSpPr>
        <p:spPr>
          <a:xfrm>
            <a:off x="581192" y="601200"/>
            <a:ext cx="11029618" cy="4204800"/>
          </a:xfrm>
          <a:prstGeom prst="rect">
            <a:avLst/>
          </a:prstGeom>
          <a:noFill/>
          <a:ln>
            <a:noFill/>
          </a:ln>
        </p:spPr>
        <p:txBody>
          <a:bodyPr anchorCtr="0" anchor="t" bIns="45700" lIns="91425" spcFirstLastPara="1" rIns="91425" wrap="square" tIns="45700">
            <a:normAutofit/>
          </a:bodyPr>
          <a:lstStyle>
            <a:lvl1pPr indent="-345440" lvl="0" marL="457200" algn="l">
              <a:lnSpc>
                <a:spcPct val="150000"/>
              </a:lnSpc>
              <a:spcBef>
                <a:spcPts val="400"/>
              </a:spcBef>
              <a:spcAft>
                <a:spcPts val="0"/>
              </a:spcAft>
              <a:buSzPts val="1840"/>
              <a:buChar char="◼"/>
              <a:defRPr sz="2000">
                <a:solidFill>
                  <a:schemeClr val="dk2"/>
                </a:solidFill>
              </a:defRPr>
            </a:lvl1pPr>
            <a:lvl2pPr indent="-333756" lvl="1" marL="914400" algn="l">
              <a:lnSpc>
                <a:spcPct val="150000"/>
              </a:lnSpc>
              <a:spcBef>
                <a:spcPts val="600"/>
              </a:spcBef>
              <a:spcAft>
                <a:spcPts val="0"/>
              </a:spcAft>
              <a:buSzPts val="1656"/>
              <a:buChar char="◼"/>
              <a:defRPr sz="1800">
                <a:solidFill>
                  <a:schemeClr val="dk2"/>
                </a:solidFill>
              </a:defRPr>
            </a:lvl2pPr>
            <a:lvl3pPr indent="-322072" lvl="2" marL="1371600" algn="l">
              <a:lnSpc>
                <a:spcPct val="150000"/>
              </a:lnSpc>
              <a:spcBef>
                <a:spcPts val="600"/>
              </a:spcBef>
              <a:spcAft>
                <a:spcPts val="0"/>
              </a:spcAft>
              <a:buSzPts val="1472"/>
              <a:buChar char="◼"/>
              <a:defRPr sz="1600">
                <a:solidFill>
                  <a:schemeClr val="dk2"/>
                </a:solidFill>
              </a:defRPr>
            </a:lvl3pPr>
            <a:lvl4pPr indent="-310388" lvl="3" marL="1828800" algn="l">
              <a:lnSpc>
                <a:spcPct val="150000"/>
              </a:lnSpc>
              <a:spcBef>
                <a:spcPts val="600"/>
              </a:spcBef>
              <a:spcAft>
                <a:spcPts val="0"/>
              </a:spcAft>
              <a:buSzPts val="1288"/>
              <a:buChar char="◼"/>
              <a:defRPr sz="1400">
                <a:solidFill>
                  <a:schemeClr val="dk2"/>
                </a:solidFill>
              </a:defRPr>
            </a:lvl4pPr>
            <a:lvl5pPr indent="-310388" lvl="4" marL="2286000" algn="l">
              <a:lnSpc>
                <a:spcPct val="150000"/>
              </a:lnSpc>
              <a:spcBef>
                <a:spcPts val="600"/>
              </a:spcBef>
              <a:spcAft>
                <a:spcPts val="0"/>
              </a:spcAft>
              <a:buSzPts val="1288"/>
              <a:buChar char="◼"/>
              <a:defRPr sz="1400">
                <a:solidFill>
                  <a:schemeClr val="dk2"/>
                </a:solidFill>
              </a:defRPr>
            </a:lvl5pPr>
            <a:lvl6pPr indent="-310388" lvl="5" marL="2743200" algn="l">
              <a:lnSpc>
                <a:spcPct val="100000"/>
              </a:lnSpc>
              <a:spcBef>
                <a:spcPts val="600"/>
              </a:spcBef>
              <a:spcAft>
                <a:spcPts val="0"/>
              </a:spcAft>
              <a:buSzPts val="1288"/>
              <a:buChar char="◼"/>
              <a:defRPr sz="1400">
                <a:solidFill>
                  <a:schemeClr val="dk2"/>
                </a:solidFill>
              </a:defRPr>
            </a:lvl6pPr>
            <a:lvl7pPr indent="-310388" lvl="6" marL="3200400" algn="l">
              <a:lnSpc>
                <a:spcPct val="100000"/>
              </a:lnSpc>
              <a:spcBef>
                <a:spcPts val="600"/>
              </a:spcBef>
              <a:spcAft>
                <a:spcPts val="0"/>
              </a:spcAft>
              <a:buSzPts val="1288"/>
              <a:buChar char="◼"/>
              <a:defRPr sz="1400">
                <a:solidFill>
                  <a:schemeClr val="dk2"/>
                </a:solidFill>
              </a:defRPr>
            </a:lvl7pPr>
            <a:lvl8pPr indent="-310388" lvl="7" marL="3657600" algn="l">
              <a:lnSpc>
                <a:spcPct val="100000"/>
              </a:lnSpc>
              <a:spcBef>
                <a:spcPts val="600"/>
              </a:spcBef>
              <a:spcAft>
                <a:spcPts val="0"/>
              </a:spcAft>
              <a:buSzPts val="1288"/>
              <a:buChar char="◼"/>
              <a:defRPr sz="1400">
                <a:solidFill>
                  <a:schemeClr val="dk2"/>
                </a:solidFill>
              </a:defRPr>
            </a:lvl8pPr>
            <a:lvl9pPr indent="-310388" lvl="8" marL="4114800" algn="l">
              <a:lnSpc>
                <a:spcPct val="100000"/>
              </a:lnSpc>
              <a:spcBef>
                <a:spcPts val="600"/>
              </a:spcBef>
              <a:spcAft>
                <a:spcPts val="600"/>
              </a:spcAft>
              <a:buSzPts val="1288"/>
              <a:buChar char="◼"/>
              <a:defRPr sz="1400">
                <a:solidFill>
                  <a:schemeClr val="dk2"/>
                </a:solidFill>
              </a:defRPr>
            </a:lvl9pPr>
          </a:lstStyle>
          <a:p/>
        </p:txBody>
      </p:sp>
      <p:sp>
        <p:nvSpPr>
          <p:cNvPr id="114" name="Google Shape;114;p27"/>
          <p:cNvSpPr txBox="1"/>
          <p:nvPr>
            <p:ph idx="2" type="body"/>
          </p:nvPr>
        </p:nvSpPr>
        <p:spPr>
          <a:xfrm>
            <a:off x="5740823" y="5262296"/>
            <a:ext cx="5869987" cy="689515"/>
          </a:xfrm>
          <a:prstGeom prst="rect">
            <a:avLst/>
          </a:prstGeom>
          <a:noFill/>
          <a:ln>
            <a:noFill/>
          </a:ln>
        </p:spPr>
        <p:txBody>
          <a:bodyPr anchorCtr="0" anchor="ctr" bIns="45700" lIns="91425" spcFirstLastPara="1" rIns="91425" wrap="square" tIns="45700">
            <a:normAutofit/>
          </a:bodyPr>
          <a:lstStyle>
            <a:lvl1pPr indent="-228600" lvl="0" marL="457200" algn="r">
              <a:lnSpc>
                <a:spcPct val="150000"/>
              </a:lnSpc>
              <a:spcBef>
                <a:spcPts val="240"/>
              </a:spcBef>
              <a:spcAft>
                <a:spcPts val="0"/>
              </a:spcAft>
              <a:buSzPts val="1104"/>
              <a:buNone/>
              <a:defRPr b="0" i="0" sz="1200">
                <a:solidFill>
                  <a:schemeClr val="dk2"/>
                </a:solidFill>
                <a:latin typeface="Roboto Serif Medium"/>
                <a:ea typeface="Roboto Serif Medium"/>
                <a:cs typeface="Roboto Serif Medium"/>
                <a:sym typeface="Roboto Serif Medium"/>
              </a:defRPr>
            </a:lvl1pPr>
            <a:lvl2pPr indent="-228600" lvl="1" marL="914400" algn="l">
              <a:lnSpc>
                <a:spcPct val="150000"/>
              </a:lnSpc>
              <a:spcBef>
                <a:spcPts val="600"/>
              </a:spcBef>
              <a:spcAft>
                <a:spcPts val="0"/>
              </a:spcAft>
              <a:buSzPts val="1012"/>
              <a:buNone/>
              <a:defRPr sz="11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15" name="Google Shape;115;p2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7"/>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27"/>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9" name="Shape 119"/>
        <p:cNvGrpSpPr/>
        <p:nvPr/>
      </p:nvGrpSpPr>
      <p:grpSpPr>
        <a:xfrm>
          <a:off x="0" y="0"/>
          <a:ext cx="0" cy="0"/>
          <a:chOff x="0" y="0"/>
          <a:chExt cx="0" cy="0"/>
        </a:xfrm>
      </p:grpSpPr>
      <p:sp>
        <p:nvSpPr>
          <p:cNvPr id="120" name="Google Shape;120;p28"/>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2400"/>
              <a:buFont typeface="Montserrat ExtraBold"/>
              <a:buNone/>
              <a:defRPr b="1" i="0" sz="2400">
                <a:solidFill>
                  <a:schemeClr val="dk2"/>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8"/>
          <p:cNvSpPr/>
          <p:nvPr>
            <p:ph idx="2" type="pic"/>
          </p:nvPr>
        </p:nvSpPr>
        <p:spPr>
          <a:xfrm>
            <a:off x="447817" y="599725"/>
            <a:ext cx="11290859" cy="3557252"/>
          </a:xfrm>
          <a:prstGeom prst="rect">
            <a:avLst/>
          </a:prstGeom>
          <a:noFill/>
          <a:ln>
            <a:noFill/>
          </a:ln>
        </p:spPr>
      </p:sp>
      <p:sp>
        <p:nvSpPr>
          <p:cNvPr id="122" name="Google Shape;122;p28"/>
          <p:cNvSpPr txBox="1"/>
          <p:nvPr>
            <p:ph idx="1" type="body"/>
          </p:nvPr>
        </p:nvSpPr>
        <p:spPr>
          <a:xfrm>
            <a:off x="581192" y="5260127"/>
            <a:ext cx="11029617" cy="598671"/>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280"/>
              </a:spcBef>
              <a:spcAft>
                <a:spcPts val="0"/>
              </a:spcAft>
              <a:buSzPts val="1288"/>
              <a:buNone/>
              <a:defRPr sz="1400"/>
            </a:lvl1pPr>
            <a:lvl2pPr indent="-228600" lvl="1" marL="914400" algn="l">
              <a:lnSpc>
                <a:spcPct val="150000"/>
              </a:lnSpc>
              <a:spcBef>
                <a:spcPts val="600"/>
              </a:spcBef>
              <a:spcAft>
                <a:spcPts val="0"/>
              </a:spcAft>
              <a:buSzPts val="1104"/>
              <a:buNone/>
              <a:defRPr sz="12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23" name="Google Shape;123;p28"/>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8"/>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28"/>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127" name="Shape 127"/>
        <p:cNvGrpSpPr/>
        <p:nvPr/>
      </p:nvGrpSpPr>
      <p:grpSpPr>
        <a:xfrm>
          <a:off x="0" y="0"/>
          <a:ext cx="0" cy="0"/>
          <a:chOff x="0" y="0"/>
          <a:chExt cx="0" cy="0"/>
        </a:xfrm>
      </p:grpSpPr>
      <p:sp>
        <p:nvSpPr>
          <p:cNvPr id="128" name="Google Shape;128;p2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no bullets" type="obj">
  <p:cSld name="OBJECT">
    <p:spTree>
      <p:nvGrpSpPr>
        <p:cNvPr id="22" name="Shape 22"/>
        <p:cNvGrpSpPr/>
        <p:nvPr/>
      </p:nvGrpSpPr>
      <p:grpSpPr>
        <a:xfrm>
          <a:off x="0" y="0"/>
          <a:ext cx="0" cy="0"/>
          <a:chOff x="0" y="0"/>
          <a:chExt cx="0" cy="0"/>
        </a:xfrm>
      </p:grpSpPr>
      <p:sp>
        <p:nvSpPr>
          <p:cNvPr id="23" name="Google Shape;23;p16"/>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 type="body"/>
          </p:nvPr>
        </p:nvSpPr>
        <p:spPr>
          <a:xfrm>
            <a:off x="581192" y="2180496"/>
            <a:ext cx="11029615" cy="3678303"/>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25" name="Google Shape;25;p1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16"/>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 with Photo">
  <p:cSld name="1_Section Divider with Photo">
    <p:spTree>
      <p:nvGrpSpPr>
        <p:cNvPr id="29" name="Shape 29"/>
        <p:cNvGrpSpPr/>
        <p:nvPr/>
      </p:nvGrpSpPr>
      <p:grpSpPr>
        <a:xfrm>
          <a:off x="0" y="0"/>
          <a:ext cx="0" cy="0"/>
          <a:chOff x="0" y="0"/>
          <a:chExt cx="0" cy="0"/>
        </a:xfrm>
      </p:grpSpPr>
      <p:pic>
        <p:nvPicPr>
          <p:cNvPr descr="A group of people walking on a sidewalk&#10;&#10;Description automatically generated" id="30" name="Google Shape;30;p13"/>
          <p:cNvPicPr preferRelativeResize="0"/>
          <p:nvPr/>
        </p:nvPicPr>
        <p:blipFill rotWithShape="1">
          <a:blip r:embed="rId2">
            <a:alphaModFix/>
          </a:blip>
          <a:srcRect b="15392" l="0" r="0" t="6385"/>
          <a:stretch/>
        </p:blipFill>
        <p:spPr>
          <a:xfrm>
            <a:off x="464565" y="502086"/>
            <a:ext cx="11262865" cy="5853827"/>
          </a:xfrm>
          <a:prstGeom prst="rect">
            <a:avLst/>
          </a:prstGeom>
          <a:noFill/>
          <a:ln>
            <a:noFill/>
          </a:ln>
        </p:spPr>
      </p:pic>
      <p:sp>
        <p:nvSpPr>
          <p:cNvPr id="31" name="Google Shape;31;p13"/>
          <p:cNvSpPr/>
          <p:nvPr/>
        </p:nvSpPr>
        <p:spPr>
          <a:xfrm>
            <a:off x="464567" y="502086"/>
            <a:ext cx="11262866" cy="5853827"/>
          </a:xfrm>
          <a:prstGeom prst="rect">
            <a:avLst/>
          </a:prstGeom>
          <a:gradFill>
            <a:gsLst>
              <a:gs pos="0">
                <a:srgbClr val="000000">
                  <a:alpha val="0"/>
                </a:srgbClr>
              </a:gs>
              <a:gs pos="68000">
                <a:srgbClr val="000000">
                  <a:alpha val="60000"/>
                </a:srgbClr>
              </a:gs>
              <a:gs pos="100000">
                <a:srgbClr val="000000">
                  <a:alpha val="60000"/>
                </a:srgbClr>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3"/>
          <p:cNvSpPr/>
          <p:nvPr/>
        </p:nvSpPr>
        <p:spPr>
          <a:xfrm rot="-7500000">
            <a:off x="-281435" y="5687820"/>
            <a:ext cx="1563514" cy="74367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
        <p:nvSpPr>
          <p:cNvPr id="33" name="Google Shape;33;p13"/>
          <p:cNvSpPr txBox="1"/>
          <p:nvPr>
            <p:ph type="ctrTitle"/>
          </p:nvPr>
        </p:nvSpPr>
        <p:spPr>
          <a:xfrm>
            <a:off x="2070089" y="3140668"/>
            <a:ext cx="8051821" cy="1475013"/>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lt1"/>
              </a:buClr>
              <a:buSzPts val="3600"/>
              <a:buFont typeface="Montserrat ExtraBold"/>
              <a:buNone/>
              <a:defRPr b="1" i="0" sz="36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3"/>
          <p:cNvSpPr txBox="1"/>
          <p:nvPr>
            <p:ph idx="1" type="subTitle"/>
          </p:nvPr>
        </p:nvSpPr>
        <p:spPr>
          <a:xfrm>
            <a:off x="2070092" y="4615681"/>
            <a:ext cx="8051819" cy="590321"/>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360"/>
              </a:spcBef>
              <a:spcAft>
                <a:spcPts val="0"/>
              </a:spcAft>
              <a:buSzPts val="1656"/>
              <a:buNone/>
              <a:defRPr b="0" i="0" sz="1800" cap="none">
                <a:solidFill>
                  <a:schemeClr val="lt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35" name="Shape 35"/>
        <p:cNvGrpSpPr/>
        <p:nvPr/>
      </p:nvGrpSpPr>
      <p:grpSpPr>
        <a:xfrm>
          <a:off x="0" y="0"/>
          <a:ext cx="0" cy="0"/>
          <a:chOff x="0" y="0"/>
          <a:chExt cx="0" cy="0"/>
        </a:xfrm>
      </p:grpSpPr>
      <p:sp>
        <p:nvSpPr>
          <p:cNvPr id="36" name="Google Shape;36;p1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19"/>
          <p:cNvSpPr/>
          <p:nvPr/>
        </p:nvSpPr>
        <p:spPr>
          <a:xfrm rot="3300000">
            <a:off x="7487556" y="273928"/>
            <a:ext cx="7956013" cy="378422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
        <p:nvSpPr>
          <p:cNvPr id="40" name="Google Shape;40;p19"/>
          <p:cNvSpPr txBox="1"/>
          <p:nvPr>
            <p:ph type="ctrTitle"/>
          </p:nvPr>
        </p:nvSpPr>
        <p:spPr>
          <a:xfrm>
            <a:off x="581191" y="1891979"/>
            <a:ext cx="8051821"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Montserrat ExtraBold"/>
              <a:buNone/>
              <a:defRPr b="1" i="0" sz="3600" cap="none">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9"/>
          <p:cNvSpPr txBox="1"/>
          <p:nvPr>
            <p:ph idx="1" type="subTitle"/>
          </p:nvPr>
        </p:nvSpPr>
        <p:spPr>
          <a:xfrm>
            <a:off x="581194" y="3366992"/>
            <a:ext cx="8051819" cy="59032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360"/>
              </a:spcBef>
              <a:spcAft>
                <a:spcPts val="0"/>
              </a:spcAft>
              <a:buSzPts val="1656"/>
              <a:buNone/>
              <a:defRPr b="0" i="0" sz="1800" cap="none">
                <a:solidFill>
                  <a:schemeClr val="dk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pic>
        <p:nvPicPr>
          <p:cNvPr id="42" name="Google Shape;42;p19"/>
          <p:cNvPicPr preferRelativeResize="0"/>
          <p:nvPr/>
        </p:nvPicPr>
        <p:blipFill rotWithShape="1">
          <a:blip r:embed="rId2">
            <a:alphaModFix/>
          </a:blip>
          <a:srcRect b="0" l="0" r="0" t="0"/>
          <a:stretch/>
        </p:blipFill>
        <p:spPr>
          <a:xfrm>
            <a:off x="9135900" y="251478"/>
            <a:ext cx="2844799" cy="245047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eatured Call-Out Quote" type="title">
  <p:cSld name="TITLE">
    <p:spTree>
      <p:nvGrpSpPr>
        <p:cNvPr id="43" name="Shape 43"/>
        <p:cNvGrpSpPr/>
        <p:nvPr/>
      </p:nvGrpSpPr>
      <p:grpSpPr>
        <a:xfrm>
          <a:off x="0" y="0"/>
          <a:ext cx="0" cy="0"/>
          <a:chOff x="0" y="0"/>
          <a:chExt cx="0" cy="0"/>
        </a:xfrm>
      </p:grpSpPr>
      <p:sp>
        <p:nvSpPr>
          <p:cNvPr id="44" name="Google Shape;44;p18"/>
          <p:cNvSpPr/>
          <p:nvPr/>
        </p:nvSpPr>
        <p:spPr>
          <a:xfrm>
            <a:off x="464567" y="502086"/>
            <a:ext cx="11262866" cy="58538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8"/>
          <p:cNvSpPr txBox="1"/>
          <p:nvPr/>
        </p:nvSpPr>
        <p:spPr>
          <a:xfrm>
            <a:off x="634979" y="2075357"/>
            <a:ext cx="10993549" cy="112550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9600"/>
              <a:buFont typeface="Montserrat Medium"/>
              <a:buNone/>
            </a:pPr>
            <a:r>
              <a:rPr b="0" i="0" lang="en-US" sz="9600" u="none" cap="none" strike="noStrike">
                <a:solidFill>
                  <a:schemeClr val="accent2"/>
                </a:solidFill>
                <a:latin typeface="Montserrat Medium"/>
                <a:ea typeface="Montserrat Medium"/>
                <a:cs typeface="Montserrat Medium"/>
                <a:sym typeface="Montserrat Medium"/>
              </a:rPr>
              <a:t>“</a:t>
            </a:r>
            <a:endParaRPr b="0" i="0" sz="1400" u="none" cap="none" strike="noStrike">
              <a:solidFill>
                <a:srgbClr val="000000"/>
              </a:solidFill>
              <a:latin typeface="Arial"/>
              <a:ea typeface="Arial"/>
              <a:cs typeface="Arial"/>
              <a:sym typeface="Arial"/>
            </a:endParaRPr>
          </a:p>
        </p:txBody>
      </p:sp>
      <p:sp>
        <p:nvSpPr>
          <p:cNvPr id="46" name="Google Shape;46;p18"/>
          <p:cNvSpPr txBox="1"/>
          <p:nvPr>
            <p:ph type="ctrTitle"/>
          </p:nvPr>
        </p:nvSpPr>
        <p:spPr>
          <a:xfrm>
            <a:off x="581191" y="2148986"/>
            <a:ext cx="10993549" cy="2188697"/>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lt1"/>
              </a:buClr>
              <a:buSzPts val="3600"/>
              <a:buFont typeface="Roboto Serif"/>
              <a:buNone/>
              <a:defRPr b="1" i="0" sz="3600" cap="none">
                <a:solidFill>
                  <a:schemeClr val="lt1"/>
                </a:solidFill>
                <a:latin typeface="Roboto Serif"/>
                <a:ea typeface="Roboto Serif"/>
                <a:cs typeface="Roboto Serif"/>
                <a:sym typeface="Roboto Serif"/>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 type="subTitle"/>
          </p:nvPr>
        </p:nvSpPr>
        <p:spPr>
          <a:xfrm>
            <a:off x="581194" y="4445260"/>
            <a:ext cx="10993546" cy="590321"/>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320"/>
              </a:spcBef>
              <a:spcAft>
                <a:spcPts val="0"/>
              </a:spcAft>
              <a:buSzPts val="1472"/>
              <a:buNone/>
              <a:defRPr b="1" i="0" sz="1600" cap="none">
                <a:solidFill>
                  <a:schemeClr val="lt1"/>
                </a:solidFill>
                <a:latin typeface="Montserrat"/>
                <a:ea typeface="Montserrat"/>
                <a:cs typeface="Montserrat"/>
                <a:sym typeface="Montserrat"/>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48" name="Google Shape;48;p18"/>
          <p:cNvSpPr/>
          <p:nvPr/>
        </p:nvSpPr>
        <p:spPr>
          <a:xfrm rot="-7500000">
            <a:off x="-281435" y="5687820"/>
            <a:ext cx="1563514" cy="74367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9" name="Shape 49"/>
        <p:cNvGrpSpPr/>
        <p:nvPr/>
      </p:nvGrpSpPr>
      <p:grpSpPr>
        <a:xfrm>
          <a:off x="0" y="0"/>
          <a:ext cx="0" cy="0"/>
          <a:chOff x="0" y="0"/>
          <a:chExt cx="0" cy="0"/>
        </a:xfrm>
      </p:grpSpPr>
      <p:pic>
        <p:nvPicPr>
          <p:cNvPr descr="A building with a large sign&#10;&#10;Description automatically generated with medium confidence" id="50" name="Google Shape;50;p12"/>
          <p:cNvPicPr preferRelativeResize="0"/>
          <p:nvPr/>
        </p:nvPicPr>
        <p:blipFill rotWithShape="1">
          <a:blip r:embed="rId2">
            <a:alphaModFix/>
          </a:blip>
          <a:srcRect b="12500" l="0" r="0" t="12500"/>
          <a:stretch/>
        </p:blipFill>
        <p:spPr>
          <a:xfrm>
            <a:off x="0" y="0"/>
            <a:ext cx="12192000" cy="6858000"/>
          </a:xfrm>
          <a:prstGeom prst="rect">
            <a:avLst/>
          </a:prstGeom>
          <a:noFill/>
          <a:ln>
            <a:noFill/>
          </a:ln>
        </p:spPr>
      </p:pic>
      <p:sp>
        <p:nvSpPr>
          <p:cNvPr id="51" name="Google Shape;51;p12"/>
          <p:cNvSpPr/>
          <p:nvPr/>
        </p:nvSpPr>
        <p:spPr>
          <a:xfrm>
            <a:off x="0" y="0"/>
            <a:ext cx="12192000" cy="6858000"/>
          </a:xfrm>
          <a:prstGeom prst="rect">
            <a:avLst/>
          </a:prstGeom>
          <a:solidFill>
            <a:schemeClr val="accent1">
              <a:alpha val="9450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2"/>
          <p:cNvSpPr txBox="1"/>
          <p:nvPr>
            <p:ph type="ctrTitle"/>
          </p:nvPr>
        </p:nvSpPr>
        <p:spPr>
          <a:xfrm>
            <a:off x="581191" y="4258660"/>
            <a:ext cx="8051821"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600"/>
              <a:buFont typeface="Montserrat ExtraBold"/>
              <a:buNone/>
              <a:defRPr b="1" i="0" sz="36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2"/>
          <p:cNvSpPr txBox="1"/>
          <p:nvPr>
            <p:ph idx="1" type="subTitle"/>
          </p:nvPr>
        </p:nvSpPr>
        <p:spPr>
          <a:xfrm>
            <a:off x="581194" y="5733673"/>
            <a:ext cx="8051819" cy="59032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360"/>
              </a:spcBef>
              <a:spcAft>
                <a:spcPts val="0"/>
              </a:spcAft>
              <a:buSzPts val="1656"/>
              <a:buNone/>
              <a:defRPr b="0" i="0" sz="1800" cap="none">
                <a:solidFill>
                  <a:schemeClr val="lt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54" name="Google Shape;54;p12"/>
          <p:cNvSpPr/>
          <p:nvPr/>
        </p:nvSpPr>
        <p:spPr>
          <a:xfrm rot="3300000">
            <a:off x="7487556" y="273928"/>
            <a:ext cx="7956013" cy="378422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pic>
        <p:nvPicPr>
          <p:cNvPr id="55" name="Google Shape;55;p12"/>
          <p:cNvPicPr preferRelativeResize="0"/>
          <p:nvPr/>
        </p:nvPicPr>
        <p:blipFill rotWithShape="1">
          <a:blip r:embed="rId3">
            <a:alphaModFix/>
          </a:blip>
          <a:srcRect b="0" l="0" r="0" t="0"/>
          <a:stretch/>
        </p:blipFill>
        <p:spPr>
          <a:xfrm>
            <a:off x="9127174" y="251478"/>
            <a:ext cx="2868743" cy="247109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eatured Call-Out">
  <p:cSld name="1_Featured Call-Out">
    <p:spTree>
      <p:nvGrpSpPr>
        <p:cNvPr id="56" name="Shape 56"/>
        <p:cNvGrpSpPr/>
        <p:nvPr/>
      </p:nvGrpSpPr>
      <p:grpSpPr>
        <a:xfrm>
          <a:off x="0" y="0"/>
          <a:ext cx="0" cy="0"/>
          <a:chOff x="0" y="0"/>
          <a:chExt cx="0" cy="0"/>
        </a:xfrm>
      </p:grpSpPr>
      <p:sp>
        <p:nvSpPr>
          <p:cNvPr id="57" name="Google Shape;57;p20"/>
          <p:cNvSpPr/>
          <p:nvPr/>
        </p:nvSpPr>
        <p:spPr>
          <a:xfrm>
            <a:off x="464567" y="502086"/>
            <a:ext cx="11262866" cy="58538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0"/>
          <p:cNvSpPr txBox="1"/>
          <p:nvPr>
            <p:ph type="ctrTitle"/>
          </p:nvPr>
        </p:nvSpPr>
        <p:spPr>
          <a:xfrm>
            <a:off x="581191" y="2148986"/>
            <a:ext cx="10993549" cy="2188697"/>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lt1"/>
              </a:buClr>
              <a:buSzPts val="3600"/>
              <a:buFont typeface="Roboto Serif"/>
              <a:buNone/>
              <a:defRPr b="1" i="0" sz="3600" cap="none">
                <a:solidFill>
                  <a:schemeClr val="lt1"/>
                </a:solidFill>
                <a:latin typeface="Roboto Serif"/>
                <a:ea typeface="Roboto Serif"/>
                <a:cs typeface="Roboto Serif"/>
                <a:sym typeface="Roboto Serif"/>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 type="subTitle"/>
          </p:nvPr>
        </p:nvSpPr>
        <p:spPr>
          <a:xfrm>
            <a:off x="581194" y="4445260"/>
            <a:ext cx="10993546" cy="590321"/>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320"/>
              </a:spcBef>
              <a:spcAft>
                <a:spcPts val="0"/>
              </a:spcAft>
              <a:buSzPts val="1472"/>
              <a:buNone/>
              <a:defRPr b="1" i="0" sz="1600" cap="none">
                <a:solidFill>
                  <a:schemeClr val="lt1"/>
                </a:solidFill>
                <a:latin typeface="Montserrat"/>
                <a:ea typeface="Montserrat"/>
                <a:cs typeface="Montserrat"/>
                <a:sym typeface="Montserrat"/>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60" name="Google Shape;60;p20"/>
          <p:cNvSpPr/>
          <p:nvPr/>
        </p:nvSpPr>
        <p:spPr>
          <a:xfrm rot="-7500000">
            <a:off x="-281435" y="5687820"/>
            <a:ext cx="1563514" cy="74367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colulmn no bullets" type="twoObj">
  <p:cSld name="TWO_OBJECTS">
    <p:spTree>
      <p:nvGrpSpPr>
        <p:cNvPr id="61" name="Shape 61"/>
        <p:cNvGrpSpPr/>
        <p:nvPr/>
      </p:nvGrpSpPr>
      <p:grpSpPr>
        <a:xfrm>
          <a:off x="0" y="0"/>
          <a:ext cx="0" cy="0"/>
          <a:chOff x="0" y="0"/>
          <a:chExt cx="0" cy="0"/>
        </a:xfrm>
      </p:grpSpPr>
      <p:sp>
        <p:nvSpPr>
          <p:cNvPr id="62" name="Google Shape;62;p21"/>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 type="body"/>
          </p:nvPr>
        </p:nvSpPr>
        <p:spPr>
          <a:xfrm>
            <a:off x="581193" y="2228003"/>
            <a:ext cx="5422390" cy="363304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64" name="Google Shape;64;p21"/>
          <p:cNvSpPr txBox="1"/>
          <p:nvPr>
            <p:ph idx="2" type="body"/>
          </p:nvPr>
        </p:nvSpPr>
        <p:spPr>
          <a:xfrm>
            <a:off x="6188417" y="2228003"/>
            <a:ext cx="5422392" cy="363304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65" name="Google Shape;65;p21"/>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21"/>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Column bullets">
  <p:cSld name="Title and Content 2 Column bullets">
    <p:spTree>
      <p:nvGrpSpPr>
        <p:cNvPr id="69" name="Shape 69"/>
        <p:cNvGrpSpPr/>
        <p:nvPr/>
      </p:nvGrpSpPr>
      <p:grpSpPr>
        <a:xfrm>
          <a:off x="0" y="0"/>
          <a:ext cx="0" cy="0"/>
          <a:chOff x="0" y="0"/>
          <a:chExt cx="0" cy="0"/>
        </a:xfrm>
      </p:grpSpPr>
      <p:sp>
        <p:nvSpPr>
          <p:cNvPr id="70" name="Google Shape;70;p22"/>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 type="body"/>
          </p:nvPr>
        </p:nvSpPr>
        <p:spPr>
          <a:xfrm>
            <a:off x="581193" y="2228003"/>
            <a:ext cx="5422390" cy="3633047"/>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2" name="Google Shape;72;p22"/>
          <p:cNvSpPr txBox="1"/>
          <p:nvPr>
            <p:ph idx="2" type="body"/>
          </p:nvPr>
        </p:nvSpPr>
        <p:spPr>
          <a:xfrm>
            <a:off x="6188417" y="2228003"/>
            <a:ext cx="5422392" cy="3633047"/>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3" name="Google Shape;73;p22"/>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2"/>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2"/>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22"/>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accent1"/>
              </a:buClr>
              <a:buSzPts val="2800"/>
              <a:buFont typeface="Montserrat ExtraBold"/>
              <a:buNone/>
              <a:defRPr b="1" i="0" sz="28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10"/>
          <p:cNvSpPr txBox="1"/>
          <p:nvPr>
            <p:ph idx="1" type="body"/>
          </p:nvPr>
        </p:nvSpPr>
        <p:spPr>
          <a:xfrm>
            <a:off x="581192" y="2336003"/>
            <a:ext cx="11029616" cy="3522794"/>
          </a:xfrm>
          <a:prstGeom prst="rect">
            <a:avLst/>
          </a:prstGeom>
          <a:noFill/>
          <a:ln>
            <a:noFill/>
          </a:ln>
        </p:spPr>
        <p:txBody>
          <a:bodyPr anchorCtr="0" anchor="t" bIns="45700" lIns="91425" spcFirstLastPara="1" rIns="91425" wrap="square" tIns="45700">
            <a:normAutofit/>
          </a:bodyPr>
          <a:lstStyle>
            <a:lvl1pPr indent="-333756" lvl="0" marL="457200" marR="0" rtl="0" algn="l">
              <a:lnSpc>
                <a:spcPct val="150000"/>
              </a:lnSpc>
              <a:spcBef>
                <a:spcPts val="360"/>
              </a:spcBef>
              <a:spcAft>
                <a:spcPts val="0"/>
              </a:spcAft>
              <a:buClr>
                <a:schemeClr val="accent1"/>
              </a:buClr>
              <a:buSzPts val="1656"/>
              <a:buFont typeface="Noto Sans Symbols"/>
              <a:buChar char="◼"/>
              <a:defRPr b="0" i="0" sz="1800" u="none" cap="none" strike="noStrike">
                <a:solidFill>
                  <a:schemeClr val="dk2"/>
                </a:solidFill>
                <a:latin typeface="Montserrat"/>
                <a:ea typeface="Montserrat"/>
                <a:cs typeface="Montserrat"/>
                <a:sym typeface="Montserrat"/>
              </a:defRPr>
            </a:lvl1pPr>
            <a:lvl2pPr indent="-322072" lvl="1" marL="914400" marR="0" rtl="0" algn="l">
              <a:lnSpc>
                <a:spcPct val="150000"/>
              </a:lnSpc>
              <a:spcBef>
                <a:spcPts val="600"/>
              </a:spcBef>
              <a:spcAft>
                <a:spcPts val="0"/>
              </a:spcAft>
              <a:buClr>
                <a:schemeClr val="accent1"/>
              </a:buClr>
              <a:buSzPts val="1472"/>
              <a:buFont typeface="Noto Sans Symbols"/>
              <a:buChar char="◼"/>
              <a:defRPr b="0" i="0" sz="1600" u="none" cap="none" strike="noStrike">
                <a:solidFill>
                  <a:schemeClr val="dk2"/>
                </a:solidFill>
                <a:latin typeface="Montserrat"/>
                <a:ea typeface="Montserrat"/>
                <a:cs typeface="Montserrat"/>
                <a:sym typeface="Montserrat"/>
              </a:defRPr>
            </a:lvl2pPr>
            <a:lvl3pPr indent="-310388" lvl="2" marL="1371600" marR="0" rtl="0" algn="l">
              <a:lnSpc>
                <a:spcPct val="150000"/>
              </a:lnSpc>
              <a:spcBef>
                <a:spcPts val="600"/>
              </a:spcBef>
              <a:spcAft>
                <a:spcPts val="0"/>
              </a:spcAft>
              <a:buClr>
                <a:schemeClr val="accent1"/>
              </a:buClr>
              <a:buSzPts val="1288"/>
              <a:buFont typeface="Noto Sans Symbols"/>
              <a:buChar char="◼"/>
              <a:defRPr b="0" i="0" sz="1400" u="none" cap="none" strike="noStrike">
                <a:solidFill>
                  <a:schemeClr val="dk2"/>
                </a:solidFill>
                <a:latin typeface="Montserrat"/>
                <a:ea typeface="Montserrat"/>
                <a:cs typeface="Montserrat"/>
                <a:sym typeface="Montserrat"/>
              </a:defRPr>
            </a:lvl3pPr>
            <a:lvl4pPr indent="-298703" lvl="3" marL="1828800" marR="0" rtl="0" algn="l">
              <a:lnSpc>
                <a:spcPct val="150000"/>
              </a:lnSpc>
              <a:spcBef>
                <a:spcPts val="600"/>
              </a:spcBef>
              <a:spcAft>
                <a:spcPts val="0"/>
              </a:spcAft>
              <a:buClr>
                <a:schemeClr val="accent1"/>
              </a:buClr>
              <a:buSzPts val="1104"/>
              <a:buFont typeface="Noto Sans Symbols"/>
              <a:buChar char="◼"/>
              <a:defRPr b="0" i="0" sz="1200" u="none" cap="none" strike="noStrike">
                <a:solidFill>
                  <a:schemeClr val="dk2"/>
                </a:solidFill>
                <a:latin typeface="Montserrat"/>
                <a:ea typeface="Montserrat"/>
                <a:cs typeface="Montserrat"/>
                <a:sym typeface="Montserrat"/>
              </a:defRPr>
            </a:lvl4pPr>
            <a:lvl5pPr indent="-287020" lvl="4" marL="2286000" marR="0" rtl="0" algn="l">
              <a:lnSpc>
                <a:spcPct val="150000"/>
              </a:lnSpc>
              <a:spcBef>
                <a:spcPts val="600"/>
              </a:spcBef>
              <a:spcAft>
                <a:spcPts val="0"/>
              </a:spcAft>
              <a:buClr>
                <a:schemeClr val="accent1"/>
              </a:buClr>
              <a:buSzPts val="920"/>
              <a:buFont typeface="Noto Sans Symbols"/>
              <a:buChar char="◼"/>
              <a:defRPr b="0" i="0" sz="1000" u="none" cap="none" strike="noStrike">
                <a:solidFill>
                  <a:schemeClr val="dk2"/>
                </a:solidFill>
                <a:latin typeface="Montserrat"/>
                <a:ea typeface="Montserrat"/>
                <a:cs typeface="Montserrat"/>
                <a:sym typeface="Montserrat"/>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2" name="Google Shape;12;p10"/>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3" name="Google Shape;13;p10"/>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4" name="Google Shape;14;p10"/>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copilot.cloud.microsoft/" TargetMode="External"/><Relationship Id="rId4" Type="http://schemas.openxmlformats.org/officeDocument/2006/relationships/hyperlink" Target="https://csueastbay.screenstepslive.com/a/1893691-how-to-access-microsoft-copilot" TargetMode="External"/><Relationship Id="rId5" Type="http://schemas.openxmlformats.org/officeDocument/2006/relationships/hyperlink" Target="https://copilot.cloud.microsoft/en-US/prompts" TargetMode="External"/><Relationship Id="rId6" Type="http://schemas.openxmlformats.org/officeDocument/2006/relationships/hyperlink" Target="https://support.microsoft.com/en-us/topic/learn-about-copilot-prompts-f6c3b467-f07c-4db1-ae54-ffac96184dd5?ocid=CopilotLab_SMC_ArticleLearnAbout" TargetMode="External"/><Relationship Id="rId7" Type="http://schemas.openxmlformats.org/officeDocument/2006/relationships/hyperlink" Target="https://www.microsoft.com/en-us/worklab/seven-tips-for-having-a-great-conversation-with-copilot" TargetMode="External"/><Relationship Id="rId8" Type="http://schemas.openxmlformats.org/officeDocument/2006/relationships/hyperlink" Target="https://www.linkedin.com/learning/topics/copilot?trk=video_title_to_software_topic&amp;upsellOrderOrigin=default_guest_learn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courses.pepperdine.edu/access/content/user/cheard/Twine/Generative_AI_Syllabus_Statement.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csueastbay.edu/aps/academic-services/academic-policies/academic-dishonesty.html#:~:text=If%20there%20is%20evidence%20of,the%20student%20allowed%20to%20finish." TargetMode="External"/><Relationship Id="rId4" Type="http://schemas.openxmlformats.org/officeDocument/2006/relationships/hyperlink" Target="https://www.csueastbay.edu/aps/academic-services/academic-policies/academic-dishonesty.html#:~:text=If%20there%20is%20evidence%20of,the%20student%20allowed%20to%20finish." TargetMode="External"/><Relationship Id="rId5" Type="http://schemas.openxmlformats.org/officeDocument/2006/relationships/hyperlink" Target="https://www.csueastbay.edu/aps/academic-services/academic-policies/academic-dishonesty.html#:~:text=If%20there%20is%20evidence%20of,the%20student%20allowed%20to%20finish."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
          <p:cNvSpPr txBox="1"/>
          <p:nvPr>
            <p:ph type="ctrTitle"/>
          </p:nvPr>
        </p:nvSpPr>
        <p:spPr>
          <a:xfrm>
            <a:off x="484200" y="4517375"/>
            <a:ext cx="10745453"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3600"/>
              <a:buFont typeface="Montserrat ExtraBold"/>
              <a:buNone/>
            </a:pPr>
            <a:r>
              <a:rPr lang="en-US"/>
              <a:t>AI Infused Assignments – Spring 2025</a:t>
            </a:r>
            <a:br>
              <a:rPr lang="en-US"/>
            </a:br>
            <a:r>
              <a:rPr lang="en-US"/>
              <a:t>Working Group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39f5e813ef_1_0"/>
          <p:cNvSpPr txBox="1"/>
          <p:nvPr>
            <p:ph type="ctrTitle"/>
          </p:nvPr>
        </p:nvSpPr>
        <p:spPr>
          <a:xfrm>
            <a:off x="231175" y="183000"/>
            <a:ext cx="5170200" cy="752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3400">
                <a:solidFill>
                  <a:schemeClr val="dk1"/>
                </a:solidFill>
              </a:rPr>
              <a:t>Michelle St. George </a:t>
            </a:r>
            <a:endParaRPr sz="3400">
              <a:solidFill>
                <a:schemeClr val="dk1"/>
              </a:solidFill>
            </a:endParaRPr>
          </a:p>
        </p:txBody>
      </p:sp>
      <p:sp>
        <p:nvSpPr>
          <p:cNvPr id="191" name="Google Shape;191;g339f5e813ef_1_0"/>
          <p:cNvSpPr txBox="1"/>
          <p:nvPr/>
        </p:nvSpPr>
        <p:spPr>
          <a:xfrm>
            <a:off x="0" y="935100"/>
            <a:ext cx="10285800" cy="5956800"/>
          </a:xfrm>
          <a:prstGeom prst="rect">
            <a:avLst/>
          </a:prstGeom>
          <a:noFill/>
          <a:ln>
            <a:noFill/>
          </a:ln>
        </p:spPr>
        <p:txBody>
          <a:bodyPr anchorCtr="0" anchor="t" bIns="45700" lIns="91425" spcFirstLastPara="1" rIns="91425" wrap="square" tIns="45700">
            <a:spAutoFit/>
          </a:bodyPr>
          <a:lstStyle/>
          <a:p>
            <a:pPr indent="-323850" lvl="0" marL="285750" marR="0" rtl="0" algn="l">
              <a:lnSpc>
                <a:spcPct val="100000"/>
              </a:lnSpc>
              <a:spcBef>
                <a:spcPts val="0"/>
              </a:spcBef>
              <a:spcAft>
                <a:spcPts val="0"/>
              </a:spcAft>
              <a:buClr>
                <a:srgbClr val="000000"/>
              </a:buClr>
              <a:buSzPts val="2000"/>
              <a:buFont typeface="Times New Roman"/>
              <a:buChar char="•"/>
            </a:pPr>
            <a:r>
              <a:rPr b="1" i="0" lang="en-US" sz="2000" u="none" cap="none" strike="noStrike">
                <a:solidFill>
                  <a:srgbClr val="000000"/>
                </a:solidFill>
                <a:latin typeface="Times New Roman"/>
                <a:ea typeface="Times New Roman"/>
                <a:cs typeface="Times New Roman"/>
                <a:sym typeface="Times New Roman"/>
              </a:rPr>
              <a:t>DEPARTMENT – WLL</a:t>
            </a:r>
            <a:endParaRPr b="1" i="0" sz="2000" u="none" cap="none" strike="noStrike">
              <a:solidFill>
                <a:srgbClr val="000000"/>
              </a:solidFill>
              <a:latin typeface="Times New Roman"/>
              <a:ea typeface="Times New Roman"/>
              <a:cs typeface="Times New Roman"/>
              <a:sym typeface="Times New Roman"/>
            </a:endParaRPr>
          </a:p>
          <a:p>
            <a:pPr indent="-323850" lvl="0" marL="285750" marR="0" rtl="0" algn="l">
              <a:lnSpc>
                <a:spcPct val="100000"/>
              </a:lnSpc>
              <a:spcBef>
                <a:spcPts val="0"/>
              </a:spcBef>
              <a:spcAft>
                <a:spcPts val="0"/>
              </a:spcAft>
              <a:buClr>
                <a:srgbClr val="000000"/>
              </a:buClr>
              <a:buSzPts val="2000"/>
              <a:buFont typeface="Times New Roman"/>
              <a:buChar char="•"/>
            </a:pPr>
            <a:r>
              <a:rPr b="1" i="0" lang="en-US" sz="2000" u="none" cap="none" strike="noStrike">
                <a:solidFill>
                  <a:srgbClr val="000000"/>
                </a:solidFill>
                <a:latin typeface="Times New Roman"/>
                <a:ea typeface="Times New Roman"/>
                <a:cs typeface="Times New Roman"/>
                <a:sym typeface="Times New Roman"/>
              </a:rPr>
              <a:t>CLASS/ SUBJECT  in which you want to implement AI – English 200</a:t>
            </a:r>
            <a:endParaRPr i="0" sz="2000" u="none" cap="none" strike="noStrike">
              <a:solidFill>
                <a:srgbClr val="000000"/>
              </a:solidFill>
              <a:latin typeface="Times New Roman"/>
              <a:ea typeface="Times New Roman"/>
              <a:cs typeface="Times New Roman"/>
              <a:sym typeface="Times New Roman"/>
            </a:endParaRPr>
          </a:p>
          <a:p>
            <a:pPr indent="-196850" lvl="0" marL="285750" marR="0" rtl="0" algn="l">
              <a:lnSpc>
                <a:spcPct val="100000"/>
              </a:lnSpc>
              <a:spcBef>
                <a:spcPts val="0"/>
              </a:spcBef>
              <a:spcAft>
                <a:spcPts val="0"/>
              </a:spcAft>
              <a:buClr>
                <a:srgbClr val="000000"/>
              </a:buClr>
              <a:buSzPts val="1400"/>
              <a:buFont typeface="Arial"/>
              <a:buNone/>
            </a:pPr>
            <a:r>
              <a:t/>
            </a:r>
            <a:endParaRPr b="1" i="0" sz="1600" u="none" cap="none" strike="noStrike">
              <a:solidFill>
                <a:srgbClr val="000000"/>
              </a:solidFill>
              <a:latin typeface="Times New Roman"/>
              <a:ea typeface="Times New Roman"/>
              <a:cs typeface="Times New Roman"/>
              <a:sym typeface="Times New Roman"/>
            </a:endParaRPr>
          </a:p>
          <a:p>
            <a:pPr indent="-336550" lvl="0" marL="285750" marR="0" rtl="0" algn="l">
              <a:lnSpc>
                <a:spcPct val="100000"/>
              </a:lnSpc>
              <a:spcBef>
                <a:spcPts val="0"/>
              </a:spcBef>
              <a:spcAft>
                <a:spcPts val="0"/>
              </a:spcAft>
              <a:buClr>
                <a:srgbClr val="000000"/>
              </a:buClr>
              <a:buSzPts val="2200"/>
              <a:buFont typeface="Times New Roman"/>
              <a:buChar char="•"/>
            </a:pPr>
            <a:r>
              <a:rPr b="1" lang="en-US" sz="2200">
                <a:solidFill>
                  <a:schemeClr val="dk1"/>
                </a:solidFill>
                <a:latin typeface="Times New Roman"/>
                <a:ea typeface="Times New Roman"/>
                <a:cs typeface="Times New Roman"/>
                <a:sym typeface="Times New Roman"/>
              </a:rPr>
              <a:t>PO</a:t>
            </a:r>
            <a:r>
              <a:rPr b="1" lang="en-US" sz="2200">
                <a:solidFill>
                  <a:schemeClr val="dk1"/>
                </a:solidFill>
                <a:latin typeface="Times New Roman"/>
                <a:ea typeface="Times New Roman"/>
                <a:cs typeface="Times New Roman"/>
                <a:sym typeface="Times New Roman"/>
              </a:rPr>
              <a:t>LICY</a:t>
            </a:r>
            <a:endParaRPr b="1" sz="2200">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rPr lang="en-US" sz="2200">
                <a:latin typeface="Times New Roman"/>
                <a:ea typeface="Times New Roman"/>
                <a:cs typeface="Times New Roman"/>
                <a:sym typeface="Times New Roman"/>
              </a:rPr>
              <a:t>As a community of students and writers, it’s important that we think critically about how we can use AI in ethical ways when we are writing. According to the MLA, part of being an ethical AI user means being transparent about when and how we use AI ourselves as writers.</a:t>
            </a:r>
            <a:endParaRPr sz="2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700">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rPr lang="en-US" sz="2200">
                <a:latin typeface="Times New Roman"/>
                <a:ea typeface="Times New Roman"/>
                <a:cs typeface="Times New Roman"/>
                <a:sym typeface="Times New Roman"/>
              </a:rPr>
              <a:t>In our English 200 class specifically, there will be some assignments where using AI is allowed, some assignments where using AI is restricted, and some assignments where AI is completely disallowed. During Week 2, we’ll work together to write a class policy that outlines when, where, and how we can use AI tools responsibly. If you ever find yourself tempted to use AI on an assignment where we’ve agreed AI is not allowed, please reach out to me so we can talk through the situation. Cheating won’t address the underlying issue. FYI: If you do engage in academic dishonesty as defined in CSUEB’s Academic Policy, I will be required to file an Academic Dishonesty Incident Report with the Academic Affairs Office.</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339e2771542_1_0"/>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a:t>
            </a:r>
            <a:r>
              <a:rPr lang="en-US" sz="2400">
                <a:solidFill>
                  <a:schemeClr val="dk1"/>
                </a:solidFill>
              </a:rPr>
              <a:t> Gabriela D</a:t>
            </a:r>
            <a:r>
              <a:rPr lang="en-US" sz="2400">
                <a:solidFill>
                  <a:schemeClr val="dk1"/>
                </a:solidFill>
              </a:rPr>
              <a:t>íaz-Dávalos</a:t>
            </a:r>
            <a:endParaRPr sz="2400">
              <a:solidFill>
                <a:schemeClr val="dk1"/>
              </a:solidFill>
            </a:endParaRPr>
          </a:p>
        </p:txBody>
      </p:sp>
      <p:sp>
        <p:nvSpPr>
          <p:cNvPr id="197" name="Google Shape;197;g339e2771542_1_0"/>
          <p:cNvSpPr txBox="1"/>
          <p:nvPr/>
        </p:nvSpPr>
        <p:spPr>
          <a:xfrm>
            <a:off x="231169" y="1946952"/>
            <a:ext cx="8481300" cy="3919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Writing, Language, and Literatures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a:t>
            </a:r>
            <a:r>
              <a:rPr b="1" lang="en-US">
                <a:latin typeface="Times New Roman"/>
                <a:ea typeface="Times New Roman"/>
                <a:cs typeface="Times New Roman"/>
                <a:sym typeface="Times New Roman"/>
              </a:rPr>
              <a:t>: SPAN 344 - Intro to Spanish Linguistics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POLICY:</a:t>
            </a:r>
            <a:endParaRPr b="1">
              <a:latin typeface="Times New Roman"/>
              <a:ea typeface="Times New Roman"/>
              <a:cs typeface="Times New Roman"/>
              <a:sym typeface="Times New Roman"/>
            </a:endParaRPr>
          </a:p>
          <a:p>
            <a:pPr indent="-196850" lvl="0" marL="285750" rtl="0" algn="l">
              <a:spcBef>
                <a:spcPts val="0"/>
              </a:spcBef>
              <a:spcAft>
                <a:spcPts val="0"/>
              </a:spcAft>
              <a:buNone/>
            </a:pPr>
            <a:r>
              <a:rPr lang="en-US" sz="1100">
                <a:solidFill>
                  <a:schemeClr val="dk1"/>
                </a:solidFill>
              </a:rPr>
              <a:t>		 	 	 								 							</a:t>
            </a:r>
            <a:br>
              <a:rPr lang="en-US" sz="1100">
                <a:solidFill>
                  <a:schemeClr val="dk1"/>
                </a:solidFill>
              </a:rPr>
            </a:br>
            <a:r>
              <a:rPr b="1" lang="en-US" sz="1200">
                <a:solidFill>
                  <a:schemeClr val="dk1"/>
                </a:solidFill>
              </a:rPr>
              <a:t>Academic Honesty Policy</a:t>
            </a:r>
            <a:br>
              <a:rPr b="1" lang="en-US" sz="1200">
                <a:solidFill>
                  <a:schemeClr val="dk1"/>
                </a:solidFill>
              </a:rPr>
            </a:br>
            <a:r>
              <a:rPr b="1" lang="en-US" sz="1200">
                <a:solidFill>
                  <a:schemeClr val="dk1"/>
                </a:solidFill>
              </a:rPr>
              <a:t> </a:t>
            </a:r>
            <a:r>
              <a:rPr lang="en-US" sz="1100">
                <a:solidFill>
                  <a:schemeClr val="dk1"/>
                </a:solidFill>
              </a:rPr>
              <a:t>							</a:t>
            </a:r>
            <a:br>
              <a:rPr lang="en-US" sz="1100">
                <a:solidFill>
                  <a:schemeClr val="dk1"/>
                </a:solidFill>
              </a:rPr>
            </a:br>
            <a:r>
              <a:rPr lang="en-US" sz="1200">
                <a:solidFill>
                  <a:schemeClr val="dk1"/>
                </a:solidFill>
              </a:rPr>
              <a:t>Plagiarism is using another’s ideas, words, or work without acknowledgment. All submitted coursework must be the student’s own. Resources like books or media can be consulted but must be cited. Failure to credit sources, including online material, is plagiarism. Academic dishonesty includes falsifying data, reusing work from another course, or using another’s work. Using online translators or AI tools like ChatGPT for compositions is also cheating, as it hinders skill development and fluency. Such actions will result in a grade of 0% and may lead to penalties ranging from a reprimand to course failure or expulsion, per institutional policies outlined in </a:t>
            </a:r>
            <a:r>
              <a:rPr lang="en-US" sz="1200">
                <a:solidFill>
                  <a:srgbClr val="0563C1"/>
                </a:solidFill>
              </a:rPr>
              <a:t>https://www.csueastbay.edu/aps/academic-policies/academic-dishonesty.html</a:t>
            </a:r>
            <a:r>
              <a:rPr lang="en-US" sz="1200">
                <a:solidFill>
                  <a:schemeClr val="dk1"/>
                </a:solidFill>
              </a:rPr>
              <a:t>. </a:t>
            </a:r>
            <a:br>
              <a:rPr lang="en-US" sz="1200">
                <a:solidFill>
                  <a:schemeClr val="dk1"/>
                </a:solidFill>
              </a:rPr>
            </a:br>
            <a:r>
              <a:rPr lang="en-US" sz="1100">
                <a:solidFill>
                  <a:schemeClr val="dk1"/>
                </a:solidFill>
              </a:rPr>
              <a:t> 						</a:t>
            </a:r>
            <a:endParaRPr sz="1100">
              <a:solidFill>
                <a:schemeClr val="dk1"/>
              </a:solidFill>
            </a:endParaRPr>
          </a:p>
          <a:p>
            <a:pPr indent="0" lvl="0" marL="0" rtl="0" algn="l">
              <a:lnSpc>
                <a:spcPct val="115000"/>
              </a:lnSpc>
              <a:spcBef>
                <a:spcPts val="0"/>
              </a:spcBef>
              <a:spcAft>
                <a:spcPts val="0"/>
              </a:spcAft>
              <a:buNone/>
            </a:pPr>
            <a:r>
              <a:rPr lang="en-US" sz="1100">
                <a:solidFill>
                  <a:schemeClr val="dk1"/>
                </a:solidFill>
              </a:rPr>
              <a:t>					 				</a:t>
            </a:r>
            <a:endParaRPr sz="1100">
              <a:solidFill>
                <a:schemeClr val="dk1"/>
              </a:solidFill>
            </a:endParaRPr>
          </a:p>
          <a:p>
            <a:pPr indent="-196850" lvl="0" marL="285750" rtl="0" algn="l">
              <a:spcBef>
                <a:spcPts val="0"/>
              </a:spcBef>
              <a:spcAft>
                <a:spcPts val="0"/>
              </a:spcAft>
              <a:buNone/>
            </a:pPr>
            <a:r>
              <a:rPr lang="en-US" sz="1100">
                <a:solidFill>
                  <a:schemeClr val="dk1"/>
                </a:solidFill>
              </a:rPr>
              <a:t>			</a:t>
            </a:r>
            <a:endParaRPr sz="1100">
              <a:solidFill>
                <a:schemeClr val="dk1"/>
              </a:solidFill>
            </a:endParaRPr>
          </a:p>
          <a:p>
            <a:pPr indent="-196850" lvl="0" marL="285750" rtl="0" algn="l">
              <a:spcBef>
                <a:spcPts val="0"/>
              </a:spcBef>
              <a:spcAft>
                <a:spcPts val="0"/>
              </a:spcAft>
              <a:buNone/>
            </a:pPr>
            <a:r>
              <a:rPr lang="en-US" sz="1100">
                <a:solidFill>
                  <a:schemeClr val="dk1"/>
                </a:solidFill>
              </a:rPr>
              <a:t>		</a:t>
            </a:r>
            <a:endParaRPr sz="1100">
              <a:solidFill>
                <a:schemeClr val="dk1"/>
              </a:solidFill>
            </a:endParaRPr>
          </a:p>
          <a:p>
            <a:pPr indent="-285750" lvl="0" marL="285750" marR="0" rtl="0" algn="l">
              <a:lnSpc>
                <a:spcPct val="100000"/>
              </a:lnSpc>
              <a:spcBef>
                <a:spcPts val="0"/>
              </a:spcBef>
              <a:spcAft>
                <a:spcPts val="0"/>
              </a:spcAft>
              <a:buSzPts val="1400"/>
              <a:buFont typeface="Times New Roman"/>
              <a:buChar char="•"/>
            </a:pPr>
            <a:r>
              <a:t/>
            </a:r>
            <a:endParaRPr b="1">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339e2771542_0_2"/>
          <p:cNvSpPr txBox="1"/>
          <p:nvPr>
            <p:ph type="ctrTitle"/>
          </p:nvPr>
        </p:nvSpPr>
        <p:spPr>
          <a:xfrm>
            <a:off x="136654" y="-403626"/>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a:t>
            </a:r>
            <a:r>
              <a:rPr lang="en-US" sz="2400">
                <a:solidFill>
                  <a:schemeClr val="dk1"/>
                </a:solidFill>
              </a:rPr>
              <a:t> : Ayona Chatterjee</a:t>
            </a:r>
            <a:endParaRPr sz="2400">
              <a:solidFill>
                <a:schemeClr val="dk1"/>
              </a:solidFill>
            </a:endParaRPr>
          </a:p>
        </p:txBody>
      </p:sp>
      <p:sp>
        <p:nvSpPr>
          <p:cNvPr id="203" name="Google Shape;203;g339e2771542_0_2"/>
          <p:cNvSpPr txBox="1"/>
          <p:nvPr/>
        </p:nvSpPr>
        <p:spPr>
          <a:xfrm>
            <a:off x="243044" y="1071477"/>
            <a:ext cx="8481300" cy="5428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Statistics &amp; D</a:t>
            </a:r>
            <a:r>
              <a:rPr b="1" lang="en-US">
                <a:latin typeface="Times New Roman"/>
                <a:ea typeface="Times New Roman"/>
                <a:cs typeface="Times New Roman"/>
                <a:sym typeface="Times New Roman"/>
              </a:rPr>
              <a:t>ata Science</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want to implement AI –  DATA 215 - Intro to Data Science</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POLICY: </a:t>
            </a:r>
            <a:r>
              <a:rPr lang="en-US" sz="1200">
                <a:solidFill>
                  <a:srgbClr val="2D3B45"/>
                </a:solidFill>
              </a:rPr>
              <a:t>I used the Pepperdine University non-AI Syllabus Statement Crafting tool and below is what I came up with.</a:t>
            </a:r>
            <a:endParaRPr sz="1200">
              <a:solidFill>
                <a:srgbClr val="2D3B45"/>
              </a:solidFill>
            </a:endParaRPr>
          </a:p>
          <a:p>
            <a:pPr indent="-317500" lvl="0" marL="457200" rtl="0" algn="l">
              <a:lnSpc>
                <a:spcPct val="115000"/>
              </a:lnSpc>
              <a:spcBef>
                <a:spcPts val="0"/>
              </a:spcBef>
              <a:spcAft>
                <a:spcPts val="0"/>
              </a:spcAft>
              <a:buSzPts val="1400"/>
              <a:buChar char="•"/>
            </a:pPr>
            <a:r>
              <a:rPr i="1" lang="en-US" sz="1200">
                <a:solidFill>
                  <a:srgbClr val="2D3B45"/>
                </a:solidFill>
              </a:rPr>
              <a:t>Generative artificial intelligence tools—software that creates new text, images, computer code, audio, video, and other content—have become widely available. Well-known examples include ChatGPT for text, CoPilot for codes and DALL•E for images. This policy governs all such tools, including those released during our semester together. You may use generative AI tools on assignments in this course when I explicitly permit you to do so. Otherwise, you should refrain from using such tools. If you do use generative AI tools on assignments in this class, you must properly document and credit the tools themselves. Cite the tool you used, following the pattern for computer software given in the specified style guide. Additionally, please include a brief description of which AI tools you used and the prompts that you used to help you with your work. If you choose to use generative AI tools, please remember that they are typically trained on limited datasets that may be out of date. Additionally, generative AI datasets are trained on pre-existing material, including copyrighted material; therefore, relying on a generative AI tool may result in plagiarism or copyright violations. Finally, keep in mind that the goal of generative AI tools is to produce content that seems to have been produced by a human, not to produce accurate or reliable content; therefore, relying on a generative AI tool may result in your submission of inaccurate content. It is your responsibility—not the tool’s—to assure the quality, integrity, and accuracy of work you submit in any college course. If you use generative AI tools to complete assignments in this course, in ways that I have not explicitly authorized, I will apply the CSU East Bay's Academic Integrity Policy as appropriate to your specific case. In addition, you must be wary of unintentional plagiarism or fabrication of data. Please act with integrity, for the sake of both your personal character and your academic record.</a:t>
            </a:r>
            <a:endParaRPr i="1" sz="1200">
              <a:solidFill>
                <a:srgbClr val="2D3B45"/>
              </a:solidFill>
            </a:endParaRPr>
          </a:p>
          <a:p>
            <a:pPr indent="-285750" lvl="0" marL="285750" marR="0" rtl="0" algn="l">
              <a:lnSpc>
                <a:spcPct val="100000"/>
              </a:lnSpc>
              <a:spcBef>
                <a:spcPts val="0"/>
              </a:spcBef>
              <a:spcAft>
                <a:spcPts val="0"/>
              </a:spcAft>
              <a:buSzPts val="1400"/>
              <a:buFont typeface="Times New Roman"/>
              <a:buChar char="•"/>
            </a:pPr>
            <a:r>
              <a:t/>
            </a:r>
            <a:endParaRPr b="1">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39e2771542_5_0"/>
          <p:cNvSpPr txBox="1"/>
          <p:nvPr>
            <p:ph type="ctrTitle"/>
          </p:nvPr>
        </p:nvSpPr>
        <p:spPr>
          <a:xfrm>
            <a:off x="136654" y="-403626"/>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a:t>
            </a:r>
            <a:r>
              <a:rPr lang="en-US" sz="2400">
                <a:solidFill>
                  <a:schemeClr val="dk1"/>
                </a:solidFill>
              </a:rPr>
              <a:t> : Mia Livaudais</a:t>
            </a:r>
            <a:endParaRPr sz="2400">
              <a:solidFill>
                <a:schemeClr val="dk1"/>
              </a:solidFill>
            </a:endParaRPr>
          </a:p>
        </p:txBody>
      </p:sp>
      <p:sp>
        <p:nvSpPr>
          <p:cNvPr id="209" name="Google Shape;209;g339e2771542_5_0"/>
          <p:cNvSpPr txBox="1"/>
          <p:nvPr/>
        </p:nvSpPr>
        <p:spPr>
          <a:xfrm>
            <a:off x="243044" y="1071477"/>
            <a:ext cx="8481300" cy="5362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a:t>
            </a:r>
            <a:r>
              <a:rPr b="1" lang="en-US">
                <a:latin typeface="Times New Roman"/>
                <a:ea typeface="Times New Roman"/>
                <a:cs typeface="Times New Roman"/>
                <a:sym typeface="Times New Roman"/>
              </a:rPr>
              <a:t>Public Health</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want to implement </a:t>
            </a:r>
            <a:r>
              <a:rPr b="1" lang="en-US">
                <a:latin typeface="Times New Roman"/>
                <a:ea typeface="Times New Roman"/>
                <a:cs typeface="Times New Roman"/>
                <a:sym typeface="Times New Roman"/>
              </a:rPr>
              <a:t>PH 400- Health Policy Research and Analysis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POLICY: </a:t>
            </a:r>
            <a:r>
              <a:rPr lang="en-US" sz="1200">
                <a:solidFill>
                  <a:srgbClr val="2D3B45"/>
                </a:solidFill>
              </a:rPr>
              <a:t>I used the Pepperdine University non-AI Syllabus Statement Crafting tool and below is what I came up with.</a:t>
            </a:r>
            <a:endParaRPr sz="1200">
              <a:solidFill>
                <a:srgbClr val="2D3B45"/>
              </a:solidFill>
            </a:endParaRPr>
          </a:p>
          <a:p>
            <a:pPr indent="-304800" lvl="0" marL="457200" rtl="0" algn="l">
              <a:lnSpc>
                <a:spcPct val="115000"/>
              </a:lnSpc>
              <a:spcBef>
                <a:spcPts val="0"/>
              </a:spcBef>
              <a:spcAft>
                <a:spcPts val="0"/>
              </a:spcAft>
              <a:buClr>
                <a:schemeClr val="dk1"/>
              </a:buClr>
              <a:buSzPts val="1200"/>
              <a:buChar char="•"/>
            </a:pPr>
            <a:r>
              <a:rPr i="1" lang="en-US" sz="1200">
                <a:solidFill>
                  <a:schemeClr val="dk1"/>
                </a:solidFill>
                <a:highlight>
                  <a:srgbClr val="FFFFFF"/>
                </a:highlight>
              </a:rPr>
              <a:t>Generative artificial intelligence tools—software that creates new text, images, computer code, audio, video, and other content—have become widely available. Well-known examples include ChatGPT for text and DALL•E for images. This policy governs all such tools, including those released during our semester together. You may use generative AI tools on assignments in this course, within the following limitations. If you do use generative AI tools on assignments in this class, please include a brief description of how you used the tool. If you choose to use generative AI tools, please remember that they are typically trained on limited datasets that may be out of date. Additionally, generative AI datasets are trained on pre-existing material, including copyrighted material; therefore, relying on a generative AI tool may result in plagiarism or copyright violations. Finally, keep in mind that the goal of generative AI tools is to produce content that seems to have been produced by a human, not to produce accurate or reliable content; therefore, relying on a generative AI tool may result in your submission of inaccurate content. It is your responsibility—not the tool’s—to assure the quality, integrity, and accuracy of work you submit in any college course. If you use generative AI tools to complete assignments in this course, in ways that I have not explicitly authorized, I will apply the Seaver College Code of Academic Integrity as appropriate to your specific case. In addition, you must be wary of unintentional plagiarism or fabrication of data. </a:t>
            </a:r>
            <a:r>
              <a:rPr i="1" lang="en-US" sz="1200">
                <a:solidFill>
                  <a:schemeClr val="dk1"/>
                </a:solidFill>
              </a:rPr>
              <a:t>It is your responsibility—not the tool’s—to assure the quality, integrity, and accuracy of work you submit in any college course. If you use generative AI tools to complete assignments in this course, in ways that I have not explicitly authorized, I will apply the CSU East Bay's Academic Integrity Policy as appropriate to your specific case. In addition, you must be wary of unintentional plagiarism or fabrication of data. Please act with integrity, for the sake of both your personal character and your academic record.</a:t>
            </a:r>
            <a:endParaRPr b="1">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3d975c2737_9_0"/>
          <p:cNvSpPr txBox="1"/>
          <p:nvPr>
            <p:ph type="ctrTitle"/>
          </p:nvPr>
        </p:nvSpPr>
        <p:spPr>
          <a:xfrm>
            <a:off x="136654" y="-403626"/>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a:t>
            </a:r>
            <a:r>
              <a:rPr lang="en-US" sz="2400">
                <a:solidFill>
                  <a:schemeClr val="dk1"/>
                </a:solidFill>
              </a:rPr>
              <a:t> : Mia Livaudais (2)</a:t>
            </a:r>
            <a:endParaRPr sz="2400">
              <a:solidFill>
                <a:schemeClr val="dk1"/>
              </a:solidFill>
            </a:endParaRPr>
          </a:p>
        </p:txBody>
      </p:sp>
      <p:sp>
        <p:nvSpPr>
          <p:cNvPr id="215" name="Google Shape;215;g33d975c2737_9_0"/>
          <p:cNvSpPr txBox="1"/>
          <p:nvPr/>
        </p:nvSpPr>
        <p:spPr>
          <a:xfrm>
            <a:off x="243044" y="1071477"/>
            <a:ext cx="8481300" cy="3223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a:t>
            </a:r>
            <a:r>
              <a:rPr b="1" lang="en-US">
                <a:latin typeface="Times New Roman"/>
                <a:ea typeface="Times New Roman"/>
                <a:cs typeface="Times New Roman"/>
                <a:sym typeface="Times New Roman"/>
              </a:rPr>
              <a:t>Public Health</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want to implement </a:t>
            </a:r>
            <a:r>
              <a:rPr b="1" lang="en-US">
                <a:latin typeface="Times New Roman"/>
                <a:ea typeface="Times New Roman"/>
                <a:cs typeface="Times New Roman"/>
                <a:sym typeface="Times New Roman"/>
              </a:rPr>
              <a:t>PH 400- Health Policy Research and Analysis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1200">
              <a:solidFill>
                <a:srgbClr val="2D3B45"/>
              </a:solidFill>
            </a:endParaRPr>
          </a:p>
          <a:p>
            <a:pPr indent="-304800" lvl="0" marL="457200" rtl="0" algn="l">
              <a:lnSpc>
                <a:spcPct val="115000"/>
              </a:lnSpc>
              <a:spcBef>
                <a:spcPts val="900"/>
              </a:spcBef>
              <a:spcAft>
                <a:spcPts val="0"/>
              </a:spcAft>
              <a:buClr>
                <a:schemeClr val="dk1"/>
              </a:buClr>
              <a:buSzPts val="1200"/>
              <a:buChar char="•"/>
            </a:pPr>
            <a:r>
              <a:rPr b="1" lang="en-US" sz="1200">
                <a:solidFill>
                  <a:schemeClr val="dk1"/>
                </a:solidFill>
                <a:highlight>
                  <a:srgbClr val="FFFFFF"/>
                </a:highlight>
              </a:rPr>
              <a:t>Examples of </a:t>
            </a:r>
            <a:r>
              <a:rPr b="1" lang="en-US" sz="1200">
                <a:solidFill>
                  <a:schemeClr val="dk1"/>
                </a:solidFill>
                <a:highlight>
                  <a:srgbClr val="FFFFFF"/>
                </a:highlight>
              </a:rPr>
              <a:t>appropriate</a:t>
            </a:r>
            <a:r>
              <a:rPr b="1" lang="en-US" sz="1200">
                <a:solidFill>
                  <a:schemeClr val="dk1"/>
                </a:solidFill>
                <a:highlight>
                  <a:srgbClr val="FFFFFF"/>
                </a:highlight>
              </a:rPr>
              <a:t> use of AI:</a:t>
            </a:r>
            <a:endParaRPr b="1" sz="1200">
              <a:solidFill>
                <a:schemeClr val="dk1"/>
              </a:solidFill>
              <a:highlight>
                <a:srgbClr val="FFFFFF"/>
              </a:highlight>
            </a:endParaRPr>
          </a:p>
          <a:p>
            <a:pPr indent="-304800" lvl="1" marL="914400" rtl="0" algn="l">
              <a:lnSpc>
                <a:spcPct val="115000"/>
              </a:lnSpc>
              <a:spcBef>
                <a:spcPts val="0"/>
              </a:spcBef>
              <a:spcAft>
                <a:spcPts val="0"/>
              </a:spcAft>
              <a:buClr>
                <a:schemeClr val="dk1"/>
              </a:buClr>
              <a:buSzPts val="1200"/>
              <a:buChar char="○"/>
            </a:pPr>
            <a:r>
              <a:rPr i="1" lang="en-US" sz="1200">
                <a:solidFill>
                  <a:schemeClr val="dk1"/>
                </a:solidFill>
                <a:highlight>
                  <a:srgbClr val="FFFFFF"/>
                </a:highlight>
              </a:rPr>
              <a:t>brainstorming ideas and structure of arguments </a:t>
            </a:r>
            <a:endParaRPr i="1" sz="1200">
              <a:solidFill>
                <a:schemeClr val="dk1"/>
              </a:solidFill>
              <a:highlight>
                <a:srgbClr val="FFFFFF"/>
              </a:highlight>
            </a:endParaRPr>
          </a:p>
          <a:p>
            <a:pPr indent="-304800" lvl="1" marL="914400" rtl="0" algn="l">
              <a:lnSpc>
                <a:spcPct val="115000"/>
              </a:lnSpc>
              <a:spcBef>
                <a:spcPts val="0"/>
              </a:spcBef>
              <a:spcAft>
                <a:spcPts val="0"/>
              </a:spcAft>
              <a:buClr>
                <a:schemeClr val="dk1"/>
              </a:buClr>
              <a:buSzPts val="1200"/>
              <a:buChar char="○"/>
            </a:pPr>
            <a:r>
              <a:rPr i="1" lang="en-US" sz="1200">
                <a:solidFill>
                  <a:schemeClr val="dk1"/>
                </a:solidFill>
              </a:rPr>
              <a:t>checking the grammar and typos in your writing. </a:t>
            </a:r>
            <a:endParaRPr i="1" sz="1200">
              <a:solidFill>
                <a:schemeClr val="dk1"/>
              </a:solidFill>
            </a:endParaRPr>
          </a:p>
          <a:p>
            <a:pPr indent="-304800" lvl="1" marL="914400" rtl="0" algn="l">
              <a:spcBef>
                <a:spcPts val="0"/>
              </a:spcBef>
              <a:spcAft>
                <a:spcPts val="0"/>
              </a:spcAft>
              <a:buClr>
                <a:schemeClr val="dk1"/>
              </a:buClr>
              <a:buSzPts val="1200"/>
              <a:buChar char="○"/>
            </a:pPr>
            <a:r>
              <a:rPr i="1" lang="en-US" sz="1200">
                <a:solidFill>
                  <a:schemeClr val="dk1"/>
                </a:solidFill>
              </a:rPr>
              <a:t>data analysis and creating tables</a:t>
            </a:r>
            <a:endParaRPr i="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US" sz="1200">
                <a:solidFill>
                  <a:schemeClr val="dk1"/>
                </a:solidFill>
                <a:highlight>
                  <a:schemeClr val="lt1"/>
                </a:highlight>
              </a:rPr>
              <a:t>Examples of inappropriate use of AI:</a:t>
            </a:r>
            <a:endParaRPr b="1" sz="1200">
              <a:solidFill>
                <a:schemeClr val="dk1"/>
              </a:solidFill>
              <a:highlight>
                <a:schemeClr val="lt1"/>
              </a:highlight>
            </a:endParaRPr>
          </a:p>
          <a:p>
            <a:pPr indent="-304800" lvl="1" marL="914400" rtl="0" algn="l">
              <a:lnSpc>
                <a:spcPct val="115000"/>
              </a:lnSpc>
              <a:spcBef>
                <a:spcPts val="0"/>
              </a:spcBef>
              <a:spcAft>
                <a:spcPts val="0"/>
              </a:spcAft>
              <a:buClr>
                <a:schemeClr val="dk1"/>
              </a:buClr>
              <a:buSzPts val="1200"/>
              <a:buChar char="○"/>
            </a:pPr>
            <a:r>
              <a:rPr i="1" lang="en-US" sz="1200">
                <a:solidFill>
                  <a:schemeClr val="dk1"/>
                </a:solidFill>
                <a:highlight>
                  <a:schemeClr val="lt1"/>
                </a:highlight>
              </a:rPr>
              <a:t>critical thinking and development of policy solutions</a:t>
            </a:r>
            <a:endParaRPr i="1" sz="1200">
              <a:solidFill>
                <a:schemeClr val="dk1"/>
              </a:solidFill>
              <a:highlight>
                <a:schemeClr val="lt1"/>
              </a:highlight>
            </a:endParaRPr>
          </a:p>
          <a:p>
            <a:pPr indent="-304800" lvl="1" marL="914400" rtl="0" algn="l">
              <a:lnSpc>
                <a:spcPct val="115000"/>
              </a:lnSpc>
              <a:spcBef>
                <a:spcPts val="0"/>
              </a:spcBef>
              <a:spcAft>
                <a:spcPts val="0"/>
              </a:spcAft>
              <a:buClr>
                <a:schemeClr val="dk1"/>
              </a:buClr>
              <a:buSzPts val="1200"/>
              <a:buChar char="○"/>
            </a:pPr>
            <a:r>
              <a:rPr i="1" lang="en-US" sz="1200">
                <a:solidFill>
                  <a:schemeClr val="dk1"/>
                </a:solidFill>
                <a:highlight>
                  <a:schemeClr val="lt1"/>
                </a:highlight>
              </a:rPr>
              <a:t>rely on AI without extensive personal input</a:t>
            </a:r>
            <a:endParaRPr i="1" sz="1200">
              <a:solidFill>
                <a:schemeClr val="dk1"/>
              </a:solidFill>
              <a:highlight>
                <a:schemeClr val="lt1"/>
              </a:highlight>
            </a:endParaRPr>
          </a:p>
          <a:p>
            <a:pPr indent="-304800" lvl="1" marL="914400" rtl="0" algn="l">
              <a:lnSpc>
                <a:spcPct val="115000"/>
              </a:lnSpc>
              <a:spcBef>
                <a:spcPts val="0"/>
              </a:spcBef>
              <a:spcAft>
                <a:spcPts val="0"/>
              </a:spcAft>
              <a:buClr>
                <a:schemeClr val="dk1"/>
              </a:buClr>
              <a:buSzPts val="1200"/>
              <a:buChar char="○"/>
            </a:pPr>
            <a:r>
              <a:rPr i="1" lang="en-US" sz="1200">
                <a:solidFill>
                  <a:schemeClr val="dk1"/>
                </a:solidFill>
                <a:highlight>
                  <a:schemeClr val="lt1"/>
                </a:highlight>
              </a:rPr>
              <a:t>used to respond to quizzes and exams</a:t>
            </a:r>
            <a:endParaRPr i="1" sz="1200">
              <a:solidFill>
                <a:schemeClr val="dk1"/>
              </a:solidFill>
              <a:highlight>
                <a:schemeClr val="lt1"/>
              </a:highlight>
            </a:endParaRPr>
          </a:p>
          <a:p>
            <a:pPr indent="0" lvl="0" marL="0" rtl="0" algn="l">
              <a:lnSpc>
                <a:spcPct val="115000"/>
              </a:lnSpc>
              <a:spcBef>
                <a:spcPts val="900"/>
              </a:spcBef>
              <a:spcAft>
                <a:spcPts val="900"/>
              </a:spcAft>
              <a:buNone/>
            </a:pPr>
            <a:r>
              <a:rPr b="1" lang="en-US" sz="1200">
                <a:solidFill>
                  <a:schemeClr val="dk1"/>
                </a:solidFill>
                <a:highlight>
                  <a:schemeClr val="lt1"/>
                </a:highlight>
              </a:rPr>
              <a:t>AI is a strong tool to help refine and develop your ideas and policy memo. However, it should not replace your voice or critical thinking skills. </a:t>
            </a:r>
            <a:endParaRPr b="1" sz="1200">
              <a:solidFill>
                <a:schemeClr val="dk1"/>
              </a:solidFill>
              <a:highlight>
                <a:schemeClr val="lt1"/>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3d8b1c3d68_5_3"/>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a:t>
            </a:r>
            <a:r>
              <a:rPr lang="en-US" sz="2400">
                <a:solidFill>
                  <a:schemeClr val="dk1"/>
                </a:solidFill>
              </a:rPr>
              <a:t> (Ana Almeida)</a:t>
            </a:r>
            <a:endParaRPr sz="2400">
              <a:solidFill>
                <a:schemeClr val="dk1"/>
              </a:solidFill>
            </a:endParaRPr>
          </a:p>
        </p:txBody>
      </p:sp>
      <p:sp>
        <p:nvSpPr>
          <p:cNvPr id="221" name="Google Shape;221;g33d8b1c3d68_5_3"/>
          <p:cNvSpPr txBox="1"/>
          <p:nvPr/>
        </p:nvSpPr>
        <p:spPr>
          <a:xfrm>
            <a:off x="231169" y="1946952"/>
            <a:ext cx="8481300" cy="4802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Biological Sciences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want to implement AI – </a:t>
            </a:r>
            <a:r>
              <a:rPr b="1" lang="en-US">
                <a:latin typeface="Times New Roman"/>
                <a:ea typeface="Times New Roman"/>
                <a:cs typeface="Times New Roman"/>
                <a:sym typeface="Times New Roman"/>
              </a:rPr>
              <a:t>All biology classes I teach, especially upper-div and grad courses</a:t>
            </a:r>
            <a:endParaRPr b="1">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POLICY - </a:t>
            </a:r>
            <a:endParaRPr b="1">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Times New Roman"/>
              <a:ea typeface="Times New Roman"/>
              <a:cs typeface="Times New Roman"/>
              <a:sym typeface="Times New Roman"/>
            </a:endParaRPr>
          </a:p>
          <a:p>
            <a:pPr indent="0" lvl="0" marL="457200" rtl="0" algn="l">
              <a:spcBef>
                <a:spcPts val="0"/>
              </a:spcBef>
              <a:spcAft>
                <a:spcPts val="0"/>
              </a:spcAft>
              <a:buNone/>
            </a:pPr>
            <a:r>
              <a:rPr lang="en-US" sz="1600" u="sng">
                <a:latin typeface="Times New Roman"/>
                <a:ea typeface="Times New Roman"/>
                <a:cs typeface="Times New Roman"/>
                <a:sym typeface="Times New Roman"/>
              </a:rPr>
              <a:t>Plagiarism and use of AI</a:t>
            </a:r>
            <a:r>
              <a:rPr lang="en-US"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Times New Roman"/>
              <a:ea typeface="Times New Roman"/>
              <a:cs typeface="Times New Roman"/>
              <a:sym typeface="Times New Roman"/>
            </a:endParaRPr>
          </a:p>
          <a:p>
            <a:pPr indent="0" lvl="0" marL="457200" rtl="0" algn="l">
              <a:spcBef>
                <a:spcPts val="0"/>
              </a:spcBef>
              <a:spcAft>
                <a:spcPts val="0"/>
              </a:spcAft>
              <a:buNone/>
            </a:pPr>
            <a:r>
              <a:rPr lang="en-US" sz="1600">
                <a:latin typeface="Times New Roman"/>
                <a:ea typeface="Times New Roman"/>
                <a:cs typeface="Times New Roman"/>
                <a:sym typeface="Times New Roman"/>
              </a:rPr>
              <a:t>According to CSUEB “plagiarism, which includes taking the words, ideas, or substance of another and either copying or paraphrasing the work without giving credit to the source through appropriate use of footnotes, quotation marks, or reference citations”. Although I am not opposed to the use of generative artificial intelligence (GAI) tools, such as ChatGPT, in this course, any such use must be appropriately acknowledged and cited.</a:t>
            </a:r>
            <a:endParaRPr sz="1600">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Times New Roman"/>
              <a:ea typeface="Times New Roman"/>
              <a:cs typeface="Times New Roman"/>
              <a:sym typeface="Times New Roman"/>
            </a:endParaRPr>
          </a:p>
          <a:p>
            <a:pPr indent="0" lvl="0" marL="457200" rtl="0" algn="l">
              <a:spcBef>
                <a:spcPts val="0"/>
              </a:spcBef>
              <a:spcAft>
                <a:spcPts val="0"/>
              </a:spcAft>
              <a:buNone/>
            </a:pPr>
            <a:r>
              <a:rPr lang="en-US" sz="1600">
                <a:latin typeface="Times New Roman"/>
                <a:ea typeface="Times New Roman"/>
                <a:cs typeface="Times New Roman"/>
                <a:sym typeface="Times New Roman"/>
              </a:rPr>
              <a:t>Ultimately, it is your responsibility to assess the validity and applicability of any GAI output that you submit; you bear the final responsibility. Use of GAI without proper acknowledgement and citation might be considered academic dishonesty. Please refer to the University Policy on</a:t>
            </a:r>
            <a:endParaRPr sz="1600">
              <a:latin typeface="Times New Roman"/>
              <a:ea typeface="Times New Roman"/>
              <a:cs typeface="Times New Roman"/>
              <a:sym typeface="Times New Roman"/>
            </a:endParaRPr>
          </a:p>
          <a:p>
            <a:pPr indent="0" lvl="0" marL="457200" rtl="0" algn="l">
              <a:spcBef>
                <a:spcPts val="0"/>
              </a:spcBef>
              <a:spcAft>
                <a:spcPts val="0"/>
              </a:spcAft>
              <a:buNone/>
            </a:pPr>
            <a:r>
              <a:rPr lang="en-US" sz="1600">
                <a:latin typeface="Times New Roman"/>
                <a:ea typeface="Times New Roman"/>
                <a:cs typeface="Times New Roman"/>
                <a:sym typeface="Times New Roman"/>
              </a:rPr>
              <a:t>Academic Dishonesty for more details.</a:t>
            </a:r>
            <a:endParaRPr sz="1600">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33c6137d851_0_0"/>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a:t>
            </a:r>
            <a:r>
              <a:rPr lang="en-US" sz="2400">
                <a:solidFill>
                  <a:schemeClr val="dk1"/>
                </a:solidFill>
              </a:rPr>
              <a:t> Ja Won Lee</a:t>
            </a:r>
            <a:endParaRPr sz="2400">
              <a:solidFill>
                <a:schemeClr val="dk1"/>
              </a:solidFill>
            </a:endParaRPr>
          </a:p>
        </p:txBody>
      </p:sp>
      <p:sp>
        <p:nvSpPr>
          <p:cNvPr id="227" name="Google Shape;227;g33c6137d851_0_0"/>
          <p:cNvSpPr txBox="1"/>
          <p:nvPr/>
        </p:nvSpPr>
        <p:spPr>
          <a:xfrm>
            <a:off x="231169" y="1946952"/>
            <a:ext cx="8481300" cy="30015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ART</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want to implement AI – </a:t>
            </a:r>
            <a:r>
              <a:rPr b="1" lang="en-US">
                <a:solidFill>
                  <a:schemeClr val="dk1"/>
                </a:solidFill>
                <a:latin typeface="Times New Roman"/>
                <a:ea typeface="Times New Roman"/>
                <a:cs typeface="Times New Roman"/>
                <a:sym typeface="Times New Roman"/>
              </a:rPr>
              <a:t> </a:t>
            </a:r>
            <a:r>
              <a:rPr lang="en-US">
                <a:solidFill>
                  <a:schemeClr val="dk1"/>
                </a:solidFill>
                <a:latin typeface="Times New Roman"/>
                <a:ea typeface="Times New Roman"/>
                <a:cs typeface="Times New Roman"/>
                <a:sym typeface="Times New Roman"/>
              </a:rPr>
              <a:t>Art 120: Art of Asia and Pacific World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POLICY</a:t>
            </a:r>
            <a:endParaRPr b="1">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1500">
                <a:latin typeface="Times New Roman"/>
                <a:ea typeface="Times New Roman"/>
                <a:cs typeface="Times New Roman"/>
                <a:sym typeface="Times New Roman"/>
              </a:rPr>
              <a:t>Artificial intelligence tools may be used as supplementary resources for research and idea generation, but students must critically evaluate AI-generated content for accuracy, bias, and relevance. AI should not be used as a substitute for original analysis, class discussions, or formal writing. Any use of AI in coursework, including discussion posts, response papers, presentations, and research projects, must be properly cited. The uncredited use of AI-generated content constitutes academic dishonesty. Students are expected to develop independent critical thinking and writing skills, and they should consult the instructor if uncertain about the appropriate and ethical use of AI.</a:t>
            </a:r>
            <a:endParaRPr sz="15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33d8b1c3d68_4_0"/>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a:t>
            </a:r>
            <a:r>
              <a:rPr lang="en-US" sz="2400">
                <a:solidFill>
                  <a:schemeClr val="dk1"/>
                </a:solidFill>
              </a:rPr>
              <a:t> Tian Zhou</a:t>
            </a:r>
            <a:endParaRPr sz="2400">
              <a:solidFill>
                <a:schemeClr val="dk1"/>
              </a:solidFill>
            </a:endParaRPr>
          </a:p>
        </p:txBody>
      </p:sp>
      <p:sp>
        <p:nvSpPr>
          <p:cNvPr id="233" name="Google Shape;233;g33d8b1c3d68_4_0"/>
          <p:cNvSpPr txBox="1"/>
          <p:nvPr/>
        </p:nvSpPr>
        <p:spPr>
          <a:xfrm>
            <a:off x="231169" y="1946952"/>
            <a:ext cx="8481300" cy="31710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Co</a:t>
            </a:r>
            <a:r>
              <a:rPr b="1" lang="en-US">
                <a:latin typeface="Times New Roman"/>
                <a:ea typeface="Times New Roman"/>
                <a:cs typeface="Times New Roman"/>
                <a:sym typeface="Times New Roman"/>
              </a:rPr>
              <a:t>mputer Science</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a:t>
            </a:r>
            <a:r>
              <a:rPr b="1" lang="en-US">
                <a:latin typeface="Times New Roman"/>
                <a:ea typeface="Times New Roman"/>
                <a:cs typeface="Times New Roman"/>
                <a:sym typeface="Times New Roman"/>
              </a:rPr>
              <a:t>Software Engineering</a:t>
            </a:r>
            <a:endParaRPr b="0" i="0" sz="1400" u="none" cap="none" strike="noStrike">
              <a:solidFill>
                <a:srgbClr val="000000"/>
              </a:solidFill>
              <a:latin typeface="Arial"/>
              <a:ea typeface="Arial"/>
              <a:cs typeface="Arial"/>
              <a:sym typeface="Arial"/>
            </a:endParaRPr>
          </a:p>
          <a:p>
            <a:pPr indent="0" lvl="0" marL="8890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POLICY </a:t>
            </a:r>
            <a:endParaRPr b="1">
              <a:latin typeface="Times New Roman"/>
              <a:ea typeface="Times New Roman"/>
              <a:cs typeface="Times New Roman"/>
              <a:sym typeface="Times New Roman"/>
            </a:endParaRPr>
          </a:p>
          <a:p>
            <a:pPr indent="-317500" lvl="0" marL="457200" rtl="0" algn="l">
              <a:lnSpc>
                <a:spcPct val="125454"/>
              </a:lnSpc>
              <a:spcBef>
                <a:spcPts val="0"/>
              </a:spcBef>
              <a:spcAft>
                <a:spcPts val="0"/>
              </a:spcAft>
              <a:buSzPts val="1400"/>
              <a:buFont typeface="Times New Roman"/>
              <a:buChar char="•"/>
            </a:pPr>
            <a:r>
              <a:rPr lang="en-US" sz="1200">
                <a:solidFill>
                  <a:schemeClr val="dk1"/>
                </a:solidFill>
              </a:rPr>
              <a:t>Disallowed: AI is not allowed for exams, quizzes. You cannot use AI as a substitute for the assignments without any personal contributions.  </a:t>
            </a:r>
            <a:endParaRPr sz="1200">
              <a:solidFill>
                <a:schemeClr val="dk1"/>
              </a:solidFill>
            </a:endParaRPr>
          </a:p>
          <a:p>
            <a:pPr indent="-304800" lvl="0" marL="457200" rtl="0" algn="l">
              <a:lnSpc>
                <a:spcPct val="125454"/>
              </a:lnSpc>
              <a:spcBef>
                <a:spcPts val="0"/>
              </a:spcBef>
              <a:spcAft>
                <a:spcPts val="0"/>
              </a:spcAft>
              <a:buClr>
                <a:schemeClr val="dk1"/>
              </a:buClr>
              <a:buSzPts val="1200"/>
              <a:buChar char="•"/>
            </a:pPr>
            <a:r>
              <a:t/>
            </a:r>
            <a:endParaRPr sz="1200">
              <a:solidFill>
                <a:schemeClr val="dk1"/>
              </a:solidFill>
            </a:endParaRPr>
          </a:p>
          <a:p>
            <a:pPr indent="-317500" lvl="0" marL="457200" rtl="0" algn="l">
              <a:lnSpc>
                <a:spcPct val="125454"/>
              </a:lnSpc>
              <a:spcBef>
                <a:spcPts val="0"/>
              </a:spcBef>
              <a:spcAft>
                <a:spcPts val="0"/>
              </a:spcAft>
              <a:buSzPts val="1400"/>
              <a:buFont typeface="Times New Roman"/>
              <a:buChar char="•"/>
            </a:pPr>
            <a:r>
              <a:rPr lang="en-US" sz="1200">
                <a:solidFill>
                  <a:schemeClr val="dk1"/>
                </a:solidFill>
              </a:rPr>
              <a:t>Allowed: You can use AI as an assistant tool to help you get an initial idea of assignments and search for some resources. When you use AI tools, please write a comment about which part you use it and how you use it. AI tools cannot guarantee a correct answer. You are responsible to check the correctness.  </a:t>
            </a:r>
            <a:endParaRPr sz="1200">
              <a:solidFill>
                <a:schemeClr val="dk1"/>
              </a:solidFill>
            </a:endParaRPr>
          </a:p>
          <a:p>
            <a:pPr indent="0" lvl="0" marL="0" marR="0" rtl="0" algn="l">
              <a:lnSpc>
                <a:spcPct val="100000"/>
              </a:lnSpc>
              <a:spcBef>
                <a:spcPts val="800"/>
              </a:spcBef>
              <a:spcAft>
                <a:spcPts val="0"/>
              </a:spcAft>
              <a:buNone/>
            </a:pPr>
            <a:r>
              <a:t/>
            </a:r>
            <a:endParaRPr b="1">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33d975c2737_1_0"/>
          <p:cNvSpPr txBox="1"/>
          <p:nvPr>
            <p:ph type="ctrTitle"/>
          </p:nvPr>
        </p:nvSpPr>
        <p:spPr>
          <a:xfrm>
            <a:off x="118850" y="124825"/>
            <a:ext cx="8051700" cy="944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a:t>
            </a:r>
            <a:r>
              <a:rPr lang="en-US" sz="2400">
                <a:solidFill>
                  <a:schemeClr val="dk1"/>
                </a:solidFill>
              </a:rPr>
              <a:t> Ekin Alakent</a:t>
            </a:r>
            <a:endParaRPr sz="2400">
              <a:solidFill>
                <a:schemeClr val="dk1"/>
              </a:solidFill>
            </a:endParaRPr>
          </a:p>
        </p:txBody>
      </p:sp>
      <p:sp>
        <p:nvSpPr>
          <p:cNvPr id="239" name="Google Shape;239;g33d975c2737_1_0"/>
          <p:cNvSpPr txBox="1"/>
          <p:nvPr/>
        </p:nvSpPr>
        <p:spPr>
          <a:xfrm>
            <a:off x="213350" y="1270075"/>
            <a:ext cx="8817900" cy="4802400"/>
          </a:xfrm>
          <a:prstGeom prst="rect">
            <a:avLst/>
          </a:prstGeom>
          <a:noFill/>
          <a:ln>
            <a:noFill/>
          </a:ln>
        </p:spPr>
        <p:txBody>
          <a:bodyPr anchorCtr="0" anchor="t" bIns="45700" lIns="91425" spcFirstLastPara="1" rIns="91425" wrap="square" tIns="45700">
            <a:spAutoFit/>
          </a:bodyPr>
          <a:lstStyle/>
          <a:p>
            <a:pPr indent="-304800" lvl="0" marL="285750" marR="0" rtl="0" algn="l">
              <a:lnSpc>
                <a:spcPct val="100000"/>
              </a:lnSpc>
              <a:spcBef>
                <a:spcPts val="0"/>
              </a:spcBef>
              <a:spcAft>
                <a:spcPts val="0"/>
              </a:spcAft>
              <a:buClr>
                <a:srgbClr val="000000"/>
              </a:buClr>
              <a:buSzPts val="1700"/>
              <a:buFont typeface="Arial"/>
              <a:buChar char="•"/>
            </a:pPr>
            <a:r>
              <a:rPr b="1" i="0" lang="en-US" sz="1700" u="none" cap="none" strike="noStrike">
                <a:solidFill>
                  <a:srgbClr val="000000"/>
                </a:solidFill>
                <a:latin typeface="Times New Roman"/>
                <a:ea typeface="Times New Roman"/>
                <a:cs typeface="Times New Roman"/>
                <a:sym typeface="Times New Roman"/>
              </a:rPr>
              <a:t>DEPARTMENT – Management</a:t>
            </a:r>
            <a:endParaRPr b="0" i="0" sz="17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700" u="none" cap="none" strike="noStrike">
              <a:solidFill>
                <a:srgbClr val="000000"/>
              </a:solidFill>
              <a:latin typeface="Times New Roman"/>
              <a:ea typeface="Times New Roman"/>
              <a:cs typeface="Times New Roman"/>
              <a:sym typeface="Times New Roman"/>
            </a:endParaRPr>
          </a:p>
          <a:p>
            <a:pPr indent="-304800" lvl="0" marL="285750" marR="0" rtl="0" algn="l">
              <a:lnSpc>
                <a:spcPct val="100000"/>
              </a:lnSpc>
              <a:spcBef>
                <a:spcPts val="0"/>
              </a:spcBef>
              <a:spcAft>
                <a:spcPts val="0"/>
              </a:spcAft>
              <a:buClr>
                <a:srgbClr val="000000"/>
              </a:buClr>
              <a:buSzPts val="1700"/>
              <a:buFont typeface="Arial"/>
              <a:buChar char="•"/>
            </a:pPr>
            <a:r>
              <a:rPr b="1" i="0" lang="en-US" sz="1700" u="none" cap="none" strike="noStrike">
                <a:solidFill>
                  <a:srgbClr val="000000"/>
                </a:solidFill>
                <a:latin typeface="Times New Roman"/>
                <a:ea typeface="Times New Roman"/>
                <a:cs typeface="Times New Roman"/>
                <a:sym typeface="Times New Roman"/>
              </a:rPr>
              <a:t>CLASS/ SUBJECT  in which you want to implement AI – MGMT </a:t>
            </a:r>
            <a:r>
              <a:rPr b="1" lang="en-US" sz="1700">
                <a:latin typeface="Times New Roman"/>
                <a:ea typeface="Times New Roman"/>
                <a:cs typeface="Times New Roman"/>
                <a:sym typeface="Times New Roman"/>
              </a:rPr>
              <a:t>370 - Business, Government and Society</a:t>
            </a:r>
            <a:endParaRPr b="0" i="0" sz="17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700" u="none" cap="none" strike="noStrike">
              <a:solidFill>
                <a:srgbClr val="000000"/>
              </a:solidFill>
              <a:latin typeface="Times New Roman"/>
              <a:ea typeface="Times New Roman"/>
              <a:cs typeface="Times New Roman"/>
              <a:sym typeface="Times New Roman"/>
            </a:endParaRPr>
          </a:p>
          <a:p>
            <a:pPr indent="-304800" lvl="0" marL="285750" marR="0" rtl="0" algn="l">
              <a:lnSpc>
                <a:spcPct val="100000"/>
              </a:lnSpc>
              <a:spcBef>
                <a:spcPts val="0"/>
              </a:spcBef>
              <a:spcAft>
                <a:spcPts val="0"/>
              </a:spcAft>
              <a:buClr>
                <a:srgbClr val="000000"/>
              </a:buClr>
              <a:buSzPts val="1700"/>
              <a:buFont typeface="Arial"/>
              <a:buChar char="•"/>
            </a:pPr>
            <a:r>
              <a:rPr b="1" lang="en-US" sz="1700">
                <a:latin typeface="Times New Roman"/>
                <a:ea typeface="Times New Roman"/>
                <a:cs typeface="Times New Roman"/>
                <a:sym typeface="Times New Roman"/>
              </a:rPr>
              <a:t>POLICY: </a:t>
            </a:r>
            <a:endParaRPr b="1" sz="17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lang="en-US" sz="1700">
                <a:latin typeface="Times New Roman"/>
                <a:ea typeface="Times New Roman"/>
                <a:cs typeface="Times New Roman"/>
                <a:sym typeface="Times New Roman"/>
              </a:rPr>
              <a:t>You can use AI for: </a:t>
            </a:r>
            <a:endParaRPr b="1" sz="1700">
              <a:latin typeface="Times New Roman"/>
              <a:ea typeface="Times New Roman"/>
              <a:cs typeface="Times New Roman"/>
              <a:sym typeface="Times New Roman"/>
            </a:endParaRPr>
          </a:p>
          <a:p>
            <a:pPr indent="-336550" lvl="0" marL="457200" marR="0" rtl="0" algn="l">
              <a:lnSpc>
                <a:spcPct val="100000"/>
              </a:lnSpc>
              <a:spcBef>
                <a:spcPts val="0"/>
              </a:spcBef>
              <a:spcAft>
                <a:spcPts val="0"/>
              </a:spcAft>
              <a:buSzPts val="1700"/>
              <a:buFont typeface="Times New Roman"/>
              <a:buChar char="•"/>
            </a:pPr>
            <a:r>
              <a:rPr lang="en-US" sz="1700">
                <a:latin typeface="Times New Roman"/>
                <a:ea typeface="Times New Roman"/>
                <a:cs typeface="Times New Roman"/>
                <a:sym typeface="Times New Roman"/>
              </a:rPr>
              <a:t>research purposes, summarizing articles / cases, and find </a:t>
            </a:r>
            <a:r>
              <a:rPr lang="en-US" sz="1700">
                <a:latin typeface="Times New Roman"/>
                <a:ea typeface="Times New Roman"/>
                <a:cs typeface="Times New Roman"/>
                <a:sym typeface="Times New Roman"/>
              </a:rPr>
              <a:t>relevant</a:t>
            </a:r>
            <a:r>
              <a:rPr lang="en-US" sz="1700">
                <a:latin typeface="Times New Roman"/>
                <a:ea typeface="Times New Roman"/>
                <a:cs typeface="Times New Roman"/>
                <a:sym typeface="Times New Roman"/>
              </a:rPr>
              <a:t> examples. </a:t>
            </a:r>
            <a:endParaRPr sz="1700">
              <a:latin typeface="Times New Roman"/>
              <a:ea typeface="Times New Roman"/>
              <a:cs typeface="Times New Roman"/>
              <a:sym typeface="Times New Roman"/>
            </a:endParaRPr>
          </a:p>
          <a:p>
            <a:pPr indent="-336550" lvl="0" marL="457200" marR="0" rtl="0" algn="l">
              <a:lnSpc>
                <a:spcPct val="100000"/>
              </a:lnSpc>
              <a:spcBef>
                <a:spcPts val="0"/>
              </a:spcBef>
              <a:spcAft>
                <a:spcPts val="0"/>
              </a:spcAft>
              <a:buSzPts val="1700"/>
              <a:buFont typeface="Times New Roman"/>
              <a:buChar char="•"/>
            </a:pPr>
            <a:r>
              <a:rPr lang="en-US" sz="1700">
                <a:latin typeface="Times New Roman"/>
                <a:ea typeface="Times New Roman"/>
                <a:cs typeface="Times New Roman"/>
                <a:sym typeface="Times New Roman"/>
              </a:rPr>
              <a:t>checking the </a:t>
            </a:r>
            <a:r>
              <a:rPr lang="en-US" sz="1700">
                <a:latin typeface="Times New Roman"/>
                <a:ea typeface="Times New Roman"/>
                <a:cs typeface="Times New Roman"/>
                <a:sym typeface="Times New Roman"/>
              </a:rPr>
              <a:t>grammar</a:t>
            </a:r>
            <a:r>
              <a:rPr lang="en-US" sz="1700">
                <a:latin typeface="Times New Roman"/>
                <a:ea typeface="Times New Roman"/>
                <a:cs typeface="Times New Roman"/>
                <a:sym typeface="Times New Roman"/>
              </a:rPr>
              <a:t> and typos in your writing. </a:t>
            </a:r>
            <a:endParaRPr sz="1700">
              <a:latin typeface="Times New Roman"/>
              <a:ea typeface="Times New Roman"/>
              <a:cs typeface="Times New Roman"/>
              <a:sym typeface="Times New Roman"/>
            </a:endParaRPr>
          </a:p>
          <a:p>
            <a:pPr indent="-336550" lvl="0" marL="457200" marR="0" rtl="0" algn="l">
              <a:lnSpc>
                <a:spcPct val="100000"/>
              </a:lnSpc>
              <a:spcBef>
                <a:spcPts val="0"/>
              </a:spcBef>
              <a:spcAft>
                <a:spcPts val="0"/>
              </a:spcAft>
              <a:buSzPts val="1700"/>
              <a:buFont typeface="Times New Roman"/>
              <a:buChar char="•"/>
            </a:pPr>
            <a:r>
              <a:rPr lang="en-US" sz="1700">
                <a:latin typeface="Times New Roman"/>
                <a:ea typeface="Times New Roman"/>
                <a:cs typeface="Times New Roman"/>
                <a:sym typeface="Times New Roman"/>
              </a:rPr>
              <a:t>data analysis and creating tables</a:t>
            </a:r>
            <a:endParaRPr sz="1700">
              <a:latin typeface="Times New Roman"/>
              <a:ea typeface="Times New Roman"/>
              <a:cs typeface="Times New Roman"/>
              <a:sym typeface="Times New Roman"/>
            </a:endParaRPr>
          </a:p>
          <a:p>
            <a:pPr indent="-336550" lvl="0" marL="457200" marR="0" rtl="0" algn="l">
              <a:lnSpc>
                <a:spcPct val="100000"/>
              </a:lnSpc>
              <a:spcBef>
                <a:spcPts val="0"/>
              </a:spcBef>
              <a:spcAft>
                <a:spcPts val="0"/>
              </a:spcAft>
              <a:buSzPts val="1700"/>
              <a:buFont typeface="Times New Roman"/>
              <a:buChar char="•"/>
            </a:pPr>
            <a:r>
              <a:rPr lang="en-US" sz="1700">
                <a:latin typeface="Times New Roman"/>
                <a:ea typeface="Times New Roman"/>
                <a:cs typeface="Times New Roman"/>
                <a:sym typeface="Times New Roman"/>
              </a:rPr>
              <a:t>get help with your </a:t>
            </a:r>
            <a:r>
              <a:rPr lang="en-US" sz="1700">
                <a:latin typeface="Times New Roman"/>
                <a:ea typeface="Times New Roman"/>
                <a:cs typeface="Times New Roman"/>
                <a:sym typeface="Times New Roman"/>
              </a:rPr>
              <a:t>presentations</a:t>
            </a:r>
            <a:r>
              <a:rPr lang="en-US" sz="1700">
                <a:latin typeface="Times New Roman"/>
                <a:ea typeface="Times New Roman"/>
                <a:cs typeface="Times New Roman"/>
                <a:sym typeface="Times New Roman"/>
              </a:rPr>
              <a:t> </a:t>
            </a:r>
            <a:endParaRPr sz="19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lang="en-US" sz="1700">
                <a:latin typeface="Times New Roman"/>
                <a:ea typeface="Times New Roman"/>
                <a:cs typeface="Times New Roman"/>
                <a:sym typeface="Times New Roman"/>
              </a:rPr>
              <a:t>You can not use AI for:</a:t>
            </a:r>
            <a:endParaRPr b="1" sz="1700">
              <a:latin typeface="Times New Roman"/>
              <a:ea typeface="Times New Roman"/>
              <a:cs typeface="Times New Roman"/>
              <a:sym typeface="Times New Roman"/>
            </a:endParaRPr>
          </a:p>
          <a:p>
            <a:pPr indent="-336550" lvl="0" marL="457200" marR="0" rtl="0" algn="l">
              <a:lnSpc>
                <a:spcPct val="100000"/>
              </a:lnSpc>
              <a:spcBef>
                <a:spcPts val="0"/>
              </a:spcBef>
              <a:spcAft>
                <a:spcPts val="0"/>
              </a:spcAft>
              <a:buSzPts val="1700"/>
              <a:buFont typeface="Times New Roman"/>
              <a:buChar char="●"/>
            </a:pPr>
            <a:r>
              <a:rPr lang="en-US" sz="1700">
                <a:latin typeface="Times New Roman"/>
                <a:ea typeface="Times New Roman"/>
                <a:cs typeface="Times New Roman"/>
                <a:sym typeface="Times New Roman"/>
              </a:rPr>
              <a:t>asking AI assignment questions and copy pasting the answers</a:t>
            </a:r>
            <a:endParaRPr sz="1700">
              <a:latin typeface="Times New Roman"/>
              <a:ea typeface="Times New Roman"/>
              <a:cs typeface="Times New Roman"/>
              <a:sym typeface="Times New Roman"/>
            </a:endParaRPr>
          </a:p>
          <a:p>
            <a:pPr indent="-336550" lvl="0" marL="457200" marR="0" rtl="0" algn="l">
              <a:lnSpc>
                <a:spcPct val="100000"/>
              </a:lnSpc>
              <a:spcBef>
                <a:spcPts val="0"/>
              </a:spcBef>
              <a:spcAft>
                <a:spcPts val="0"/>
              </a:spcAft>
              <a:buSzPts val="1700"/>
              <a:buFont typeface="Times New Roman"/>
              <a:buChar char="●"/>
            </a:pPr>
            <a:r>
              <a:rPr lang="en-US" sz="1700">
                <a:latin typeface="Times New Roman"/>
                <a:ea typeface="Times New Roman"/>
                <a:cs typeface="Times New Roman"/>
                <a:sym typeface="Times New Roman"/>
              </a:rPr>
              <a:t>exams</a:t>
            </a:r>
            <a:endParaRPr sz="1700">
              <a:latin typeface="Times New Roman"/>
              <a:ea typeface="Times New Roman"/>
              <a:cs typeface="Times New Roman"/>
              <a:sym typeface="Times New Roman"/>
            </a:endParaRPr>
          </a:p>
          <a:p>
            <a:pPr indent="0" lvl="0" marL="0" rtl="0" algn="l">
              <a:spcBef>
                <a:spcPts val="0"/>
              </a:spcBef>
              <a:spcAft>
                <a:spcPts val="0"/>
              </a:spcAft>
              <a:buNone/>
            </a:pPr>
            <a:r>
              <a:rPr b="1" lang="en-US" sz="1700">
                <a:latin typeface="Times New Roman"/>
                <a:ea typeface="Times New Roman"/>
                <a:cs typeface="Times New Roman"/>
                <a:sym typeface="Times New Roman"/>
              </a:rPr>
              <a:t>Violations of this policy can result in:</a:t>
            </a:r>
            <a:endParaRPr b="1" sz="1700">
              <a:latin typeface="Times New Roman"/>
              <a:ea typeface="Times New Roman"/>
              <a:cs typeface="Times New Roman"/>
              <a:sym typeface="Times New Roman"/>
            </a:endParaRPr>
          </a:p>
          <a:p>
            <a:pPr indent="-336550" lvl="0" marL="457200" rtl="0" algn="l">
              <a:spcBef>
                <a:spcPts val="0"/>
              </a:spcBef>
              <a:spcAft>
                <a:spcPts val="0"/>
              </a:spcAft>
              <a:buSzPts val="1700"/>
              <a:buFont typeface="Times New Roman"/>
              <a:buChar char="●"/>
            </a:pPr>
            <a:r>
              <a:rPr lang="en-US" sz="1700">
                <a:latin typeface="Times New Roman"/>
                <a:ea typeface="Times New Roman"/>
                <a:cs typeface="Times New Roman"/>
                <a:sym typeface="Times New Roman"/>
              </a:rPr>
              <a:t>Reassessment of work</a:t>
            </a:r>
            <a:endParaRPr sz="1700">
              <a:latin typeface="Times New Roman"/>
              <a:ea typeface="Times New Roman"/>
              <a:cs typeface="Times New Roman"/>
              <a:sym typeface="Times New Roman"/>
            </a:endParaRPr>
          </a:p>
          <a:p>
            <a:pPr indent="-336550" lvl="0" marL="457200" rtl="0" algn="l">
              <a:spcBef>
                <a:spcPts val="0"/>
              </a:spcBef>
              <a:spcAft>
                <a:spcPts val="0"/>
              </a:spcAft>
              <a:buSzPts val="1700"/>
              <a:buFont typeface="Times New Roman"/>
              <a:buChar char="●"/>
            </a:pPr>
            <a:r>
              <a:rPr lang="en-US" sz="1700">
                <a:latin typeface="Times New Roman"/>
                <a:ea typeface="Times New Roman"/>
                <a:cs typeface="Times New Roman"/>
                <a:sym typeface="Times New Roman"/>
              </a:rPr>
              <a:t>Reduction in grades</a:t>
            </a:r>
            <a:endParaRPr sz="17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sz="17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33d8b1c3d68_1_0"/>
          <p:cNvSpPr txBox="1"/>
          <p:nvPr>
            <p:ph type="ctrTitle"/>
          </p:nvPr>
        </p:nvSpPr>
        <p:spPr>
          <a:xfrm>
            <a:off x="177416" y="199729"/>
            <a:ext cx="8051700" cy="14751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ACCESSING COPILOT</a:t>
            </a:r>
            <a:endParaRPr/>
          </a:p>
        </p:txBody>
      </p:sp>
      <p:sp>
        <p:nvSpPr>
          <p:cNvPr id="246" name="Google Shape;246;g33d8b1c3d68_1_0"/>
          <p:cNvSpPr txBox="1"/>
          <p:nvPr>
            <p:ph idx="1" type="subTitle"/>
          </p:nvPr>
        </p:nvSpPr>
        <p:spPr>
          <a:xfrm>
            <a:off x="147744" y="1674817"/>
            <a:ext cx="8051700" cy="590400"/>
          </a:xfrm>
          <a:prstGeom prst="rect">
            <a:avLst/>
          </a:prstGeom>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Font typeface="Montserrat"/>
              <a:buChar char="●"/>
            </a:pPr>
            <a:r>
              <a:rPr lang="en-US" sz="2400">
                <a:highlight>
                  <a:srgbClr val="FFFFFF"/>
                </a:highlight>
                <a:latin typeface="Montserrat"/>
                <a:ea typeface="Montserrat"/>
                <a:cs typeface="Montserrat"/>
                <a:sym typeface="Montserrat"/>
              </a:rPr>
              <a:t>To get started with Copilot, use your CSUEB official or horizon email to login to </a:t>
            </a:r>
            <a:r>
              <a:rPr lang="en-US" sz="2400">
                <a:solidFill>
                  <a:srgbClr val="D50032"/>
                </a:solidFill>
                <a:highlight>
                  <a:srgbClr val="FFFFFF"/>
                </a:highlight>
                <a:uFill>
                  <a:noFill/>
                </a:uFill>
                <a:latin typeface="Montserrat"/>
                <a:ea typeface="Montserrat"/>
                <a:cs typeface="Montserrat"/>
                <a:sym typeface="Montserrat"/>
                <a:hlinkClick r:id="rId3">
                  <a:extLst>
                    <a:ext uri="{A12FA001-AC4F-418D-AE19-62706E023703}">
                      <ahyp:hlinkClr val="tx"/>
                    </a:ext>
                  </a:extLst>
                </a:hlinkClick>
              </a:rPr>
              <a:t>Microsoft Copilot.</a:t>
            </a:r>
            <a:r>
              <a:rPr lang="en-US" sz="2400">
                <a:highlight>
                  <a:srgbClr val="FFFFFF"/>
                </a:highlight>
                <a:latin typeface="Montserrat"/>
                <a:ea typeface="Montserrat"/>
                <a:cs typeface="Montserrat"/>
                <a:sym typeface="Montserrat"/>
              </a:rPr>
              <a:t> </a:t>
            </a:r>
            <a:endParaRPr sz="2400">
              <a:highlight>
                <a:srgbClr val="FFFFFF"/>
              </a:highlight>
              <a:latin typeface="Montserrat"/>
              <a:ea typeface="Montserrat"/>
              <a:cs typeface="Montserrat"/>
              <a:sym typeface="Montserrat"/>
            </a:endParaRPr>
          </a:p>
          <a:p>
            <a:pPr indent="-381000" lvl="0" marL="457200" rtl="0" algn="l">
              <a:lnSpc>
                <a:spcPct val="100000"/>
              </a:lnSpc>
              <a:spcBef>
                <a:spcPts val="0"/>
              </a:spcBef>
              <a:spcAft>
                <a:spcPts val="0"/>
              </a:spcAft>
              <a:buSzPts val="2400"/>
              <a:buFont typeface="Montserrat"/>
              <a:buChar char="●"/>
            </a:pPr>
            <a:r>
              <a:rPr lang="en-US" sz="2400">
                <a:highlight>
                  <a:srgbClr val="FFFFFF"/>
                </a:highlight>
                <a:latin typeface="Montserrat"/>
                <a:ea typeface="Montserrat"/>
                <a:cs typeface="Montserrat"/>
                <a:sym typeface="Montserrat"/>
              </a:rPr>
              <a:t>Review the step-by-step article on </a:t>
            </a:r>
            <a:r>
              <a:rPr lang="en-US" sz="2400">
                <a:solidFill>
                  <a:srgbClr val="D50032"/>
                </a:solidFill>
                <a:highlight>
                  <a:srgbClr val="FFFFFF"/>
                </a:highlight>
                <a:uFill>
                  <a:noFill/>
                </a:uFill>
                <a:latin typeface="Montserrat"/>
                <a:ea typeface="Montserrat"/>
                <a:cs typeface="Montserrat"/>
                <a:sym typeface="Montserrat"/>
                <a:hlinkClick r:id="rId4">
                  <a:extLst>
                    <a:ext uri="{A12FA001-AC4F-418D-AE19-62706E023703}">
                      <ahyp:hlinkClr val="tx"/>
                    </a:ext>
                  </a:extLst>
                </a:hlinkClick>
              </a:rPr>
              <a:t>How to Access Microsoft Copilot</a:t>
            </a:r>
            <a:r>
              <a:rPr lang="en-US" sz="2400">
                <a:highlight>
                  <a:srgbClr val="FFFFFF"/>
                </a:highlight>
                <a:latin typeface="Montserrat"/>
                <a:ea typeface="Montserrat"/>
                <a:cs typeface="Montserrat"/>
                <a:sym typeface="Montserrat"/>
              </a:rPr>
              <a:t>.</a:t>
            </a:r>
            <a:endParaRPr sz="2400">
              <a:highlight>
                <a:srgbClr val="FFFFFF"/>
              </a:highlight>
              <a:latin typeface="Montserrat"/>
              <a:ea typeface="Montserrat"/>
              <a:cs typeface="Montserrat"/>
              <a:sym typeface="Montserrat"/>
            </a:endParaRPr>
          </a:p>
          <a:p>
            <a:pPr indent="0" lvl="0" marL="292100" rtl="0" algn="l">
              <a:lnSpc>
                <a:spcPct val="100000"/>
              </a:lnSpc>
              <a:spcBef>
                <a:spcPts val="800"/>
              </a:spcBef>
              <a:spcAft>
                <a:spcPts val="0"/>
              </a:spcAft>
              <a:buClr>
                <a:schemeClr val="dk1"/>
              </a:buClr>
              <a:buSzPts val="1100"/>
              <a:buFont typeface="Arial"/>
              <a:buNone/>
            </a:pPr>
            <a:r>
              <a:rPr lang="en-US" sz="2400">
                <a:highlight>
                  <a:srgbClr val="FFFFFF"/>
                </a:highlight>
                <a:latin typeface="Montserrat"/>
                <a:ea typeface="Montserrat"/>
                <a:cs typeface="Montserrat"/>
                <a:sym typeface="Montserrat"/>
              </a:rPr>
              <a:t>Resources:</a:t>
            </a:r>
            <a:endParaRPr sz="2400">
              <a:highlight>
                <a:srgbClr val="FFFFFF"/>
              </a:highlight>
              <a:latin typeface="Montserrat"/>
              <a:ea typeface="Montserrat"/>
              <a:cs typeface="Montserrat"/>
              <a:sym typeface="Montserrat"/>
            </a:endParaRPr>
          </a:p>
          <a:p>
            <a:pPr indent="-228600" lvl="0" marL="698500" rtl="0" algn="l">
              <a:lnSpc>
                <a:spcPct val="100000"/>
              </a:lnSpc>
              <a:spcBef>
                <a:spcPts val="800"/>
              </a:spcBef>
              <a:spcAft>
                <a:spcPts val="0"/>
              </a:spcAft>
              <a:buClr>
                <a:schemeClr val="dk1"/>
              </a:buClr>
              <a:buSzPts val="2400"/>
              <a:buFont typeface="Montserrat"/>
              <a:buNone/>
            </a:pPr>
            <a:r>
              <a:rPr lang="en-US" sz="2400">
                <a:highlight>
                  <a:srgbClr val="FFFFFF"/>
                </a:highlight>
                <a:latin typeface="Montserrat"/>
                <a:ea typeface="Montserrat"/>
                <a:cs typeface="Montserrat"/>
                <a:sym typeface="Montserrat"/>
              </a:rPr>
              <a:t>Learn about </a:t>
            </a:r>
            <a:r>
              <a:rPr lang="en-US" sz="2400">
                <a:solidFill>
                  <a:srgbClr val="D50032"/>
                </a:solidFill>
                <a:highlight>
                  <a:srgbClr val="FFFFFF"/>
                </a:highlight>
                <a:uFill>
                  <a:noFill/>
                </a:uFill>
                <a:latin typeface="Montserrat"/>
                <a:ea typeface="Montserrat"/>
                <a:cs typeface="Montserrat"/>
                <a:sym typeface="Montserrat"/>
                <a:hlinkClick r:id="rId5">
                  <a:extLst>
                    <a:ext uri="{A12FA001-AC4F-418D-AE19-62706E023703}">
                      <ahyp:hlinkClr val="tx"/>
                    </a:ext>
                  </a:extLst>
                </a:hlinkClick>
              </a:rPr>
              <a:t>Copilot through their support page</a:t>
            </a:r>
            <a:endParaRPr sz="2400">
              <a:solidFill>
                <a:srgbClr val="D50032"/>
              </a:solidFill>
              <a:highlight>
                <a:srgbClr val="FFFFFF"/>
              </a:highlight>
              <a:latin typeface="Montserrat"/>
              <a:ea typeface="Montserrat"/>
              <a:cs typeface="Montserrat"/>
              <a:sym typeface="Montserrat"/>
            </a:endParaRPr>
          </a:p>
          <a:p>
            <a:pPr indent="-228600" lvl="0" marL="698500" rtl="0" algn="l">
              <a:lnSpc>
                <a:spcPct val="100000"/>
              </a:lnSpc>
              <a:spcBef>
                <a:spcPts val="0"/>
              </a:spcBef>
              <a:spcAft>
                <a:spcPts val="0"/>
              </a:spcAft>
              <a:buClr>
                <a:schemeClr val="dk1"/>
              </a:buClr>
              <a:buSzPts val="2400"/>
              <a:buFont typeface="Montserrat"/>
              <a:buNone/>
            </a:pPr>
            <a:r>
              <a:rPr lang="en-US" sz="2400">
                <a:highlight>
                  <a:srgbClr val="FFFFFF"/>
                </a:highlight>
                <a:latin typeface="Montserrat"/>
                <a:ea typeface="Montserrat"/>
                <a:cs typeface="Montserrat"/>
                <a:sym typeface="Montserrat"/>
              </a:rPr>
              <a:t>Learn about </a:t>
            </a:r>
            <a:r>
              <a:rPr lang="en-US" sz="2400">
                <a:solidFill>
                  <a:srgbClr val="D50032"/>
                </a:solidFill>
                <a:highlight>
                  <a:srgbClr val="FFFFFF"/>
                </a:highlight>
                <a:uFill>
                  <a:noFill/>
                </a:uFill>
                <a:latin typeface="Montserrat"/>
                <a:ea typeface="Montserrat"/>
                <a:cs typeface="Montserrat"/>
                <a:sym typeface="Montserrat"/>
                <a:hlinkClick r:id="rId6">
                  <a:extLst>
                    <a:ext uri="{A12FA001-AC4F-418D-AE19-62706E023703}">
                      <ahyp:hlinkClr val="tx"/>
                    </a:ext>
                  </a:extLst>
                </a:hlinkClick>
              </a:rPr>
              <a:t>Copilot prompts</a:t>
            </a:r>
            <a:endParaRPr sz="2400">
              <a:solidFill>
                <a:srgbClr val="D50032"/>
              </a:solidFill>
              <a:highlight>
                <a:srgbClr val="FFFFFF"/>
              </a:highlight>
              <a:latin typeface="Montserrat"/>
              <a:ea typeface="Montserrat"/>
              <a:cs typeface="Montserrat"/>
              <a:sym typeface="Montserrat"/>
            </a:endParaRPr>
          </a:p>
          <a:p>
            <a:pPr indent="-228600" lvl="0" marL="698500" rtl="0" algn="l">
              <a:lnSpc>
                <a:spcPct val="100000"/>
              </a:lnSpc>
              <a:spcBef>
                <a:spcPts val="0"/>
              </a:spcBef>
              <a:spcAft>
                <a:spcPts val="0"/>
              </a:spcAft>
              <a:buClr>
                <a:schemeClr val="dk1"/>
              </a:buClr>
              <a:buSzPts val="2400"/>
              <a:buFont typeface="Montserrat"/>
              <a:buNone/>
            </a:pPr>
            <a:r>
              <a:rPr lang="en-US" sz="2400">
                <a:solidFill>
                  <a:srgbClr val="D50032"/>
                </a:solidFill>
                <a:highlight>
                  <a:srgbClr val="FFFFFF"/>
                </a:highlight>
                <a:uFill>
                  <a:noFill/>
                </a:uFill>
                <a:latin typeface="Montserrat"/>
                <a:ea typeface="Montserrat"/>
                <a:cs typeface="Montserrat"/>
                <a:sym typeface="Montserrat"/>
                <a:hlinkClick r:id="rId7">
                  <a:extLst>
                    <a:ext uri="{A12FA001-AC4F-418D-AE19-62706E023703}">
                      <ahyp:hlinkClr val="tx"/>
                    </a:ext>
                  </a:extLst>
                </a:hlinkClick>
              </a:rPr>
              <a:t>Seven Tips for Having a Great Conversation with Copilot</a:t>
            </a:r>
            <a:endParaRPr sz="2400">
              <a:solidFill>
                <a:srgbClr val="D50032"/>
              </a:solidFill>
              <a:highlight>
                <a:srgbClr val="FFFFFF"/>
              </a:highlight>
              <a:latin typeface="Montserrat"/>
              <a:ea typeface="Montserrat"/>
              <a:cs typeface="Montserrat"/>
              <a:sym typeface="Montserrat"/>
            </a:endParaRPr>
          </a:p>
          <a:p>
            <a:pPr indent="-228600" lvl="0" marL="698500" rtl="0" algn="l">
              <a:lnSpc>
                <a:spcPct val="100000"/>
              </a:lnSpc>
              <a:spcBef>
                <a:spcPts val="0"/>
              </a:spcBef>
              <a:spcAft>
                <a:spcPts val="0"/>
              </a:spcAft>
              <a:buClr>
                <a:schemeClr val="dk1"/>
              </a:buClr>
              <a:buSzPts val="2400"/>
              <a:buFont typeface="Montserrat"/>
              <a:buNone/>
            </a:pPr>
            <a:r>
              <a:rPr lang="en-US" sz="2400">
                <a:highlight>
                  <a:srgbClr val="FFFFFF"/>
                </a:highlight>
                <a:latin typeface="Montserrat"/>
                <a:ea typeface="Montserrat"/>
                <a:cs typeface="Montserrat"/>
                <a:sym typeface="Montserrat"/>
              </a:rPr>
              <a:t>Linkedin Learning: </a:t>
            </a:r>
            <a:r>
              <a:rPr lang="en-US" sz="2400">
                <a:solidFill>
                  <a:srgbClr val="D50032"/>
                </a:solidFill>
                <a:highlight>
                  <a:srgbClr val="FFFFFF"/>
                </a:highlight>
                <a:uFill>
                  <a:noFill/>
                </a:uFill>
                <a:latin typeface="Montserrat"/>
                <a:ea typeface="Montserrat"/>
                <a:cs typeface="Montserrat"/>
                <a:sym typeface="Montserrat"/>
                <a:hlinkClick r:id="rId8">
                  <a:extLst>
                    <a:ext uri="{A12FA001-AC4F-418D-AE19-62706E023703}">
                      <ahyp:hlinkClr val="tx"/>
                    </a:ext>
                  </a:extLst>
                </a:hlinkClick>
              </a:rPr>
              <a:t>Microsoft Copilot Online Training Courses</a:t>
            </a:r>
            <a:endParaRPr sz="2400">
              <a:solidFill>
                <a:srgbClr val="D50032"/>
              </a:solidFill>
              <a:highlight>
                <a:srgbClr val="FFFFFF"/>
              </a:highlight>
              <a:latin typeface="Montserrat"/>
              <a:ea typeface="Montserrat"/>
              <a:cs typeface="Montserrat"/>
              <a:sym typeface="Montserrat"/>
            </a:endParaRPr>
          </a:p>
          <a:p>
            <a:pPr indent="0" lvl="0" marL="0" rtl="0" algn="l">
              <a:lnSpc>
                <a:spcPct val="100000"/>
              </a:lnSpc>
              <a:spcBef>
                <a:spcPts val="1700"/>
              </a:spcBef>
              <a:spcAft>
                <a:spcPts val="0"/>
              </a:spcAft>
              <a:buNone/>
            </a:pPr>
            <a:r>
              <a:t/>
            </a:r>
            <a:endParaRPr sz="36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2800"/>
              <a:buFont typeface="Montserrat ExtraBold"/>
              <a:buNone/>
            </a:pPr>
            <a:r>
              <a:rPr lang="en-US"/>
              <a:t>Goal - Generate an AI policy for a class of our choice</a:t>
            </a:r>
            <a:endParaRPr/>
          </a:p>
        </p:txBody>
      </p:sp>
      <p:sp>
        <p:nvSpPr>
          <p:cNvPr id="142" name="Google Shape;142;p6"/>
          <p:cNvSpPr txBox="1"/>
          <p:nvPr>
            <p:ph idx="1" type="body"/>
          </p:nvPr>
        </p:nvSpPr>
        <p:spPr>
          <a:xfrm>
            <a:off x="581192" y="2180496"/>
            <a:ext cx="11029615" cy="3678303"/>
          </a:xfrm>
          <a:prstGeom prst="rect">
            <a:avLst/>
          </a:prstGeom>
          <a:noFill/>
          <a:ln>
            <a:noFill/>
          </a:ln>
        </p:spPr>
        <p:txBody>
          <a:bodyPr anchorCtr="0" anchor="t" bIns="45700" lIns="91425" spcFirstLastPara="1" rIns="91425" wrap="square" tIns="45700">
            <a:normAutofit/>
          </a:bodyPr>
          <a:lstStyle/>
          <a:p>
            <a:pPr indent="-285750" lvl="1" marL="742950" rtl="0" algn="l">
              <a:lnSpc>
                <a:spcPct val="150000"/>
              </a:lnSpc>
              <a:spcBef>
                <a:spcPts val="0"/>
              </a:spcBef>
              <a:spcAft>
                <a:spcPts val="0"/>
              </a:spcAft>
              <a:buSzPts val="1656"/>
              <a:buFont typeface="Arial"/>
              <a:buChar char="•"/>
            </a:pPr>
            <a:r>
              <a:rPr lang="en-US" sz="1800"/>
              <a:t>The Links below are resources for you to c</a:t>
            </a:r>
            <a:r>
              <a:rPr b="1" lang="en-US" sz="1800"/>
              <a:t>reate an AI Policy for your class</a:t>
            </a:r>
            <a:r>
              <a:rPr lang="en-US" sz="1800"/>
              <a:t>. You can use the samples to create one of your own or you can use the Crafting tool to generate one. </a:t>
            </a:r>
            <a:endParaRPr sz="1800"/>
          </a:p>
          <a:p>
            <a:pPr indent="-285750" lvl="1" marL="742950" rtl="0" algn="l">
              <a:lnSpc>
                <a:spcPct val="150000"/>
              </a:lnSpc>
              <a:spcBef>
                <a:spcPts val="0"/>
              </a:spcBef>
              <a:spcAft>
                <a:spcPts val="0"/>
              </a:spcAft>
              <a:buSzPts val="1656"/>
              <a:buFont typeface="Arial"/>
              <a:buChar char="•"/>
            </a:pPr>
            <a:r>
              <a:rPr b="1" lang="en-US" sz="1800"/>
              <a:t>Sample Syllabi Policies for AI Generative Tools</a:t>
            </a:r>
            <a:r>
              <a:rPr lang="en-US" sz="1800"/>
              <a:t> - https://docs.google.com/document/d/1RMVwzjc1o0Mi8Blw_-JUTcXv02b2WRH86vw7mi16W3U/edit?tab=t.0#heading=h.1cykjn2vg2wx</a:t>
            </a:r>
            <a:endParaRPr sz="1800"/>
          </a:p>
          <a:p>
            <a:pPr indent="-294894" lvl="1" marL="742950" rtl="0" algn="l">
              <a:lnSpc>
                <a:spcPct val="150000"/>
              </a:lnSpc>
              <a:spcBef>
                <a:spcPts val="0"/>
              </a:spcBef>
              <a:spcAft>
                <a:spcPts val="0"/>
              </a:spcAft>
              <a:buSzPts val="1800"/>
              <a:buFont typeface="Arial"/>
              <a:buChar char="•"/>
            </a:pPr>
            <a:r>
              <a:rPr lang="en-US" sz="1800"/>
              <a:t> </a:t>
            </a:r>
            <a:r>
              <a:rPr lang="en-US" sz="1800">
                <a:solidFill>
                  <a:srgbClr val="2D3B45"/>
                </a:solidFill>
                <a:highlight>
                  <a:srgbClr val="FFFFFF"/>
                </a:highlight>
              </a:rPr>
              <a:t>You might also choose to use the </a:t>
            </a:r>
            <a:r>
              <a:rPr lang="en-US" sz="1800" u="sng">
                <a:solidFill>
                  <a:schemeClr val="hlink"/>
                </a:solidFill>
                <a:highlight>
                  <a:srgbClr val="FFFFFF"/>
                </a:highlight>
                <a:hlinkClick r:id="rId3"/>
              </a:rPr>
              <a:t>Pepperdine Syllabus Statement Crafting Tool </a:t>
            </a:r>
            <a:r>
              <a:rPr lang="en-US" sz="1800">
                <a:solidFill>
                  <a:srgbClr val="2D3B45"/>
                </a:solidFill>
                <a:highlight>
                  <a:srgbClr val="FFFFFF"/>
                </a:highlight>
              </a:rPr>
              <a:t>, which is a </a:t>
            </a:r>
            <a:r>
              <a:rPr b="1" lang="en-US" sz="1800">
                <a:solidFill>
                  <a:srgbClr val="2D3B45"/>
                </a:solidFill>
                <a:highlight>
                  <a:srgbClr val="FFFFFF"/>
                </a:highlight>
              </a:rPr>
              <a:t>non-AI automated tool </a:t>
            </a:r>
            <a:r>
              <a:rPr lang="en-US" sz="1800">
                <a:solidFill>
                  <a:srgbClr val="2D3B45"/>
                </a:solidFill>
                <a:highlight>
                  <a:srgbClr val="FFFFFF"/>
                </a:highlight>
              </a:rPr>
              <a:t>that will walk you through the process of crafting an AI course policy for your syllabus.</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8"/>
          <p:cNvSpPr txBox="1"/>
          <p:nvPr>
            <p:ph type="ctrTitle"/>
          </p:nvPr>
        </p:nvSpPr>
        <p:spPr>
          <a:xfrm>
            <a:off x="581191" y="2148986"/>
            <a:ext cx="10993549" cy="2188697"/>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lt1"/>
              </a:buClr>
              <a:buSzPts val="3600"/>
              <a:buFont typeface="Roboto Serif"/>
              <a:buNone/>
            </a:pPr>
            <a:r>
              <a:rPr lang="en-US" sz="2400"/>
              <a:t>MORE RESOURCES at </a:t>
            </a:r>
            <a:endParaRPr sz="2400"/>
          </a:p>
          <a:p>
            <a:pPr indent="0" lvl="0" marL="0" rtl="0" algn="ctr">
              <a:lnSpc>
                <a:spcPct val="100000"/>
              </a:lnSpc>
              <a:spcBef>
                <a:spcPts val="0"/>
              </a:spcBef>
              <a:spcAft>
                <a:spcPts val="0"/>
              </a:spcAft>
              <a:buClr>
                <a:schemeClr val="lt1"/>
              </a:buClr>
              <a:buSzPts val="3600"/>
              <a:buFont typeface="Roboto Serif"/>
              <a:buNone/>
            </a:pPr>
            <a:r>
              <a:rPr lang="en-US" sz="2400"/>
              <a:t>https://docs.google.com/document/d/1Ehdcw73xEWvtqGF-FGlnY86apN-_K023qI-USfG-hhM/edit?usp=sharing</a:t>
            </a:r>
            <a:endParaRPr sz="2400"/>
          </a:p>
        </p:txBody>
      </p:sp>
      <p:sp>
        <p:nvSpPr>
          <p:cNvPr id="253" name="Google Shape;253;p8"/>
          <p:cNvSpPr txBox="1"/>
          <p:nvPr>
            <p:ph idx="1" type="subTitle"/>
          </p:nvPr>
        </p:nvSpPr>
        <p:spPr>
          <a:xfrm>
            <a:off x="581194" y="4445260"/>
            <a:ext cx="10993500" cy="59040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SzPts val="1472"/>
              <a:buNone/>
            </a:pP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f11c9ccac4_0_27"/>
          <p:cNvSpPr txBox="1"/>
          <p:nvPr>
            <p:ph type="ctrTitle"/>
          </p:nvPr>
        </p:nvSpPr>
        <p:spPr>
          <a:xfrm>
            <a:off x="2070089" y="3140668"/>
            <a:ext cx="8051700" cy="1475100"/>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lt1"/>
              </a:buClr>
              <a:buSzPts val="3600"/>
              <a:buFont typeface="Montserrat ExtraBold"/>
              <a:buNone/>
            </a:pPr>
            <a:r>
              <a:rPr lang="en-US"/>
              <a:t>SHARE your POLICY</a:t>
            </a:r>
            <a:endParaRPr/>
          </a:p>
        </p:txBody>
      </p:sp>
      <p:sp>
        <p:nvSpPr>
          <p:cNvPr id="149" name="Google Shape;149;g2f11c9ccac4_0_27"/>
          <p:cNvSpPr txBox="1"/>
          <p:nvPr>
            <p:ph idx="1" type="subTitle"/>
          </p:nvPr>
        </p:nvSpPr>
        <p:spPr>
          <a:xfrm>
            <a:off x="2070092" y="4615681"/>
            <a:ext cx="8051700" cy="59040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SzPts val="1656"/>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9"/>
          <p:cNvSpPr txBox="1"/>
          <p:nvPr>
            <p:ph type="ctrTitle"/>
          </p:nvPr>
        </p:nvSpPr>
        <p:spPr>
          <a:xfrm>
            <a:off x="118854" y="124824"/>
            <a:ext cx="8051821" cy="1475013"/>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a:t>
            </a:r>
            <a:r>
              <a:rPr lang="en-US" sz="2400">
                <a:solidFill>
                  <a:schemeClr val="dk1"/>
                </a:solidFill>
              </a:rPr>
              <a:t> (Make a copy of this slide and add in your details)</a:t>
            </a:r>
            <a:endParaRPr sz="2400">
              <a:solidFill>
                <a:schemeClr val="dk1"/>
              </a:solidFill>
            </a:endParaRPr>
          </a:p>
        </p:txBody>
      </p:sp>
      <p:sp>
        <p:nvSpPr>
          <p:cNvPr id="155" name="Google Shape;155;p9"/>
          <p:cNvSpPr txBox="1"/>
          <p:nvPr/>
        </p:nvSpPr>
        <p:spPr>
          <a:xfrm>
            <a:off x="231169" y="1946952"/>
            <a:ext cx="8481300" cy="1169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want to implement AI –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POLICY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3d975c2737_0_0"/>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 Lonny Avi Brooks</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rPr>
              <a:t> </a:t>
            </a:r>
            <a:endParaRPr sz="2400">
              <a:solidFill>
                <a:schemeClr val="dk1"/>
              </a:solidFill>
            </a:endParaRPr>
          </a:p>
        </p:txBody>
      </p:sp>
      <p:sp>
        <p:nvSpPr>
          <p:cNvPr id="161" name="Google Shape;161;g33d975c2737_0_0"/>
          <p:cNvSpPr txBox="1"/>
          <p:nvPr/>
        </p:nvSpPr>
        <p:spPr>
          <a:xfrm>
            <a:off x="242244" y="1599927"/>
            <a:ext cx="8481300" cy="5291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a:t>
            </a:r>
            <a:r>
              <a:rPr b="1" lang="en-US">
                <a:latin typeface="Times New Roman"/>
                <a:ea typeface="Times New Roman"/>
                <a:cs typeface="Times New Roman"/>
                <a:sym typeface="Times New Roman"/>
              </a:rPr>
              <a:t>Communication</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want to implement AI – </a:t>
            </a:r>
            <a:r>
              <a:rPr b="1" i="0" lang="en-US" sz="1600" u="none" cap="none" strike="noStrike">
                <a:solidFill>
                  <a:srgbClr val="000000"/>
                </a:solidFill>
              </a:rPr>
              <a:t>Comm 41</a:t>
            </a:r>
            <a:r>
              <a:rPr b="1" lang="en-US" sz="1600"/>
              <a:t>0: Organizing for Innovation and Empathy: </a:t>
            </a:r>
            <a:r>
              <a:rPr b="1" lang="en-US">
                <a:solidFill>
                  <a:srgbClr val="14171A"/>
                </a:solidFill>
                <a:highlight>
                  <a:srgbClr val="FFFFFF"/>
                </a:highlight>
              </a:rPr>
              <a:t>Envisioning the future of organizations and work with AI in 2035</a:t>
            </a:r>
            <a:endParaRPr b="1">
              <a:solidFill>
                <a:srgbClr val="14171A"/>
              </a:solidFill>
              <a:highlight>
                <a:srgbClr val="FFFFFF"/>
              </a:highlight>
            </a:endParaRPr>
          </a:p>
          <a:p>
            <a:pPr indent="0" lvl="0" marL="457200" marR="0" rtl="0" algn="l">
              <a:lnSpc>
                <a:spcPct val="100000"/>
              </a:lnSpc>
              <a:spcBef>
                <a:spcPts val="0"/>
              </a:spcBef>
              <a:spcAft>
                <a:spcPts val="0"/>
              </a:spcAft>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POLICY</a:t>
            </a:r>
            <a:endParaRPr b="1">
              <a:latin typeface="Times New Roman"/>
              <a:ea typeface="Times New Roman"/>
              <a:cs typeface="Times New Roman"/>
              <a:sym typeface="Times New Roman"/>
            </a:endParaRPr>
          </a:p>
          <a:p>
            <a:pPr indent="0" lvl="0" marL="0" rtl="0" algn="l">
              <a:lnSpc>
                <a:spcPct val="115000"/>
              </a:lnSpc>
              <a:spcBef>
                <a:spcPts val="1400"/>
              </a:spcBef>
              <a:spcAft>
                <a:spcPts val="0"/>
              </a:spcAft>
              <a:buNone/>
            </a:pPr>
            <a:r>
              <a:rPr b="1" lang="en-US" sz="1300">
                <a:solidFill>
                  <a:schemeClr val="dk1"/>
                </a:solidFill>
              </a:rPr>
              <a:t>AI Use and Ethical Writing Policy: Centering Student Voice</a:t>
            </a:r>
            <a:endParaRPr b="1" sz="1300">
              <a:solidFill>
                <a:schemeClr val="dk1"/>
              </a:solidFill>
            </a:endParaRPr>
          </a:p>
          <a:p>
            <a:pPr indent="0" lvl="0" marL="0" rtl="0" algn="l">
              <a:lnSpc>
                <a:spcPct val="115000"/>
              </a:lnSpc>
              <a:spcBef>
                <a:spcPts val="1200"/>
              </a:spcBef>
              <a:spcAft>
                <a:spcPts val="0"/>
              </a:spcAft>
              <a:buNone/>
            </a:pPr>
            <a:r>
              <a:rPr lang="en-US" sz="1100">
                <a:solidFill>
                  <a:schemeClr val="dk1"/>
                </a:solidFill>
              </a:rPr>
              <a:t>Artificial Intelligence (AI) is a valuable tool that can support writing and critical thinking, but it should never replace </a:t>
            </a:r>
            <a:r>
              <a:rPr b="1" lang="en-US" sz="1100">
                <a:solidFill>
                  <a:schemeClr val="dk1"/>
                </a:solidFill>
              </a:rPr>
              <a:t>your unique voice and perspective</a:t>
            </a:r>
            <a:r>
              <a:rPr lang="en-US" sz="1100">
                <a:solidFill>
                  <a:schemeClr val="dk1"/>
                </a:solidFill>
              </a:rPr>
              <a:t>. This policy ensures that AI is used ethically, helping you develop your skills while maintaining academic integrity.</a:t>
            </a:r>
            <a:endParaRPr sz="1100">
              <a:solidFill>
                <a:schemeClr val="dk1"/>
              </a:solidFill>
            </a:endParaRPr>
          </a:p>
          <a:p>
            <a:pPr indent="0" lvl="0" marL="0" rtl="0" algn="l">
              <a:lnSpc>
                <a:spcPct val="115000"/>
              </a:lnSpc>
              <a:spcBef>
                <a:spcPts val="1200"/>
              </a:spcBef>
              <a:spcAft>
                <a:spcPts val="0"/>
              </a:spcAft>
              <a:buNone/>
            </a:pPr>
            <a:r>
              <a:rPr b="1" lang="en-US" sz="1100">
                <a:solidFill>
                  <a:schemeClr val="dk1"/>
                </a:solidFill>
              </a:rPr>
              <a:t>Using AI Responsibly</a:t>
            </a:r>
            <a:endParaRPr b="1" sz="1100">
              <a:solidFill>
                <a:schemeClr val="dk1"/>
              </a:solidFill>
            </a:endParaRPr>
          </a:p>
          <a:p>
            <a:pPr indent="0" lvl="0" marL="0" rtl="0" algn="l">
              <a:lnSpc>
                <a:spcPct val="115000"/>
              </a:lnSpc>
              <a:spcBef>
                <a:spcPts val="1200"/>
              </a:spcBef>
              <a:spcAft>
                <a:spcPts val="0"/>
              </a:spcAft>
              <a:buNone/>
            </a:pPr>
            <a:r>
              <a:rPr lang="en-US" sz="1100">
                <a:solidFill>
                  <a:schemeClr val="dk1"/>
                </a:solidFill>
              </a:rPr>
              <a:t>You </a:t>
            </a:r>
            <a:r>
              <a:rPr b="1" lang="en-US" sz="1100">
                <a:solidFill>
                  <a:schemeClr val="dk1"/>
                </a:solidFill>
              </a:rPr>
              <a:t>can</a:t>
            </a:r>
            <a:r>
              <a:rPr lang="en-US" sz="1100">
                <a:solidFill>
                  <a:schemeClr val="dk1"/>
                </a:solidFill>
              </a:rPr>
              <a:t> use AI for:</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Brainstorming ideas and structuring arguments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Summarizing complex concepts for better understanding</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Refining sentence clarity and improving grammar</a:t>
            </a:r>
            <a:endParaRPr sz="1100">
              <a:solidFill>
                <a:schemeClr val="dk1"/>
              </a:solidFill>
            </a:endParaRPr>
          </a:p>
          <a:p>
            <a:pPr indent="0" lvl="0" marL="0" rtl="0" algn="l">
              <a:lnSpc>
                <a:spcPct val="115000"/>
              </a:lnSpc>
              <a:spcBef>
                <a:spcPts val="1200"/>
              </a:spcBef>
              <a:spcAft>
                <a:spcPts val="0"/>
              </a:spcAft>
              <a:buNone/>
            </a:pPr>
            <a:r>
              <a:rPr lang="en-US" sz="1100">
                <a:solidFill>
                  <a:schemeClr val="dk1"/>
                </a:solidFill>
              </a:rPr>
              <a:t>You </a:t>
            </a:r>
            <a:r>
              <a:rPr b="1" lang="en-US" sz="1100">
                <a:solidFill>
                  <a:schemeClr val="dk1"/>
                </a:solidFill>
              </a:rPr>
              <a:t>should not</a:t>
            </a:r>
            <a:r>
              <a:rPr lang="en-US" sz="1100">
                <a:solidFill>
                  <a:schemeClr val="dk1"/>
                </a:solidFill>
              </a:rPr>
              <a:t>:</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Submit AI-generated work without significant personal input</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Use AI-generated citations without verifying their accuracy</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Paraphrase AI-generated content without proper citation</a:t>
            </a:r>
            <a:endParaRPr sz="1100">
              <a:solidFill>
                <a:schemeClr val="dk1"/>
              </a:solidFill>
            </a:endParaRPr>
          </a:p>
          <a:p>
            <a:pPr indent="0" lvl="0" marL="457200" marR="0" rtl="0" algn="l">
              <a:lnSpc>
                <a:spcPct val="100000"/>
              </a:lnSpc>
              <a:spcBef>
                <a:spcPts val="1200"/>
              </a:spcBef>
              <a:spcAft>
                <a:spcPts val="0"/>
              </a:spcAft>
              <a:buNone/>
            </a:pPr>
            <a:r>
              <a:t/>
            </a:r>
            <a:endParaRPr b="1">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3d975c2737_0_8"/>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Arial"/>
                <a:ea typeface="Arial"/>
                <a:cs typeface="Arial"/>
                <a:sym typeface="Arial"/>
              </a:rPr>
              <a:t>Lonny Avi Brooks Slide 2</a:t>
            </a:r>
            <a:endParaRPr sz="2400">
              <a:solidFill>
                <a:schemeClr val="dk1"/>
              </a:solidFill>
              <a:latin typeface="Arial"/>
              <a:ea typeface="Arial"/>
              <a:cs typeface="Arial"/>
              <a:sym typeface="Arial"/>
            </a:endParaRPr>
          </a:p>
        </p:txBody>
      </p:sp>
      <p:sp>
        <p:nvSpPr>
          <p:cNvPr id="167" name="Google Shape;167;g33d975c2737_0_8"/>
          <p:cNvSpPr txBox="1"/>
          <p:nvPr/>
        </p:nvSpPr>
        <p:spPr>
          <a:xfrm>
            <a:off x="209019" y="1599927"/>
            <a:ext cx="8481300" cy="59886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a:t>
            </a:r>
            <a:r>
              <a:rPr b="1" lang="en-US">
                <a:latin typeface="Times New Roman"/>
                <a:ea typeface="Times New Roman"/>
                <a:cs typeface="Times New Roman"/>
                <a:sym typeface="Times New Roman"/>
              </a:rPr>
              <a:t>Communication</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want to implement AI – </a:t>
            </a:r>
            <a:r>
              <a:rPr b="1" i="0" lang="en-US" sz="1600" u="none" cap="none" strike="noStrike">
                <a:solidFill>
                  <a:srgbClr val="000000"/>
                </a:solidFill>
              </a:rPr>
              <a:t>Comm 41</a:t>
            </a:r>
            <a:r>
              <a:rPr b="1" lang="en-US" sz="1600"/>
              <a:t>0: Organizing for Innovation and Empathy: </a:t>
            </a:r>
            <a:r>
              <a:rPr b="1" lang="en-US">
                <a:solidFill>
                  <a:srgbClr val="14171A"/>
                </a:solidFill>
                <a:highlight>
                  <a:srgbClr val="FFFFFF"/>
                </a:highlight>
              </a:rPr>
              <a:t>Envisioning the future of organizations and work with AI in 2035</a:t>
            </a:r>
            <a:endParaRPr b="1">
              <a:solidFill>
                <a:srgbClr val="14171A"/>
              </a:solidFill>
              <a:highlight>
                <a:srgbClr val="FFFFFF"/>
              </a:highlight>
            </a:endParaRPr>
          </a:p>
          <a:p>
            <a:pPr indent="0" lvl="0" marL="457200" marR="0" rtl="0" algn="l">
              <a:lnSpc>
                <a:spcPct val="100000"/>
              </a:lnSpc>
              <a:spcBef>
                <a:spcPts val="0"/>
              </a:spcBef>
              <a:spcAft>
                <a:spcPts val="0"/>
              </a:spcAft>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POLICY</a:t>
            </a:r>
            <a:endParaRPr b="1">
              <a:latin typeface="Times New Roman"/>
              <a:ea typeface="Times New Roman"/>
              <a:cs typeface="Times New Roman"/>
              <a:sym typeface="Times New Roman"/>
            </a:endParaRPr>
          </a:p>
          <a:p>
            <a:pPr indent="0" lvl="0" marL="0" rtl="0" algn="l">
              <a:lnSpc>
                <a:spcPct val="115000"/>
              </a:lnSpc>
              <a:spcBef>
                <a:spcPts val="1400"/>
              </a:spcBef>
              <a:spcAft>
                <a:spcPts val="0"/>
              </a:spcAft>
              <a:buNone/>
            </a:pPr>
            <a:r>
              <a:rPr b="1" lang="en-US" sz="1300">
                <a:solidFill>
                  <a:schemeClr val="dk1"/>
                </a:solidFill>
              </a:rPr>
              <a:t>AI Use and Ethical Writing Policy: Centering Student Voice</a:t>
            </a:r>
            <a:endParaRPr b="1" sz="1300">
              <a:solidFill>
                <a:schemeClr val="dk1"/>
              </a:solidFill>
            </a:endParaRPr>
          </a:p>
          <a:p>
            <a:pPr indent="0" lvl="0" marL="0" rtl="0" algn="l">
              <a:lnSpc>
                <a:spcPct val="115000"/>
              </a:lnSpc>
              <a:spcBef>
                <a:spcPts val="1200"/>
              </a:spcBef>
              <a:spcAft>
                <a:spcPts val="0"/>
              </a:spcAft>
              <a:buNone/>
            </a:pPr>
            <a:r>
              <a:rPr b="1" lang="en-US" sz="1100">
                <a:solidFill>
                  <a:schemeClr val="dk1"/>
                </a:solidFill>
              </a:rPr>
              <a:t>AI’s Limitations: Why Verification Matters</a:t>
            </a:r>
            <a:endParaRPr b="1" sz="1100">
              <a:solidFill>
                <a:schemeClr val="dk1"/>
              </a:solidFill>
            </a:endParaRPr>
          </a:p>
          <a:p>
            <a:pPr indent="0" lvl="0" marL="0" rtl="0" algn="l">
              <a:lnSpc>
                <a:spcPct val="115000"/>
              </a:lnSpc>
              <a:spcBef>
                <a:spcPts val="1200"/>
              </a:spcBef>
              <a:spcAft>
                <a:spcPts val="0"/>
              </a:spcAft>
              <a:buNone/>
            </a:pPr>
            <a:r>
              <a:rPr lang="en-US" sz="1100">
                <a:solidFill>
                  <a:schemeClr val="dk1"/>
                </a:solidFill>
              </a:rPr>
              <a:t>AI is not always reliable. It can:</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US" sz="1100">
                <a:solidFill>
                  <a:schemeClr val="dk1"/>
                </a:solidFill>
              </a:rPr>
              <a:t>Fabricate sources</a:t>
            </a:r>
            <a:r>
              <a:rPr lang="en-US" sz="1100">
                <a:solidFill>
                  <a:schemeClr val="dk1"/>
                </a:solidFill>
              </a:rPr>
              <a:t> (hallucinated citations) that do not exist</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Misinterpret complex topics</a:t>
            </a:r>
            <a:r>
              <a:rPr lang="en-US" sz="1100">
                <a:solidFill>
                  <a:schemeClr val="dk1"/>
                </a:solidFill>
              </a:rPr>
              <a:t>, oversimplifying key ideas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Reinforce biases</a:t>
            </a:r>
            <a:r>
              <a:rPr lang="en-US" sz="1100">
                <a:solidFill>
                  <a:schemeClr val="dk1"/>
                </a:solidFill>
              </a:rPr>
              <a:t> based on its training data</a:t>
            </a:r>
            <a:endParaRPr sz="1100">
              <a:solidFill>
                <a:schemeClr val="dk1"/>
              </a:solidFill>
            </a:endParaRPr>
          </a:p>
          <a:p>
            <a:pPr indent="0" lvl="0" marL="0" rtl="0" algn="l">
              <a:lnSpc>
                <a:spcPct val="115000"/>
              </a:lnSpc>
              <a:spcBef>
                <a:spcPts val="1200"/>
              </a:spcBef>
              <a:spcAft>
                <a:spcPts val="0"/>
              </a:spcAft>
              <a:buNone/>
            </a:pPr>
            <a:r>
              <a:rPr lang="en-US" sz="1100">
                <a:solidFill>
                  <a:schemeClr val="dk1"/>
                </a:solidFill>
              </a:rPr>
              <a:t>Always double-check AI-generated content for accuracy before using it in your work.</a:t>
            </a:r>
            <a:endParaRPr sz="1100">
              <a:solidFill>
                <a:schemeClr val="dk1"/>
              </a:solidFill>
            </a:endParaRPr>
          </a:p>
          <a:p>
            <a:pPr indent="0" lvl="0" marL="0" rtl="0" algn="l">
              <a:lnSpc>
                <a:spcPct val="115000"/>
              </a:lnSpc>
              <a:spcBef>
                <a:spcPts val="1200"/>
              </a:spcBef>
              <a:spcAft>
                <a:spcPts val="0"/>
              </a:spcAft>
              <a:buNone/>
            </a:pPr>
            <a:r>
              <a:rPr b="1" lang="en-US" sz="1100">
                <a:solidFill>
                  <a:schemeClr val="dk1"/>
                </a:solidFill>
              </a:rPr>
              <a:t>Grading Approach: Growth Over Punishment</a:t>
            </a:r>
            <a:endParaRPr b="1" sz="1100">
              <a:solidFill>
                <a:schemeClr val="dk1"/>
              </a:solidFill>
            </a:endParaRPr>
          </a:p>
          <a:p>
            <a:pPr indent="0" lvl="0" marL="0" rtl="0" algn="l">
              <a:lnSpc>
                <a:spcPct val="115000"/>
              </a:lnSpc>
              <a:spcBef>
                <a:spcPts val="1200"/>
              </a:spcBef>
              <a:spcAft>
                <a:spcPts val="0"/>
              </a:spcAft>
              <a:buNone/>
            </a:pPr>
            <a:r>
              <a:rPr lang="en-US" sz="1100">
                <a:solidFill>
                  <a:schemeClr val="dk1"/>
                </a:solidFill>
              </a:rPr>
              <a:t>This course prioritizes </a:t>
            </a:r>
            <a:r>
              <a:rPr b="1" lang="en-US" sz="1100">
                <a:solidFill>
                  <a:schemeClr val="dk1"/>
                </a:solidFill>
              </a:rPr>
              <a:t>your learning and development</a:t>
            </a:r>
            <a:r>
              <a:rPr lang="en-US" sz="1100">
                <a:solidFill>
                  <a:schemeClr val="dk1"/>
                </a:solidFill>
              </a:rPr>
              <a:t> over strict grading penalties. Work will be evaluated based on:</a:t>
            </a:r>
            <a:endParaRPr sz="11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US" sz="1100">
                <a:solidFill>
                  <a:schemeClr val="dk1"/>
                </a:solidFill>
              </a:rPr>
              <a:t>Mastery (Highly Developed Work)</a:t>
            </a:r>
            <a:r>
              <a:rPr lang="en-US" sz="1100">
                <a:solidFill>
                  <a:schemeClr val="dk1"/>
                </a:solidFill>
              </a:rPr>
              <a:t> – Strong, original analysis with well-integrated personal insights. AI is cited correctly.</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Proficient (Solid Work, Minor Revisions Needed)</a:t>
            </a:r>
            <a:r>
              <a:rPr lang="en-US" sz="1100">
                <a:solidFill>
                  <a:schemeClr val="dk1"/>
                </a:solidFill>
              </a:rPr>
              <a:t> – Thoughtful engagement, with areas for deeper exploration.</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Developing (Needs Substantial Revision)</a:t>
            </a:r>
            <a:r>
              <a:rPr lang="en-US" sz="1100">
                <a:solidFill>
                  <a:schemeClr val="dk1"/>
                </a:solidFill>
              </a:rPr>
              <a:t> – Over-reliance on AI or lack of depth in personal voice.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Incomplete (Resubmission Encouraged)</a:t>
            </a:r>
            <a:r>
              <a:rPr lang="en-US" sz="1100">
                <a:solidFill>
                  <a:schemeClr val="dk1"/>
                </a:solidFill>
              </a:rPr>
              <a:t> – AI use is not cited, or work needs major revisions.</a:t>
            </a:r>
            <a:endParaRPr sz="11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457200" marR="0" rtl="0" algn="l">
              <a:lnSpc>
                <a:spcPct val="100000"/>
              </a:lnSpc>
              <a:spcBef>
                <a:spcPts val="1200"/>
              </a:spcBef>
              <a:spcAft>
                <a:spcPts val="0"/>
              </a:spcAft>
              <a:buNone/>
            </a:pPr>
            <a:r>
              <a:t/>
            </a:r>
            <a:endParaRPr b="1">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3d975c2737_0_14"/>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Arial"/>
                <a:ea typeface="Arial"/>
                <a:cs typeface="Arial"/>
                <a:sym typeface="Arial"/>
              </a:rPr>
              <a:t>Lonny Avi Brooks Slide 3</a:t>
            </a:r>
            <a:endParaRPr sz="24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accent1"/>
              </a:buClr>
              <a:buSzPts val="3600"/>
              <a:buFont typeface="Montserrat ExtraBold"/>
              <a:buNone/>
            </a:pPr>
            <a:r>
              <a:t/>
            </a:r>
            <a:endParaRPr sz="2400">
              <a:solidFill>
                <a:schemeClr val="dk1"/>
              </a:solidFill>
              <a:latin typeface="Arial"/>
              <a:ea typeface="Arial"/>
              <a:cs typeface="Arial"/>
              <a:sym typeface="Arial"/>
            </a:endParaRPr>
          </a:p>
        </p:txBody>
      </p:sp>
      <p:sp>
        <p:nvSpPr>
          <p:cNvPr id="173" name="Google Shape;173;g33d975c2737_0_14"/>
          <p:cNvSpPr txBox="1"/>
          <p:nvPr/>
        </p:nvSpPr>
        <p:spPr>
          <a:xfrm>
            <a:off x="209019" y="1599927"/>
            <a:ext cx="8481300" cy="4245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a:t>
            </a:r>
            <a:r>
              <a:rPr b="1" lang="en-US">
                <a:latin typeface="Times New Roman"/>
                <a:ea typeface="Times New Roman"/>
                <a:cs typeface="Times New Roman"/>
                <a:sym typeface="Times New Roman"/>
              </a:rPr>
              <a:t>Communication</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want to implement AI – </a:t>
            </a:r>
            <a:r>
              <a:rPr b="1" i="0" lang="en-US" sz="1600" u="none" cap="none" strike="noStrike">
                <a:solidFill>
                  <a:srgbClr val="000000"/>
                </a:solidFill>
              </a:rPr>
              <a:t>Comm 41</a:t>
            </a:r>
            <a:r>
              <a:rPr b="1" lang="en-US" sz="1600"/>
              <a:t>0: Organizing for Innovation and Empathy: </a:t>
            </a:r>
            <a:r>
              <a:rPr b="1" lang="en-US">
                <a:solidFill>
                  <a:srgbClr val="14171A"/>
                </a:solidFill>
                <a:highlight>
                  <a:srgbClr val="FFFFFF"/>
                </a:highlight>
              </a:rPr>
              <a:t>Envisioning the future of organizations and work with AI in 2035</a:t>
            </a:r>
            <a:endParaRPr b="1">
              <a:solidFill>
                <a:srgbClr val="14171A"/>
              </a:solidFill>
              <a:highlight>
                <a:srgbClr val="FFFFFF"/>
              </a:highlight>
            </a:endParaRPr>
          </a:p>
          <a:p>
            <a:pPr indent="0" lvl="0" marL="457200" marR="0" rtl="0" algn="l">
              <a:lnSpc>
                <a:spcPct val="100000"/>
              </a:lnSpc>
              <a:spcBef>
                <a:spcPts val="0"/>
              </a:spcBef>
              <a:spcAft>
                <a:spcPts val="0"/>
              </a:spcAft>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POLICY</a:t>
            </a:r>
            <a:endParaRPr b="1">
              <a:latin typeface="Times New Roman"/>
              <a:ea typeface="Times New Roman"/>
              <a:cs typeface="Times New Roman"/>
              <a:sym typeface="Times New Roman"/>
            </a:endParaRPr>
          </a:p>
          <a:p>
            <a:pPr indent="0" lvl="0" marL="0" rtl="0" algn="l">
              <a:lnSpc>
                <a:spcPct val="115000"/>
              </a:lnSpc>
              <a:spcBef>
                <a:spcPts val="1400"/>
              </a:spcBef>
              <a:spcAft>
                <a:spcPts val="0"/>
              </a:spcAft>
              <a:buNone/>
            </a:pPr>
            <a:r>
              <a:rPr b="1" lang="en-US" sz="1300">
                <a:solidFill>
                  <a:schemeClr val="dk1"/>
                </a:solidFill>
              </a:rPr>
              <a:t>AI Use and Ethical Writing Policy: Centering Student Voice</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lang="en-US" sz="1100">
                <a:solidFill>
                  <a:schemeClr val="dk1"/>
                </a:solidFill>
              </a:rPr>
              <a:t>I</a:t>
            </a:r>
            <a:r>
              <a:rPr lang="en-US" sz="1100">
                <a:solidFill>
                  <a:schemeClr val="dk1"/>
                </a:solidFill>
              </a:rPr>
              <a:t>f AI is used unethically, </a:t>
            </a:r>
            <a:r>
              <a:rPr b="1" lang="en-US" sz="1100">
                <a:solidFill>
                  <a:schemeClr val="dk1"/>
                </a:solidFill>
              </a:rPr>
              <a:t>you will have the chance to revise</a:t>
            </a:r>
            <a:r>
              <a:rPr lang="en-US" sz="1100">
                <a:solidFill>
                  <a:schemeClr val="dk1"/>
                </a:solidFill>
              </a:rPr>
              <a:t> rather than receiving an automatic failure.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Why Your Voice Matters</a:t>
            </a:r>
            <a:endParaRPr b="1"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AI can generate text, but </a:t>
            </a:r>
            <a:r>
              <a:rPr b="1" lang="en-US" sz="1100">
                <a:solidFill>
                  <a:schemeClr val="dk1"/>
                </a:solidFill>
              </a:rPr>
              <a:t>it cannot replicate your lived experience, critical insights, or creative ideas</a:t>
            </a:r>
            <a:r>
              <a:rPr lang="en-US" sz="1100">
                <a:solidFill>
                  <a:schemeClr val="dk1"/>
                </a:solidFill>
              </a:rPr>
              <a:t>. Writing is about expressing your identity, not just producing words. Using AI responsibly will </a:t>
            </a:r>
            <a:r>
              <a:rPr b="1" lang="en-US" sz="1100">
                <a:solidFill>
                  <a:schemeClr val="dk1"/>
                </a:solidFill>
              </a:rPr>
              <a:t>help you build confidence and strengthen your voice</a:t>
            </a:r>
            <a:r>
              <a:rPr lang="en-US" sz="1100">
                <a:solidFill>
                  <a:schemeClr val="dk1"/>
                </a:solidFill>
              </a:rPr>
              <a:t> for academic and professional success.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rPr>
              <a:t>If you have questions about using AI in your work, </a:t>
            </a:r>
            <a:r>
              <a:rPr b="1" lang="en-US" sz="1100">
                <a:solidFill>
                  <a:schemeClr val="dk1"/>
                </a:solidFill>
              </a:rPr>
              <a:t>ask early</a:t>
            </a:r>
            <a:r>
              <a:rPr lang="en-US" sz="1100">
                <a:solidFill>
                  <a:schemeClr val="dk1"/>
                </a:solidFill>
              </a:rPr>
              <a:t>—I’m here to support your learning.</a:t>
            </a:r>
            <a:endParaRPr sz="1100">
              <a:solidFill>
                <a:schemeClr val="dk1"/>
              </a:solidFill>
            </a:endParaRPr>
          </a:p>
          <a:p>
            <a:pPr indent="0" lvl="0" marL="457200" rtl="0" algn="l">
              <a:lnSpc>
                <a:spcPct val="115000"/>
              </a:lnSpc>
              <a:spcBef>
                <a:spcPts val="1200"/>
              </a:spcBef>
              <a:spcAft>
                <a:spcPts val="0"/>
              </a:spcAft>
              <a:buNone/>
            </a:pPr>
            <a:r>
              <a:t/>
            </a:r>
            <a:endParaRPr b="1" sz="1100">
              <a:solidFill>
                <a:schemeClr val="dk1"/>
              </a:solidFill>
            </a:endParaRPr>
          </a:p>
          <a:p>
            <a:pPr indent="0" lvl="0" marL="0" rtl="0" algn="l">
              <a:lnSpc>
                <a:spcPct val="115000"/>
              </a:lnSpc>
              <a:spcBef>
                <a:spcPts val="1200"/>
              </a:spcBef>
              <a:spcAft>
                <a:spcPts val="0"/>
              </a:spcAft>
              <a:buNone/>
            </a:pPr>
            <a:r>
              <a:t/>
            </a:r>
            <a:endParaRPr sz="1100">
              <a:solidFill>
                <a:schemeClr val="dk1"/>
              </a:solidFill>
            </a:endParaRPr>
          </a:p>
          <a:p>
            <a:pPr indent="0" lvl="0" marL="457200" marR="0" rtl="0" algn="l">
              <a:lnSpc>
                <a:spcPct val="100000"/>
              </a:lnSpc>
              <a:spcBef>
                <a:spcPts val="1200"/>
              </a:spcBef>
              <a:spcAft>
                <a:spcPts val="0"/>
              </a:spcAft>
              <a:buNone/>
            </a:pPr>
            <a:r>
              <a:t/>
            </a:r>
            <a:endParaRPr b="1">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3c2391742d_0_7"/>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a:t>
            </a:r>
            <a:r>
              <a:rPr lang="en-US" sz="2400">
                <a:solidFill>
                  <a:schemeClr val="dk1"/>
                </a:solidFill>
              </a:rPr>
              <a:t> Tu Hoang</a:t>
            </a:r>
            <a:endParaRPr sz="2400">
              <a:solidFill>
                <a:schemeClr val="dk1"/>
              </a:solidFill>
            </a:endParaRPr>
          </a:p>
        </p:txBody>
      </p:sp>
      <p:sp>
        <p:nvSpPr>
          <p:cNvPr id="179" name="Google Shape;179;g33c2391742d_0_7"/>
          <p:cNvSpPr txBox="1"/>
          <p:nvPr/>
        </p:nvSpPr>
        <p:spPr>
          <a:xfrm>
            <a:off x="231169" y="1946952"/>
            <a:ext cx="8481300" cy="2876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Mathematics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 Math110 - Finite Math for Business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POLICY:</a:t>
            </a:r>
            <a:endParaRPr b="1">
              <a:latin typeface="Times New Roman"/>
              <a:ea typeface="Times New Roman"/>
              <a:cs typeface="Times New Roman"/>
              <a:sym typeface="Times New Roman"/>
            </a:endParaRPr>
          </a:p>
          <a:p>
            <a:pPr indent="0" lvl="0" marL="0" rtl="0" algn="l">
              <a:lnSpc>
                <a:spcPct val="115000"/>
              </a:lnSpc>
              <a:spcBef>
                <a:spcPts val="1400"/>
              </a:spcBef>
              <a:spcAft>
                <a:spcPts val="0"/>
              </a:spcAft>
              <a:buNone/>
            </a:pPr>
            <a:r>
              <a:rPr b="1" lang="en-US" sz="1300">
                <a:solidFill>
                  <a:schemeClr val="dk1"/>
                </a:solidFill>
              </a:rPr>
              <a:t>AI Policy for Math 110 – Finite Mathematics for Business</a:t>
            </a:r>
            <a:endParaRPr b="1" sz="1300">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US" sz="1100">
                <a:solidFill>
                  <a:schemeClr val="dk1"/>
                </a:solidFill>
              </a:rPr>
              <a:t>Allowed</a:t>
            </a:r>
            <a:r>
              <a:rPr lang="en-US" sz="1100">
                <a:solidFill>
                  <a:schemeClr val="dk1"/>
                </a:solidFill>
              </a:rPr>
              <a:t>: You may use AI tools like ChatGPT for research, exploring concepts, and brainstorming. Properly credit any AI-assisted content.</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Not Allowed</a:t>
            </a:r>
            <a:r>
              <a:rPr lang="en-US" sz="1100">
                <a:solidFill>
                  <a:schemeClr val="dk1"/>
                </a:solidFill>
              </a:rPr>
              <a:t>: No AI use during exams, quizzes, or assessments. Submitting AI-generated work as your own without attribution is plagiarism.</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US" sz="1100">
                <a:solidFill>
                  <a:schemeClr val="dk1"/>
                </a:solidFill>
              </a:rPr>
              <a:t>Responsibility</a:t>
            </a:r>
            <a:r>
              <a:rPr lang="en-US" sz="1100">
                <a:solidFill>
                  <a:schemeClr val="dk1"/>
                </a:solidFill>
              </a:rPr>
              <a:t>: AI can be inaccurate. You are responsible for verifying all information. Misuse will be subject to </a:t>
            </a:r>
            <a:r>
              <a:rPr lang="en-US" sz="1100" u="sng">
                <a:solidFill>
                  <a:schemeClr val="hlink"/>
                </a:solidFill>
                <a:hlinkClick r:id="rId3"/>
              </a:rPr>
              <a:t>CSU East Bay’s </a:t>
            </a:r>
            <a:r>
              <a:rPr b="1" lang="en-US" sz="1100" u="sng">
                <a:solidFill>
                  <a:schemeClr val="hlink"/>
                </a:solidFill>
                <a:hlinkClick r:id="rId4"/>
              </a:rPr>
              <a:t>Academic Integrity Policy</a:t>
            </a:r>
            <a:r>
              <a:rPr lang="en-US" sz="1100" u="sng">
                <a:solidFill>
                  <a:schemeClr val="hlink"/>
                </a:solidFill>
                <a:hlinkClick r:id="rId5"/>
              </a:rPr>
              <a:t>.</a:t>
            </a:r>
            <a:endParaRPr b="1">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39f5e813ef_0_0"/>
          <p:cNvSpPr txBox="1"/>
          <p:nvPr>
            <p:ph type="ctrTitle"/>
          </p:nvPr>
        </p:nvSpPr>
        <p:spPr>
          <a:xfrm>
            <a:off x="118850" y="124825"/>
            <a:ext cx="8051700" cy="4524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1"/>
              </a:buClr>
              <a:buSzPct val="150000"/>
              <a:buFont typeface="Montserrat ExtraBold"/>
              <a:buNone/>
            </a:pPr>
            <a:r>
              <a:rPr lang="en-US" sz="2400">
                <a:solidFill>
                  <a:schemeClr val="dk1"/>
                </a:solidFill>
                <a:latin typeface="Times New Roman"/>
                <a:ea typeface="Times New Roman"/>
                <a:cs typeface="Times New Roman"/>
                <a:sym typeface="Times New Roman"/>
              </a:rPr>
              <a:t>Andrew Yunker</a:t>
            </a:r>
            <a:endParaRPr sz="2400">
              <a:solidFill>
                <a:schemeClr val="dk1"/>
              </a:solidFill>
            </a:endParaRPr>
          </a:p>
        </p:txBody>
      </p:sp>
      <p:sp>
        <p:nvSpPr>
          <p:cNvPr id="185" name="Google Shape;185;g339f5e813ef_0_0"/>
          <p:cNvSpPr txBox="1"/>
          <p:nvPr/>
        </p:nvSpPr>
        <p:spPr>
          <a:xfrm>
            <a:off x="288300" y="577225"/>
            <a:ext cx="9301500" cy="5972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a:t>
            </a:r>
            <a:r>
              <a:rPr b="1" lang="en-US">
                <a:latin typeface="Times New Roman"/>
                <a:ea typeface="Times New Roman"/>
                <a:cs typeface="Times New Roman"/>
                <a:sym typeface="Times New Roman"/>
              </a:rPr>
              <a:t>: </a:t>
            </a:r>
            <a:r>
              <a:rPr b="1" i="0" lang="en-US" sz="1400" u="none" cap="none" strike="noStrike">
                <a:solidFill>
                  <a:srgbClr val="000000"/>
                </a:solidFill>
                <a:latin typeface="Times New Roman"/>
                <a:ea typeface="Times New Roman"/>
                <a:cs typeface="Times New Roman"/>
                <a:sym typeface="Times New Roman"/>
              </a:rPr>
              <a:t>General Studies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a:t>
            </a:r>
            <a:r>
              <a:rPr b="1" lang="en-US">
                <a:latin typeface="Times New Roman"/>
                <a:ea typeface="Times New Roman"/>
                <a:cs typeface="Times New Roman"/>
                <a:sym typeface="Times New Roman"/>
              </a:rPr>
              <a:t>: GS 101A - Foundations of Success I | GS 101B - Foundations of Success II</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POLICY: </a:t>
            </a:r>
            <a:endParaRPr b="1">
              <a:latin typeface="Times New Roman"/>
              <a:ea typeface="Times New Roman"/>
              <a:cs typeface="Times New Roman"/>
              <a:sym typeface="Times New Roman"/>
            </a:endParaRPr>
          </a:p>
          <a:p>
            <a:pPr indent="0" lvl="0" marL="0" rtl="0" algn="l">
              <a:spcBef>
                <a:spcPts val="0"/>
              </a:spcBef>
              <a:spcAft>
                <a:spcPts val="0"/>
              </a:spcAft>
              <a:buNone/>
            </a:pPr>
            <a:r>
              <a:rPr b="1" lang="en-US" sz="1300">
                <a:latin typeface="Times New Roman"/>
                <a:ea typeface="Times New Roman"/>
                <a:cs typeface="Times New Roman"/>
                <a:sym typeface="Times New Roman"/>
              </a:rPr>
              <a:t>Artificial Intelligence (AI) is a powerful tool that can support learning, critical thinking, and skill development. </a:t>
            </a:r>
            <a:endParaRPr b="1" sz="1300">
              <a:latin typeface="Times New Roman"/>
              <a:ea typeface="Times New Roman"/>
              <a:cs typeface="Times New Roman"/>
              <a:sym typeface="Times New Roman"/>
            </a:endParaRPr>
          </a:p>
          <a:p>
            <a:pPr indent="0" lvl="0" marL="0" rtl="0" algn="l">
              <a:spcBef>
                <a:spcPts val="0"/>
              </a:spcBef>
              <a:spcAft>
                <a:spcPts val="0"/>
              </a:spcAft>
              <a:buNone/>
            </a:pPr>
            <a:r>
              <a:rPr b="1" lang="en-US" sz="1300">
                <a:latin typeface="Times New Roman"/>
                <a:ea typeface="Times New Roman"/>
                <a:cs typeface="Times New Roman"/>
                <a:sym typeface="Times New Roman"/>
              </a:rPr>
              <a:t>In this course, AI use is permitted, but it should be used ethically and responsibly to enhance not replace your own efforts.</a:t>
            </a:r>
            <a:endParaRPr b="1" sz="1300">
              <a:latin typeface="Times New Roman"/>
              <a:ea typeface="Times New Roman"/>
              <a:cs typeface="Times New Roman"/>
              <a:sym typeface="Times New Roman"/>
            </a:endParaRPr>
          </a:p>
          <a:p>
            <a:pPr indent="0" lvl="0" marL="0" rtl="0" algn="l">
              <a:spcBef>
                <a:spcPts val="0"/>
              </a:spcBef>
              <a:spcAft>
                <a:spcPts val="0"/>
              </a:spcAft>
              <a:buNone/>
            </a:pPr>
            <a:r>
              <a:t/>
            </a:r>
            <a:endParaRPr b="1" sz="1300">
              <a:latin typeface="Times New Roman"/>
              <a:ea typeface="Times New Roman"/>
              <a:cs typeface="Times New Roman"/>
              <a:sym typeface="Times New Roman"/>
            </a:endParaRPr>
          </a:p>
          <a:p>
            <a:pPr indent="0" lvl="0" marL="0" rtl="0" algn="l">
              <a:spcBef>
                <a:spcPts val="0"/>
              </a:spcBef>
              <a:spcAft>
                <a:spcPts val="0"/>
              </a:spcAft>
              <a:buNone/>
            </a:pPr>
            <a:r>
              <a:rPr b="1" lang="en-US" sz="1300">
                <a:latin typeface="Times New Roman"/>
                <a:ea typeface="Times New Roman"/>
                <a:cs typeface="Times New Roman"/>
                <a:sym typeface="Times New Roman"/>
              </a:rPr>
              <a:t>AI Use in This Course: What’s Allowed?</a:t>
            </a:r>
            <a:endParaRPr b="1"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b="1" lang="en-US" sz="1300">
                <a:latin typeface="Times New Roman"/>
                <a:ea typeface="Times New Roman"/>
                <a:cs typeface="Times New Roman"/>
                <a:sym typeface="Times New Roman"/>
              </a:rPr>
              <a:t>AI can be used as a tool to assist with brainstorming, drafting ideas, summarizing concepts, or refining work.</a:t>
            </a:r>
            <a:endParaRPr b="1"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b="1" lang="en-US" sz="1300">
                <a:latin typeface="Times New Roman"/>
                <a:ea typeface="Times New Roman"/>
                <a:cs typeface="Times New Roman"/>
                <a:sym typeface="Times New Roman"/>
              </a:rPr>
              <a:t>AI can help with research by providing general explanations or guiding you toward credible sources.</a:t>
            </a:r>
            <a:endParaRPr b="1"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b="1" lang="en-US" sz="1300">
                <a:latin typeface="Times New Roman"/>
                <a:ea typeface="Times New Roman"/>
                <a:cs typeface="Times New Roman"/>
                <a:sym typeface="Times New Roman"/>
              </a:rPr>
              <a:t>AI can be used for skill-building, such as improving writing clarity, generating study guides, or organizing thoughts.</a:t>
            </a:r>
            <a:endParaRPr b="1" sz="1300">
              <a:latin typeface="Times New Roman"/>
              <a:ea typeface="Times New Roman"/>
              <a:cs typeface="Times New Roman"/>
              <a:sym typeface="Times New Roman"/>
            </a:endParaRPr>
          </a:p>
          <a:p>
            <a:pPr indent="0" lvl="0" marL="0" rtl="0" algn="l">
              <a:spcBef>
                <a:spcPts val="0"/>
              </a:spcBef>
              <a:spcAft>
                <a:spcPts val="0"/>
              </a:spcAft>
              <a:buNone/>
            </a:pPr>
            <a:r>
              <a:t/>
            </a:r>
            <a:endParaRPr b="1" sz="1300">
              <a:latin typeface="Times New Roman"/>
              <a:ea typeface="Times New Roman"/>
              <a:cs typeface="Times New Roman"/>
              <a:sym typeface="Times New Roman"/>
            </a:endParaRPr>
          </a:p>
          <a:p>
            <a:pPr indent="0" lvl="0" marL="0" rtl="0" algn="l">
              <a:spcBef>
                <a:spcPts val="0"/>
              </a:spcBef>
              <a:spcAft>
                <a:spcPts val="0"/>
              </a:spcAft>
              <a:buNone/>
            </a:pPr>
            <a:r>
              <a:rPr b="1" lang="en-US" sz="1300">
                <a:latin typeface="Times New Roman"/>
                <a:ea typeface="Times New Roman"/>
                <a:cs typeface="Times New Roman"/>
                <a:sym typeface="Times New Roman"/>
              </a:rPr>
              <a:t>AI Misuse: What’s Not Allowed?</a:t>
            </a:r>
            <a:endParaRPr b="1"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b="1" lang="en-US" sz="1300">
                <a:latin typeface="Times New Roman"/>
                <a:ea typeface="Times New Roman"/>
                <a:cs typeface="Times New Roman"/>
                <a:sym typeface="Times New Roman"/>
              </a:rPr>
              <a:t>Do not use AI to complete 100% of your work. Your assignments should reflect your own understanding, voice, and effort.</a:t>
            </a:r>
            <a:endParaRPr b="1"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b="1" lang="en-US" sz="1300">
                <a:latin typeface="Times New Roman"/>
                <a:ea typeface="Times New Roman"/>
                <a:cs typeface="Times New Roman"/>
                <a:sym typeface="Times New Roman"/>
              </a:rPr>
              <a:t>Do not submit AI-generated responses without personal revision. AI should enhance, not replace, your critical thinking.</a:t>
            </a:r>
            <a:endParaRPr b="1"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b="1" lang="en-US" sz="1300">
                <a:latin typeface="Times New Roman"/>
                <a:ea typeface="Times New Roman"/>
                <a:cs typeface="Times New Roman"/>
                <a:sym typeface="Times New Roman"/>
              </a:rPr>
              <a:t>Do not rely on AI for fact-checking. AI can generate incorrect or misleading information. Always verify sources.</a:t>
            </a:r>
            <a:endParaRPr b="1"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b="1" lang="en-US" sz="1300">
                <a:latin typeface="Times New Roman"/>
                <a:ea typeface="Times New Roman"/>
                <a:cs typeface="Times New Roman"/>
                <a:sym typeface="Times New Roman"/>
              </a:rPr>
              <a:t>Do not use AI where explicitly prohibited. Some assignments may require personal reflection or hands-on practice where AI use is not appropriate.</a:t>
            </a:r>
            <a:endParaRPr b="1" sz="1300">
              <a:latin typeface="Times New Roman"/>
              <a:ea typeface="Times New Roman"/>
              <a:cs typeface="Times New Roman"/>
              <a:sym typeface="Times New Roman"/>
            </a:endParaRPr>
          </a:p>
          <a:p>
            <a:pPr indent="0" lvl="0" marL="0" rtl="0" algn="l">
              <a:spcBef>
                <a:spcPts val="0"/>
              </a:spcBef>
              <a:spcAft>
                <a:spcPts val="0"/>
              </a:spcAft>
              <a:buNone/>
            </a:pPr>
            <a:r>
              <a:t/>
            </a:r>
            <a:endParaRPr b="1" sz="1300">
              <a:latin typeface="Times New Roman"/>
              <a:ea typeface="Times New Roman"/>
              <a:cs typeface="Times New Roman"/>
              <a:sym typeface="Times New Roman"/>
            </a:endParaRPr>
          </a:p>
          <a:p>
            <a:pPr indent="0" lvl="0" marL="0" rtl="0" algn="l">
              <a:spcBef>
                <a:spcPts val="0"/>
              </a:spcBef>
              <a:spcAft>
                <a:spcPts val="0"/>
              </a:spcAft>
              <a:buNone/>
            </a:pPr>
            <a:r>
              <a:rPr b="1" lang="en-US" sz="1300">
                <a:latin typeface="Times New Roman"/>
                <a:ea typeface="Times New Roman"/>
                <a:cs typeface="Times New Roman"/>
                <a:sym typeface="Times New Roman"/>
              </a:rPr>
              <a:t>Classroom Discussion &amp; Student Input</a:t>
            </a:r>
            <a:endParaRPr b="1" sz="1300">
              <a:latin typeface="Times New Roman"/>
              <a:ea typeface="Times New Roman"/>
              <a:cs typeface="Times New Roman"/>
              <a:sym typeface="Times New Roman"/>
            </a:endParaRPr>
          </a:p>
          <a:p>
            <a:pPr indent="0" lvl="0" marL="0" rtl="0" algn="l">
              <a:spcBef>
                <a:spcPts val="0"/>
              </a:spcBef>
              <a:spcAft>
                <a:spcPts val="0"/>
              </a:spcAft>
              <a:buNone/>
            </a:pPr>
            <a:r>
              <a:rPr b="1" lang="en-US" sz="1300">
                <a:latin typeface="Times New Roman"/>
                <a:ea typeface="Times New Roman"/>
                <a:cs typeface="Times New Roman"/>
                <a:sym typeface="Times New Roman"/>
              </a:rPr>
              <a:t>On the first day of class, we will discuss this policy as a group. Students will have the opportunity to share their perspectives on AI use and help determine appropriate levels of AI integration in this course.</a:t>
            </a:r>
            <a:endParaRPr b="1" sz="1300">
              <a:latin typeface="Times New Roman"/>
              <a:ea typeface="Times New Roman"/>
              <a:cs typeface="Times New Roman"/>
              <a:sym typeface="Times New Roman"/>
            </a:endParaRPr>
          </a:p>
          <a:p>
            <a:pPr indent="0" lvl="0" marL="0" rtl="0" algn="l">
              <a:spcBef>
                <a:spcPts val="0"/>
              </a:spcBef>
              <a:spcAft>
                <a:spcPts val="0"/>
              </a:spcAft>
              <a:buNone/>
            </a:pPr>
            <a:r>
              <a:t/>
            </a:r>
            <a:endParaRPr b="1" sz="1300">
              <a:latin typeface="Times New Roman"/>
              <a:ea typeface="Times New Roman"/>
              <a:cs typeface="Times New Roman"/>
              <a:sym typeface="Times New Roman"/>
            </a:endParaRPr>
          </a:p>
          <a:p>
            <a:pPr indent="0" lvl="0" marL="0" rtl="0" algn="l">
              <a:spcBef>
                <a:spcPts val="0"/>
              </a:spcBef>
              <a:spcAft>
                <a:spcPts val="0"/>
              </a:spcAft>
              <a:buNone/>
            </a:pPr>
            <a:r>
              <a:rPr b="1" lang="en-US" sz="1300">
                <a:latin typeface="Times New Roman"/>
                <a:ea typeface="Times New Roman"/>
                <a:cs typeface="Times New Roman"/>
                <a:sym typeface="Times New Roman"/>
              </a:rPr>
              <a:t>Acknowledgment</a:t>
            </a:r>
            <a:endParaRPr b="1" sz="1300">
              <a:latin typeface="Times New Roman"/>
              <a:ea typeface="Times New Roman"/>
              <a:cs typeface="Times New Roman"/>
              <a:sym typeface="Times New Roman"/>
            </a:endParaRPr>
          </a:p>
          <a:p>
            <a:pPr indent="0" lvl="0" marL="0" rtl="0" algn="l">
              <a:spcBef>
                <a:spcPts val="0"/>
              </a:spcBef>
              <a:spcAft>
                <a:spcPts val="0"/>
              </a:spcAft>
              <a:buNone/>
            </a:pPr>
            <a:r>
              <a:rPr b="1" lang="en-US" sz="1300">
                <a:latin typeface="Times New Roman"/>
                <a:ea typeface="Times New Roman"/>
                <a:cs typeface="Times New Roman"/>
                <a:sym typeface="Times New Roman"/>
              </a:rPr>
              <a:t>After our discussion, each student will sign or initial this policy to acknowledge their understanding and agreement.</a:t>
            </a:r>
            <a:endParaRPr b="1" sz="1300">
              <a:latin typeface="Times New Roman"/>
              <a:ea typeface="Times New Roman"/>
              <a:cs typeface="Times New Roman"/>
              <a:sym typeface="Times New Roman"/>
            </a:endParaRPr>
          </a:p>
          <a:p>
            <a:pPr indent="0" lvl="0" marL="0" rtl="0" algn="l">
              <a:spcBef>
                <a:spcPts val="0"/>
              </a:spcBef>
              <a:spcAft>
                <a:spcPts val="0"/>
              </a:spcAft>
              <a:buNone/>
            </a:pPr>
            <a:r>
              <a:t/>
            </a:r>
            <a:endParaRPr b="1" sz="1300">
              <a:latin typeface="Times New Roman"/>
              <a:ea typeface="Times New Roman"/>
              <a:cs typeface="Times New Roman"/>
              <a:sym typeface="Times New Roman"/>
            </a:endParaRPr>
          </a:p>
          <a:p>
            <a:pPr indent="0" lvl="0" marL="0" rtl="0" algn="l">
              <a:spcBef>
                <a:spcPts val="0"/>
              </a:spcBef>
              <a:spcAft>
                <a:spcPts val="0"/>
              </a:spcAft>
              <a:buNone/>
            </a:pPr>
            <a:r>
              <a:rPr b="1" lang="en-US" sz="1300">
                <a:latin typeface="Times New Roman"/>
                <a:ea typeface="Times New Roman"/>
                <a:cs typeface="Times New Roman"/>
                <a:sym typeface="Times New Roman"/>
              </a:rPr>
              <a:t>By signing, you agree to use AI responsibly and ethically, ensuring that your work remains your own while taking advantage of AI as a learning tool.</a:t>
            </a:r>
            <a:endParaRPr b="1">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vidend">
  <a:themeElements>
    <a:clrScheme name="Cal State East Bay">
      <a:dk1>
        <a:srgbClr val="000000"/>
      </a:dk1>
      <a:lt1>
        <a:srgbClr val="FFFFFF"/>
      </a:lt1>
      <a:dk2>
        <a:srgbClr val="505046"/>
      </a:dk2>
      <a:lt2>
        <a:srgbClr val="D1D1D1"/>
      </a:lt2>
      <a:accent1>
        <a:srgbClr val="D50032"/>
      </a:accent1>
      <a:accent2>
        <a:srgbClr val="FDC259"/>
      </a:accent2>
      <a:accent3>
        <a:srgbClr val="00A0AD"/>
      </a:accent3>
      <a:accent4>
        <a:srgbClr val="767576"/>
      </a:accent4>
      <a:accent5>
        <a:srgbClr val="792369"/>
      </a:accent5>
      <a:accent6>
        <a:srgbClr val="F6901E"/>
      </a:accent6>
      <a:hlink>
        <a:srgbClr val="792369"/>
      </a:hlink>
      <a:folHlink>
        <a:srgbClr val="7675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2024-07-08T15:22:46Z</dcterms:created>
  <dc:creator>Lydia Kuekes</dc:creator>
</cp:coreProperties>
</file>