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Default Extension="yiGTm"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80" r:id="rId3"/>
    <p:sldId id="281" r:id="rId4"/>
    <p:sldId id="262" r:id="rId5"/>
    <p:sldId id="3052" r:id="rId6"/>
    <p:sldId id="264" r:id="rId7"/>
    <p:sldId id="287" r:id="rId8"/>
    <p:sldId id="263" r:id="rId9"/>
    <p:sldId id="265" r:id="rId10"/>
    <p:sldId id="270" r:id="rId11"/>
    <p:sldId id="282" r:id="rId12"/>
    <p:sldId id="283" r:id="rId13"/>
    <p:sldId id="300" r:id="rId14"/>
    <p:sldId id="301" r:id="rId15"/>
    <p:sldId id="284" r:id="rId16"/>
    <p:sldId id="269" r:id="rId17"/>
    <p:sldId id="305" r:id="rId18"/>
    <p:sldId id="266" r:id="rId19"/>
    <p:sldId id="278" r:id="rId20"/>
    <p:sldId id="298" r:id="rId21"/>
    <p:sldId id="304" r:id="rId22"/>
    <p:sldId id="286" r:id="rId23"/>
    <p:sldId id="302" r:id="rId24"/>
    <p:sldId id="307" r:id="rId25"/>
    <p:sldId id="308" r:id="rId26"/>
    <p:sldId id="309" r:id="rId27"/>
    <p:sldId id="289" r:id="rId28"/>
    <p:sldId id="30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187" autoAdjust="0"/>
  </p:normalViewPr>
  <p:slideViewPr>
    <p:cSldViewPr snapToGrid="0">
      <p:cViewPr varScale="1">
        <p:scale>
          <a:sx n="106" d="100"/>
          <a:sy n="106" d="100"/>
        </p:scale>
        <p:origin x="732"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8D6E7-FF44-43C3-887F-274BB3AF1FB9}"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206D6D-EBA0-40CF-A57C-C12B7E9F08AD}" type="slidenum">
              <a:rPr lang="en-US" smtClean="0"/>
              <a:t>‹#›</a:t>
            </a:fld>
            <a:endParaRPr lang="en-US"/>
          </a:p>
        </p:txBody>
      </p:sp>
    </p:spTree>
    <p:extLst>
      <p:ext uri="{BB962C8B-B14F-4D97-AF65-F5344CB8AC3E}">
        <p14:creationId xmlns:p14="http://schemas.microsoft.com/office/powerpoint/2010/main" val="1741478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having me today. I had the privilege of being an EAB Rising Leader in Higher Education Fellow earlier this year and was encouraged to share my findings and the actions the campus has taken in response to this work since then. I want to thank Anthony for nominating me and Carmen for supporting me.  I hope that there is something new for all of you and that you indulge me with some fun.  Seeking your expertise</a:t>
            </a:r>
          </a:p>
          <a:p>
            <a:endParaRPr lang="en-US" dirty="0"/>
          </a:p>
        </p:txBody>
      </p:sp>
      <p:sp>
        <p:nvSpPr>
          <p:cNvPr id="4" name="Slide Number Placeholder 3"/>
          <p:cNvSpPr>
            <a:spLocks noGrp="1"/>
          </p:cNvSpPr>
          <p:nvPr>
            <p:ph type="sldNum" sz="quarter" idx="5"/>
          </p:nvPr>
        </p:nvSpPr>
        <p:spPr/>
        <p:txBody>
          <a:bodyPr/>
          <a:lstStyle/>
          <a:p>
            <a:fld id="{37206D6D-EBA0-40CF-A57C-C12B7E9F08AD}" type="slidenum">
              <a:rPr lang="en-US" smtClean="0"/>
              <a:t>1</a:t>
            </a:fld>
            <a:endParaRPr lang="en-US"/>
          </a:p>
        </p:txBody>
      </p:sp>
    </p:spTree>
    <p:extLst>
      <p:ext uri="{BB962C8B-B14F-4D97-AF65-F5344CB8AC3E}">
        <p14:creationId xmlns:p14="http://schemas.microsoft.com/office/powerpoint/2010/main" val="4252060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232 students in Fall 24 56 not in Fall 25   76%</a:t>
            </a:r>
          </a:p>
        </p:txBody>
      </p:sp>
      <p:sp>
        <p:nvSpPr>
          <p:cNvPr id="4" name="Slide Number Placeholder 3"/>
          <p:cNvSpPr>
            <a:spLocks noGrp="1"/>
          </p:cNvSpPr>
          <p:nvPr>
            <p:ph type="sldNum" sz="quarter" idx="5"/>
          </p:nvPr>
        </p:nvSpPr>
        <p:spPr/>
        <p:txBody>
          <a:bodyPr/>
          <a:lstStyle/>
          <a:p>
            <a:fld id="{37206D6D-EBA0-40CF-A57C-C12B7E9F08AD}" type="slidenum">
              <a:rPr lang="en-US" smtClean="0"/>
              <a:t>10</a:t>
            </a:fld>
            <a:endParaRPr lang="en-US"/>
          </a:p>
        </p:txBody>
      </p:sp>
    </p:spTree>
    <p:extLst>
      <p:ext uri="{BB962C8B-B14F-4D97-AF65-F5344CB8AC3E}">
        <p14:creationId xmlns:p14="http://schemas.microsoft.com/office/powerpoint/2010/main" val="1739275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after all the effort of recruiting them, wouldn’t it be nice if they just stayed through graduation! But we are not Hotel California – they can leave…. and they do. Keeping our mission in mind, reframe our role as supporting students in their learning and development. For some, that might need some coaching and redirection, for some it might mean leaving for a while and returning, or not… Look at your list. </a:t>
            </a:r>
          </a:p>
        </p:txBody>
      </p:sp>
      <p:sp>
        <p:nvSpPr>
          <p:cNvPr id="4" name="Slide Number Placeholder 3"/>
          <p:cNvSpPr>
            <a:spLocks noGrp="1"/>
          </p:cNvSpPr>
          <p:nvPr>
            <p:ph type="sldNum" sz="quarter" idx="5"/>
          </p:nvPr>
        </p:nvSpPr>
        <p:spPr/>
        <p:txBody>
          <a:bodyPr/>
          <a:lstStyle/>
          <a:p>
            <a:fld id="{37206D6D-EBA0-40CF-A57C-C12B7E9F08AD}" type="slidenum">
              <a:rPr lang="en-US" smtClean="0"/>
              <a:t>11</a:t>
            </a:fld>
            <a:endParaRPr lang="en-US"/>
          </a:p>
        </p:txBody>
      </p:sp>
    </p:spTree>
    <p:extLst>
      <p:ext uri="{BB962C8B-B14F-4D97-AF65-F5344CB8AC3E}">
        <p14:creationId xmlns:p14="http://schemas.microsoft.com/office/powerpoint/2010/main" val="2225989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target our actions to have the most impact with limited time and money? Great if we could watch the entering students and know who needs the most support and what that support looks like. Not there…. Many examples of students who would be predicted not to complete – undocumented, single parents, immigrants, low income and those who left who would be predicted to stay – white, more financially stable, etc.. </a:t>
            </a:r>
          </a:p>
        </p:txBody>
      </p:sp>
      <p:sp>
        <p:nvSpPr>
          <p:cNvPr id="4" name="Slide Number Placeholder 3"/>
          <p:cNvSpPr>
            <a:spLocks noGrp="1"/>
          </p:cNvSpPr>
          <p:nvPr>
            <p:ph type="sldNum" sz="quarter" idx="5"/>
          </p:nvPr>
        </p:nvSpPr>
        <p:spPr/>
        <p:txBody>
          <a:bodyPr/>
          <a:lstStyle/>
          <a:p>
            <a:fld id="{37206D6D-EBA0-40CF-A57C-C12B7E9F08AD}" type="slidenum">
              <a:rPr lang="en-US" smtClean="0"/>
              <a:t>12</a:t>
            </a:fld>
            <a:endParaRPr lang="en-US"/>
          </a:p>
        </p:txBody>
      </p:sp>
    </p:spTree>
    <p:extLst>
      <p:ext uri="{BB962C8B-B14F-4D97-AF65-F5344CB8AC3E}">
        <p14:creationId xmlns:p14="http://schemas.microsoft.com/office/powerpoint/2010/main" val="2116291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Tinto’s theories – first developed in the 70’s continues to be the underlying theory with updates and modification. Main idea is connection to the institution; academic and social integration are key – balance between goal/institutional commitment with competing forces</a:t>
            </a:r>
          </a:p>
        </p:txBody>
      </p:sp>
      <p:sp>
        <p:nvSpPr>
          <p:cNvPr id="4" name="Slide Number Placeholder 3"/>
          <p:cNvSpPr>
            <a:spLocks noGrp="1"/>
          </p:cNvSpPr>
          <p:nvPr>
            <p:ph type="sldNum" sz="quarter" idx="5"/>
          </p:nvPr>
        </p:nvSpPr>
        <p:spPr/>
        <p:txBody>
          <a:bodyPr/>
          <a:lstStyle/>
          <a:p>
            <a:fld id="{37206D6D-EBA0-40CF-A57C-C12B7E9F08AD}" type="slidenum">
              <a:rPr lang="en-US" smtClean="0"/>
              <a:t>13</a:t>
            </a:fld>
            <a:endParaRPr lang="en-US"/>
          </a:p>
        </p:txBody>
      </p:sp>
    </p:spTree>
    <p:extLst>
      <p:ext uri="{BB962C8B-B14F-4D97-AF65-F5344CB8AC3E}">
        <p14:creationId xmlns:p14="http://schemas.microsoft.com/office/powerpoint/2010/main" val="1854261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Connection to the institution; academic and social integration are key – balance between goal/institutional commitment with competing forces – what we have control over, tip the scales</a:t>
            </a:r>
          </a:p>
          <a:p>
            <a:endParaRPr lang="en-US" dirty="0"/>
          </a:p>
        </p:txBody>
      </p:sp>
      <p:sp>
        <p:nvSpPr>
          <p:cNvPr id="4" name="Slide Number Placeholder 3"/>
          <p:cNvSpPr>
            <a:spLocks noGrp="1"/>
          </p:cNvSpPr>
          <p:nvPr>
            <p:ph type="sldNum" sz="quarter" idx="5"/>
          </p:nvPr>
        </p:nvSpPr>
        <p:spPr/>
        <p:txBody>
          <a:bodyPr/>
          <a:lstStyle/>
          <a:p>
            <a:fld id="{37206D6D-EBA0-40CF-A57C-C12B7E9F08AD}" type="slidenum">
              <a:rPr lang="en-US" smtClean="0"/>
              <a:t>14</a:t>
            </a:fld>
            <a:endParaRPr lang="en-US"/>
          </a:p>
        </p:txBody>
      </p:sp>
    </p:spTree>
    <p:extLst>
      <p:ext uri="{BB962C8B-B14F-4D97-AF65-F5344CB8AC3E}">
        <p14:creationId xmlns:p14="http://schemas.microsoft.com/office/powerpoint/2010/main" val="3869687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often gets lumped under “financial” is the cost-benefit analysis of all time and money, perceived future gain vs current sacrifice, alignment between values and reality, goal orientation, etc.. Developing as a human (even the adult learners) and all these factors are dynamic…  Survey “stayers” – they are often more dissatisfied with the items in the survey than the leavers. Rich internal mental processes that they likely can’t articulate – can’t read their minds, don’t want people to read mine!</a:t>
            </a:r>
          </a:p>
          <a:p>
            <a:endParaRPr lang="en-US" dirty="0"/>
          </a:p>
          <a:p>
            <a:endParaRPr lang="en-US" dirty="0"/>
          </a:p>
        </p:txBody>
      </p:sp>
      <p:sp>
        <p:nvSpPr>
          <p:cNvPr id="4" name="Slide Number Placeholder 3"/>
          <p:cNvSpPr>
            <a:spLocks noGrp="1"/>
          </p:cNvSpPr>
          <p:nvPr>
            <p:ph type="sldNum" sz="quarter" idx="5"/>
          </p:nvPr>
        </p:nvSpPr>
        <p:spPr/>
        <p:txBody>
          <a:bodyPr/>
          <a:lstStyle/>
          <a:p>
            <a:fld id="{37206D6D-EBA0-40CF-A57C-C12B7E9F08AD}" type="slidenum">
              <a:rPr lang="en-US" smtClean="0"/>
              <a:t>15</a:t>
            </a:fld>
            <a:endParaRPr lang="en-US"/>
          </a:p>
        </p:txBody>
      </p:sp>
    </p:spTree>
    <p:extLst>
      <p:ext uri="{BB962C8B-B14F-4D97-AF65-F5344CB8AC3E}">
        <p14:creationId xmlns:p14="http://schemas.microsoft.com/office/powerpoint/2010/main" val="2867649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we can do a better job reading the signs that students are considering leaving or will have to leave. </a:t>
            </a:r>
          </a:p>
        </p:txBody>
      </p:sp>
      <p:sp>
        <p:nvSpPr>
          <p:cNvPr id="4" name="Slide Number Placeholder 3"/>
          <p:cNvSpPr>
            <a:spLocks noGrp="1"/>
          </p:cNvSpPr>
          <p:nvPr>
            <p:ph type="sldNum" sz="quarter" idx="5"/>
          </p:nvPr>
        </p:nvSpPr>
        <p:spPr/>
        <p:txBody>
          <a:bodyPr/>
          <a:lstStyle/>
          <a:p>
            <a:fld id="{37206D6D-EBA0-40CF-A57C-C12B7E9F08AD}" type="slidenum">
              <a:rPr lang="en-US" smtClean="0"/>
              <a:t>16</a:t>
            </a:fld>
            <a:endParaRPr lang="en-US"/>
          </a:p>
        </p:txBody>
      </p:sp>
    </p:spTree>
    <p:extLst>
      <p:ext uri="{BB962C8B-B14F-4D97-AF65-F5344CB8AC3E}">
        <p14:creationId xmlns:p14="http://schemas.microsoft.com/office/powerpoint/2010/main" val="4024032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real students that I found in doing my review of transfer students. </a:t>
            </a:r>
          </a:p>
        </p:txBody>
      </p:sp>
      <p:sp>
        <p:nvSpPr>
          <p:cNvPr id="4" name="Slide Number Placeholder 3"/>
          <p:cNvSpPr>
            <a:spLocks noGrp="1"/>
          </p:cNvSpPr>
          <p:nvPr>
            <p:ph type="sldNum" sz="quarter" idx="5"/>
          </p:nvPr>
        </p:nvSpPr>
        <p:spPr/>
        <p:txBody>
          <a:bodyPr/>
          <a:lstStyle/>
          <a:p>
            <a:fld id="{37206D6D-EBA0-40CF-A57C-C12B7E9F08AD}" type="slidenum">
              <a:rPr lang="en-US" smtClean="0"/>
              <a:t>17</a:t>
            </a:fld>
            <a:endParaRPr lang="en-US"/>
          </a:p>
        </p:txBody>
      </p:sp>
    </p:spTree>
    <p:extLst>
      <p:ext uri="{BB962C8B-B14F-4D97-AF65-F5344CB8AC3E}">
        <p14:creationId xmlns:p14="http://schemas.microsoft.com/office/powerpoint/2010/main" val="3757433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nothing happens – when it does what are we saying by not noticing?</a:t>
            </a:r>
          </a:p>
        </p:txBody>
      </p:sp>
      <p:sp>
        <p:nvSpPr>
          <p:cNvPr id="4" name="Slide Number Placeholder 3"/>
          <p:cNvSpPr>
            <a:spLocks noGrp="1"/>
          </p:cNvSpPr>
          <p:nvPr>
            <p:ph type="sldNum" sz="quarter" idx="5"/>
          </p:nvPr>
        </p:nvSpPr>
        <p:spPr/>
        <p:txBody>
          <a:bodyPr/>
          <a:lstStyle/>
          <a:p>
            <a:fld id="{37206D6D-EBA0-40CF-A57C-C12B7E9F08AD}" type="slidenum">
              <a:rPr lang="en-US" smtClean="0"/>
              <a:t>18</a:t>
            </a:fld>
            <a:endParaRPr lang="en-US"/>
          </a:p>
        </p:txBody>
      </p:sp>
    </p:spTree>
    <p:extLst>
      <p:ext uri="{BB962C8B-B14F-4D97-AF65-F5344CB8AC3E}">
        <p14:creationId xmlns:p14="http://schemas.microsoft.com/office/powerpoint/2010/main" val="1276746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establish academic integration and identity? </a:t>
            </a:r>
          </a:p>
        </p:txBody>
      </p:sp>
      <p:sp>
        <p:nvSpPr>
          <p:cNvPr id="4" name="Slide Number Placeholder 3"/>
          <p:cNvSpPr>
            <a:spLocks noGrp="1"/>
          </p:cNvSpPr>
          <p:nvPr>
            <p:ph type="sldNum" sz="quarter" idx="5"/>
          </p:nvPr>
        </p:nvSpPr>
        <p:spPr/>
        <p:txBody>
          <a:bodyPr/>
          <a:lstStyle/>
          <a:p>
            <a:fld id="{37206D6D-EBA0-40CF-A57C-C12B7E9F08AD}" type="slidenum">
              <a:rPr lang="en-US" smtClean="0"/>
              <a:t>20</a:t>
            </a:fld>
            <a:endParaRPr lang="en-US"/>
          </a:p>
        </p:txBody>
      </p:sp>
    </p:spTree>
    <p:extLst>
      <p:ext uri="{BB962C8B-B14F-4D97-AF65-F5344CB8AC3E}">
        <p14:creationId xmlns:p14="http://schemas.microsoft.com/office/powerpoint/2010/main" val="2125233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Motivations – let’s be real. We can look at students as a source of money – have enrollment targets for state funding, have tuition fees.  We can also look at students as data – evaluated on metrics, report to federal agencies, grants, foundations, measured by success in terms of graduation – philanthropy, etc.. Nothing inherently wrong in this, it is just that this bleeds into important communications with our students and they simply don’t appreciate that. </a:t>
            </a:r>
          </a:p>
        </p:txBody>
      </p:sp>
      <p:sp>
        <p:nvSpPr>
          <p:cNvPr id="4" name="Slide Number Placeholder 3"/>
          <p:cNvSpPr>
            <a:spLocks noGrp="1"/>
          </p:cNvSpPr>
          <p:nvPr>
            <p:ph type="sldNum" sz="quarter" idx="5"/>
          </p:nvPr>
        </p:nvSpPr>
        <p:spPr/>
        <p:txBody>
          <a:bodyPr/>
          <a:lstStyle/>
          <a:p>
            <a:fld id="{37206D6D-EBA0-40CF-A57C-C12B7E9F08AD}" type="slidenum">
              <a:rPr lang="en-US" smtClean="0"/>
              <a:t>2</a:t>
            </a:fld>
            <a:endParaRPr lang="en-US"/>
          </a:p>
        </p:txBody>
      </p:sp>
    </p:spTree>
    <p:extLst>
      <p:ext uri="{BB962C8B-B14F-4D97-AF65-F5344CB8AC3E}">
        <p14:creationId xmlns:p14="http://schemas.microsoft.com/office/powerpoint/2010/main" val="2870186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As I mentioned earlier, we </a:t>
            </a:r>
          </a:p>
        </p:txBody>
      </p:sp>
      <p:sp>
        <p:nvSpPr>
          <p:cNvPr id="4" name="Slide Number Placeholder 3"/>
          <p:cNvSpPr>
            <a:spLocks noGrp="1"/>
          </p:cNvSpPr>
          <p:nvPr>
            <p:ph type="sldNum" sz="quarter" idx="5"/>
          </p:nvPr>
        </p:nvSpPr>
        <p:spPr/>
        <p:txBody>
          <a:bodyPr/>
          <a:lstStyle/>
          <a:p>
            <a:fld id="{37206D6D-EBA0-40CF-A57C-C12B7E9F08AD}" type="slidenum">
              <a:rPr lang="en-US" smtClean="0"/>
              <a:t>21</a:t>
            </a:fld>
            <a:endParaRPr lang="en-US"/>
          </a:p>
        </p:txBody>
      </p:sp>
    </p:spTree>
    <p:extLst>
      <p:ext uri="{BB962C8B-B14F-4D97-AF65-F5344CB8AC3E}">
        <p14:creationId xmlns:p14="http://schemas.microsoft.com/office/powerpoint/2010/main" val="3296410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I mean by friction? misalignment of values, culture, perceived hypocrisy, distrust, bureaucracy, tone, confusing language, mixed messages – individuals have to compromise</a:t>
            </a:r>
          </a:p>
        </p:txBody>
      </p:sp>
      <p:sp>
        <p:nvSpPr>
          <p:cNvPr id="4" name="Slide Number Placeholder 3"/>
          <p:cNvSpPr>
            <a:spLocks noGrp="1"/>
          </p:cNvSpPr>
          <p:nvPr>
            <p:ph type="sldNum" sz="quarter" idx="5"/>
          </p:nvPr>
        </p:nvSpPr>
        <p:spPr/>
        <p:txBody>
          <a:bodyPr/>
          <a:lstStyle/>
          <a:p>
            <a:fld id="{37206D6D-EBA0-40CF-A57C-C12B7E9F08AD}" type="slidenum">
              <a:rPr lang="en-US" smtClean="0"/>
              <a:t>22</a:t>
            </a:fld>
            <a:endParaRPr lang="en-US"/>
          </a:p>
        </p:txBody>
      </p:sp>
    </p:spTree>
    <p:extLst>
      <p:ext uri="{BB962C8B-B14F-4D97-AF65-F5344CB8AC3E}">
        <p14:creationId xmlns:p14="http://schemas.microsoft.com/office/powerpoint/2010/main" val="239982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have we responded? Hosted two Designing for Student Success Workshops this summer attended by representatives of most programs on campus. </a:t>
            </a:r>
          </a:p>
        </p:txBody>
      </p:sp>
      <p:sp>
        <p:nvSpPr>
          <p:cNvPr id="4" name="Slide Number Placeholder 3"/>
          <p:cNvSpPr>
            <a:spLocks noGrp="1"/>
          </p:cNvSpPr>
          <p:nvPr>
            <p:ph type="sldNum" sz="quarter" idx="5"/>
          </p:nvPr>
        </p:nvSpPr>
        <p:spPr/>
        <p:txBody>
          <a:bodyPr/>
          <a:lstStyle/>
          <a:p>
            <a:fld id="{37206D6D-EBA0-40CF-A57C-C12B7E9F08AD}" type="slidenum">
              <a:rPr lang="en-US" smtClean="0"/>
              <a:t>23</a:t>
            </a:fld>
            <a:endParaRPr lang="en-US"/>
          </a:p>
        </p:txBody>
      </p:sp>
    </p:spTree>
    <p:extLst>
      <p:ext uri="{BB962C8B-B14F-4D97-AF65-F5344CB8AC3E}">
        <p14:creationId xmlns:p14="http://schemas.microsoft.com/office/powerpoint/2010/main" val="102181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Bay Advisor is a tool that can help facilitate </a:t>
            </a:r>
            <a:r>
              <a:rPr lang="en-US"/>
              <a:t>this. “</a:t>
            </a:r>
            <a:r>
              <a:rPr lang="en-US" dirty="0"/>
              <a:t>Success Markers” is a term used by EAB to indicate program-specific milestones that are highly correlated with degree completion as based on historical data. Each “marker” consists of a course, a unit range for completion, and a recommended minimum grade. The Golden 4 are Success Markers for all students.</a:t>
            </a:r>
          </a:p>
        </p:txBody>
      </p:sp>
      <p:sp>
        <p:nvSpPr>
          <p:cNvPr id="4" name="Slide Number Placeholder 3"/>
          <p:cNvSpPr>
            <a:spLocks noGrp="1"/>
          </p:cNvSpPr>
          <p:nvPr>
            <p:ph type="sldNum" sz="quarter" idx="5"/>
          </p:nvPr>
        </p:nvSpPr>
        <p:spPr/>
        <p:txBody>
          <a:bodyPr/>
          <a:lstStyle/>
          <a:p>
            <a:fld id="{37206D6D-EBA0-40CF-A57C-C12B7E9F08AD}" type="slidenum">
              <a:rPr lang="en-US" smtClean="0"/>
              <a:t>24</a:t>
            </a:fld>
            <a:endParaRPr lang="en-US"/>
          </a:p>
        </p:txBody>
      </p:sp>
    </p:spTree>
    <p:extLst>
      <p:ext uri="{BB962C8B-B14F-4D97-AF65-F5344CB8AC3E}">
        <p14:creationId xmlns:p14="http://schemas.microsoft.com/office/powerpoint/2010/main" val="1152491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flagged as missing Success Markers are often “false positives.” Since most of our students are transfer students and their courses don’t port into Bay Advisor correctly, they are considered missing their success markers. As such, these are not particularly useful for campaigns. For a variety of reasons, including this, we as an institution have not made much use of Success Markers. </a:t>
            </a:r>
          </a:p>
        </p:txBody>
      </p:sp>
      <p:sp>
        <p:nvSpPr>
          <p:cNvPr id="4" name="Slide Number Placeholder 3"/>
          <p:cNvSpPr>
            <a:spLocks noGrp="1"/>
          </p:cNvSpPr>
          <p:nvPr>
            <p:ph type="sldNum" sz="quarter" idx="5"/>
          </p:nvPr>
        </p:nvSpPr>
        <p:spPr/>
        <p:txBody>
          <a:bodyPr/>
          <a:lstStyle/>
          <a:p>
            <a:fld id="{37206D6D-EBA0-40CF-A57C-C12B7E9F08AD}" type="slidenum">
              <a:rPr lang="en-US" smtClean="0"/>
              <a:t>25</a:t>
            </a:fld>
            <a:endParaRPr lang="en-US"/>
          </a:p>
        </p:txBody>
      </p:sp>
    </p:spTree>
    <p:extLst>
      <p:ext uri="{BB962C8B-B14F-4D97-AF65-F5344CB8AC3E}">
        <p14:creationId xmlns:p14="http://schemas.microsoft.com/office/powerpoint/2010/main" val="570919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there is potential.  Bay Advisor provides easy ways to contact all students in a course through email and text (even multiple sections) so that we could send them encouraging communication, congratulations after completing the course, or outreach and support after mixing a Success Marker. </a:t>
            </a:r>
          </a:p>
        </p:txBody>
      </p:sp>
      <p:sp>
        <p:nvSpPr>
          <p:cNvPr id="4" name="Slide Number Placeholder 3"/>
          <p:cNvSpPr>
            <a:spLocks noGrp="1"/>
          </p:cNvSpPr>
          <p:nvPr>
            <p:ph type="sldNum" sz="quarter" idx="5"/>
          </p:nvPr>
        </p:nvSpPr>
        <p:spPr/>
        <p:txBody>
          <a:bodyPr/>
          <a:lstStyle/>
          <a:p>
            <a:fld id="{37206D6D-EBA0-40CF-A57C-C12B7E9F08AD}" type="slidenum">
              <a:rPr lang="en-US" smtClean="0"/>
              <a:t>26</a:t>
            </a:fld>
            <a:endParaRPr lang="en-US"/>
          </a:p>
        </p:txBody>
      </p:sp>
    </p:spTree>
    <p:extLst>
      <p:ext uri="{BB962C8B-B14F-4D97-AF65-F5344CB8AC3E}">
        <p14:creationId xmlns:p14="http://schemas.microsoft.com/office/powerpoint/2010/main" val="397390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students have a great concept of what they are in for. </a:t>
            </a:r>
          </a:p>
        </p:txBody>
      </p:sp>
      <p:sp>
        <p:nvSpPr>
          <p:cNvPr id="4" name="Slide Number Placeholder 3"/>
          <p:cNvSpPr>
            <a:spLocks noGrp="1"/>
          </p:cNvSpPr>
          <p:nvPr>
            <p:ph type="sldNum" sz="quarter" idx="5"/>
          </p:nvPr>
        </p:nvSpPr>
        <p:spPr/>
        <p:txBody>
          <a:bodyPr/>
          <a:lstStyle/>
          <a:p>
            <a:fld id="{37206D6D-EBA0-40CF-A57C-C12B7E9F08AD}" type="slidenum">
              <a:rPr lang="en-US" smtClean="0"/>
              <a:t>27</a:t>
            </a:fld>
            <a:endParaRPr lang="en-US"/>
          </a:p>
        </p:txBody>
      </p:sp>
    </p:spTree>
    <p:extLst>
      <p:ext uri="{BB962C8B-B14F-4D97-AF65-F5344CB8AC3E}">
        <p14:creationId xmlns:p14="http://schemas.microsoft.com/office/powerpoint/2010/main" val="436507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Department chairs and other key faculty initiated this work this summer at these workshops. They will be coming to you for your input in the hopes that we can make department specific plans. I encourage you to participate in this process. We also plan to host student focus groups looking at the </a:t>
            </a:r>
            <a:r>
              <a:rPr lang="en-US"/>
              <a:t>revised roadmaps and getting their input! </a:t>
            </a:r>
            <a:endParaRPr lang="en-US" dirty="0"/>
          </a:p>
        </p:txBody>
      </p:sp>
      <p:sp>
        <p:nvSpPr>
          <p:cNvPr id="4" name="Slide Number Placeholder 3"/>
          <p:cNvSpPr>
            <a:spLocks noGrp="1"/>
          </p:cNvSpPr>
          <p:nvPr>
            <p:ph type="sldNum" sz="quarter" idx="5"/>
          </p:nvPr>
        </p:nvSpPr>
        <p:spPr/>
        <p:txBody>
          <a:bodyPr/>
          <a:lstStyle/>
          <a:p>
            <a:fld id="{37206D6D-EBA0-40CF-A57C-C12B7E9F08AD}" type="slidenum">
              <a:rPr lang="en-US" smtClean="0"/>
              <a:t>28</a:t>
            </a:fld>
            <a:endParaRPr lang="en-US"/>
          </a:p>
        </p:txBody>
      </p:sp>
    </p:spTree>
    <p:extLst>
      <p:ext uri="{BB962C8B-B14F-4D97-AF65-F5344CB8AC3E}">
        <p14:creationId xmlns:p14="http://schemas.microsoft.com/office/powerpoint/2010/main" val="48794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our work should be guided by vision “to be a catalyst for student equity, life-long learning, innovation and educational success that amplifies upward mobility for all communities.” Without acknowledgement of both these truths, we will be frustrated in our efforts. Return to this later. Mark is now an emergency room doctor at Alta Bates –  had some risk factors, came into office hours, stood out as someone who would succeed – and I got to see him and his son at the World Cup!</a:t>
            </a:r>
          </a:p>
        </p:txBody>
      </p:sp>
      <p:sp>
        <p:nvSpPr>
          <p:cNvPr id="4" name="Slide Number Placeholder 3"/>
          <p:cNvSpPr>
            <a:spLocks noGrp="1"/>
          </p:cNvSpPr>
          <p:nvPr>
            <p:ph type="sldNum" sz="quarter" idx="5"/>
          </p:nvPr>
        </p:nvSpPr>
        <p:spPr/>
        <p:txBody>
          <a:bodyPr/>
          <a:lstStyle/>
          <a:p>
            <a:fld id="{37206D6D-EBA0-40CF-A57C-C12B7E9F08AD}" type="slidenum">
              <a:rPr lang="en-US" smtClean="0"/>
              <a:t>3</a:t>
            </a:fld>
            <a:endParaRPr lang="en-US"/>
          </a:p>
        </p:txBody>
      </p:sp>
    </p:spTree>
    <p:extLst>
      <p:ext uri="{BB962C8B-B14F-4D97-AF65-F5344CB8AC3E}">
        <p14:creationId xmlns:p14="http://schemas.microsoft.com/office/powerpoint/2010/main" val="774967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my project was to increase transfer retention. Today’s talk will be informed by the data that we have readily available to us, the data we don’t have readily available us, theory and practice from EAB and the literature, and conversations with colleagues on campus and the EAB staff and fellow community. </a:t>
            </a:r>
          </a:p>
        </p:txBody>
      </p:sp>
      <p:sp>
        <p:nvSpPr>
          <p:cNvPr id="4" name="Slide Number Placeholder 3"/>
          <p:cNvSpPr>
            <a:spLocks noGrp="1"/>
          </p:cNvSpPr>
          <p:nvPr>
            <p:ph type="sldNum" sz="quarter" idx="5"/>
          </p:nvPr>
        </p:nvSpPr>
        <p:spPr/>
        <p:txBody>
          <a:bodyPr/>
          <a:lstStyle/>
          <a:p>
            <a:fld id="{37206D6D-EBA0-40CF-A57C-C12B7E9F08AD}" type="slidenum">
              <a:rPr lang="en-US" smtClean="0"/>
              <a:t>4</a:t>
            </a:fld>
            <a:endParaRPr lang="en-US"/>
          </a:p>
        </p:txBody>
      </p:sp>
    </p:spTree>
    <p:extLst>
      <p:ext uri="{BB962C8B-B14F-4D97-AF65-F5344CB8AC3E}">
        <p14:creationId xmlns:p14="http://schemas.microsoft.com/office/powerpoint/2010/main" val="2643301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aligns strongly with CSUEB’s strategic plan, Future Directions, in which Student Success is Priority #1, an important part of which is student retention. Retention is critical for students because if they leave permanently they do not capitalize on the career opportunities and income loss that come from completing the degree, and starting/stopping can have financial aid implications. From the institution’s perspective, it needs the tuition and target enrollment to ensure funding, students leaving complicates planning, and poor retention rates can lead to a negative reputation affecting potential and current students, faculty, and staff. In 2018, we had two major changes at the University – a switch from a quarter to semester system and the removal of mandatory developmental courses in English and quantitative reasoning and a revamping of the curriculum to include needed support.  Since then, fall-to-fall persistence has ranged from 74-80%.  The University has a goal to raise that to 85%, and significant effort has been geared towards this from both Academic Affairs and Student Affairs.  CSUEB is distinctive in that the vast majority of new students entering each Fall are transfer students, in Fall 25 the ratio was approximately 3 to 1. As such, even though fall-to-fall persistence on a percentage basis is much higher for new transfer students, the number of them leaving is greater. Since our 2- and 4-year degree completion rates for transfers are strong, their leaving has been underexamined and potential approaches </a:t>
            </a:r>
            <a:r>
              <a:rPr lang="en-US" dirty="0" err="1"/>
              <a:t>underresourced</a:t>
            </a:r>
            <a:r>
              <a:rPr lang="en-US" dirty="0"/>
              <a:t>. We are not alone in that nationwide and historically about half of students who leave higher ed do so in their second year or later, and students starting at community colleges have a lower chance of getting their degrees.  </a:t>
            </a:r>
          </a:p>
        </p:txBody>
      </p:sp>
      <p:sp>
        <p:nvSpPr>
          <p:cNvPr id="4" name="Slide Number Placeholder 3"/>
          <p:cNvSpPr>
            <a:spLocks noGrp="1"/>
          </p:cNvSpPr>
          <p:nvPr>
            <p:ph type="sldNum" sz="quarter" idx="5"/>
          </p:nvPr>
        </p:nvSpPr>
        <p:spPr/>
        <p:txBody>
          <a:bodyPr/>
          <a:lstStyle/>
          <a:p>
            <a:fld id="{37206D6D-EBA0-40CF-A57C-C12B7E9F08AD}" type="slidenum">
              <a:rPr lang="en-US" smtClean="0"/>
              <a:t>5</a:t>
            </a:fld>
            <a:endParaRPr lang="en-US"/>
          </a:p>
        </p:txBody>
      </p:sp>
    </p:spTree>
    <p:extLst>
      <p:ext uri="{BB962C8B-B14F-4D97-AF65-F5344CB8AC3E}">
        <p14:creationId xmlns:p14="http://schemas.microsoft.com/office/powerpoint/2010/main" val="464369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Indulge me for a moment and take a minute to write down people you know who left their college/university, following a “non-traditional” degree path.  </a:t>
            </a:r>
          </a:p>
          <a:p>
            <a:endParaRPr lang="en-US" dirty="0"/>
          </a:p>
        </p:txBody>
      </p:sp>
      <p:sp>
        <p:nvSpPr>
          <p:cNvPr id="4" name="Slide Number Placeholder 3"/>
          <p:cNvSpPr>
            <a:spLocks noGrp="1"/>
          </p:cNvSpPr>
          <p:nvPr>
            <p:ph type="sldNum" sz="quarter" idx="5"/>
          </p:nvPr>
        </p:nvSpPr>
        <p:spPr/>
        <p:txBody>
          <a:bodyPr/>
          <a:lstStyle/>
          <a:p>
            <a:fld id="{37206D6D-EBA0-40CF-A57C-C12B7E9F08AD}" type="slidenum">
              <a:rPr lang="en-US" smtClean="0"/>
              <a:t>6</a:t>
            </a:fld>
            <a:endParaRPr lang="en-US"/>
          </a:p>
        </p:txBody>
      </p:sp>
    </p:spTree>
    <p:extLst>
      <p:ext uri="{BB962C8B-B14F-4D97-AF65-F5344CB8AC3E}">
        <p14:creationId xmlns:p14="http://schemas.microsoft.com/office/powerpoint/2010/main" val="3736936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in mindset in these conversations… it might be the right thing for someone to leave for a while. That is the way my list looks. </a:t>
            </a:r>
          </a:p>
        </p:txBody>
      </p:sp>
      <p:sp>
        <p:nvSpPr>
          <p:cNvPr id="4" name="Slide Number Placeholder 3"/>
          <p:cNvSpPr>
            <a:spLocks noGrp="1"/>
          </p:cNvSpPr>
          <p:nvPr>
            <p:ph type="sldNum" sz="quarter" idx="5"/>
          </p:nvPr>
        </p:nvSpPr>
        <p:spPr/>
        <p:txBody>
          <a:bodyPr/>
          <a:lstStyle/>
          <a:p>
            <a:fld id="{37206D6D-EBA0-40CF-A57C-C12B7E9F08AD}" type="slidenum">
              <a:rPr lang="en-US" smtClean="0"/>
              <a:t>7</a:t>
            </a:fld>
            <a:endParaRPr lang="en-US"/>
          </a:p>
        </p:txBody>
      </p:sp>
    </p:spTree>
    <p:extLst>
      <p:ext uri="{BB962C8B-B14F-4D97-AF65-F5344CB8AC3E}">
        <p14:creationId xmlns:p14="http://schemas.microsoft.com/office/powerpoint/2010/main" val="3032815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64 academic probation, 58 had institution </a:t>
            </a:r>
            <a:r>
              <a:rPr lang="en-US" dirty="0" err="1"/>
              <a:t>gpa</a:t>
            </a:r>
            <a:r>
              <a:rPr lang="en-US" dirty="0"/>
              <a:t> of 0, some hadn’t met traditional “transfer” standards, 22 came back, 60 with no history or obvious reasons! </a:t>
            </a:r>
          </a:p>
        </p:txBody>
      </p:sp>
      <p:sp>
        <p:nvSpPr>
          <p:cNvPr id="4" name="Slide Number Placeholder 3"/>
          <p:cNvSpPr>
            <a:spLocks noGrp="1"/>
          </p:cNvSpPr>
          <p:nvPr>
            <p:ph type="sldNum" sz="quarter" idx="5"/>
          </p:nvPr>
        </p:nvSpPr>
        <p:spPr/>
        <p:txBody>
          <a:bodyPr/>
          <a:lstStyle/>
          <a:p>
            <a:fld id="{37206D6D-EBA0-40CF-A57C-C12B7E9F08AD}" type="slidenum">
              <a:rPr lang="en-US" smtClean="0"/>
              <a:t>8</a:t>
            </a:fld>
            <a:endParaRPr lang="en-US"/>
          </a:p>
        </p:txBody>
      </p:sp>
    </p:spTree>
    <p:extLst>
      <p:ext uri="{BB962C8B-B14F-4D97-AF65-F5344CB8AC3E}">
        <p14:creationId xmlns:p14="http://schemas.microsoft.com/office/powerpoint/2010/main" val="3961907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Scroll through Excel sheet, maybe color code, Financial – socially acceptable reason that covers a complex decision making process. Not directly related to family income. </a:t>
            </a:r>
          </a:p>
        </p:txBody>
      </p:sp>
      <p:sp>
        <p:nvSpPr>
          <p:cNvPr id="4" name="Slide Number Placeholder 3"/>
          <p:cNvSpPr>
            <a:spLocks noGrp="1"/>
          </p:cNvSpPr>
          <p:nvPr>
            <p:ph type="sldNum" sz="quarter" idx="5"/>
          </p:nvPr>
        </p:nvSpPr>
        <p:spPr/>
        <p:txBody>
          <a:bodyPr/>
          <a:lstStyle/>
          <a:p>
            <a:fld id="{37206D6D-EBA0-40CF-A57C-C12B7E9F08AD}" type="slidenum">
              <a:rPr lang="en-US" smtClean="0"/>
              <a:t>9</a:t>
            </a:fld>
            <a:endParaRPr lang="en-US"/>
          </a:p>
        </p:txBody>
      </p:sp>
    </p:spTree>
    <p:extLst>
      <p:ext uri="{BB962C8B-B14F-4D97-AF65-F5344CB8AC3E}">
        <p14:creationId xmlns:p14="http://schemas.microsoft.com/office/powerpoint/2010/main" val="2040356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84F80-0A3B-4F73-BAFB-AE82C2CB9C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6D5FA8-BC90-4A5A-809B-194FE99A6E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737ECD-F2C7-49E9-AC63-27B213CAA07A}"/>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5" name="Footer Placeholder 4">
            <a:extLst>
              <a:ext uri="{FF2B5EF4-FFF2-40B4-BE49-F238E27FC236}">
                <a16:creationId xmlns:a16="http://schemas.microsoft.com/office/drawing/2014/main" id="{3CDDBB2A-CD48-4D2C-AE06-B871D9DB8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A9E7D4-6C07-4F8C-BFDA-A3FE9CE78C35}"/>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344917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C92BC-274B-406E-A3F9-CB90701911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89AC5A-D93D-441F-8A33-4A74AD941B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80FDAD-AE14-4ED3-8943-5389FFBF97D9}"/>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5" name="Footer Placeholder 4">
            <a:extLst>
              <a:ext uri="{FF2B5EF4-FFF2-40B4-BE49-F238E27FC236}">
                <a16:creationId xmlns:a16="http://schemas.microsoft.com/office/drawing/2014/main" id="{9E591C80-154C-4625-9F72-EECCF01F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5AF17-31B7-4BC5-BBDE-EB11382DD9D4}"/>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815456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8BC99A-2EA0-4D27-AF01-2AF1554B6E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D89B27-F52E-483C-BC4D-AB2AD13CB2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CC1677-6E55-4C71-931B-17020A715B02}"/>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5" name="Footer Placeholder 4">
            <a:extLst>
              <a:ext uri="{FF2B5EF4-FFF2-40B4-BE49-F238E27FC236}">
                <a16:creationId xmlns:a16="http://schemas.microsoft.com/office/drawing/2014/main" id="{C66BDA5F-1659-48E6-A2BC-DC5A225467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796879-7358-4C37-B82A-BFB891E397E9}"/>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818231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4" name="Header box - decorative">
            <a:extLst>
              <a:ext uri="{C183D7F6-B498-43B3-948B-1728B52AA6E4}">
                <adec:decorative xmlns:adec="http://schemas.microsoft.com/office/drawing/2017/decorative" val="1"/>
              </a:ext>
            </a:extLst>
          </p:cNvPr>
          <p:cNvSpPr/>
          <p:nvPr userDrawn="1"/>
        </p:nvSpPr>
        <p:spPr bwMode="gray">
          <a:xfrm>
            <a:off x="3" y="1"/>
            <a:ext cx="12191998" cy="858830"/>
          </a:xfrm>
          <a:prstGeom prst="rect">
            <a:avLst/>
          </a:prstGeom>
          <a:solidFill>
            <a:schemeClr val="accent5"/>
          </a:solidFill>
          <a:ln w="19050" cap="flat" cmpd="sng" algn="ctr">
            <a:noFill/>
            <a:prstDash val="solid"/>
            <a:miter lim="800000"/>
          </a:ln>
          <a:effectLst/>
        </p:spPr>
        <p:txBody>
          <a:bodyPr rot="0" spcFirstLastPara="0" vert="horz" wrap="square" lIns="130629" tIns="65314" rIns="130629" bIns="65314" numCol="1" spcCol="0" rtlCol="0" fromWordArt="0" anchor="t" anchorCtr="0" forceAA="0" compatLnSpc="1">
            <a:prstTxWarp prst="textNoShape">
              <a:avLst/>
            </a:prstTxWarp>
            <a:noAutofit/>
          </a:bodyPr>
          <a:lstStyle/>
          <a:p>
            <a:pPr algn="ctr"/>
            <a:endParaRPr lang="en-US" sz="1429" dirty="0"/>
          </a:p>
        </p:txBody>
      </p:sp>
      <p:grpSp>
        <p:nvGrpSpPr>
          <p:cNvPr id="2" name="Building - decorative">
            <a:extLst>
              <a:ext uri="{FF2B5EF4-FFF2-40B4-BE49-F238E27FC236}">
                <a16:creationId xmlns:a16="http://schemas.microsoft.com/office/drawing/2014/main" id="{0411916B-513C-4328-B806-924E9F6F8466}"/>
              </a:ext>
            </a:extLst>
          </p:cNvPr>
          <p:cNvGrpSpPr/>
          <p:nvPr userDrawn="1"/>
        </p:nvGrpSpPr>
        <p:grpSpPr>
          <a:xfrm>
            <a:off x="10659982" y="1"/>
            <a:ext cx="1429038" cy="858830"/>
            <a:chOff x="5596490" y="0"/>
            <a:chExt cx="750245" cy="601181"/>
          </a:xfrm>
          <a:solidFill>
            <a:schemeClr val="accent3"/>
          </a:solidFill>
        </p:grpSpPr>
        <p:sp>
          <p:nvSpPr>
            <p:cNvPr id="19" name="Building shape 1">
              <a:extLst>
                <a:ext uri="{C183D7F6-B498-43B3-948B-1728B52AA6E4}">
                  <adec:decorative xmlns:adec="http://schemas.microsoft.com/office/drawing/2017/decorative" val="1"/>
                </a:ext>
              </a:extLst>
            </p:cNvPr>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2571"/>
            </a:p>
          </p:txBody>
        </p:sp>
        <p:sp>
          <p:nvSpPr>
            <p:cNvPr id="7" name="Building shape 2">
              <a:extLst>
                <a:ext uri="{C183D7F6-B498-43B3-948B-1728B52AA6E4}">
                  <adec:decorative xmlns:adec="http://schemas.microsoft.com/office/drawing/2017/decorative" val="1"/>
                </a:ext>
              </a:extLst>
            </p:cNvPr>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571"/>
            </a:p>
          </p:txBody>
        </p:sp>
        <p:sp>
          <p:nvSpPr>
            <p:cNvPr id="8" name="Building shape 3">
              <a:extLst>
                <a:ext uri="{C183D7F6-B498-43B3-948B-1728B52AA6E4}">
                  <adec:decorative xmlns:adec="http://schemas.microsoft.com/office/drawing/2017/decorative" val="1"/>
                </a:ext>
              </a:extLst>
            </p:cNvPr>
            <p:cNvSpPr>
              <a:spLocks noChangeArrowheads="1"/>
            </p:cNvSpPr>
            <p:nvPr/>
          </p:nvSpPr>
          <p:spPr bwMode="gray">
            <a:xfrm>
              <a:off x="5888334" y="469154"/>
              <a:ext cx="458401" cy="3844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2571"/>
            </a:p>
          </p:txBody>
        </p:sp>
        <p:sp>
          <p:nvSpPr>
            <p:cNvPr id="9" name="Building shape 4">
              <a:extLst>
                <a:ext uri="{C183D7F6-B498-43B3-948B-1728B52AA6E4}">
                  <adec:decorative xmlns:adec="http://schemas.microsoft.com/office/drawing/2017/decorative" val="1"/>
                </a:ext>
              </a:extLst>
            </p:cNvPr>
            <p:cNvSpPr>
              <a:spLocks noChangeArrowheads="1"/>
            </p:cNvSpPr>
            <p:nvPr/>
          </p:nvSpPr>
          <p:spPr bwMode="gray">
            <a:xfrm>
              <a:off x="6163373"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2571"/>
            </a:p>
          </p:txBody>
        </p:sp>
        <p:sp>
          <p:nvSpPr>
            <p:cNvPr id="10" name="Building shape 5">
              <a:extLst>
                <a:ext uri="{C183D7F6-B498-43B3-948B-1728B52AA6E4}">
                  <adec:decorative xmlns:adec="http://schemas.microsoft.com/office/drawing/2017/decorative" val="1"/>
                </a:ext>
              </a:extLst>
            </p:cNvPr>
            <p:cNvSpPr>
              <a:spLocks noChangeArrowheads="1"/>
            </p:cNvSpPr>
            <p:nvPr/>
          </p:nvSpPr>
          <p:spPr bwMode="gray">
            <a:xfrm>
              <a:off x="6027332" y="247346"/>
              <a:ext cx="44362"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2571"/>
            </a:p>
          </p:txBody>
        </p:sp>
        <p:sp>
          <p:nvSpPr>
            <p:cNvPr id="11" name="Building shape 6">
              <a:extLst>
                <a:ext uri="{C183D7F6-B498-43B3-948B-1728B52AA6E4}">
                  <adec:decorative xmlns:adec="http://schemas.microsoft.com/office/drawing/2017/decorative" val="1"/>
                </a:ext>
              </a:extLst>
            </p:cNvPr>
            <p:cNvSpPr>
              <a:spLocks noChangeArrowheads="1"/>
            </p:cNvSpPr>
            <p:nvPr/>
          </p:nvSpPr>
          <p:spPr bwMode="gray">
            <a:xfrm>
              <a:off x="5888334"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2571"/>
            </a:p>
          </p:txBody>
        </p:sp>
        <p:sp>
          <p:nvSpPr>
            <p:cNvPr id="12" name="Building shape 7">
              <a:extLst>
                <a:ext uri="{C183D7F6-B498-43B3-948B-1728B52AA6E4}">
                  <adec:decorative xmlns:adec="http://schemas.microsoft.com/office/drawing/2017/decorative" val="1"/>
                </a:ext>
              </a:extLst>
            </p:cNvPr>
            <p:cNvSpPr>
              <a:spLocks noChangeArrowheads="1"/>
            </p:cNvSpPr>
            <p:nvPr/>
          </p:nvSpPr>
          <p:spPr bwMode="gray">
            <a:xfrm>
              <a:off x="6299415"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2571"/>
            </a:p>
          </p:txBody>
        </p:sp>
        <p:sp>
          <p:nvSpPr>
            <p:cNvPr id="20" name="Building shape 8">
              <a:extLst>
                <a:ext uri="{FF2B5EF4-FFF2-40B4-BE49-F238E27FC236}">
                  <a16:creationId xmlns:a16="http://schemas.microsoft.com/office/drawing/2014/main" id="{D9E3C7B5-3FCF-4E6A-A488-60E8959A0ECA}"/>
                </a:ext>
              </a:extLst>
            </p:cNvPr>
            <p:cNvSpPr/>
            <p:nvPr userDrawn="1"/>
          </p:nvSpPr>
          <p:spPr bwMode="gray">
            <a:xfrm>
              <a:off x="5596490" y="0"/>
              <a:ext cx="202217" cy="601181"/>
            </a:xfrm>
            <a:custGeom>
              <a:avLst/>
              <a:gdLst>
                <a:gd name="connsiteX0" fmla="*/ 65744 w 202217"/>
                <a:gd name="connsiteY0" fmla="*/ 0 h 601181"/>
                <a:gd name="connsiteX1" fmla="*/ 109746 w 202217"/>
                <a:gd name="connsiteY1" fmla="*/ 0 h 601181"/>
                <a:gd name="connsiteX2" fmla="*/ 74734 w 202217"/>
                <a:gd name="connsiteY2" fmla="*/ 65770 h 601181"/>
                <a:gd name="connsiteX3" fmla="*/ 181051 w 202217"/>
                <a:gd name="connsiteY3" fmla="*/ 584089 h 601181"/>
                <a:gd name="connsiteX4" fmla="*/ 202217 w 202217"/>
                <a:gd name="connsiteY4" fmla="*/ 601181 h 601181"/>
                <a:gd name="connsiteX5" fmla="*/ 144931 w 202217"/>
                <a:gd name="connsiteY5" fmla="*/ 601181 h 601181"/>
                <a:gd name="connsiteX6" fmla="*/ 89496 w 202217"/>
                <a:gd name="connsiteY6" fmla="*/ 534792 h 601181"/>
                <a:gd name="connsiteX7" fmla="*/ 0 w 202217"/>
                <a:gd name="connsiteY7" fmla="*/ 245795 h 601181"/>
                <a:gd name="connsiteX8" fmla="*/ 41191 w 202217"/>
                <a:gd name="connsiteY8" fmla="*/ 44657 h 60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17" h="601181">
                  <a:moveTo>
                    <a:pt x="65744" y="0"/>
                  </a:moveTo>
                  <a:lnTo>
                    <a:pt x="109746" y="0"/>
                  </a:lnTo>
                  <a:lnTo>
                    <a:pt x="74734" y="65770"/>
                  </a:lnTo>
                  <a:cubicBezTo>
                    <a:pt x="3855" y="238543"/>
                    <a:pt x="39295" y="443953"/>
                    <a:pt x="181051" y="584089"/>
                  </a:cubicBezTo>
                  <a:lnTo>
                    <a:pt x="202217" y="601181"/>
                  </a:lnTo>
                  <a:lnTo>
                    <a:pt x="144931" y="601181"/>
                  </a:lnTo>
                  <a:lnTo>
                    <a:pt x="89496" y="534792"/>
                  </a:lnTo>
                  <a:cubicBezTo>
                    <a:pt x="33015" y="452220"/>
                    <a:pt x="0" y="352741"/>
                    <a:pt x="0" y="245795"/>
                  </a:cubicBezTo>
                  <a:cubicBezTo>
                    <a:pt x="0" y="174498"/>
                    <a:pt x="14673" y="106520"/>
                    <a:pt x="41191" y="44657"/>
                  </a:cubicBezTo>
                  <a:close/>
                </a:path>
              </a:pathLst>
            </a:custGeom>
            <a:grp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a:lstStyle>
            <a:p>
              <a:pPr algn="ctr"/>
              <a:endParaRPr lang="en-US" sz="1429" dirty="0"/>
            </a:p>
          </p:txBody>
        </p:sp>
      </p:grpSp>
      <p:cxnSp>
        <p:nvCxnSpPr>
          <p:cNvPr id="14" name="Header line - decorative">
            <a:extLst>
              <a:ext uri="{C183D7F6-B498-43B3-948B-1728B52AA6E4}">
                <adec:decorative xmlns:adec="http://schemas.microsoft.com/office/drawing/2017/decorative" val="1"/>
              </a:ext>
            </a:extLst>
          </p:cNvPr>
          <p:cNvCxnSpPr/>
          <p:nvPr userDrawn="1"/>
        </p:nvCxnSpPr>
        <p:spPr bwMode="gray">
          <a:xfrm>
            <a:off x="0" y="876974"/>
            <a:ext cx="12192000" cy="0"/>
          </a:xfrm>
          <a:prstGeom prst="line">
            <a:avLst/>
          </a:prstGeom>
          <a:noFill/>
          <a:ln w="28575" cap="flat" cmpd="sng" algn="ctr">
            <a:solidFill>
              <a:schemeClr val="accent2"/>
            </a:solidFill>
            <a:prstDash val="solid"/>
            <a:miter lim="800000"/>
          </a:ln>
          <a:effectLst/>
        </p:spPr>
      </p:cxnSp>
      <p:sp>
        <p:nvSpPr>
          <p:cNvPr id="16" name="Top kicker"/>
          <p:cNvSpPr>
            <a:spLocks noGrp="1"/>
          </p:cNvSpPr>
          <p:nvPr userDrawn="1">
            <p:ph type="body" sz="quarter" idx="16" hasCustomPrompt="1"/>
          </p:nvPr>
        </p:nvSpPr>
        <p:spPr bwMode="gray">
          <a:xfrm>
            <a:off x="533703" y="142546"/>
            <a:ext cx="4876800" cy="175873"/>
          </a:xfrm>
        </p:spPr>
        <p:txBody>
          <a:bodyPr anchor="ctr" anchorCtr="0"/>
          <a:lstStyle>
            <a:lvl1pPr marL="0" indent="0">
              <a:spcBef>
                <a:spcPts val="0"/>
              </a:spcBef>
              <a:buNone/>
              <a:defRPr sz="1143">
                <a:solidFill>
                  <a:schemeClr val="bg1"/>
                </a:solidFill>
              </a:defRPr>
            </a:lvl1pPr>
            <a:lvl2pPr marL="163289" indent="0">
              <a:spcBef>
                <a:spcPts val="0"/>
              </a:spcBef>
              <a:buNone/>
              <a:defRPr sz="1143"/>
            </a:lvl2pPr>
            <a:lvl3pPr marL="326578" indent="0">
              <a:spcBef>
                <a:spcPts val="0"/>
              </a:spcBef>
              <a:buNone/>
              <a:defRPr sz="1143"/>
            </a:lvl3pPr>
            <a:lvl4pPr marL="489867" indent="0">
              <a:spcBef>
                <a:spcPts val="0"/>
              </a:spcBef>
              <a:buNone/>
              <a:defRPr sz="1143"/>
            </a:lvl4pPr>
            <a:lvl5pPr marL="653156" indent="0">
              <a:spcBef>
                <a:spcPts val="0"/>
              </a:spcBef>
              <a:buNone/>
              <a:defRPr sz="1143"/>
            </a:lvl5pPr>
          </a:lstStyle>
          <a:p>
            <a:pPr lvl="0"/>
            <a:r>
              <a:rPr lang="en-US" dirty="0"/>
              <a:t>Top Kicker – Verdana 8pt Regular, Title Case</a:t>
            </a:r>
          </a:p>
        </p:txBody>
      </p:sp>
      <p:sp>
        <p:nvSpPr>
          <p:cNvPr id="3" name="Slide title"/>
          <p:cNvSpPr>
            <a:spLocks noGrp="1"/>
          </p:cNvSpPr>
          <p:nvPr userDrawn="1">
            <p:ph type="title" hasCustomPrompt="1"/>
          </p:nvPr>
        </p:nvSpPr>
        <p:spPr bwMode="gray">
          <a:xfrm>
            <a:off x="533703" y="442606"/>
            <a:ext cx="9927771" cy="366400"/>
          </a:xfrm>
        </p:spPr>
        <p:txBody>
          <a:bodyPr/>
          <a:lstStyle>
            <a:lvl1pPr>
              <a:defRPr baseline="0">
                <a:solidFill>
                  <a:schemeClr val="bg1"/>
                </a:solidFill>
              </a:defRPr>
            </a:lvl1pPr>
          </a:lstStyle>
          <a:p>
            <a:r>
              <a:rPr lang="en-US" dirty="0"/>
              <a:t>Slide Title – Rockwell 18pt Regular, Title Case</a:t>
            </a:r>
          </a:p>
        </p:txBody>
      </p:sp>
      <p:sp>
        <p:nvSpPr>
          <p:cNvPr id="13" name="Slide subtitle"/>
          <p:cNvSpPr>
            <a:spLocks noGrp="1"/>
          </p:cNvSpPr>
          <p:nvPr userDrawn="1">
            <p:ph type="body" sz="quarter" idx="15" hasCustomPrompt="1"/>
          </p:nvPr>
        </p:nvSpPr>
        <p:spPr bwMode="gray">
          <a:xfrm>
            <a:off x="533705" y="939617"/>
            <a:ext cx="11129131" cy="263809"/>
          </a:xfrm>
        </p:spPr>
        <p:txBody>
          <a:bodyPr/>
          <a:lstStyle>
            <a:lvl1pPr marL="0" indent="0">
              <a:spcBef>
                <a:spcPts val="0"/>
              </a:spcBef>
              <a:buNone/>
              <a:defRPr sz="1714">
                <a:solidFill>
                  <a:schemeClr val="tx1"/>
                </a:solidFill>
              </a:defRPr>
            </a:lvl1pPr>
            <a:lvl2pPr>
              <a:spcBef>
                <a:spcPts val="0"/>
              </a:spcBef>
              <a:defRPr sz="1714"/>
            </a:lvl2pPr>
            <a:lvl3pPr>
              <a:spcBef>
                <a:spcPts val="0"/>
              </a:spcBef>
              <a:defRPr sz="1714"/>
            </a:lvl3pPr>
            <a:lvl4pPr>
              <a:spcBef>
                <a:spcPts val="0"/>
              </a:spcBef>
              <a:defRPr sz="1714"/>
            </a:lvl4pPr>
            <a:lvl5pPr>
              <a:spcBef>
                <a:spcPts val="0"/>
              </a:spcBef>
              <a:defRPr sz="1714"/>
            </a:lvl5pPr>
          </a:lstStyle>
          <a:p>
            <a:pPr lvl="0"/>
            <a:r>
              <a:rPr lang="en-US" dirty="0"/>
              <a:t>Slide Subtitle – Verdana 12pt Regular, Title Case</a:t>
            </a:r>
          </a:p>
        </p:txBody>
      </p:sp>
      <p:sp>
        <p:nvSpPr>
          <p:cNvPr id="15" name="Footnote"/>
          <p:cNvSpPr>
            <a:spLocks noGrp="1"/>
          </p:cNvSpPr>
          <p:nvPr userDrawn="1">
            <p:ph type="body" sz="quarter" idx="19" hasCustomPrompt="1"/>
          </p:nvPr>
        </p:nvSpPr>
        <p:spPr bwMode="gray">
          <a:xfrm>
            <a:off x="0" y="6291179"/>
            <a:ext cx="3897531" cy="329760"/>
          </a:xfrm>
        </p:spPr>
        <p:txBody>
          <a:bodyPr lIns="64008" anchor="b" anchorCtr="0"/>
          <a:lstStyle>
            <a:lvl1pPr marL="163289" indent="-163289">
              <a:spcBef>
                <a:spcPts val="143"/>
              </a:spcBef>
              <a:buFont typeface="+mj-lt"/>
              <a:buAutoNum type="arabicParenR"/>
              <a:defRPr sz="714">
                <a:solidFill>
                  <a:schemeClr val="tx1"/>
                </a:solidFill>
              </a:defRPr>
            </a:lvl1pPr>
            <a:lvl2pPr>
              <a:spcBef>
                <a:spcPts val="286"/>
              </a:spcBef>
              <a:defRPr sz="714"/>
            </a:lvl2pPr>
            <a:lvl3pPr>
              <a:spcBef>
                <a:spcPts val="286"/>
              </a:spcBef>
              <a:defRPr sz="714"/>
            </a:lvl3pPr>
            <a:lvl4pPr>
              <a:spcBef>
                <a:spcPts val="286"/>
              </a:spcBef>
              <a:defRPr sz="714"/>
            </a:lvl4pPr>
            <a:lvl5pPr>
              <a:spcBef>
                <a:spcPts val="286"/>
              </a:spcBef>
              <a:defRPr sz="714"/>
            </a:lvl5pPr>
          </a:lstStyle>
          <a:p>
            <a:pPr lvl="0"/>
            <a:r>
              <a:rPr lang="en-US" dirty="0"/>
              <a:t>Click to add footnote. Numbers appear automatically (no additional space or tab needed). Use a period at the end of each footnote. Stretch box to the right as needed.</a:t>
            </a:r>
          </a:p>
        </p:txBody>
      </p:sp>
      <p:sp>
        <p:nvSpPr>
          <p:cNvPr id="22" name="Source - decorative">
            <a:extLst>
              <a:ext uri="{C183D7F6-B498-43B3-948B-1728B52AA6E4}">
                <adec:decorative xmlns:adec="http://schemas.microsoft.com/office/drawing/2017/decorative" val="1"/>
              </a:ext>
            </a:extLst>
          </p:cNvPr>
          <p:cNvSpPr>
            <a:spLocks noGrp="1"/>
          </p:cNvSpPr>
          <p:nvPr userDrawn="1">
            <p:ph type="body" sz="quarter" idx="18" hasCustomPrompt="1"/>
          </p:nvPr>
        </p:nvSpPr>
        <p:spPr bwMode="gray">
          <a:xfrm>
            <a:off x="7830964" y="6569851"/>
            <a:ext cx="4361036" cy="288150"/>
          </a:xfrm>
        </p:spPr>
        <p:txBody>
          <a:bodyPr rIns="64008" bIns="45720" anchor="b" anchorCtr="0"/>
          <a:lstStyle>
            <a:lvl1pPr marL="0" indent="0">
              <a:spcBef>
                <a:spcPts val="286"/>
              </a:spcBef>
              <a:buNone/>
              <a:defRPr sz="714">
                <a:solidFill>
                  <a:schemeClr val="tx1"/>
                </a:solidFill>
              </a:defRPr>
            </a:lvl1pPr>
            <a:lvl2pPr marL="163289" indent="0">
              <a:spcBef>
                <a:spcPts val="286"/>
              </a:spcBef>
              <a:buNone/>
              <a:defRPr sz="714"/>
            </a:lvl2pPr>
            <a:lvl3pPr marL="326578" indent="0">
              <a:spcBef>
                <a:spcPts val="286"/>
              </a:spcBef>
              <a:buNone/>
              <a:defRPr sz="714"/>
            </a:lvl3pPr>
            <a:lvl4pPr marL="489867" indent="0">
              <a:spcBef>
                <a:spcPts val="286"/>
              </a:spcBef>
              <a:buNone/>
              <a:defRPr sz="714"/>
            </a:lvl4pPr>
            <a:lvl5pPr marL="653156" indent="0">
              <a:spcBef>
                <a:spcPts val="286"/>
              </a:spcBef>
              <a:buNone/>
              <a:defRPr sz="714"/>
            </a:lvl5pPr>
          </a:lstStyle>
          <a:p>
            <a:pPr lvl="0"/>
            <a:r>
              <a:rPr lang="en-US" dirty="0"/>
              <a:t>Source: Click to add source. Use a single space after “Source:” and a period at the end of the source. Stretch box to the left as needed.</a:t>
            </a:r>
          </a:p>
        </p:txBody>
      </p:sp>
      <p:sp>
        <p:nvSpPr>
          <p:cNvPr id="18" name="Slide number - decorative">
            <a:extLst>
              <a:ext uri="{C183D7F6-B498-43B3-948B-1728B52AA6E4}">
                <adec:decorative xmlns:adec="http://schemas.microsoft.com/office/drawing/2017/decorative" val="1"/>
              </a:ext>
            </a:extLst>
          </p:cNvPr>
          <p:cNvSpPr txBox="1"/>
          <p:nvPr userDrawn="1"/>
        </p:nvSpPr>
        <p:spPr bwMode="gray">
          <a:xfrm>
            <a:off x="11739759" y="634430"/>
            <a:ext cx="452242" cy="142988"/>
          </a:xfrm>
          <a:prstGeom prst="rect">
            <a:avLst/>
          </a:prstGeom>
          <a:solidFill>
            <a:schemeClr val="accent5"/>
          </a:solidFill>
        </p:spPr>
        <p:txBody>
          <a:bodyPr wrap="square" lIns="0" tIns="0" rIns="65314" bIns="0" rtlCol="0">
            <a:spAutoFit/>
          </a:bodyPr>
          <a:lstStyle/>
          <a:p>
            <a:pPr algn="r">
              <a:spcBef>
                <a:spcPts val="714"/>
              </a:spcBef>
            </a:pPr>
            <a:fld id="{11A0A082-46D1-4CDC-90AB-7FACAC0B3028}" type="slidenum">
              <a:rPr lang="en-US" sz="929" smtClean="0">
                <a:solidFill>
                  <a:schemeClr val="bg1"/>
                </a:solidFill>
                <a:latin typeface="+mj-lt"/>
              </a:rPr>
              <a:pPr algn="r">
                <a:spcBef>
                  <a:spcPts val="714"/>
                </a:spcBef>
              </a:pPr>
              <a:t>‹#›</a:t>
            </a:fld>
            <a:endParaRPr lang="en-US" sz="929" dirty="0">
              <a:solidFill>
                <a:schemeClr val="bg1"/>
              </a:solidFill>
              <a:latin typeface="+mj-lt"/>
            </a:endParaRPr>
          </a:p>
        </p:txBody>
      </p:sp>
    </p:spTree>
    <p:custDataLst>
      <p:tags r:id="rId1"/>
    </p:custDataLst>
    <p:extLst>
      <p:ext uri="{BB962C8B-B14F-4D97-AF65-F5344CB8AC3E}">
        <p14:creationId xmlns:p14="http://schemas.microsoft.com/office/powerpoint/2010/main" val="493251753"/>
      </p:ext>
    </p:extLst>
  </p:cSld>
  <p:clrMapOvr>
    <a:masterClrMapping/>
  </p:clrMapOvr>
  <p:extLst>
    <p:ext uri="{DCECCB84-F9BA-43D5-87BE-67443E8EF086}">
      <p15:sldGuideLst xmlns:p15="http://schemas.microsoft.com/office/powerpoint/2012/main">
        <p15:guide id="1" orient="horz" pos="6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8052-DEE9-4E12-A86E-C6A6F39131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952D2F-46DC-41DE-AAF9-747D5D3CA9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746506-1B15-4CE1-9F66-F2FEA12868C3}"/>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5" name="Footer Placeholder 4">
            <a:extLst>
              <a:ext uri="{FF2B5EF4-FFF2-40B4-BE49-F238E27FC236}">
                <a16:creationId xmlns:a16="http://schemas.microsoft.com/office/drawing/2014/main" id="{A799890D-C39F-437B-91CE-BE90C8F0E3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5C305-D687-45FF-8C34-92038CC2502A}"/>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406255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63F9-869D-49F3-AC02-6FE7C761F3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B622B1-EC30-45D5-BE22-5485AB96B7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0E7B9-5914-4300-9E4A-FA90346D9767}"/>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5" name="Footer Placeholder 4">
            <a:extLst>
              <a:ext uri="{FF2B5EF4-FFF2-40B4-BE49-F238E27FC236}">
                <a16:creationId xmlns:a16="http://schemas.microsoft.com/office/drawing/2014/main" id="{7FEC33F6-0443-4A3B-9378-78C0D765D4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946D8-0D28-4162-958C-FC10A40F6E87}"/>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41118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CEE2E-B0BE-4A1C-9B12-54FDE7CE2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251185-2C0D-4FF7-AD1C-32FE997F61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BFE34C-D31A-425D-93C7-E8469D6B87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B28DC-0832-44F7-838B-A37CCFC09141}"/>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6" name="Footer Placeholder 5">
            <a:extLst>
              <a:ext uri="{FF2B5EF4-FFF2-40B4-BE49-F238E27FC236}">
                <a16:creationId xmlns:a16="http://schemas.microsoft.com/office/drawing/2014/main" id="{647F7B39-E989-44CD-B95F-66B8322618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BA8912-A799-4A4E-A952-4498096D251A}"/>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152875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0964A-EE7C-4693-B82A-CDCDD5ADEA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B1C5DD-45E2-4045-BA3C-0263494D60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984CA-343C-4C47-ADA5-B6D994DCA2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DB6772-C1C9-4A52-9361-1E2B66AA0C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68A839-448E-4111-9549-B0A1402015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65EED8-C0CC-40E1-AF96-308103AB200F}"/>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8" name="Footer Placeholder 7">
            <a:extLst>
              <a:ext uri="{FF2B5EF4-FFF2-40B4-BE49-F238E27FC236}">
                <a16:creationId xmlns:a16="http://schemas.microsoft.com/office/drawing/2014/main" id="{D55C5E03-C3E7-47E2-BF02-BA1B409D39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3C8255-369B-46D4-83B6-959BFC67187C}"/>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918944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797A-DBE6-404D-AD80-6D4EEFC07E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BC5395-3340-4A88-B042-5A1EB406988C}"/>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4" name="Footer Placeholder 3">
            <a:extLst>
              <a:ext uri="{FF2B5EF4-FFF2-40B4-BE49-F238E27FC236}">
                <a16:creationId xmlns:a16="http://schemas.microsoft.com/office/drawing/2014/main" id="{A5A1FEDA-7D20-4B1D-B507-3C111C8A08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F94383-87A0-4FEB-A487-0888D7E9FC15}"/>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3000807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32EF24-4DE3-40D9-8A91-F8E1142A8140}"/>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3" name="Footer Placeholder 2">
            <a:extLst>
              <a:ext uri="{FF2B5EF4-FFF2-40B4-BE49-F238E27FC236}">
                <a16:creationId xmlns:a16="http://schemas.microsoft.com/office/drawing/2014/main" id="{948D8BF3-1024-44E8-BE3B-7919F5B90B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724029-80FE-41B9-94B7-78042F27179F}"/>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701645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388F-E58C-431C-AE5E-0476061C89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F2C7F5-0EEE-461D-8D32-7E2F013E00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8B8AD1-1C67-4673-9E4E-BBAE6301D9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E12688-842E-4D31-80D9-FABA84D07B16}"/>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6" name="Footer Placeholder 5">
            <a:extLst>
              <a:ext uri="{FF2B5EF4-FFF2-40B4-BE49-F238E27FC236}">
                <a16:creationId xmlns:a16="http://schemas.microsoft.com/office/drawing/2014/main" id="{97F4249E-167B-4140-B6F8-396CC808E9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E0E8D3-3B97-4E35-8C09-0252D0DF1611}"/>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70498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A5993-2068-41B1-AAD2-96332D6391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0F1B32-52CA-4F09-AC40-4476C860FD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ACBE6E-5F91-455F-9F25-5E0925EA0F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17E9D0-066C-4DCF-A3E6-0C5227E6AC62}"/>
              </a:ext>
            </a:extLst>
          </p:cNvPr>
          <p:cNvSpPr>
            <a:spLocks noGrp="1"/>
          </p:cNvSpPr>
          <p:nvPr>
            <p:ph type="dt" sz="half" idx="10"/>
          </p:nvPr>
        </p:nvSpPr>
        <p:spPr/>
        <p:txBody>
          <a:bodyPr/>
          <a:lstStyle/>
          <a:p>
            <a:fld id="{0919B329-86A3-46E3-BE89-A208C0A0BA6D}" type="datetimeFigureOut">
              <a:rPr lang="en-US" smtClean="0"/>
              <a:t>7/6/2026</a:t>
            </a:fld>
            <a:endParaRPr lang="en-US"/>
          </a:p>
        </p:txBody>
      </p:sp>
      <p:sp>
        <p:nvSpPr>
          <p:cNvPr id="6" name="Footer Placeholder 5">
            <a:extLst>
              <a:ext uri="{FF2B5EF4-FFF2-40B4-BE49-F238E27FC236}">
                <a16:creationId xmlns:a16="http://schemas.microsoft.com/office/drawing/2014/main" id="{8E092616-34BB-4444-8D3E-AA912E8491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99473A-4C7C-4ED2-A92C-68F4B823FBF5}"/>
              </a:ext>
            </a:extLst>
          </p:cNvPr>
          <p:cNvSpPr>
            <a:spLocks noGrp="1"/>
          </p:cNvSpPr>
          <p:nvPr>
            <p:ph type="sldNum" sz="quarter" idx="12"/>
          </p:nvPr>
        </p:nvSpPr>
        <p:spPr/>
        <p:txBody>
          <a:bodyPr/>
          <a:lstStyle/>
          <a:p>
            <a:fld id="{F29ABDFF-9D8F-4C98-B913-A64B7C03ED41}" type="slidenum">
              <a:rPr lang="en-US" smtClean="0"/>
              <a:t>‹#›</a:t>
            </a:fld>
            <a:endParaRPr lang="en-US"/>
          </a:p>
        </p:txBody>
      </p:sp>
    </p:spTree>
    <p:extLst>
      <p:ext uri="{BB962C8B-B14F-4D97-AF65-F5344CB8AC3E}">
        <p14:creationId xmlns:p14="http://schemas.microsoft.com/office/powerpoint/2010/main" val="1176462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1785B0-99BF-4BBD-9FCE-8C1314F880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C29235-B41E-4DFC-AE6F-9B9237541A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EFCE8-3B8F-4E7B-B08F-D42D4FB289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19B329-86A3-46E3-BE89-A208C0A0BA6D}" type="datetimeFigureOut">
              <a:rPr lang="en-US" smtClean="0"/>
              <a:t>7/6/2026</a:t>
            </a:fld>
            <a:endParaRPr lang="en-US"/>
          </a:p>
        </p:txBody>
      </p:sp>
      <p:sp>
        <p:nvSpPr>
          <p:cNvPr id="5" name="Footer Placeholder 4">
            <a:extLst>
              <a:ext uri="{FF2B5EF4-FFF2-40B4-BE49-F238E27FC236}">
                <a16:creationId xmlns:a16="http://schemas.microsoft.com/office/drawing/2014/main" id="{74E1A1FB-1F2D-429D-8A4E-10AA752D0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F2DA14-D99E-4291-A485-EE758B262E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9ABDFF-9D8F-4C98-B913-A64B7C03ED41}" type="slidenum">
              <a:rPr lang="en-US" smtClean="0"/>
              <a:t>‹#›</a:t>
            </a:fld>
            <a:endParaRPr lang="en-US"/>
          </a:p>
        </p:txBody>
      </p:sp>
    </p:spTree>
    <p:extLst>
      <p:ext uri="{BB962C8B-B14F-4D97-AF65-F5344CB8AC3E}">
        <p14:creationId xmlns:p14="http://schemas.microsoft.com/office/powerpoint/2010/main" val="1306521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openclipart.org/detail/118825/traffic-light-red-dan-ge-01-by-anonymou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moraja9.wordpress.com/2015/02/09/witchs-gazette-magickal-newsletter-pub-xiii/"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hyperlink" Target="https://www.deviantart.com/ollinatl/art/calendar-clipart-115688405" TargetMode="External"/><Relationship Id="rId18" Type="http://schemas.openxmlformats.org/officeDocument/2006/relationships/hyperlink" Target="https://freesvg.org/i-love-civil-disobedience-sign-vector-clip-art" TargetMode="External"/><Relationship Id="rId3" Type="http://schemas.openxmlformats.org/officeDocument/2006/relationships/image" Target="../media/image20.jpg"/><Relationship Id="rId21" Type="http://schemas.openxmlformats.org/officeDocument/2006/relationships/image" Target="../media/image30.png"/><Relationship Id="rId7" Type="http://schemas.openxmlformats.org/officeDocument/2006/relationships/image" Target="../media/image22.png"/><Relationship Id="rId12" Type="http://schemas.openxmlformats.org/officeDocument/2006/relationships/image" Target="../media/image25.yiGTm"/><Relationship Id="rId17" Type="http://schemas.openxmlformats.org/officeDocument/2006/relationships/image" Target="../media/image28.png"/><Relationship Id="rId2" Type="http://schemas.openxmlformats.org/officeDocument/2006/relationships/notesSlide" Target="../notesSlides/notesSlide15.xml"/><Relationship Id="rId16" Type="http://schemas.openxmlformats.org/officeDocument/2006/relationships/hyperlink" Target="https://svgsilh.com/image/2730761.html" TargetMode="External"/><Relationship Id="rId20" Type="http://schemas.openxmlformats.org/officeDocument/2006/relationships/hyperlink" Target="https://freesvg.org/stopwatch-vector-illustration" TargetMode="External"/><Relationship Id="rId1" Type="http://schemas.openxmlformats.org/officeDocument/2006/relationships/slideLayout" Target="../slideLayouts/slideLayout2.xml"/><Relationship Id="rId6" Type="http://schemas.openxmlformats.org/officeDocument/2006/relationships/hyperlink" Target="https://pixabay.com/en/scales-justice-weighing-tilted-307248/" TargetMode="External"/><Relationship Id="rId11" Type="http://schemas.openxmlformats.org/officeDocument/2006/relationships/hyperlink" Target="https://in.pinterest.com/pin/8022105581898550/" TargetMode="External"/><Relationship Id="rId5" Type="http://schemas.openxmlformats.org/officeDocument/2006/relationships/image" Target="../media/image21.png"/><Relationship Id="rId15" Type="http://schemas.openxmlformats.org/officeDocument/2006/relationships/image" Target="../media/image27.svg"/><Relationship Id="rId23" Type="http://schemas.openxmlformats.org/officeDocument/2006/relationships/hyperlink" Target="https://svgsilh.com/image/310882.html" TargetMode="External"/><Relationship Id="rId10" Type="http://schemas.openxmlformats.org/officeDocument/2006/relationships/image" Target="../media/image24.jpg"/><Relationship Id="rId19" Type="http://schemas.openxmlformats.org/officeDocument/2006/relationships/image" Target="../media/image29.png"/><Relationship Id="rId4" Type="http://schemas.openxmlformats.org/officeDocument/2006/relationships/hyperlink" Target="https://www.publicdomainpictures.net/view-image.php?image=182302&amp;picture=money-16" TargetMode="External"/><Relationship Id="rId9" Type="http://schemas.openxmlformats.org/officeDocument/2006/relationships/hyperlink" Target="https://svgsilh.com/image/1266204.html" TargetMode="External"/><Relationship Id="rId14" Type="http://schemas.openxmlformats.org/officeDocument/2006/relationships/image" Target="../media/image26.png"/><Relationship Id="rId22" Type="http://schemas.openxmlformats.org/officeDocument/2006/relationships/image" Target="../media/image31.sv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svgsilh.com/fr/image/157359.html" TargetMode="Externa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s://paisleycatscrapsfreebloglayouts.blogspot.com/p/blog-page.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freesvg.org/144678917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openclipart.org/detail/118819/traffic-light-yellow-dan-01-by-anonymous"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pixabay.com/en/graph-pie-chart-business-finance-963016/" TargetMode="External"/><Relationship Id="rId5" Type="http://schemas.openxmlformats.org/officeDocument/2006/relationships/image" Target="../media/image2.png"/><Relationship Id="rId10" Type="http://schemas.openxmlformats.org/officeDocument/2006/relationships/image" Target="../media/image6.svg"/><Relationship Id="rId4" Type="http://schemas.openxmlformats.org/officeDocument/2006/relationships/hyperlink" Target="https://freepngimg.com/png/64023-green-symbol-dollar-sign-free-clipart-hq" TargetMode="Externa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publicdomainpictures.net/view-image.php?image=20400&amp;picture=homem-renunci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hyperlink" Target="https://www.publicdomainpictures.net/en/view-image.php?image=30949&amp;picture=basic-heart-outlin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8.jp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tats.stackexchange.com/questions/423/what-is-your-favorite-data-analysis-cartoon" TargetMode="External"/><Relationship Id="rId5" Type="http://schemas.openxmlformats.org/officeDocument/2006/relationships/image" Target="../media/image9.png"/><Relationship Id="rId4" Type="http://schemas.openxmlformats.org/officeDocument/2006/relationships/hyperlink" Target="https://www.rawpixel.com/search?page=1&amp;sort=curated&amp;similar=6483495" TargetMode="External"/><Relationship Id="rId9" Type="http://schemas.openxmlformats.org/officeDocument/2006/relationships/hyperlink" Target="https://svgsilh.com/image/1262311.htm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www.publicdomainpictures.net/en/view-image.php?image=272681&amp;picture=knight-jousting-tournament-vintage"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hyperlink" Target="https://incorrectspellingaccepted.blogspot.com/2010/09/scary-door.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svgsilh.com/fr/image/1699614.html" TargetMode="External"/><Relationship Id="rId4" Type="http://schemas.openxmlformats.org/officeDocument/2006/relationships/image" Target="../media/image14.svg"/><Relationship Id="rId9" Type="http://schemas.openxmlformats.org/officeDocument/2006/relationships/hyperlink" Target="https://med.libretexts.org/Bookshelves/Anatomy_and_Physiology/Book%3A_Anatomy_and_Physiology_(Boundless)/1%3A_Introduction_to_Anatomy_and_Physiology/1.4%3A_Mapping_the_Body/1.4F%3A_Abdominopelvic_Region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715D281-CF55-422C-AF76-0BE9C0B6A518}"/>
              </a:ext>
            </a:extLst>
          </p:cNvPr>
          <p:cNvSpPr>
            <a:spLocks noGrp="1"/>
          </p:cNvSpPr>
          <p:nvPr>
            <p:ph type="subTitle" idx="1"/>
          </p:nvPr>
        </p:nvSpPr>
        <p:spPr/>
        <p:txBody>
          <a:bodyPr/>
          <a:lstStyle/>
          <a:p>
            <a:r>
              <a:rPr lang="en-US" altLang="en-US" dirty="0">
                <a:solidFill>
                  <a:srgbClr val="000000"/>
                </a:solidFill>
                <a:latin typeface="Arial" panose="020B0604020202020204" pitchFamily="34" charset="0"/>
              </a:rPr>
              <a:t>What messages are we sending to students and what are they sending us with implications on transfer student retention and reenrollment </a:t>
            </a:r>
          </a:p>
          <a:p>
            <a:r>
              <a:rPr lang="en-US" dirty="0">
                <a:solidFill>
                  <a:srgbClr val="000000"/>
                </a:solidFill>
                <a:latin typeface="Arial" panose="020B0604020202020204" pitchFamily="34" charset="0"/>
              </a:rPr>
              <a:t>August 13, 2026</a:t>
            </a:r>
            <a:endParaRPr lang="en-US" dirty="0"/>
          </a:p>
        </p:txBody>
      </p:sp>
      <p:sp>
        <p:nvSpPr>
          <p:cNvPr id="4" name="Rectangle 1">
            <a:extLst>
              <a:ext uri="{FF2B5EF4-FFF2-40B4-BE49-F238E27FC236}">
                <a16:creationId xmlns:a16="http://schemas.microsoft.com/office/drawing/2014/main" id="{9822C19A-0A3C-46E2-990B-A79854C25135}"/>
              </a:ext>
            </a:extLst>
          </p:cNvPr>
          <p:cNvSpPr>
            <a:spLocks noGrp="1" noChangeArrowheads="1"/>
          </p:cNvSpPr>
          <p:nvPr>
            <p:ph type="ctrTitle"/>
          </p:nvPr>
        </p:nvSpPr>
        <p:spPr bwMode="auto">
          <a:xfrm>
            <a:off x="2624667" y="2295509"/>
            <a:ext cx="746550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000000"/>
                </a:solidFill>
                <a:effectLst/>
                <a:latin typeface="Arial" panose="020B0604020202020204" pitchFamily="34" charset="0"/>
              </a:rPr>
              <a:t>Tacit Signals/Hidden Signals</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5871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4FC83-4C71-4AFD-B655-A0F0E35BC206}"/>
              </a:ext>
            </a:extLst>
          </p:cNvPr>
          <p:cNvSpPr>
            <a:spLocks noGrp="1"/>
          </p:cNvSpPr>
          <p:nvPr>
            <p:ph type="title"/>
          </p:nvPr>
        </p:nvSpPr>
        <p:spPr>
          <a:xfrm>
            <a:off x="1095653" y="2673319"/>
            <a:ext cx="10515600" cy="1325563"/>
          </a:xfrm>
        </p:spPr>
        <p:txBody>
          <a:bodyPr>
            <a:normAutofit fontScale="90000"/>
          </a:bodyPr>
          <a:lstStyle/>
          <a:p>
            <a:pPr algn="ctr"/>
            <a:r>
              <a:rPr lang="en-US" dirty="0"/>
              <a:t>What is retention rate for native students between 60 – 70 units in Fall 24 to Fall 25? </a:t>
            </a:r>
            <a:br>
              <a:rPr lang="en-US" dirty="0"/>
            </a:br>
            <a:endParaRPr lang="en-US" dirty="0"/>
          </a:p>
        </p:txBody>
      </p:sp>
    </p:spTree>
    <p:extLst>
      <p:ext uri="{BB962C8B-B14F-4D97-AF65-F5344CB8AC3E}">
        <p14:creationId xmlns:p14="http://schemas.microsoft.com/office/powerpoint/2010/main" val="2902457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14C9-47AB-46D3-83CA-557C5FAC5F28}"/>
              </a:ext>
            </a:extLst>
          </p:cNvPr>
          <p:cNvSpPr>
            <a:spLocks noGrp="1"/>
          </p:cNvSpPr>
          <p:nvPr>
            <p:ph type="title"/>
          </p:nvPr>
        </p:nvSpPr>
        <p:spPr/>
        <p:txBody>
          <a:bodyPr/>
          <a:lstStyle/>
          <a:p>
            <a:r>
              <a:rPr lang="en-US" dirty="0"/>
              <a:t>Wouldn’t it be nice… </a:t>
            </a:r>
          </a:p>
        </p:txBody>
      </p:sp>
      <p:pic>
        <p:nvPicPr>
          <p:cNvPr id="5" name="Picture 4">
            <a:extLst>
              <a:ext uri="{FF2B5EF4-FFF2-40B4-BE49-F238E27FC236}">
                <a16:creationId xmlns:a16="http://schemas.microsoft.com/office/drawing/2014/main" id="{547B9F96-028C-4180-A6E4-4B6DA199ECF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610452" y="1792075"/>
            <a:ext cx="4090232" cy="4807325"/>
          </a:xfrm>
          <a:prstGeom prst="rect">
            <a:avLst/>
          </a:prstGeom>
        </p:spPr>
      </p:pic>
    </p:spTree>
    <p:extLst>
      <p:ext uri="{BB962C8B-B14F-4D97-AF65-F5344CB8AC3E}">
        <p14:creationId xmlns:p14="http://schemas.microsoft.com/office/powerpoint/2010/main" val="1855552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BF033-AB61-489C-A290-C4A70AA5BA9E}"/>
              </a:ext>
            </a:extLst>
          </p:cNvPr>
          <p:cNvSpPr>
            <a:spLocks noGrp="1"/>
          </p:cNvSpPr>
          <p:nvPr>
            <p:ph type="title"/>
          </p:nvPr>
        </p:nvSpPr>
        <p:spPr/>
        <p:txBody>
          <a:bodyPr/>
          <a:lstStyle/>
          <a:p>
            <a:pPr algn="ctr"/>
            <a:r>
              <a:rPr lang="en-US" dirty="0"/>
              <a:t>Can we predict leavers upon entry and take action?</a:t>
            </a:r>
          </a:p>
        </p:txBody>
      </p:sp>
      <p:sp>
        <p:nvSpPr>
          <p:cNvPr id="3" name="Content Placeholder 2">
            <a:extLst>
              <a:ext uri="{FF2B5EF4-FFF2-40B4-BE49-F238E27FC236}">
                <a16:creationId xmlns:a16="http://schemas.microsoft.com/office/drawing/2014/main" id="{92665D67-AE3D-4229-A6CD-20734BFC00CA}"/>
              </a:ext>
            </a:extLst>
          </p:cNvPr>
          <p:cNvSpPr>
            <a:spLocks noGrp="1"/>
          </p:cNvSpPr>
          <p:nvPr>
            <p:ph idx="1"/>
          </p:nvPr>
        </p:nvSpPr>
        <p:spPr>
          <a:xfrm>
            <a:off x="354433" y="1690688"/>
            <a:ext cx="11701975" cy="4486275"/>
          </a:xfrm>
        </p:spPr>
        <p:txBody>
          <a:bodyPr/>
          <a:lstStyle/>
          <a:p>
            <a:r>
              <a:rPr lang="en-US" dirty="0"/>
              <a:t>Sort of… and I think that is why we have the numbers we do have</a:t>
            </a:r>
          </a:p>
          <a:p>
            <a:r>
              <a:rPr lang="en-US" dirty="0"/>
              <a:t>Not particularly well for individuals</a:t>
            </a:r>
          </a:p>
          <a:p>
            <a:r>
              <a:rPr lang="en-US" dirty="0"/>
              <a:t>University retention is </a:t>
            </a:r>
            <a:r>
              <a:rPr lang="en-US" b="1" dirty="0"/>
              <a:t>at least a 100-year old problem </a:t>
            </a:r>
            <a:r>
              <a:rPr lang="en-US" dirty="0"/>
              <a:t>with lots of study; models even with 100+ variables not great at predicting</a:t>
            </a:r>
          </a:p>
          <a:p>
            <a:r>
              <a:rPr lang="en-US" dirty="0"/>
              <a:t>The 4 year continuous attendance narrative has </a:t>
            </a:r>
            <a:r>
              <a:rPr lang="en-US" b="1" dirty="0"/>
              <a:t>never </a:t>
            </a:r>
            <a:r>
              <a:rPr lang="en-US" dirty="0"/>
              <a:t>represented more than 40 - 50% of American higher education</a:t>
            </a:r>
          </a:p>
          <a:p>
            <a:r>
              <a:rPr lang="en-US" dirty="0"/>
              <a:t>The decision to leave is complicated ….</a:t>
            </a:r>
          </a:p>
          <a:p>
            <a:pPr marL="0" indent="0">
              <a:buNone/>
            </a:pPr>
            <a:endParaRPr lang="en-US" dirty="0"/>
          </a:p>
          <a:p>
            <a:endParaRPr lang="en-US" dirty="0"/>
          </a:p>
          <a:p>
            <a:endParaRPr lang="en-US" dirty="0"/>
          </a:p>
        </p:txBody>
      </p:sp>
      <p:pic>
        <p:nvPicPr>
          <p:cNvPr id="5" name="Picture 4">
            <a:extLst>
              <a:ext uri="{FF2B5EF4-FFF2-40B4-BE49-F238E27FC236}">
                <a16:creationId xmlns:a16="http://schemas.microsoft.com/office/drawing/2014/main" id="{9BEEC76D-EED6-4390-8124-4E330F2CF53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93624" y="4307961"/>
            <a:ext cx="2562784" cy="2554241"/>
          </a:xfrm>
          <a:prstGeom prst="rect">
            <a:avLst/>
          </a:prstGeom>
        </p:spPr>
      </p:pic>
      <p:sp>
        <p:nvSpPr>
          <p:cNvPr id="4" name="AutoShape 2" descr="Headshot of a UCSF Personal">
            <a:extLst>
              <a:ext uri="{FF2B5EF4-FFF2-40B4-BE49-F238E27FC236}">
                <a16:creationId xmlns:a16="http://schemas.microsoft.com/office/drawing/2014/main" id="{2260FBF0-F242-4092-8671-936DEB921FE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24325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8130B-7977-4006-AF3A-1D2DF109E8D0}"/>
              </a:ext>
            </a:extLst>
          </p:cNvPr>
          <p:cNvSpPr>
            <a:spLocks noGrp="1"/>
          </p:cNvSpPr>
          <p:nvPr>
            <p:ph type="title"/>
          </p:nvPr>
        </p:nvSpPr>
        <p:spPr>
          <a:xfrm>
            <a:off x="-1" y="365125"/>
            <a:ext cx="12030635" cy="1325563"/>
          </a:xfrm>
        </p:spPr>
        <p:txBody>
          <a:bodyPr/>
          <a:lstStyle/>
          <a:p>
            <a:r>
              <a:rPr lang="en-US" dirty="0"/>
              <a:t>Tinto’s Theory of Departure</a:t>
            </a:r>
          </a:p>
        </p:txBody>
      </p:sp>
      <p:sp>
        <p:nvSpPr>
          <p:cNvPr id="3" name="Content Placeholder 2">
            <a:extLst>
              <a:ext uri="{FF2B5EF4-FFF2-40B4-BE49-F238E27FC236}">
                <a16:creationId xmlns:a16="http://schemas.microsoft.com/office/drawing/2014/main" id="{AC52DF9A-5A3E-4FE2-87E8-97DA064C5BF9}"/>
              </a:ext>
            </a:extLst>
          </p:cNvPr>
          <p:cNvSpPr>
            <a:spLocks noGrp="1"/>
          </p:cNvSpPr>
          <p:nvPr>
            <p:ph idx="1"/>
          </p:nvPr>
        </p:nvSpPr>
        <p:spPr/>
        <p:txBody>
          <a:bodyPr>
            <a:normAutofit/>
          </a:bodyPr>
          <a:lstStyle/>
          <a:p>
            <a:pPr marL="0" indent="0">
              <a:buNone/>
            </a:pPr>
            <a:r>
              <a:rPr lang="en-US" dirty="0"/>
              <a:t> </a:t>
            </a:r>
          </a:p>
        </p:txBody>
      </p:sp>
      <p:pic>
        <p:nvPicPr>
          <p:cNvPr id="6" name="Picture 5">
            <a:extLst>
              <a:ext uri="{FF2B5EF4-FFF2-40B4-BE49-F238E27FC236}">
                <a16:creationId xmlns:a16="http://schemas.microsoft.com/office/drawing/2014/main" id="{3F2DE748-2913-4AFF-A713-2F4E0D19E480}"/>
              </a:ext>
            </a:extLst>
          </p:cNvPr>
          <p:cNvPicPr>
            <a:picLocks noChangeAspect="1"/>
          </p:cNvPicPr>
          <p:nvPr/>
        </p:nvPicPr>
        <p:blipFill>
          <a:blip r:embed="rId3"/>
          <a:stretch>
            <a:fillRect/>
          </a:stretch>
        </p:blipFill>
        <p:spPr>
          <a:xfrm>
            <a:off x="2115671" y="1690688"/>
            <a:ext cx="8692042" cy="4159160"/>
          </a:xfrm>
          <a:prstGeom prst="rect">
            <a:avLst/>
          </a:prstGeom>
        </p:spPr>
      </p:pic>
      <p:sp>
        <p:nvSpPr>
          <p:cNvPr id="8" name="TextBox 7">
            <a:extLst>
              <a:ext uri="{FF2B5EF4-FFF2-40B4-BE49-F238E27FC236}">
                <a16:creationId xmlns:a16="http://schemas.microsoft.com/office/drawing/2014/main" id="{A0A1E5E1-3444-4FE0-A6FE-741663692D37}"/>
              </a:ext>
            </a:extLst>
          </p:cNvPr>
          <p:cNvSpPr txBox="1"/>
          <p:nvPr/>
        </p:nvSpPr>
        <p:spPr>
          <a:xfrm>
            <a:off x="533400" y="6492875"/>
            <a:ext cx="11125200" cy="369332"/>
          </a:xfrm>
          <a:prstGeom prst="rect">
            <a:avLst/>
          </a:prstGeom>
          <a:noFill/>
        </p:spPr>
        <p:txBody>
          <a:bodyPr wrap="square" rtlCol="0">
            <a:spAutoFit/>
          </a:bodyPr>
          <a:lstStyle/>
          <a:p>
            <a:r>
              <a:rPr lang="en-US" dirty="0"/>
              <a:t>Tinto &amp; Cullen, Dropout in Higher Education: a Review and Theoretical Synthesis of Recent Research, Columbia, 1973</a:t>
            </a:r>
          </a:p>
        </p:txBody>
      </p:sp>
    </p:spTree>
    <p:extLst>
      <p:ext uri="{BB962C8B-B14F-4D97-AF65-F5344CB8AC3E}">
        <p14:creationId xmlns:p14="http://schemas.microsoft.com/office/powerpoint/2010/main" val="249829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8130B-7977-4006-AF3A-1D2DF109E8D0}"/>
              </a:ext>
            </a:extLst>
          </p:cNvPr>
          <p:cNvSpPr>
            <a:spLocks noGrp="1"/>
          </p:cNvSpPr>
          <p:nvPr>
            <p:ph type="title"/>
          </p:nvPr>
        </p:nvSpPr>
        <p:spPr>
          <a:xfrm>
            <a:off x="-1" y="365125"/>
            <a:ext cx="12030635" cy="1325563"/>
          </a:xfrm>
        </p:spPr>
        <p:txBody>
          <a:bodyPr/>
          <a:lstStyle/>
          <a:p>
            <a:r>
              <a:rPr lang="en-US" dirty="0"/>
              <a:t>Tinto’s Theory of Departure</a:t>
            </a:r>
          </a:p>
        </p:txBody>
      </p:sp>
      <p:sp>
        <p:nvSpPr>
          <p:cNvPr id="3" name="Content Placeholder 2">
            <a:extLst>
              <a:ext uri="{FF2B5EF4-FFF2-40B4-BE49-F238E27FC236}">
                <a16:creationId xmlns:a16="http://schemas.microsoft.com/office/drawing/2014/main" id="{AC52DF9A-5A3E-4FE2-87E8-97DA064C5BF9}"/>
              </a:ext>
            </a:extLst>
          </p:cNvPr>
          <p:cNvSpPr>
            <a:spLocks noGrp="1"/>
          </p:cNvSpPr>
          <p:nvPr>
            <p:ph idx="1"/>
          </p:nvPr>
        </p:nvSpPr>
        <p:spPr/>
        <p:txBody>
          <a:bodyPr>
            <a:normAutofit/>
          </a:bodyPr>
          <a:lstStyle/>
          <a:p>
            <a:pPr marL="0" indent="0">
              <a:buNone/>
            </a:pPr>
            <a:r>
              <a:rPr lang="en-US" dirty="0"/>
              <a:t> </a:t>
            </a:r>
          </a:p>
        </p:txBody>
      </p:sp>
      <p:pic>
        <p:nvPicPr>
          <p:cNvPr id="6" name="Picture 5">
            <a:extLst>
              <a:ext uri="{FF2B5EF4-FFF2-40B4-BE49-F238E27FC236}">
                <a16:creationId xmlns:a16="http://schemas.microsoft.com/office/drawing/2014/main" id="{3F2DE748-2913-4AFF-A713-2F4E0D19E480}"/>
              </a:ext>
            </a:extLst>
          </p:cNvPr>
          <p:cNvPicPr>
            <a:picLocks noChangeAspect="1"/>
          </p:cNvPicPr>
          <p:nvPr/>
        </p:nvPicPr>
        <p:blipFill>
          <a:blip r:embed="rId3"/>
          <a:stretch>
            <a:fillRect/>
          </a:stretch>
        </p:blipFill>
        <p:spPr>
          <a:xfrm>
            <a:off x="2115671" y="1690688"/>
            <a:ext cx="8692042" cy="4159160"/>
          </a:xfrm>
          <a:prstGeom prst="rect">
            <a:avLst/>
          </a:prstGeom>
        </p:spPr>
      </p:pic>
      <p:sp>
        <p:nvSpPr>
          <p:cNvPr id="8" name="TextBox 7">
            <a:extLst>
              <a:ext uri="{FF2B5EF4-FFF2-40B4-BE49-F238E27FC236}">
                <a16:creationId xmlns:a16="http://schemas.microsoft.com/office/drawing/2014/main" id="{A0A1E5E1-3444-4FE0-A6FE-741663692D37}"/>
              </a:ext>
            </a:extLst>
          </p:cNvPr>
          <p:cNvSpPr txBox="1"/>
          <p:nvPr/>
        </p:nvSpPr>
        <p:spPr>
          <a:xfrm>
            <a:off x="533400" y="6492875"/>
            <a:ext cx="11125200" cy="369332"/>
          </a:xfrm>
          <a:prstGeom prst="rect">
            <a:avLst/>
          </a:prstGeom>
          <a:noFill/>
        </p:spPr>
        <p:txBody>
          <a:bodyPr wrap="square" rtlCol="0">
            <a:spAutoFit/>
          </a:bodyPr>
          <a:lstStyle/>
          <a:p>
            <a:r>
              <a:rPr lang="en-US" dirty="0"/>
              <a:t>Tinto &amp; Cullen, Dropout in Higher Education: a Review and Theoretical Synthesis of Recent Research, Columbia, 1973</a:t>
            </a:r>
          </a:p>
        </p:txBody>
      </p:sp>
      <p:sp>
        <p:nvSpPr>
          <p:cNvPr id="4" name="Oval 3">
            <a:extLst>
              <a:ext uri="{FF2B5EF4-FFF2-40B4-BE49-F238E27FC236}">
                <a16:creationId xmlns:a16="http://schemas.microsoft.com/office/drawing/2014/main" id="{88B7774A-3830-4692-823B-5BE0C48461A6}"/>
              </a:ext>
            </a:extLst>
          </p:cNvPr>
          <p:cNvSpPr/>
          <p:nvPr/>
        </p:nvSpPr>
        <p:spPr>
          <a:xfrm>
            <a:off x="6723530" y="2433917"/>
            <a:ext cx="1680883" cy="1156447"/>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rgbClr val="FF0000"/>
                </a:solidFill>
              </a:ln>
            </a:endParaRPr>
          </a:p>
        </p:txBody>
      </p:sp>
      <p:sp>
        <p:nvSpPr>
          <p:cNvPr id="5" name="Arrow: Up 4">
            <a:extLst>
              <a:ext uri="{FF2B5EF4-FFF2-40B4-BE49-F238E27FC236}">
                <a16:creationId xmlns:a16="http://schemas.microsoft.com/office/drawing/2014/main" id="{4A37686F-D2AB-4342-BEC4-A9EAEE721B23}"/>
              </a:ext>
            </a:extLst>
          </p:cNvPr>
          <p:cNvSpPr/>
          <p:nvPr/>
        </p:nvSpPr>
        <p:spPr>
          <a:xfrm rot="1430668">
            <a:off x="7998908" y="1481888"/>
            <a:ext cx="416859" cy="1056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5659B1B-7756-40AC-BAE5-B34B8E4D5689}"/>
              </a:ext>
            </a:extLst>
          </p:cNvPr>
          <p:cNvSpPr txBox="1"/>
          <p:nvPr/>
        </p:nvSpPr>
        <p:spPr>
          <a:xfrm>
            <a:off x="7960660" y="1102155"/>
            <a:ext cx="3254187" cy="461665"/>
          </a:xfrm>
          <a:prstGeom prst="rect">
            <a:avLst/>
          </a:prstGeom>
          <a:noFill/>
        </p:spPr>
        <p:txBody>
          <a:bodyPr wrap="square" rtlCol="0">
            <a:spAutoFit/>
          </a:bodyPr>
          <a:lstStyle/>
          <a:p>
            <a:r>
              <a:rPr lang="en-US" sz="2400" b="1" dirty="0"/>
              <a:t>Key for adult learners</a:t>
            </a:r>
          </a:p>
        </p:txBody>
      </p:sp>
    </p:spTree>
    <p:extLst>
      <p:ext uri="{BB962C8B-B14F-4D97-AF65-F5344CB8AC3E}">
        <p14:creationId xmlns:p14="http://schemas.microsoft.com/office/powerpoint/2010/main" val="4187124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DAAD78F-F7FE-4646-A4FF-28854C7A1A2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91220" y="1151565"/>
            <a:ext cx="2373126" cy="2131550"/>
          </a:xfrm>
          <a:prstGeom prst="rect">
            <a:avLst/>
          </a:prstGeom>
        </p:spPr>
      </p:pic>
      <p:sp>
        <p:nvSpPr>
          <p:cNvPr id="2" name="Title 1">
            <a:extLst>
              <a:ext uri="{FF2B5EF4-FFF2-40B4-BE49-F238E27FC236}">
                <a16:creationId xmlns:a16="http://schemas.microsoft.com/office/drawing/2014/main" id="{6CB6BF67-2859-4ADB-82F9-FC715F1E7648}"/>
              </a:ext>
            </a:extLst>
          </p:cNvPr>
          <p:cNvSpPr>
            <a:spLocks noGrp="1"/>
          </p:cNvSpPr>
          <p:nvPr>
            <p:ph type="title"/>
          </p:nvPr>
        </p:nvSpPr>
        <p:spPr/>
        <p:txBody>
          <a:bodyPr/>
          <a:lstStyle/>
          <a:p>
            <a:pPr algn="ctr"/>
            <a:r>
              <a:rPr lang="en-US" dirty="0"/>
              <a:t>Should I stay or should I go now?</a:t>
            </a:r>
          </a:p>
        </p:txBody>
      </p:sp>
      <p:pic>
        <p:nvPicPr>
          <p:cNvPr id="5" name="Content Placeholder 4">
            <a:extLst>
              <a:ext uri="{FF2B5EF4-FFF2-40B4-BE49-F238E27FC236}">
                <a16:creationId xmlns:a16="http://schemas.microsoft.com/office/drawing/2014/main" id="{B8A6037D-80B2-4051-8CE2-76438C762EC6}"/>
              </a:ext>
            </a:extLst>
          </p:cNvPr>
          <p:cNvPicPr>
            <a:picLocks noGrp="1" noChangeAspect="1"/>
          </p:cNvPicPr>
          <p:nvPr>
            <p:ph idx="1"/>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578047" y="1825625"/>
            <a:ext cx="5035906" cy="4351338"/>
          </a:xfrm>
        </p:spPr>
      </p:pic>
      <p:pic>
        <p:nvPicPr>
          <p:cNvPr id="4" name="Graphic 3">
            <a:extLst>
              <a:ext uri="{FF2B5EF4-FFF2-40B4-BE49-F238E27FC236}">
                <a16:creationId xmlns:a16="http://schemas.microsoft.com/office/drawing/2014/main" id="{CAAB908E-FB25-48F2-ADBA-70899DA4AF6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4285071" y="2505739"/>
            <a:ext cx="1495529" cy="1325563"/>
          </a:xfrm>
          <a:prstGeom prst="rect">
            <a:avLst/>
          </a:prstGeom>
        </p:spPr>
      </p:pic>
      <p:pic>
        <p:nvPicPr>
          <p:cNvPr id="6" name="Picture 5">
            <a:extLst>
              <a:ext uri="{FF2B5EF4-FFF2-40B4-BE49-F238E27FC236}">
                <a16:creationId xmlns:a16="http://schemas.microsoft.com/office/drawing/2014/main" id="{B8D99980-E674-401A-A857-8967BD01AABB}"/>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2179139" y="2505739"/>
            <a:ext cx="2002837" cy="1338066"/>
          </a:xfrm>
          <a:prstGeom prst="rect">
            <a:avLst/>
          </a:prstGeom>
        </p:spPr>
      </p:pic>
      <p:pic>
        <p:nvPicPr>
          <p:cNvPr id="7" name="Picture 6">
            <a:extLst>
              <a:ext uri="{FF2B5EF4-FFF2-40B4-BE49-F238E27FC236}">
                <a16:creationId xmlns:a16="http://schemas.microsoft.com/office/drawing/2014/main" id="{47BDD78A-1609-4E6A-A77A-ADFD93C43E27}"/>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8490401" y="1356578"/>
            <a:ext cx="2224624" cy="1338067"/>
          </a:xfrm>
          <a:prstGeom prst="rect">
            <a:avLst/>
          </a:prstGeom>
        </p:spPr>
      </p:pic>
      <p:pic>
        <p:nvPicPr>
          <p:cNvPr id="8" name="Graphic 7">
            <a:extLst>
              <a:ext uri="{FF2B5EF4-FFF2-40B4-BE49-F238E27FC236}">
                <a16:creationId xmlns:a16="http://schemas.microsoft.com/office/drawing/2014/main" id="{EDA383D9-FD02-40FF-B96E-04F13DD6A24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 uri="{837473B0-CC2E-450A-ABE3-18F120FF3D39}">
                <a1611:picAttrSrcUrl xmlns:a1611="http://schemas.microsoft.com/office/drawing/2016/11/main" r:id="rId16"/>
              </a:ext>
            </a:extLst>
          </a:blip>
          <a:stretch>
            <a:fillRect/>
          </a:stretch>
        </p:blipFill>
        <p:spPr>
          <a:xfrm>
            <a:off x="8278298" y="2522769"/>
            <a:ext cx="1583933" cy="1567231"/>
          </a:xfrm>
          <a:prstGeom prst="rect">
            <a:avLst/>
          </a:prstGeom>
        </p:spPr>
      </p:pic>
      <p:pic>
        <p:nvPicPr>
          <p:cNvPr id="9" name="Picture 8">
            <a:extLst>
              <a:ext uri="{FF2B5EF4-FFF2-40B4-BE49-F238E27FC236}">
                <a16:creationId xmlns:a16="http://schemas.microsoft.com/office/drawing/2014/main" id="{8846CF98-3DA8-4825-8865-04F31A113BE5}"/>
              </a:ext>
            </a:extLst>
          </p:cNvPr>
          <p:cNvPicPr>
            <a:picLocks noChangeAspect="1"/>
          </p:cNvPicPr>
          <p:nvPr/>
        </p:nvPicPr>
        <p:blipFill>
          <a:blip r:embed="rId17">
            <a:extLst>
              <a:ext uri="{28A0092B-C50C-407E-A947-70E740481C1C}">
                <a14:useLocalDpi xmlns:a14="http://schemas.microsoft.com/office/drawing/2010/main" val="0"/>
              </a:ext>
              <a:ext uri="{837473B0-CC2E-450A-ABE3-18F120FF3D39}">
                <a1611:picAttrSrcUrl xmlns:a1611="http://schemas.microsoft.com/office/drawing/2016/11/main" r:id="rId18"/>
              </a:ext>
            </a:extLst>
          </a:blip>
          <a:stretch>
            <a:fillRect/>
          </a:stretch>
        </p:blipFill>
        <p:spPr>
          <a:xfrm>
            <a:off x="8396550" y="3659424"/>
            <a:ext cx="1230287" cy="1230287"/>
          </a:xfrm>
          <a:prstGeom prst="rect">
            <a:avLst/>
          </a:prstGeom>
        </p:spPr>
      </p:pic>
      <p:pic>
        <p:nvPicPr>
          <p:cNvPr id="10" name="Picture 9">
            <a:extLst>
              <a:ext uri="{FF2B5EF4-FFF2-40B4-BE49-F238E27FC236}">
                <a16:creationId xmlns:a16="http://schemas.microsoft.com/office/drawing/2014/main" id="{36711F7D-8418-499E-B694-AF65595E5DEA}"/>
              </a:ext>
            </a:extLst>
          </p:cNvPr>
          <p:cNvPicPr>
            <a:picLocks noChangeAspect="1"/>
          </p:cNvPicPr>
          <p:nvPr/>
        </p:nvPicPr>
        <p:blipFill>
          <a:blip r:embed="rId19">
            <a:extLst>
              <a:ext uri="{28A0092B-C50C-407E-A947-70E740481C1C}">
                <a14:useLocalDpi xmlns:a14="http://schemas.microsoft.com/office/drawing/2010/main" val="0"/>
              </a:ext>
              <a:ext uri="{837473B0-CC2E-450A-ABE3-18F120FF3D39}">
                <a1611:picAttrSrcUrl xmlns:a1611="http://schemas.microsoft.com/office/drawing/2016/11/main" r:id="rId20"/>
              </a:ext>
            </a:extLst>
          </a:blip>
          <a:stretch>
            <a:fillRect/>
          </a:stretch>
        </p:blipFill>
        <p:spPr>
          <a:xfrm>
            <a:off x="6545730" y="2650560"/>
            <a:ext cx="967438" cy="967438"/>
          </a:xfrm>
          <a:prstGeom prst="rect">
            <a:avLst/>
          </a:prstGeom>
        </p:spPr>
      </p:pic>
      <p:pic>
        <p:nvPicPr>
          <p:cNvPr id="11" name="Graphic 10">
            <a:extLst>
              <a:ext uri="{FF2B5EF4-FFF2-40B4-BE49-F238E27FC236}">
                <a16:creationId xmlns:a16="http://schemas.microsoft.com/office/drawing/2014/main" id="{5A2C91EE-D306-417D-9CF3-9F7282E15A98}"/>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 uri="{837473B0-CC2E-450A-ABE3-18F120FF3D39}">
                <a1611:picAttrSrcUrl xmlns:a1611="http://schemas.microsoft.com/office/drawing/2016/11/main" r:id="rId23"/>
              </a:ext>
            </a:extLst>
          </a:blip>
          <a:stretch>
            <a:fillRect/>
          </a:stretch>
        </p:blipFill>
        <p:spPr>
          <a:xfrm>
            <a:off x="7086631" y="3334508"/>
            <a:ext cx="1309919" cy="1291502"/>
          </a:xfrm>
          <a:prstGeom prst="rect">
            <a:avLst/>
          </a:prstGeom>
        </p:spPr>
      </p:pic>
    </p:spTree>
    <p:extLst>
      <p:ext uri="{BB962C8B-B14F-4D97-AF65-F5344CB8AC3E}">
        <p14:creationId xmlns:p14="http://schemas.microsoft.com/office/powerpoint/2010/main" val="1076530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26B44-A1EA-4D09-9628-9FB3C4C9DDFE}"/>
              </a:ext>
            </a:extLst>
          </p:cNvPr>
          <p:cNvSpPr>
            <a:spLocks noGrp="1"/>
          </p:cNvSpPr>
          <p:nvPr>
            <p:ph type="title"/>
          </p:nvPr>
        </p:nvSpPr>
        <p:spPr/>
        <p:txBody>
          <a:bodyPr/>
          <a:lstStyle/>
          <a:p>
            <a:r>
              <a:rPr lang="en-US" dirty="0"/>
              <a:t>Student behaviors</a:t>
            </a:r>
          </a:p>
        </p:txBody>
      </p:sp>
      <p:sp>
        <p:nvSpPr>
          <p:cNvPr id="3" name="Content Placeholder 2">
            <a:extLst>
              <a:ext uri="{FF2B5EF4-FFF2-40B4-BE49-F238E27FC236}">
                <a16:creationId xmlns:a16="http://schemas.microsoft.com/office/drawing/2014/main" id="{31F4C244-28F8-45B6-B74B-085935EC80C4}"/>
              </a:ext>
            </a:extLst>
          </p:cNvPr>
          <p:cNvSpPr>
            <a:spLocks noGrp="1"/>
          </p:cNvSpPr>
          <p:nvPr>
            <p:ph idx="1"/>
          </p:nvPr>
        </p:nvSpPr>
        <p:spPr>
          <a:xfrm>
            <a:off x="174986" y="2229037"/>
            <a:ext cx="10515600" cy="4351338"/>
          </a:xfrm>
        </p:spPr>
        <p:txBody>
          <a:bodyPr/>
          <a:lstStyle/>
          <a:p>
            <a:r>
              <a:rPr lang="en-US" dirty="0"/>
              <a:t>Not enrolling in next semester classes</a:t>
            </a:r>
          </a:p>
          <a:p>
            <a:r>
              <a:rPr lang="en-US" dirty="0"/>
              <a:t>Not applying for FAFSA</a:t>
            </a:r>
          </a:p>
          <a:p>
            <a:r>
              <a:rPr lang="en-US" dirty="0"/>
              <a:t>Certain transcript requests </a:t>
            </a:r>
          </a:p>
          <a:p>
            <a:r>
              <a:rPr lang="en-US" dirty="0"/>
              <a:t>Steep slope in GPA trendline (“transfer shock”)</a:t>
            </a:r>
          </a:p>
          <a:p>
            <a:r>
              <a:rPr lang="en-US" dirty="0"/>
              <a:t>Course engagement</a:t>
            </a:r>
          </a:p>
          <a:p>
            <a:r>
              <a:rPr lang="en-US" dirty="0"/>
              <a:t>Conversations with advisors/faculty</a:t>
            </a:r>
          </a:p>
        </p:txBody>
      </p:sp>
      <p:pic>
        <p:nvPicPr>
          <p:cNvPr id="5" name="Graphic 4">
            <a:extLst>
              <a:ext uri="{FF2B5EF4-FFF2-40B4-BE49-F238E27FC236}">
                <a16:creationId xmlns:a16="http://schemas.microsoft.com/office/drawing/2014/main" id="{E396F437-A824-48B3-8FB7-3EFBEED8A8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6571128" y="277625"/>
            <a:ext cx="5298315" cy="6516011"/>
          </a:xfrm>
          <a:prstGeom prst="rect">
            <a:avLst/>
          </a:prstGeom>
        </p:spPr>
      </p:pic>
    </p:spTree>
    <p:extLst>
      <p:ext uri="{BB962C8B-B14F-4D97-AF65-F5344CB8AC3E}">
        <p14:creationId xmlns:p14="http://schemas.microsoft.com/office/powerpoint/2010/main" val="1870747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F02435-7004-41D9-BAE4-E9B34EF275F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18398" y="1004831"/>
            <a:ext cx="8916952" cy="4761988"/>
          </a:xfrm>
          <a:prstGeom prst="rect">
            <a:avLst/>
          </a:prstGeom>
        </p:spPr>
      </p:pic>
      <p:sp>
        <p:nvSpPr>
          <p:cNvPr id="4" name="TextBox 3">
            <a:extLst>
              <a:ext uri="{FF2B5EF4-FFF2-40B4-BE49-F238E27FC236}">
                <a16:creationId xmlns:a16="http://schemas.microsoft.com/office/drawing/2014/main" id="{E2FBBB8D-790C-455A-B732-ED8737C3132D}"/>
              </a:ext>
            </a:extLst>
          </p:cNvPr>
          <p:cNvSpPr txBox="1"/>
          <p:nvPr/>
        </p:nvSpPr>
        <p:spPr>
          <a:xfrm>
            <a:off x="1689986" y="2263367"/>
            <a:ext cx="1955549" cy="923330"/>
          </a:xfrm>
          <a:prstGeom prst="rect">
            <a:avLst/>
          </a:prstGeom>
          <a:noFill/>
        </p:spPr>
        <p:txBody>
          <a:bodyPr wrap="square" rtlCol="0">
            <a:spAutoFit/>
          </a:bodyPr>
          <a:lstStyle/>
          <a:p>
            <a:pPr algn="ctr"/>
            <a:r>
              <a:rPr lang="en-US" dirty="0"/>
              <a:t>Student doesn’t enroll for any major classes. </a:t>
            </a:r>
          </a:p>
        </p:txBody>
      </p:sp>
      <p:sp>
        <p:nvSpPr>
          <p:cNvPr id="5" name="TextBox 4">
            <a:extLst>
              <a:ext uri="{FF2B5EF4-FFF2-40B4-BE49-F238E27FC236}">
                <a16:creationId xmlns:a16="http://schemas.microsoft.com/office/drawing/2014/main" id="{A0516A1E-37F9-4423-B504-0B4258436865}"/>
              </a:ext>
            </a:extLst>
          </p:cNvPr>
          <p:cNvSpPr txBox="1"/>
          <p:nvPr/>
        </p:nvSpPr>
        <p:spPr>
          <a:xfrm>
            <a:off x="1059255" y="235390"/>
            <a:ext cx="9080626" cy="769441"/>
          </a:xfrm>
          <a:prstGeom prst="rect">
            <a:avLst/>
          </a:prstGeom>
          <a:noFill/>
        </p:spPr>
        <p:txBody>
          <a:bodyPr wrap="square" rtlCol="0">
            <a:spAutoFit/>
          </a:bodyPr>
          <a:lstStyle/>
          <a:p>
            <a:pPr algn="ctr"/>
            <a:r>
              <a:rPr lang="en-US" sz="4400" b="1" dirty="0"/>
              <a:t>Case Studies</a:t>
            </a:r>
          </a:p>
        </p:txBody>
      </p:sp>
      <p:sp>
        <p:nvSpPr>
          <p:cNvPr id="6" name="TextBox 5">
            <a:extLst>
              <a:ext uri="{FF2B5EF4-FFF2-40B4-BE49-F238E27FC236}">
                <a16:creationId xmlns:a16="http://schemas.microsoft.com/office/drawing/2014/main" id="{D371AC66-2DA9-4217-8552-A7A15E38B9B6}"/>
              </a:ext>
            </a:extLst>
          </p:cNvPr>
          <p:cNvSpPr txBox="1"/>
          <p:nvPr/>
        </p:nvSpPr>
        <p:spPr>
          <a:xfrm>
            <a:off x="4621790" y="2125828"/>
            <a:ext cx="1955549" cy="1477328"/>
          </a:xfrm>
          <a:prstGeom prst="rect">
            <a:avLst/>
          </a:prstGeom>
          <a:noFill/>
        </p:spPr>
        <p:txBody>
          <a:bodyPr wrap="square" rtlCol="0">
            <a:spAutoFit/>
          </a:bodyPr>
          <a:lstStyle/>
          <a:p>
            <a:pPr algn="ctr"/>
            <a:r>
              <a:rPr lang="en-US" dirty="0"/>
              <a:t>Student stops out with plan to return, enrolls, and then all classes dropped.  </a:t>
            </a:r>
          </a:p>
        </p:txBody>
      </p:sp>
      <p:sp>
        <p:nvSpPr>
          <p:cNvPr id="7" name="TextBox 6">
            <a:extLst>
              <a:ext uri="{FF2B5EF4-FFF2-40B4-BE49-F238E27FC236}">
                <a16:creationId xmlns:a16="http://schemas.microsoft.com/office/drawing/2014/main" id="{DCD9290A-A27C-4CD5-887B-D38C16DD9129}"/>
              </a:ext>
            </a:extLst>
          </p:cNvPr>
          <p:cNvSpPr txBox="1"/>
          <p:nvPr/>
        </p:nvSpPr>
        <p:spPr>
          <a:xfrm>
            <a:off x="7621153" y="1710330"/>
            <a:ext cx="1955549" cy="2308324"/>
          </a:xfrm>
          <a:prstGeom prst="rect">
            <a:avLst/>
          </a:prstGeom>
          <a:noFill/>
        </p:spPr>
        <p:txBody>
          <a:bodyPr wrap="square" rtlCol="0">
            <a:spAutoFit/>
          </a:bodyPr>
          <a:lstStyle/>
          <a:p>
            <a:pPr algn="ctr"/>
            <a:r>
              <a:rPr lang="en-US" dirty="0"/>
              <a:t>Student earns only  F’s and WU’s in Fall and has no progress reports, advising appointments, or communications  in Bay Advisor. </a:t>
            </a:r>
          </a:p>
        </p:txBody>
      </p:sp>
      <p:sp>
        <p:nvSpPr>
          <p:cNvPr id="8" name="TextBox 7">
            <a:extLst>
              <a:ext uri="{FF2B5EF4-FFF2-40B4-BE49-F238E27FC236}">
                <a16:creationId xmlns:a16="http://schemas.microsoft.com/office/drawing/2014/main" id="{DB51A7A6-0785-4E7F-ACA8-80EBE76DE2E2}"/>
              </a:ext>
            </a:extLst>
          </p:cNvPr>
          <p:cNvSpPr txBox="1"/>
          <p:nvPr/>
        </p:nvSpPr>
        <p:spPr>
          <a:xfrm>
            <a:off x="1059255" y="5640309"/>
            <a:ext cx="9914347" cy="461665"/>
          </a:xfrm>
          <a:prstGeom prst="rect">
            <a:avLst/>
          </a:prstGeom>
          <a:noFill/>
        </p:spPr>
        <p:txBody>
          <a:bodyPr wrap="square" rtlCol="0">
            <a:spAutoFit/>
          </a:bodyPr>
          <a:lstStyle/>
          <a:p>
            <a:pPr algn="ctr"/>
            <a:r>
              <a:rPr lang="en-US" sz="2400" b="1" dirty="0"/>
              <a:t>Who notices?  Who responds?  Who follows up?</a:t>
            </a:r>
          </a:p>
        </p:txBody>
      </p:sp>
    </p:spTree>
    <p:extLst>
      <p:ext uri="{BB962C8B-B14F-4D97-AF65-F5344CB8AC3E}">
        <p14:creationId xmlns:p14="http://schemas.microsoft.com/office/powerpoint/2010/main" val="3852605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85A51-64B4-42FC-9784-A58F3E99075E}"/>
              </a:ext>
            </a:extLst>
          </p:cNvPr>
          <p:cNvSpPr>
            <a:spLocks noGrp="1"/>
          </p:cNvSpPr>
          <p:nvPr>
            <p:ph type="title"/>
          </p:nvPr>
        </p:nvSpPr>
        <p:spPr>
          <a:xfrm>
            <a:off x="838199" y="1324348"/>
            <a:ext cx="10515600" cy="1325563"/>
          </a:xfrm>
        </p:spPr>
        <p:txBody>
          <a:bodyPr/>
          <a:lstStyle/>
          <a:p>
            <a:pPr algn="ctr"/>
            <a:r>
              <a:rPr lang="en-US" dirty="0"/>
              <a:t>By the absence of a response, are we giving the “green light?” </a:t>
            </a:r>
          </a:p>
        </p:txBody>
      </p:sp>
      <p:pic>
        <p:nvPicPr>
          <p:cNvPr id="9" name="Picture 8">
            <a:extLst>
              <a:ext uri="{FF2B5EF4-FFF2-40B4-BE49-F238E27FC236}">
                <a16:creationId xmlns:a16="http://schemas.microsoft.com/office/drawing/2014/main" id="{34BDC825-2A9F-4D36-8FB4-70BE9A6D8A1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60211" y="3240742"/>
            <a:ext cx="2671578" cy="2671578"/>
          </a:xfrm>
          <a:prstGeom prst="rect">
            <a:avLst/>
          </a:prstGeom>
        </p:spPr>
      </p:pic>
    </p:spTree>
    <p:extLst>
      <p:ext uri="{BB962C8B-B14F-4D97-AF65-F5344CB8AC3E}">
        <p14:creationId xmlns:p14="http://schemas.microsoft.com/office/powerpoint/2010/main" val="4158396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B73CB0-85CC-42BD-B26A-ADD989B93F7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74158" y="3187884"/>
            <a:ext cx="2673807" cy="3142574"/>
          </a:xfrm>
          <a:prstGeom prst="rect">
            <a:avLst/>
          </a:prstGeom>
        </p:spPr>
      </p:pic>
      <p:sp>
        <p:nvSpPr>
          <p:cNvPr id="13" name="TextBox 12">
            <a:extLst>
              <a:ext uri="{FF2B5EF4-FFF2-40B4-BE49-F238E27FC236}">
                <a16:creationId xmlns:a16="http://schemas.microsoft.com/office/drawing/2014/main" id="{38D3E808-D13F-4EF7-A485-6628EBEFD275}"/>
              </a:ext>
            </a:extLst>
          </p:cNvPr>
          <p:cNvSpPr txBox="1"/>
          <p:nvPr/>
        </p:nvSpPr>
        <p:spPr>
          <a:xfrm>
            <a:off x="1737294" y="915379"/>
            <a:ext cx="8148917" cy="2123658"/>
          </a:xfrm>
          <a:prstGeom prst="rect">
            <a:avLst/>
          </a:prstGeom>
          <a:noFill/>
        </p:spPr>
        <p:txBody>
          <a:bodyPr wrap="square">
            <a:spAutoFit/>
          </a:bodyPr>
          <a:lstStyle/>
          <a:p>
            <a:pPr algn="ctr"/>
            <a:r>
              <a:rPr lang="en-US" sz="4400" dirty="0">
                <a:latin typeface="+mj-lt"/>
              </a:rPr>
              <a:t>Are there actions we can take to move to a “yellow light” to address preventable withdrawals?  </a:t>
            </a:r>
          </a:p>
        </p:txBody>
      </p:sp>
    </p:spTree>
    <p:extLst>
      <p:ext uri="{BB962C8B-B14F-4D97-AF65-F5344CB8AC3E}">
        <p14:creationId xmlns:p14="http://schemas.microsoft.com/office/powerpoint/2010/main" val="398076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BD5213-C942-4EB1-AFE9-CB23EEC4E17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04509" y="427162"/>
            <a:ext cx="2421903" cy="3162253"/>
          </a:xfrm>
          <a:prstGeom prst="rect">
            <a:avLst/>
          </a:prstGeom>
        </p:spPr>
      </p:pic>
      <p:pic>
        <p:nvPicPr>
          <p:cNvPr id="11" name="Picture 10">
            <a:extLst>
              <a:ext uri="{FF2B5EF4-FFF2-40B4-BE49-F238E27FC236}">
                <a16:creationId xmlns:a16="http://schemas.microsoft.com/office/drawing/2014/main" id="{CAE74197-122C-4252-AA99-CDA31DE44C0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682753" y="571267"/>
            <a:ext cx="4634753" cy="3162253"/>
          </a:xfrm>
          <a:prstGeom prst="rect">
            <a:avLst/>
          </a:prstGeom>
        </p:spPr>
      </p:pic>
      <p:pic>
        <p:nvPicPr>
          <p:cNvPr id="15" name="Graphic 14" descr="A boy walking">
            <a:extLst>
              <a:ext uri="{FF2B5EF4-FFF2-40B4-BE49-F238E27FC236}">
                <a16:creationId xmlns:a16="http://schemas.microsoft.com/office/drawing/2014/main" id="{CE7320E6-0F86-4C57-B282-0E8DF526D0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71222" y="2266109"/>
            <a:ext cx="1619250" cy="3724275"/>
          </a:xfrm>
          <a:prstGeom prst="rect">
            <a:avLst/>
          </a:prstGeom>
        </p:spPr>
      </p:pic>
      <p:pic>
        <p:nvPicPr>
          <p:cNvPr id="17" name="Graphic 16" descr="Woman with cornrows">
            <a:extLst>
              <a:ext uri="{FF2B5EF4-FFF2-40B4-BE49-F238E27FC236}">
                <a16:creationId xmlns:a16="http://schemas.microsoft.com/office/drawing/2014/main" id="{4118B697-3925-41F5-977C-6050226383F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90322" y="1565375"/>
            <a:ext cx="781050" cy="885825"/>
          </a:xfrm>
          <a:prstGeom prst="rect">
            <a:avLst/>
          </a:prstGeom>
        </p:spPr>
      </p:pic>
    </p:spTree>
    <p:extLst>
      <p:ext uri="{BB962C8B-B14F-4D97-AF65-F5344CB8AC3E}">
        <p14:creationId xmlns:p14="http://schemas.microsoft.com/office/powerpoint/2010/main" val="447123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4EB6C6-D899-4C28-973F-D5478C6CC445}"/>
              </a:ext>
            </a:extLst>
          </p:cNvPr>
          <p:cNvPicPr>
            <a:picLocks noChangeAspect="1"/>
          </p:cNvPicPr>
          <p:nvPr/>
        </p:nvPicPr>
        <p:blipFill>
          <a:blip r:embed="rId3"/>
          <a:stretch>
            <a:fillRect/>
          </a:stretch>
        </p:blipFill>
        <p:spPr>
          <a:xfrm>
            <a:off x="919294" y="144976"/>
            <a:ext cx="5772447" cy="5429529"/>
          </a:xfrm>
          <a:prstGeom prst="rect">
            <a:avLst/>
          </a:prstGeom>
        </p:spPr>
      </p:pic>
      <p:sp>
        <p:nvSpPr>
          <p:cNvPr id="5" name="TextBox 4">
            <a:extLst>
              <a:ext uri="{FF2B5EF4-FFF2-40B4-BE49-F238E27FC236}">
                <a16:creationId xmlns:a16="http://schemas.microsoft.com/office/drawing/2014/main" id="{F23C3A68-78FD-4E9F-8BDF-C9605BD1D0F8}"/>
              </a:ext>
            </a:extLst>
          </p:cNvPr>
          <p:cNvSpPr txBox="1"/>
          <p:nvPr/>
        </p:nvSpPr>
        <p:spPr>
          <a:xfrm>
            <a:off x="2142564" y="6219076"/>
            <a:ext cx="6096000" cy="369332"/>
          </a:xfrm>
          <a:prstGeom prst="rect">
            <a:avLst/>
          </a:prstGeom>
          <a:noFill/>
        </p:spPr>
        <p:txBody>
          <a:bodyPr wrap="square">
            <a:spAutoFit/>
          </a:bodyPr>
          <a:lstStyle/>
          <a:p>
            <a:r>
              <a:rPr lang="en-US" dirty="0"/>
              <a:t>32419-6-EAB-AAF-Study</a:t>
            </a:r>
          </a:p>
        </p:txBody>
      </p:sp>
      <p:sp>
        <p:nvSpPr>
          <p:cNvPr id="7" name="TextBox 6">
            <a:extLst>
              <a:ext uri="{FF2B5EF4-FFF2-40B4-BE49-F238E27FC236}">
                <a16:creationId xmlns:a16="http://schemas.microsoft.com/office/drawing/2014/main" id="{3AD0133F-2316-4C64-A7CE-0C3E9C15D6A2}"/>
              </a:ext>
            </a:extLst>
          </p:cNvPr>
          <p:cNvSpPr txBox="1"/>
          <p:nvPr/>
        </p:nvSpPr>
        <p:spPr>
          <a:xfrm>
            <a:off x="7068671" y="2205318"/>
            <a:ext cx="4912659" cy="4524315"/>
          </a:xfrm>
          <a:prstGeom prst="rect">
            <a:avLst/>
          </a:prstGeom>
          <a:noFill/>
        </p:spPr>
        <p:txBody>
          <a:bodyPr wrap="square" rtlCol="0">
            <a:spAutoFit/>
          </a:bodyPr>
          <a:lstStyle/>
          <a:p>
            <a:r>
              <a:rPr lang="en-US" dirty="0"/>
              <a:t>“My Data”</a:t>
            </a:r>
          </a:p>
          <a:p>
            <a:endParaRPr lang="en-US" dirty="0"/>
          </a:p>
          <a:p>
            <a:r>
              <a:rPr lang="en-US" b="1" dirty="0"/>
              <a:t>51% (123) of new Fall 24 transfers who didn’t enroll in Fall 25 within “murky middle”</a:t>
            </a:r>
          </a:p>
          <a:p>
            <a:endParaRPr lang="en-US" dirty="0"/>
          </a:p>
          <a:p>
            <a:r>
              <a:rPr lang="en-US" dirty="0"/>
              <a:t>14 were back as of Spring 26 (11% of those who left).</a:t>
            </a:r>
          </a:p>
          <a:p>
            <a:endParaRPr lang="en-US" dirty="0"/>
          </a:p>
          <a:p>
            <a:r>
              <a:rPr lang="en-US" dirty="0"/>
              <a:t>21% (14) of the 60 – 70 unit Fall 24 natives who didn’t enroll in Fall 25 within “murky middle”</a:t>
            </a:r>
          </a:p>
          <a:p>
            <a:endParaRPr lang="en-US" dirty="0"/>
          </a:p>
          <a:p>
            <a:r>
              <a:rPr lang="en-US" dirty="0"/>
              <a:t>Only one came back.</a:t>
            </a:r>
          </a:p>
          <a:p>
            <a:endParaRPr lang="en-US" dirty="0"/>
          </a:p>
          <a:p>
            <a:endParaRPr lang="en-US" dirty="0"/>
          </a:p>
          <a:p>
            <a:endParaRPr lang="en-US" dirty="0"/>
          </a:p>
          <a:p>
            <a:endParaRPr lang="en-US" dirty="0"/>
          </a:p>
        </p:txBody>
      </p:sp>
      <p:sp>
        <p:nvSpPr>
          <p:cNvPr id="8" name="Rectangle 7">
            <a:extLst>
              <a:ext uri="{FF2B5EF4-FFF2-40B4-BE49-F238E27FC236}">
                <a16:creationId xmlns:a16="http://schemas.microsoft.com/office/drawing/2014/main" id="{6E4F2ADA-FBED-4493-8E29-DC3DA8B9B98A}"/>
              </a:ext>
            </a:extLst>
          </p:cNvPr>
          <p:cNvSpPr/>
          <p:nvPr/>
        </p:nvSpPr>
        <p:spPr>
          <a:xfrm>
            <a:off x="112058" y="218904"/>
            <a:ext cx="8126506" cy="18451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Classes are common experience; faculty are the connection. </a:t>
            </a:r>
          </a:p>
          <a:p>
            <a:pPr algn="ctr"/>
            <a:r>
              <a:rPr lang="en-US" sz="2400" dirty="0">
                <a:solidFill>
                  <a:schemeClr val="tx1"/>
                </a:solidFill>
              </a:rPr>
              <a:t>Time spent in class with faculty and peers far outweighs time with advisors and other staff. </a:t>
            </a:r>
            <a:endParaRPr lang="en-US" sz="2400" dirty="0"/>
          </a:p>
        </p:txBody>
      </p:sp>
      <p:sp>
        <p:nvSpPr>
          <p:cNvPr id="2" name="TextBox 1">
            <a:extLst>
              <a:ext uri="{FF2B5EF4-FFF2-40B4-BE49-F238E27FC236}">
                <a16:creationId xmlns:a16="http://schemas.microsoft.com/office/drawing/2014/main" id="{95E92C66-191F-4E59-9792-452EE29B02C1}"/>
              </a:ext>
            </a:extLst>
          </p:cNvPr>
          <p:cNvSpPr txBox="1"/>
          <p:nvPr/>
        </p:nvSpPr>
        <p:spPr>
          <a:xfrm>
            <a:off x="4842779" y="3396426"/>
            <a:ext cx="1783565" cy="2031325"/>
          </a:xfrm>
          <a:prstGeom prst="rect">
            <a:avLst/>
          </a:prstGeom>
          <a:solidFill>
            <a:schemeClr val="bg1"/>
          </a:solidFill>
        </p:spPr>
        <p:txBody>
          <a:bodyPr wrap="square" rtlCol="0">
            <a:spAutoFit/>
          </a:bodyPr>
          <a:lstStyle/>
          <a:p>
            <a:r>
              <a:rPr lang="en-US" dirty="0"/>
              <a:t>TRIO student support</a:t>
            </a:r>
          </a:p>
          <a:p>
            <a:r>
              <a:rPr lang="en-US" dirty="0"/>
              <a:t>Peer academic assistance</a:t>
            </a:r>
          </a:p>
          <a:p>
            <a:r>
              <a:rPr lang="en-US" dirty="0"/>
              <a:t>Diversity centers</a:t>
            </a:r>
          </a:p>
          <a:p>
            <a:r>
              <a:rPr lang="en-US" dirty="0"/>
              <a:t>Workshops</a:t>
            </a:r>
          </a:p>
          <a:p>
            <a:endParaRPr lang="en-US" dirty="0"/>
          </a:p>
        </p:txBody>
      </p:sp>
      <p:sp>
        <p:nvSpPr>
          <p:cNvPr id="10" name="TextBox 9">
            <a:extLst>
              <a:ext uri="{FF2B5EF4-FFF2-40B4-BE49-F238E27FC236}">
                <a16:creationId xmlns:a16="http://schemas.microsoft.com/office/drawing/2014/main" id="{ABFC28E7-F19B-42CE-AE83-4DB5704E358F}"/>
              </a:ext>
            </a:extLst>
          </p:cNvPr>
          <p:cNvSpPr txBox="1"/>
          <p:nvPr/>
        </p:nvSpPr>
        <p:spPr>
          <a:xfrm>
            <a:off x="1059268" y="3336794"/>
            <a:ext cx="1783565" cy="2308324"/>
          </a:xfrm>
          <a:prstGeom prst="rect">
            <a:avLst/>
          </a:prstGeom>
          <a:solidFill>
            <a:schemeClr val="bg1"/>
          </a:solidFill>
        </p:spPr>
        <p:txBody>
          <a:bodyPr wrap="square" rtlCol="0">
            <a:spAutoFit/>
          </a:bodyPr>
          <a:lstStyle/>
          <a:p>
            <a:r>
              <a:rPr lang="en-US" dirty="0"/>
              <a:t>Undergraduate research</a:t>
            </a:r>
          </a:p>
          <a:p>
            <a:r>
              <a:rPr lang="en-US" dirty="0"/>
              <a:t>Study abroad</a:t>
            </a:r>
          </a:p>
          <a:p>
            <a:r>
              <a:rPr lang="en-US" dirty="0"/>
              <a:t>Independent Study </a:t>
            </a:r>
          </a:p>
          <a:p>
            <a:r>
              <a:rPr lang="en-US" dirty="0"/>
              <a:t>UHP</a:t>
            </a:r>
          </a:p>
          <a:p>
            <a:r>
              <a:rPr lang="en-US" dirty="0"/>
              <a:t>Internship and field experiences</a:t>
            </a:r>
          </a:p>
        </p:txBody>
      </p:sp>
      <p:sp>
        <p:nvSpPr>
          <p:cNvPr id="9" name="Oval 8">
            <a:extLst>
              <a:ext uri="{FF2B5EF4-FFF2-40B4-BE49-F238E27FC236}">
                <a16:creationId xmlns:a16="http://schemas.microsoft.com/office/drawing/2014/main" id="{B0E2C94F-32B4-4085-A078-6FCD744889E3}"/>
              </a:ext>
            </a:extLst>
          </p:cNvPr>
          <p:cNvSpPr/>
          <p:nvPr/>
        </p:nvSpPr>
        <p:spPr>
          <a:xfrm>
            <a:off x="2626452" y="2353965"/>
            <a:ext cx="2281724" cy="348278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3982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D707-3B70-433B-9AF2-AD3FE51E29D6}"/>
              </a:ext>
            </a:extLst>
          </p:cNvPr>
          <p:cNvSpPr>
            <a:spLocks noGrp="1"/>
          </p:cNvSpPr>
          <p:nvPr>
            <p:ph type="title"/>
          </p:nvPr>
        </p:nvSpPr>
        <p:spPr>
          <a:xfrm>
            <a:off x="280657" y="365125"/>
            <a:ext cx="11074731" cy="1325563"/>
          </a:xfrm>
        </p:spPr>
        <p:txBody>
          <a:bodyPr/>
          <a:lstStyle/>
          <a:p>
            <a:r>
              <a:rPr lang="en-US" dirty="0"/>
              <a:t>Better coordinating our strengths and resources</a:t>
            </a:r>
          </a:p>
        </p:txBody>
      </p:sp>
      <p:sp>
        <p:nvSpPr>
          <p:cNvPr id="4" name="Text Placeholder 3">
            <a:extLst>
              <a:ext uri="{FF2B5EF4-FFF2-40B4-BE49-F238E27FC236}">
                <a16:creationId xmlns:a16="http://schemas.microsoft.com/office/drawing/2014/main" id="{5D062835-286C-4515-96A9-65D385207CAF}"/>
              </a:ext>
            </a:extLst>
          </p:cNvPr>
          <p:cNvSpPr>
            <a:spLocks noGrp="1"/>
          </p:cNvSpPr>
          <p:nvPr>
            <p:ph type="body" idx="1"/>
          </p:nvPr>
        </p:nvSpPr>
        <p:spPr/>
        <p:txBody>
          <a:bodyPr/>
          <a:lstStyle/>
          <a:p>
            <a:r>
              <a:rPr lang="en-US" dirty="0"/>
              <a:t>People Capital</a:t>
            </a:r>
          </a:p>
        </p:txBody>
      </p:sp>
      <p:sp>
        <p:nvSpPr>
          <p:cNvPr id="3" name="Content Placeholder 2">
            <a:extLst>
              <a:ext uri="{FF2B5EF4-FFF2-40B4-BE49-F238E27FC236}">
                <a16:creationId xmlns:a16="http://schemas.microsoft.com/office/drawing/2014/main" id="{23193A0C-A7DD-470E-9F7D-70FDC10382F1}"/>
              </a:ext>
            </a:extLst>
          </p:cNvPr>
          <p:cNvSpPr>
            <a:spLocks noGrp="1"/>
          </p:cNvSpPr>
          <p:nvPr>
            <p:ph sz="half" idx="2"/>
          </p:nvPr>
        </p:nvSpPr>
        <p:spPr/>
        <p:txBody>
          <a:bodyPr/>
          <a:lstStyle/>
          <a:p>
            <a:r>
              <a:rPr lang="en-US" dirty="0"/>
              <a:t>Faculty Champions</a:t>
            </a:r>
          </a:p>
          <a:p>
            <a:r>
              <a:rPr lang="en-US" dirty="0"/>
              <a:t>Advisors</a:t>
            </a:r>
          </a:p>
          <a:p>
            <a:r>
              <a:rPr lang="en-US" dirty="0"/>
              <a:t>Associate Deans</a:t>
            </a:r>
          </a:p>
          <a:p>
            <a:r>
              <a:rPr lang="en-US" dirty="0"/>
              <a:t>Peer Supporters</a:t>
            </a:r>
          </a:p>
        </p:txBody>
      </p:sp>
      <p:sp>
        <p:nvSpPr>
          <p:cNvPr id="5" name="Text Placeholder 4">
            <a:extLst>
              <a:ext uri="{FF2B5EF4-FFF2-40B4-BE49-F238E27FC236}">
                <a16:creationId xmlns:a16="http://schemas.microsoft.com/office/drawing/2014/main" id="{C11C2A67-F2A6-4C5F-BC88-ECF90C8E2F79}"/>
              </a:ext>
            </a:extLst>
          </p:cNvPr>
          <p:cNvSpPr>
            <a:spLocks noGrp="1"/>
          </p:cNvSpPr>
          <p:nvPr>
            <p:ph type="body" sz="quarter" idx="3"/>
          </p:nvPr>
        </p:nvSpPr>
        <p:spPr/>
        <p:txBody>
          <a:bodyPr/>
          <a:lstStyle/>
          <a:p>
            <a:r>
              <a:rPr lang="en-US" dirty="0"/>
              <a:t>Materials</a:t>
            </a:r>
          </a:p>
        </p:txBody>
      </p:sp>
      <p:sp>
        <p:nvSpPr>
          <p:cNvPr id="6" name="Content Placeholder 5">
            <a:extLst>
              <a:ext uri="{FF2B5EF4-FFF2-40B4-BE49-F238E27FC236}">
                <a16:creationId xmlns:a16="http://schemas.microsoft.com/office/drawing/2014/main" id="{C61FD947-E0E5-4225-9734-D623B900200E}"/>
              </a:ext>
            </a:extLst>
          </p:cNvPr>
          <p:cNvSpPr>
            <a:spLocks noGrp="1"/>
          </p:cNvSpPr>
          <p:nvPr>
            <p:ph sz="quarter" idx="4"/>
          </p:nvPr>
        </p:nvSpPr>
        <p:spPr/>
        <p:txBody>
          <a:bodyPr/>
          <a:lstStyle/>
          <a:p>
            <a:r>
              <a:rPr lang="en-US" dirty="0"/>
              <a:t>Degree Audit Reports</a:t>
            </a:r>
          </a:p>
          <a:p>
            <a:r>
              <a:rPr lang="en-US" dirty="0"/>
              <a:t>Bay Advisor</a:t>
            </a:r>
          </a:p>
          <a:p>
            <a:r>
              <a:rPr lang="en-US" dirty="0"/>
              <a:t>Roadmaps (Sample Ed Plans)</a:t>
            </a:r>
          </a:p>
          <a:p>
            <a:r>
              <a:rPr lang="en-US" dirty="0"/>
              <a:t>Schedule</a:t>
            </a:r>
          </a:p>
        </p:txBody>
      </p:sp>
      <p:sp>
        <p:nvSpPr>
          <p:cNvPr id="7" name="TextBox 6">
            <a:extLst>
              <a:ext uri="{FF2B5EF4-FFF2-40B4-BE49-F238E27FC236}">
                <a16:creationId xmlns:a16="http://schemas.microsoft.com/office/drawing/2014/main" id="{8876B1A8-1943-4BE2-B04F-54DB4CB28E04}"/>
              </a:ext>
            </a:extLst>
          </p:cNvPr>
          <p:cNvSpPr txBox="1"/>
          <p:nvPr/>
        </p:nvSpPr>
        <p:spPr>
          <a:xfrm>
            <a:off x="1086416" y="5142368"/>
            <a:ext cx="9506138" cy="1077218"/>
          </a:xfrm>
          <a:prstGeom prst="rect">
            <a:avLst/>
          </a:prstGeom>
          <a:noFill/>
        </p:spPr>
        <p:txBody>
          <a:bodyPr wrap="square" rtlCol="0">
            <a:spAutoFit/>
          </a:bodyPr>
          <a:lstStyle/>
          <a:p>
            <a:pPr algn="ctr"/>
            <a:r>
              <a:rPr lang="en-US" sz="3200" dirty="0"/>
              <a:t>Can we better facilitate connections between people and improve the usefulness of tools?</a:t>
            </a:r>
          </a:p>
        </p:txBody>
      </p:sp>
    </p:spTree>
    <p:extLst>
      <p:ext uri="{BB962C8B-B14F-4D97-AF65-F5344CB8AC3E}">
        <p14:creationId xmlns:p14="http://schemas.microsoft.com/office/powerpoint/2010/main" val="202827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E7464-648C-40F8-8AE3-F7A20455F0BC}"/>
              </a:ext>
            </a:extLst>
          </p:cNvPr>
          <p:cNvSpPr>
            <a:spLocks noGrp="1"/>
          </p:cNvSpPr>
          <p:nvPr>
            <p:ph type="title"/>
          </p:nvPr>
        </p:nvSpPr>
        <p:spPr>
          <a:xfrm>
            <a:off x="842682" y="858184"/>
            <a:ext cx="10515600" cy="1325563"/>
          </a:xfrm>
        </p:spPr>
        <p:txBody>
          <a:bodyPr>
            <a:normAutofit fontScale="90000"/>
          </a:bodyPr>
          <a:lstStyle/>
          <a:p>
            <a:pPr algn="ctr"/>
            <a:r>
              <a:rPr lang="en-US" dirty="0"/>
              <a:t>When there is friction between an institution and an individual, it is the individual who is worn down. </a:t>
            </a:r>
            <a:br>
              <a:rPr lang="en-US" dirty="0"/>
            </a:br>
            <a:endParaRPr lang="en-US" dirty="0"/>
          </a:p>
        </p:txBody>
      </p:sp>
      <p:pic>
        <p:nvPicPr>
          <p:cNvPr id="5" name="Picture 4">
            <a:extLst>
              <a:ext uri="{FF2B5EF4-FFF2-40B4-BE49-F238E27FC236}">
                <a16:creationId xmlns:a16="http://schemas.microsoft.com/office/drawing/2014/main" id="{ABDF0EE2-DCBB-4006-958E-A650D89B205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17401" y="2672378"/>
            <a:ext cx="3741869" cy="3741869"/>
          </a:xfrm>
          <a:prstGeom prst="rect">
            <a:avLst/>
          </a:prstGeom>
        </p:spPr>
      </p:pic>
    </p:spTree>
    <p:extLst>
      <p:ext uri="{BB962C8B-B14F-4D97-AF65-F5344CB8AC3E}">
        <p14:creationId xmlns:p14="http://schemas.microsoft.com/office/powerpoint/2010/main" val="1272040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392E9-CADF-494A-AE6E-2D40B96373A1}"/>
              </a:ext>
            </a:extLst>
          </p:cNvPr>
          <p:cNvSpPr>
            <a:spLocks noGrp="1"/>
          </p:cNvSpPr>
          <p:nvPr>
            <p:ph type="title"/>
          </p:nvPr>
        </p:nvSpPr>
        <p:spPr/>
        <p:txBody>
          <a:bodyPr/>
          <a:lstStyle/>
          <a:p>
            <a:pPr algn="ctr"/>
            <a:r>
              <a:rPr lang="en-US" dirty="0"/>
              <a:t>Response</a:t>
            </a:r>
          </a:p>
        </p:txBody>
      </p:sp>
      <p:sp>
        <p:nvSpPr>
          <p:cNvPr id="3" name="Content Placeholder 2">
            <a:extLst>
              <a:ext uri="{FF2B5EF4-FFF2-40B4-BE49-F238E27FC236}">
                <a16:creationId xmlns:a16="http://schemas.microsoft.com/office/drawing/2014/main" id="{A5B06254-9C52-488A-B9DD-FFC5EB2B733A}"/>
              </a:ext>
            </a:extLst>
          </p:cNvPr>
          <p:cNvSpPr>
            <a:spLocks noGrp="1"/>
          </p:cNvSpPr>
          <p:nvPr>
            <p:ph sz="half" idx="2"/>
          </p:nvPr>
        </p:nvSpPr>
        <p:spPr>
          <a:xfrm>
            <a:off x="-1" y="2210044"/>
            <a:ext cx="8401617" cy="4054288"/>
          </a:xfrm>
        </p:spPr>
        <p:txBody>
          <a:bodyPr/>
          <a:lstStyle/>
          <a:p>
            <a:r>
              <a:rPr lang="en-US" dirty="0"/>
              <a:t>Designing for Student Success Workshops</a:t>
            </a:r>
          </a:p>
          <a:p>
            <a:pPr marL="0" indent="0">
              <a:buNone/>
            </a:pPr>
            <a:r>
              <a:rPr lang="en-US" dirty="0"/>
              <a:t>   - Degree Audit Reports</a:t>
            </a:r>
          </a:p>
          <a:p>
            <a:pPr marL="0" indent="0">
              <a:buNone/>
            </a:pPr>
            <a:r>
              <a:rPr lang="en-US" dirty="0"/>
              <a:t>   - Success Markers and communication plans</a:t>
            </a:r>
          </a:p>
          <a:p>
            <a:pPr marL="0" indent="0">
              <a:buNone/>
            </a:pPr>
            <a:r>
              <a:rPr lang="en-US" dirty="0"/>
              <a:t>   - Roadmap and schedule reality check</a:t>
            </a:r>
          </a:p>
          <a:p>
            <a:pPr marL="0" indent="0">
              <a:buNone/>
            </a:pPr>
            <a:r>
              <a:rPr lang="en-US" dirty="0"/>
              <a:t>   - Re-envisioning roadmaps (sample educational plans)</a:t>
            </a:r>
          </a:p>
        </p:txBody>
      </p:sp>
      <p:pic>
        <p:nvPicPr>
          <p:cNvPr id="7" name="Picture 6">
            <a:extLst>
              <a:ext uri="{FF2B5EF4-FFF2-40B4-BE49-F238E27FC236}">
                <a16:creationId xmlns:a16="http://schemas.microsoft.com/office/drawing/2014/main" id="{7EBB890B-D4AE-4276-A4B7-5A64F5996A4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60786" y="1568712"/>
            <a:ext cx="4998009" cy="4998009"/>
          </a:xfrm>
          <a:prstGeom prst="rect">
            <a:avLst/>
          </a:prstGeom>
        </p:spPr>
      </p:pic>
      <p:sp>
        <p:nvSpPr>
          <p:cNvPr id="11" name="Rectangle 10">
            <a:extLst>
              <a:ext uri="{FF2B5EF4-FFF2-40B4-BE49-F238E27FC236}">
                <a16:creationId xmlns:a16="http://schemas.microsoft.com/office/drawing/2014/main" id="{45C69B66-73CE-4471-B3C8-0851F4AB3281}"/>
              </a:ext>
            </a:extLst>
          </p:cNvPr>
          <p:cNvSpPr/>
          <p:nvPr/>
        </p:nvSpPr>
        <p:spPr>
          <a:xfrm>
            <a:off x="8568955" y="5390273"/>
            <a:ext cx="2017059" cy="8740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6534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26B44-A1EA-4D09-9628-9FB3C4C9DDFE}"/>
              </a:ext>
            </a:extLst>
          </p:cNvPr>
          <p:cNvSpPr>
            <a:spLocks noGrp="1"/>
          </p:cNvSpPr>
          <p:nvPr>
            <p:ph type="title"/>
          </p:nvPr>
        </p:nvSpPr>
        <p:spPr/>
        <p:txBody>
          <a:bodyPr/>
          <a:lstStyle/>
          <a:p>
            <a:r>
              <a:rPr lang="en-US" dirty="0"/>
              <a:t>What are Success Markers?</a:t>
            </a:r>
          </a:p>
        </p:txBody>
      </p:sp>
      <p:sp>
        <p:nvSpPr>
          <p:cNvPr id="3" name="Content Placeholder 2">
            <a:extLst>
              <a:ext uri="{FF2B5EF4-FFF2-40B4-BE49-F238E27FC236}">
                <a16:creationId xmlns:a16="http://schemas.microsoft.com/office/drawing/2014/main" id="{31F4C244-28F8-45B6-B74B-085935EC80C4}"/>
              </a:ext>
            </a:extLst>
          </p:cNvPr>
          <p:cNvSpPr>
            <a:spLocks noGrp="1"/>
          </p:cNvSpPr>
          <p:nvPr>
            <p:ph idx="1"/>
          </p:nvPr>
        </p:nvSpPr>
        <p:spPr>
          <a:xfrm>
            <a:off x="0" y="1690688"/>
            <a:ext cx="11733291" cy="4351338"/>
          </a:xfrm>
        </p:spPr>
        <p:txBody>
          <a:bodyPr>
            <a:normAutofit/>
          </a:bodyPr>
          <a:lstStyle/>
          <a:p>
            <a:pPr lvl="1"/>
            <a:r>
              <a:rPr lang="en-US" dirty="0"/>
              <a:t>Courses and conditions (minimum grade/timing) tracked per student in Bay Advisor</a:t>
            </a:r>
          </a:p>
          <a:p>
            <a:pPr lvl="1"/>
            <a:r>
              <a:rPr lang="en-US" dirty="0"/>
              <a:t>Golden 4 for all students</a:t>
            </a:r>
          </a:p>
          <a:p>
            <a:pPr lvl="1"/>
            <a:r>
              <a:rPr lang="en-US" dirty="0"/>
              <a:t>Program-specific choices</a:t>
            </a:r>
          </a:p>
          <a:p>
            <a:pPr lvl="1"/>
            <a:endParaRPr lang="en-US" dirty="0"/>
          </a:p>
          <a:p>
            <a:pPr marL="457200" lvl="1" indent="0">
              <a:buNone/>
            </a:pPr>
            <a:endParaRPr lang="en-US" dirty="0"/>
          </a:p>
          <a:p>
            <a:pPr lvl="1"/>
            <a:endParaRPr lang="en-US" dirty="0"/>
          </a:p>
          <a:p>
            <a:pPr marL="457200" lvl="1" indent="0">
              <a:buNone/>
            </a:pPr>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7E2E4390-FC5E-4DA2-897A-7FA5D75724B2}"/>
              </a:ext>
            </a:extLst>
          </p:cNvPr>
          <p:cNvPicPr>
            <a:picLocks noChangeAspect="1"/>
          </p:cNvPicPr>
          <p:nvPr/>
        </p:nvPicPr>
        <p:blipFill>
          <a:blip r:embed="rId3"/>
          <a:stretch>
            <a:fillRect/>
          </a:stretch>
        </p:blipFill>
        <p:spPr>
          <a:xfrm>
            <a:off x="4153391" y="2435382"/>
            <a:ext cx="7907001" cy="3914476"/>
          </a:xfrm>
          <a:prstGeom prst="rect">
            <a:avLst/>
          </a:prstGeom>
        </p:spPr>
      </p:pic>
    </p:spTree>
    <p:extLst>
      <p:ext uri="{BB962C8B-B14F-4D97-AF65-F5344CB8AC3E}">
        <p14:creationId xmlns:p14="http://schemas.microsoft.com/office/powerpoint/2010/main" val="2864364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26B44-A1EA-4D09-9628-9FB3C4C9DDFE}"/>
              </a:ext>
            </a:extLst>
          </p:cNvPr>
          <p:cNvSpPr>
            <a:spLocks noGrp="1"/>
          </p:cNvSpPr>
          <p:nvPr>
            <p:ph type="title"/>
          </p:nvPr>
        </p:nvSpPr>
        <p:spPr/>
        <p:txBody>
          <a:bodyPr/>
          <a:lstStyle/>
          <a:p>
            <a:r>
              <a:rPr lang="en-US" dirty="0"/>
              <a:t>Problems with Current Success Markers</a:t>
            </a:r>
          </a:p>
        </p:txBody>
      </p:sp>
      <p:sp>
        <p:nvSpPr>
          <p:cNvPr id="3" name="Content Placeholder 2">
            <a:extLst>
              <a:ext uri="{FF2B5EF4-FFF2-40B4-BE49-F238E27FC236}">
                <a16:creationId xmlns:a16="http://schemas.microsoft.com/office/drawing/2014/main" id="{31F4C244-28F8-45B6-B74B-085935EC80C4}"/>
              </a:ext>
            </a:extLst>
          </p:cNvPr>
          <p:cNvSpPr>
            <a:spLocks noGrp="1"/>
          </p:cNvSpPr>
          <p:nvPr>
            <p:ph idx="1"/>
          </p:nvPr>
        </p:nvSpPr>
        <p:spPr>
          <a:xfrm>
            <a:off x="-1" y="1960095"/>
            <a:ext cx="7369522" cy="4351338"/>
          </a:xfrm>
        </p:spPr>
        <p:txBody>
          <a:bodyPr>
            <a:normAutofit/>
          </a:bodyPr>
          <a:lstStyle/>
          <a:p>
            <a:pPr lvl="1"/>
            <a:r>
              <a:rPr lang="en-US" dirty="0"/>
              <a:t>Ubiquity of “false positives” and lack of upper division courses render Success Markers of limited value for transfer/continuing student campaigns.</a:t>
            </a:r>
          </a:p>
          <a:p>
            <a:pPr lvl="1"/>
            <a:r>
              <a:rPr lang="en-US" dirty="0"/>
              <a:t>Majority of students are transfers, and Golden Four courses are evaluated as “missing.” </a:t>
            </a:r>
          </a:p>
          <a:p>
            <a:pPr lvl="1"/>
            <a:r>
              <a:rPr lang="en-US" dirty="0"/>
              <a:t>Due for review/updating. </a:t>
            </a:r>
          </a:p>
          <a:p>
            <a:pPr marL="457200" lvl="1" indent="0">
              <a:buNone/>
            </a:pPr>
            <a:endParaRPr lang="en-US" dirty="0"/>
          </a:p>
          <a:p>
            <a:pPr marL="457200" lvl="1" indent="0">
              <a:buNone/>
            </a:pPr>
            <a:endParaRPr lang="en-US" dirty="0"/>
          </a:p>
          <a:p>
            <a:pPr marL="457200" lvl="1" indent="0">
              <a:buNone/>
            </a:pPr>
            <a:endParaRPr lang="en-US" dirty="0"/>
          </a:p>
          <a:p>
            <a:endParaRPr lang="en-US" dirty="0"/>
          </a:p>
          <a:p>
            <a:endParaRPr lang="en-US" dirty="0"/>
          </a:p>
          <a:p>
            <a:endParaRPr lang="en-US" dirty="0"/>
          </a:p>
        </p:txBody>
      </p:sp>
      <p:pic>
        <p:nvPicPr>
          <p:cNvPr id="6" name="Picture 5">
            <a:extLst>
              <a:ext uri="{FF2B5EF4-FFF2-40B4-BE49-F238E27FC236}">
                <a16:creationId xmlns:a16="http://schemas.microsoft.com/office/drawing/2014/main" id="{8D612593-F331-4589-B358-49513E5484C9}"/>
              </a:ext>
            </a:extLst>
          </p:cNvPr>
          <p:cNvPicPr>
            <a:picLocks noChangeAspect="1"/>
          </p:cNvPicPr>
          <p:nvPr/>
        </p:nvPicPr>
        <p:blipFill>
          <a:blip r:embed="rId3"/>
          <a:stretch>
            <a:fillRect/>
          </a:stretch>
        </p:blipFill>
        <p:spPr>
          <a:xfrm>
            <a:off x="7248412" y="2033690"/>
            <a:ext cx="4444686" cy="4051406"/>
          </a:xfrm>
          <a:prstGeom prst="rect">
            <a:avLst/>
          </a:prstGeom>
        </p:spPr>
      </p:pic>
    </p:spTree>
    <p:extLst>
      <p:ext uri="{BB962C8B-B14F-4D97-AF65-F5344CB8AC3E}">
        <p14:creationId xmlns:p14="http://schemas.microsoft.com/office/powerpoint/2010/main" val="1323006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26B44-A1EA-4D09-9628-9FB3C4C9DDFE}"/>
              </a:ext>
            </a:extLst>
          </p:cNvPr>
          <p:cNvSpPr>
            <a:spLocks noGrp="1"/>
          </p:cNvSpPr>
          <p:nvPr>
            <p:ph type="title"/>
          </p:nvPr>
        </p:nvSpPr>
        <p:spPr/>
        <p:txBody>
          <a:bodyPr/>
          <a:lstStyle/>
          <a:p>
            <a:r>
              <a:rPr lang="en-US" dirty="0"/>
              <a:t>Relevant Success Markers could facilitate targeted student communications.</a:t>
            </a:r>
          </a:p>
        </p:txBody>
      </p:sp>
      <p:sp>
        <p:nvSpPr>
          <p:cNvPr id="3" name="Content Placeholder 2">
            <a:extLst>
              <a:ext uri="{FF2B5EF4-FFF2-40B4-BE49-F238E27FC236}">
                <a16:creationId xmlns:a16="http://schemas.microsoft.com/office/drawing/2014/main" id="{31F4C244-28F8-45B6-B74B-085935EC80C4}"/>
              </a:ext>
            </a:extLst>
          </p:cNvPr>
          <p:cNvSpPr>
            <a:spLocks noGrp="1"/>
          </p:cNvSpPr>
          <p:nvPr>
            <p:ph idx="1"/>
          </p:nvPr>
        </p:nvSpPr>
        <p:spPr/>
        <p:txBody>
          <a:bodyPr>
            <a:normAutofit lnSpcReduction="10000"/>
          </a:bodyPr>
          <a:lstStyle/>
          <a:p>
            <a:pPr marL="457200" lvl="1" indent="0">
              <a:buNone/>
            </a:pPr>
            <a:endParaRPr lang="en-US" dirty="0"/>
          </a:p>
          <a:p>
            <a:pPr marL="457200" lvl="1" indent="0">
              <a:buNone/>
            </a:pPr>
            <a:r>
              <a:rPr lang="en-US" dirty="0"/>
              <a:t>Bay Advisor </a:t>
            </a:r>
          </a:p>
          <a:p>
            <a:pPr marL="457200" lvl="1" indent="0">
              <a:buNone/>
            </a:pPr>
            <a:r>
              <a:rPr lang="en-US" dirty="0"/>
              <a:t>  - identifies all students enrolled in a course (even multiple sections)</a:t>
            </a:r>
          </a:p>
          <a:p>
            <a:pPr marL="457200" lvl="1" indent="0">
              <a:buNone/>
            </a:pPr>
            <a:r>
              <a:rPr lang="en-US" dirty="0"/>
              <a:t>  - identifies students who have missed success markers</a:t>
            </a:r>
          </a:p>
          <a:p>
            <a:pPr marL="457200" lvl="1" indent="0">
              <a:buNone/>
            </a:pPr>
            <a:r>
              <a:rPr lang="en-US" dirty="0"/>
              <a:t>  - allows for personalized templates to be sent via email and text through 	automation based on the conditions selected</a:t>
            </a:r>
          </a:p>
          <a:p>
            <a:pPr marL="457200" lvl="1" indent="0">
              <a:buNone/>
            </a:pPr>
            <a:r>
              <a:rPr lang="en-US" dirty="0"/>
              <a:t>  - facilitates communications at key junctures</a:t>
            </a:r>
          </a:p>
          <a:p>
            <a:pPr marL="457200" lvl="1" indent="0">
              <a:buNone/>
            </a:pPr>
            <a:r>
              <a:rPr lang="en-US" dirty="0"/>
              <a:t>	- introductions and encouragement before starting a Success Marker course</a:t>
            </a:r>
          </a:p>
          <a:p>
            <a:pPr marL="457200" lvl="1" indent="0">
              <a:buNone/>
            </a:pPr>
            <a:r>
              <a:rPr lang="en-US" dirty="0"/>
              <a:t>      - congratulations and encouragement after successful completion of a 		   Success Marker course</a:t>
            </a:r>
          </a:p>
          <a:p>
            <a:pPr marL="457200" lvl="1" indent="0">
              <a:buNone/>
            </a:pPr>
            <a:r>
              <a:rPr lang="en-US" dirty="0"/>
              <a:t>      - outreach and support after missing a Success Marker</a:t>
            </a:r>
          </a:p>
          <a:p>
            <a:pPr marL="457200" lvl="1" indent="0">
              <a:buNone/>
            </a:pPr>
            <a:r>
              <a:rPr lang="en-US" dirty="0"/>
              <a:t>   </a:t>
            </a:r>
          </a:p>
          <a:p>
            <a:pPr marL="457200" lvl="1" indent="0">
              <a:buNone/>
            </a:pPr>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AA3FBD58-F712-428E-87F7-561EA5CD85B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9712360" y="1104461"/>
            <a:ext cx="1641440" cy="1172454"/>
          </a:xfrm>
          <a:prstGeom prst="rect">
            <a:avLst/>
          </a:prstGeom>
        </p:spPr>
      </p:pic>
    </p:spTree>
    <p:extLst>
      <p:ext uri="{BB962C8B-B14F-4D97-AF65-F5344CB8AC3E}">
        <p14:creationId xmlns:p14="http://schemas.microsoft.com/office/powerpoint/2010/main" val="3179213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26B44-A1EA-4D09-9628-9FB3C4C9DDFE}"/>
              </a:ext>
            </a:extLst>
          </p:cNvPr>
          <p:cNvSpPr>
            <a:spLocks noGrp="1"/>
          </p:cNvSpPr>
          <p:nvPr>
            <p:ph type="title"/>
          </p:nvPr>
        </p:nvSpPr>
        <p:spPr>
          <a:xfrm>
            <a:off x="32442" y="-31687"/>
            <a:ext cx="10515600" cy="1325563"/>
          </a:xfrm>
        </p:spPr>
        <p:txBody>
          <a:bodyPr/>
          <a:lstStyle/>
          <a:p>
            <a:r>
              <a:rPr lang="en-US" dirty="0"/>
              <a:t>Not all classes are equal…</a:t>
            </a:r>
          </a:p>
        </p:txBody>
      </p:sp>
      <p:pic>
        <p:nvPicPr>
          <p:cNvPr id="9" name="Picture 8">
            <a:extLst>
              <a:ext uri="{FF2B5EF4-FFF2-40B4-BE49-F238E27FC236}">
                <a16:creationId xmlns:a16="http://schemas.microsoft.com/office/drawing/2014/main" id="{7754326D-90BD-4877-85D8-A66BA1BE27BF}"/>
              </a:ext>
            </a:extLst>
          </p:cNvPr>
          <p:cNvPicPr>
            <a:picLocks noChangeAspect="1"/>
          </p:cNvPicPr>
          <p:nvPr/>
        </p:nvPicPr>
        <p:blipFill>
          <a:blip r:embed="rId3"/>
          <a:stretch>
            <a:fillRect/>
          </a:stretch>
        </p:blipFill>
        <p:spPr>
          <a:xfrm>
            <a:off x="4607034" y="1263303"/>
            <a:ext cx="7436822" cy="4834550"/>
          </a:xfrm>
          <a:prstGeom prst="rect">
            <a:avLst/>
          </a:prstGeom>
        </p:spPr>
      </p:pic>
      <p:pic>
        <p:nvPicPr>
          <p:cNvPr id="11" name="Picture 10">
            <a:extLst>
              <a:ext uri="{FF2B5EF4-FFF2-40B4-BE49-F238E27FC236}">
                <a16:creationId xmlns:a16="http://schemas.microsoft.com/office/drawing/2014/main" id="{D9F8FCF0-F106-41D8-90C7-1EE4EF2A18B0}"/>
              </a:ext>
            </a:extLst>
          </p:cNvPr>
          <p:cNvPicPr>
            <a:picLocks noChangeAspect="1"/>
          </p:cNvPicPr>
          <p:nvPr/>
        </p:nvPicPr>
        <p:blipFill>
          <a:blip r:embed="rId4"/>
          <a:stretch>
            <a:fillRect/>
          </a:stretch>
        </p:blipFill>
        <p:spPr>
          <a:xfrm>
            <a:off x="0" y="921739"/>
            <a:ext cx="4489639" cy="5517678"/>
          </a:xfrm>
          <a:prstGeom prst="rect">
            <a:avLst/>
          </a:prstGeom>
        </p:spPr>
      </p:pic>
    </p:spTree>
    <p:extLst>
      <p:ext uri="{BB962C8B-B14F-4D97-AF65-F5344CB8AC3E}">
        <p14:creationId xmlns:p14="http://schemas.microsoft.com/office/powerpoint/2010/main" val="3583926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10779-1E66-4D2C-BEE1-E11B77EDB421}"/>
              </a:ext>
            </a:extLst>
          </p:cNvPr>
          <p:cNvSpPr>
            <a:spLocks noGrp="1"/>
          </p:cNvSpPr>
          <p:nvPr>
            <p:ph type="title"/>
          </p:nvPr>
        </p:nvSpPr>
        <p:spPr>
          <a:xfrm>
            <a:off x="684291" y="2574170"/>
            <a:ext cx="10515600" cy="1325563"/>
          </a:xfrm>
        </p:spPr>
        <p:txBody>
          <a:bodyPr/>
          <a:lstStyle/>
          <a:p>
            <a:pPr algn="ctr"/>
            <a:r>
              <a:rPr lang="en-US" b="1" dirty="0">
                <a:solidFill>
                  <a:srgbClr val="FF0000"/>
                </a:solidFill>
              </a:rPr>
              <a:t>Time for Action</a:t>
            </a:r>
          </a:p>
        </p:txBody>
      </p:sp>
    </p:spTree>
    <p:extLst>
      <p:ext uri="{BB962C8B-B14F-4D97-AF65-F5344CB8AC3E}">
        <p14:creationId xmlns:p14="http://schemas.microsoft.com/office/powerpoint/2010/main" val="1848026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DFB3FE-5A29-43C0-B0DF-00A9F675641C}"/>
              </a:ext>
            </a:extLst>
          </p:cNvPr>
          <p:cNvSpPr txBox="1"/>
          <p:nvPr/>
        </p:nvSpPr>
        <p:spPr>
          <a:xfrm>
            <a:off x="0" y="1062319"/>
            <a:ext cx="4376018" cy="769441"/>
          </a:xfrm>
          <a:prstGeom prst="rect">
            <a:avLst/>
          </a:prstGeom>
          <a:noFill/>
        </p:spPr>
        <p:txBody>
          <a:bodyPr wrap="square" rtlCol="0">
            <a:spAutoFit/>
          </a:bodyPr>
          <a:lstStyle/>
          <a:p>
            <a:r>
              <a:rPr lang="en-US" sz="4400" dirty="0"/>
              <a:t>Student-centered</a:t>
            </a:r>
          </a:p>
        </p:txBody>
      </p:sp>
      <p:sp>
        <p:nvSpPr>
          <p:cNvPr id="6" name="TextBox 5">
            <a:extLst>
              <a:ext uri="{FF2B5EF4-FFF2-40B4-BE49-F238E27FC236}">
                <a16:creationId xmlns:a16="http://schemas.microsoft.com/office/drawing/2014/main" id="{27005CC7-EBD8-4F10-9D3C-407CBCC164E4}"/>
              </a:ext>
            </a:extLst>
          </p:cNvPr>
          <p:cNvSpPr txBox="1"/>
          <p:nvPr/>
        </p:nvSpPr>
        <p:spPr>
          <a:xfrm>
            <a:off x="7669308" y="1062319"/>
            <a:ext cx="4376018" cy="769441"/>
          </a:xfrm>
          <a:prstGeom prst="rect">
            <a:avLst/>
          </a:prstGeom>
          <a:noFill/>
        </p:spPr>
        <p:txBody>
          <a:bodyPr wrap="square" rtlCol="0">
            <a:spAutoFit/>
          </a:bodyPr>
          <a:lstStyle/>
          <a:p>
            <a:r>
              <a:rPr lang="en-US" sz="4400" dirty="0"/>
              <a:t>Life-long learning</a:t>
            </a:r>
          </a:p>
        </p:txBody>
      </p:sp>
      <p:pic>
        <p:nvPicPr>
          <p:cNvPr id="7" name="Picture 6">
            <a:extLst>
              <a:ext uri="{FF2B5EF4-FFF2-40B4-BE49-F238E27FC236}">
                <a16:creationId xmlns:a16="http://schemas.microsoft.com/office/drawing/2014/main" id="{1881B822-E822-4D1D-8027-E1FAF426DDC0}"/>
              </a:ext>
            </a:extLst>
          </p:cNvPr>
          <p:cNvPicPr>
            <a:picLocks noChangeAspect="1"/>
          </p:cNvPicPr>
          <p:nvPr/>
        </p:nvPicPr>
        <p:blipFill>
          <a:blip r:embed="rId3"/>
          <a:stretch>
            <a:fillRect/>
          </a:stretch>
        </p:blipFill>
        <p:spPr>
          <a:xfrm>
            <a:off x="3992727" y="1831760"/>
            <a:ext cx="4206546" cy="4206546"/>
          </a:xfrm>
          <a:prstGeom prst="rect">
            <a:avLst/>
          </a:prstGeom>
        </p:spPr>
      </p:pic>
      <p:sp>
        <p:nvSpPr>
          <p:cNvPr id="9" name="TextBox 8">
            <a:extLst>
              <a:ext uri="{FF2B5EF4-FFF2-40B4-BE49-F238E27FC236}">
                <a16:creationId xmlns:a16="http://schemas.microsoft.com/office/drawing/2014/main" id="{BBA7D14C-942A-4B35-8394-35EC227DE77D}"/>
              </a:ext>
            </a:extLst>
          </p:cNvPr>
          <p:cNvSpPr txBox="1"/>
          <p:nvPr/>
        </p:nvSpPr>
        <p:spPr>
          <a:xfrm>
            <a:off x="3395382" y="6229581"/>
            <a:ext cx="6225988" cy="369332"/>
          </a:xfrm>
          <a:prstGeom prst="rect">
            <a:avLst/>
          </a:prstGeom>
          <a:noFill/>
        </p:spPr>
        <p:txBody>
          <a:bodyPr wrap="square">
            <a:spAutoFit/>
          </a:bodyPr>
          <a:lstStyle/>
          <a:p>
            <a:r>
              <a:rPr lang="en-US" dirty="0"/>
              <a:t>Dr. Mark Wainwright, former CSUEB Gen Chem Student</a:t>
            </a:r>
          </a:p>
        </p:txBody>
      </p:sp>
    </p:spTree>
    <p:extLst>
      <p:ext uri="{BB962C8B-B14F-4D97-AF65-F5344CB8AC3E}">
        <p14:creationId xmlns:p14="http://schemas.microsoft.com/office/powerpoint/2010/main" val="804320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55FD13-7BF5-4092-87B5-BED34BBFD23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76879" y="2849594"/>
            <a:ext cx="2438400" cy="2438400"/>
          </a:xfrm>
          <a:prstGeom prst="rect">
            <a:avLst/>
          </a:prstGeom>
        </p:spPr>
      </p:pic>
      <p:pic>
        <p:nvPicPr>
          <p:cNvPr id="9" name="Picture 8">
            <a:extLst>
              <a:ext uri="{FF2B5EF4-FFF2-40B4-BE49-F238E27FC236}">
                <a16:creationId xmlns:a16="http://schemas.microsoft.com/office/drawing/2014/main" id="{F6F7B857-2306-419E-9856-998C7E7039F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24498" y="2789207"/>
            <a:ext cx="3233264" cy="2430000"/>
          </a:xfrm>
          <a:prstGeom prst="rect">
            <a:avLst/>
          </a:prstGeom>
        </p:spPr>
      </p:pic>
      <p:pic>
        <p:nvPicPr>
          <p:cNvPr id="12" name="Graphic 11">
            <a:extLst>
              <a:ext uri="{FF2B5EF4-FFF2-40B4-BE49-F238E27FC236}">
                <a16:creationId xmlns:a16="http://schemas.microsoft.com/office/drawing/2014/main" id="{7D07BB59-7F77-4D27-8D39-9961555D9D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4598403" y="310661"/>
            <a:ext cx="2783472" cy="2478546"/>
          </a:xfrm>
          <a:prstGeom prst="rect">
            <a:avLst/>
          </a:prstGeom>
        </p:spPr>
      </p:pic>
      <p:sp>
        <p:nvSpPr>
          <p:cNvPr id="13" name="TextBox 12">
            <a:extLst>
              <a:ext uri="{FF2B5EF4-FFF2-40B4-BE49-F238E27FC236}">
                <a16:creationId xmlns:a16="http://schemas.microsoft.com/office/drawing/2014/main" id="{45AFD7F7-42A3-463C-BD73-B5EE12F68A25}"/>
              </a:ext>
            </a:extLst>
          </p:cNvPr>
          <p:cNvSpPr txBox="1"/>
          <p:nvPr/>
        </p:nvSpPr>
        <p:spPr>
          <a:xfrm>
            <a:off x="954906" y="2290483"/>
            <a:ext cx="2387600" cy="369332"/>
          </a:xfrm>
          <a:prstGeom prst="rect">
            <a:avLst/>
          </a:prstGeom>
          <a:noFill/>
        </p:spPr>
        <p:txBody>
          <a:bodyPr wrap="square" rtlCol="0">
            <a:spAutoFit/>
          </a:bodyPr>
          <a:lstStyle/>
          <a:p>
            <a:pPr algn="ctr"/>
            <a:r>
              <a:rPr lang="en-US" dirty="0"/>
              <a:t>Data</a:t>
            </a:r>
          </a:p>
        </p:txBody>
      </p:sp>
      <p:sp>
        <p:nvSpPr>
          <p:cNvPr id="14" name="TextBox 13">
            <a:extLst>
              <a:ext uri="{FF2B5EF4-FFF2-40B4-BE49-F238E27FC236}">
                <a16:creationId xmlns:a16="http://schemas.microsoft.com/office/drawing/2014/main" id="{8C8A1C32-54E9-472E-AA7C-7BF2A0BFB3A9}"/>
              </a:ext>
            </a:extLst>
          </p:cNvPr>
          <p:cNvSpPr txBox="1"/>
          <p:nvPr/>
        </p:nvSpPr>
        <p:spPr>
          <a:xfrm>
            <a:off x="8402279" y="2419875"/>
            <a:ext cx="2387600" cy="369332"/>
          </a:xfrm>
          <a:prstGeom prst="rect">
            <a:avLst/>
          </a:prstGeom>
          <a:noFill/>
        </p:spPr>
        <p:txBody>
          <a:bodyPr wrap="square" rtlCol="0">
            <a:spAutoFit/>
          </a:bodyPr>
          <a:lstStyle/>
          <a:p>
            <a:pPr algn="ctr"/>
            <a:r>
              <a:rPr lang="en-US" dirty="0"/>
              <a:t>Theory and Practice</a:t>
            </a:r>
          </a:p>
        </p:txBody>
      </p:sp>
      <p:sp>
        <p:nvSpPr>
          <p:cNvPr id="15" name="TextBox 14">
            <a:extLst>
              <a:ext uri="{FF2B5EF4-FFF2-40B4-BE49-F238E27FC236}">
                <a16:creationId xmlns:a16="http://schemas.microsoft.com/office/drawing/2014/main" id="{53EE9A83-6E28-4370-88AB-E743285CA16F}"/>
              </a:ext>
            </a:extLst>
          </p:cNvPr>
          <p:cNvSpPr txBox="1"/>
          <p:nvPr/>
        </p:nvSpPr>
        <p:spPr>
          <a:xfrm>
            <a:off x="4902200" y="2789207"/>
            <a:ext cx="2387600" cy="369332"/>
          </a:xfrm>
          <a:prstGeom prst="rect">
            <a:avLst/>
          </a:prstGeom>
          <a:noFill/>
        </p:spPr>
        <p:txBody>
          <a:bodyPr wrap="square" rtlCol="0">
            <a:spAutoFit/>
          </a:bodyPr>
          <a:lstStyle/>
          <a:p>
            <a:pPr algn="ctr"/>
            <a:r>
              <a:rPr lang="en-US" dirty="0"/>
              <a:t>Conversation</a:t>
            </a:r>
          </a:p>
        </p:txBody>
      </p:sp>
      <p:sp>
        <p:nvSpPr>
          <p:cNvPr id="2" name="TextBox 1">
            <a:extLst>
              <a:ext uri="{FF2B5EF4-FFF2-40B4-BE49-F238E27FC236}">
                <a16:creationId xmlns:a16="http://schemas.microsoft.com/office/drawing/2014/main" id="{6E42407D-E82E-4BCB-BDC5-C78BCCABF76A}"/>
              </a:ext>
            </a:extLst>
          </p:cNvPr>
          <p:cNvSpPr txBox="1"/>
          <p:nvPr/>
        </p:nvSpPr>
        <p:spPr>
          <a:xfrm>
            <a:off x="4253753" y="5777898"/>
            <a:ext cx="3684494" cy="769441"/>
          </a:xfrm>
          <a:prstGeom prst="rect">
            <a:avLst/>
          </a:prstGeom>
          <a:noFill/>
        </p:spPr>
        <p:txBody>
          <a:bodyPr wrap="square" rtlCol="0">
            <a:spAutoFit/>
          </a:bodyPr>
          <a:lstStyle/>
          <a:p>
            <a:pPr algn="ctr"/>
            <a:r>
              <a:rPr lang="en-US" sz="4400" b="1" dirty="0">
                <a:solidFill>
                  <a:srgbClr val="FF0000"/>
                </a:solidFill>
              </a:rPr>
              <a:t>ACTION</a:t>
            </a:r>
          </a:p>
        </p:txBody>
      </p:sp>
      <p:cxnSp>
        <p:nvCxnSpPr>
          <p:cNvPr id="6" name="Straight Arrow Connector 5">
            <a:extLst>
              <a:ext uri="{FF2B5EF4-FFF2-40B4-BE49-F238E27FC236}">
                <a16:creationId xmlns:a16="http://schemas.microsoft.com/office/drawing/2014/main" id="{DC574685-826D-4787-9453-FF438046004E}"/>
              </a:ext>
            </a:extLst>
          </p:cNvPr>
          <p:cNvCxnSpPr>
            <a:cxnSpLocks/>
          </p:cNvCxnSpPr>
          <p:nvPr/>
        </p:nvCxnSpPr>
        <p:spPr>
          <a:xfrm>
            <a:off x="3914180" y="4698633"/>
            <a:ext cx="1665837" cy="10411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D3ADD0A-1C6C-4CD7-9052-B78E213519D0}"/>
              </a:ext>
            </a:extLst>
          </p:cNvPr>
          <p:cNvCxnSpPr>
            <a:cxnSpLocks/>
          </p:cNvCxnSpPr>
          <p:nvPr/>
        </p:nvCxnSpPr>
        <p:spPr>
          <a:xfrm flipH="1">
            <a:off x="6611985" y="4327556"/>
            <a:ext cx="1415291" cy="14367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5737568-EDD6-4131-BBFB-DD4FD254C7C5}"/>
              </a:ext>
            </a:extLst>
          </p:cNvPr>
          <p:cNvCxnSpPr>
            <a:cxnSpLocks/>
          </p:cNvCxnSpPr>
          <p:nvPr/>
        </p:nvCxnSpPr>
        <p:spPr>
          <a:xfrm>
            <a:off x="6105021" y="3141313"/>
            <a:ext cx="0" cy="237248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700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9FDA7D-FA4F-4ED7-BAFA-C358EE2F3A4E}"/>
              </a:ext>
            </a:extLst>
          </p:cNvPr>
          <p:cNvSpPr>
            <a:spLocks noGrp="1"/>
          </p:cNvSpPr>
          <p:nvPr>
            <p:ph type="title"/>
          </p:nvPr>
        </p:nvSpPr>
        <p:spPr>
          <a:xfrm>
            <a:off x="99588" y="135002"/>
            <a:ext cx="11715183" cy="1068424"/>
          </a:xfrm>
        </p:spPr>
        <p:txBody>
          <a:bodyPr>
            <a:normAutofit fontScale="90000"/>
          </a:bodyPr>
          <a:lstStyle/>
          <a:p>
            <a:r>
              <a:rPr lang="en-US" dirty="0"/>
              <a:t>Transfer Retention Rates at CSUEB Are Underexamined</a:t>
            </a:r>
            <a:br>
              <a:rPr lang="en-US" dirty="0"/>
            </a:br>
            <a:endParaRPr lang="en-US" dirty="0"/>
          </a:p>
        </p:txBody>
      </p:sp>
      <p:sp>
        <p:nvSpPr>
          <p:cNvPr id="4" name="Text Placeholder 3">
            <a:extLst>
              <a:ext uri="{FF2B5EF4-FFF2-40B4-BE49-F238E27FC236}">
                <a16:creationId xmlns:a16="http://schemas.microsoft.com/office/drawing/2014/main" id="{18880D56-E5BA-427D-B6BC-A899647822C2}"/>
              </a:ext>
            </a:extLst>
          </p:cNvPr>
          <p:cNvSpPr>
            <a:spLocks noGrp="1"/>
          </p:cNvSpPr>
          <p:nvPr>
            <p:ph type="body" sz="quarter" idx="15"/>
          </p:nvPr>
        </p:nvSpPr>
        <p:spPr>
          <a:xfrm>
            <a:off x="1922575" y="3076745"/>
            <a:ext cx="8346849" cy="3693319"/>
          </a:xfrm>
        </p:spPr>
        <p:txBody>
          <a:bodyPr/>
          <a:lstStyle/>
          <a:p>
            <a:endParaRPr lang="en-US" dirty="0"/>
          </a:p>
          <a:p>
            <a:endParaRPr lang="en-US" dirty="0"/>
          </a:p>
          <a:p>
            <a:pPr algn="l"/>
            <a:endParaRPr lang="en-US" b="1" dirty="0">
              <a:solidFill>
                <a:srgbClr val="D50032"/>
              </a:solidFill>
              <a:latin typeface="Roboto Serif"/>
            </a:endParaRPr>
          </a:p>
          <a:p>
            <a:pPr algn="l"/>
            <a:endParaRPr lang="en-US" i="0" dirty="0">
              <a:effectLst/>
              <a:latin typeface="Roboto Serif"/>
            </a:endParaRPr>
          </a:p>
        </p:txBody>
      </p:sp>
      <p:graphicFrame>
        <p:nvGraphicFramePr>
          <p:cNvPr id="12" name="Table">
            <a:extLst>
              <a:ext uri="{FF2B5EF4-FFF2-40B4-BE49-F238E27FC236}">
                <a16:creationId xmlns:a16="http://schemas.microsoft.com/office/drawing/2014/main" id="{1FDF4D01-EB44-4F6A-B4B3-7732972B45B9}"/>
              </a:ext>
            </a:extLst>
          </p:cNvPr>
          <p:cNvGraphicFramePr>
            <a:graphicFrameLocks noGrp="1"/>
          </p:cNvGraphicFramePr>
          <p:nvPr/>
        </p:nvGraphicFramePr>
        <p:xfrm>
          <a:off x="7282895" y="3853154"/>
          <a:ext cx="3708988" cy="1371600"/>
        </p:xfrm>
        <a:graphic>
          <a:graphicData uri="http://schemas.openxmlformats.org/drawingml/2006/table">
            <a:tbl>
              <a:tblPr firstRow="1" bandRow="1">
                <a:tableStyleId>{7DF18680-E054-41AD-8BC1-D1AEF772440D}</a:tableStyleId>
              </a:tblPr>
              <a:tblGrid>
                <a:gridCol w="1854494">
                  <a:extLst>
                    <a:ext uri="{9D8B030D-6E8A-4147-A177-3AD203B41FA5}">
                      <a16:colId xmlns:a16="http://schemas.microsoft.com/office/drawing/2014/main" val="20000"/>
                    </a:ext>
                  </a:extLst>
                </a:gridCol>
                <a:gridCol w="1854494">
                  <a:extLst>
                    <a:ext uri="{9D8B030D-6E8A-4147-A177-3AD203B41FA5}">
                      <a16:colId xmlns:a16="http://schemas.microsoft.com/office/drawing/2014/main" val="20001"/>
                    </a:ext>
                  </a:extLst>
                </a:gridCol>
              </a:tblGrid>
              <a:tr h="460547">
                <a:tc>
                  <a:txBody>
                    <a:bodyPr/>
                    <a:lstStyle/>
                    <a:p>
                      <a:pPr algn="ctr"/>
                      <a:r>
                        <a:rPr lang="en-US" dirty="0"/>
                        <a:t>First-years</a:t>
                      </a:r>
                    </a:p>
                  </a:txBody>
                  <a:tcPr/>
                </a:tc>
                <a:tc>
                  <a:txBody>
                    <a:bodyPr/>
                    <a:lstStyle/>
                    <a:p>
                      <a:pPr algn="ctr"/>
                      <a:r>
                        <a:rPr lang="en-US" dirty="0"/>
                        <a:t>New transfers</a:t>
                      </a:r>
                    </a:p>
                    <a:p>
                      <a:pPr algn="ctr"/>
                      <a:endParaRPr lang="en-US" dirty="0"/>
                    </a:p>
                  </a:txBody>
                  <a:tcPr/>
                </a:tc>
                <a:extLst>
                  <a:ext uri="{0D108BD9-81ED-4DB2-BD59-A6C34878D82A}">
                    <a16:rowId xmlns:a16="http://schemas.microsoft.com/office/drawing/2014/main" val="10000"/>
                  </a:ext>
                </a:extLst>
              </a:tr>
              <a:tr h="166323">
                <a:tc>
                  <a:txBody>
                    <a:bodyPr/>
                    <a:lstStyle/>
                    <a:p>
                      <a:pPr algn="ctr"/>
                      <a:r>
                        <a:rPr lang="en-US" b="1" dirty="0">
                          <a:solidFill>
                            <a:srgbClr val="FF0000"/>
                          </a:solidFill>
                        </a:rPr>
                        <a:t>77%</a:t>
                      </a:r>
                      <a:endParaRPr lang="en-US" dirty="0"/>
                    </a:p>
                  </a:txBody>
                  <a:tcPr/>
                </a:tc>
                <a:tc>
                  <a:txBody>
                    <a:bodyPr/>
                    <a:lstStyle/>
                    <a:p>
                      <a:pPr algn="ctr"/>
                      <a:r>
                        <a:rPr lang="en-US" b="1" dirty="0">
                          <a:solidFill>
                            <a:srgbClr val="FF0000"/>
                          </a:solidFill>
                        </a:rPr>
                        <a:t>84%</a:t>
                      </a:r>
                      <a:endParaRPr lang="en-US" dirty="0"/>
                    </a:p>
                  </a:txBody>
                  <a:tcPr/>
                </a:tc>
                <a:extLst>
                  <a:ext uri="{0D108BD9-81ED-4DB2-BD59-A6C34878D82A}">
                    <a16:rowId xmlns:a16="http://schemas.microsoft.com/office/drawing/2014/main" val="10001"/>
                  </a:ext>
                </a:extLst>
              </a:tr>
              <a:tr h="201779">
                <a:tc>
                  <a:txBody>
                    <a:bodyPr/>
                    <a:lstStyle/>
                    <a:p>
                      <a:pPr algn="ctr"/>
                      <a:r>
                        <a:rPr lang="en-US" b="1" dirty="0">
                          <a:solidFill>
                            <a:srgbClr val="FF0000"/>
                          </a:solidFill>
                        </a:rPr>
                        <a:t>176</a:t>
                      </a:r>
                      <a:r>
                        <a:rPr lang="en-US" dirty="0"/>
                        <a:t> left</a:t>
                      </a:r>
                    </a:p>
                  </a:txBody>
                  <a:tcPr/>
                </a:tc>
                <a:tc>
                  <a:txBody>
                    <a:bodyPr/>
                    <a:lstStyle/>
                    <a:p>
                      <a:pPr algn="ctr"/>
                      <a:r>
                        <a:rPr lang="en-US" b="1" dirty="0">
                          <a:solidFill>
                            <a:srgbClr val="FF0000"/>
                          </a:solidFill>
                        </a:rPr>
                        <a:t>234</a:t>
                      </a:r>
                      <a:r>
                        <a:rPr lang="en-US" dirty="0"/>
                        <a:t> left</a:t>
                      </a:r>
                    </a:p>
                  </a:txBody>
                  <a:tcPr/>
                </a:tc>
                <a:extLst>
                  <a:ext uri="{0D108BD9-81ED-4DB2-BD59-A6C34878D82A}">
                    <a16:rowId xmlns:a16="http://schemas.microsoft.com/office/drawing/2014/main" val="10002"/>
                  </a:ext>
                </a:extLst>
              </a:tr>
            </a:tbl>
          </a:graphicData>
        </a:graphic>
      </p:graphicFrame>
      <p:sp>
        <p:nvSpPr>
          <p:cNvPr id="13" name="Icon box text">
            <a:extLst>
              <a:ext uri="{FF2B5EF4-FFF2-40B4-BE49-F238E27FC236}">
                <a16:creationId xmlns:a16="http://schemas.microsoft.com/office/drawing/2014/main" id="{F9636008-AD24-4EA3-B0C3-7C18EA0EBFD9}"/>
              </a:ext>
            </a:extLst>
          </p:cNvPr>
          <p:cNvSpPr txBox="1">
            <a:spLocks/>
          </p:cNvSpPr>
          <p:nvPr/>
        </p:nvSpPr>
        <p:spPr bwMode="gray">
          <a:xfrm>
            <a:off x="747401" y="945506"/>
            <a:ext cx="11148851" cy="2315506"/>
          </a:xfrm>
          <a:custGeom>
            <a:avLst/>
            <a:gdLst>
              <a:gd name="connsiteX0" fmla="*/ 0 w 2167214"/>
              <a:gd name="connsiteY0" fmla="*/ 0 h 2248225"/>
              <a:gd name="connsiteX1" fmla="*/ 2167214 w 2167214"/>
              <a:gd name="connsiteY1" fmla="*/ 0 h 2248225"/>
              <a:gd name="connsiteX2" fmla="*/ 2167214 w 2167214"/>
              <a:gd name="connsiteY2" fmla="*/ 2248225 h 2248225"/>
              <a:gd name="connsiteX3" fmla="*/ 0 w 2167214"/>
              <a:gd name="connsiteY3" fmla="*/ 2248225 h 2248225"/>
              <a:gd name="connsiteX4" fmla="*/ 0 w 2167214"/>
              <a:gd name="connsiteY4" fmla="*/ 0 h 2248225"/>
              <a:gd name="connsiteX0" fmla="*/ 2158285 w 2167214"/>
              <a:gd name="connsiteY0" fmla="*/ 2281454 h 2248225"/>
              <a:gd name="connsiteX1" fmla="*/ -3446 w 2167214"/>
              <a:gd name="connsiteY1" fmla="*/ 2274214 h 2248225"/>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65 w 2173637"/>
              <a:gd name="connsiteY0" fmla="*/ 0 h 2248225"/>
              <a:gd name="connsiteX1" fmla="*/ 2168279 w 2173637"/>
              <a:gd name="connsiteY1" fmla="*/ 0 h 2248225"/>
              <a:gd name="connsiteX2" fmla="*/ 2168279 w 2173637"/>
              <a:gd name="connsiteY2" fmla="*/ 2248225 h 2248225"/>
              <a:gd name="connsiteX3" fmla="*/ 1065 w 2173637"/>
              <a:gd name="connsiteY3" fmla="*/ 2248225 h 2248225"/>
              <a:gd name="connsiteX4" fmla="*/ 1065 w 2173637"/>
              <a:gd name="connsiteY4" fmla="*/ 0 h 2248225"/>
              <a:gd name="connsiteX0" fmla="*/ 2173637 w 2173637"/>
              <a:gd name="connsiteY0" fmla="*/ 2248116 h 2248225"/>
              <a:gd name="connsiteX1" fmla="*/ 0 w 2173637"/>
              <a:gd name="connsiteY1" fmla="*/ 2248021 h 2248225"/>
              <a:gd name="connsiteX0" fmla="*/ 1065 w 2168279"/>
              <a:gd name="connsiteY0" fmla="*/ 0 h 2248225"/>
              <a:gd name="connsiteX1" fmla="*/ 2168279 w 2168279"/>
              <a:gd name="connsiteY1" fmla="*/ 0 h 2248225"/>
              <a:gd name="connsiteX2" fmla="*/ 2168279 w 2168279"/>
              <a:gd name="connsiteY2" fmla="*/ 2248225 h 2248225"/>
              <a:gd name="connsiteX3" fmla="*/ 1065 w 2168279"/>
              <a:gd name="connsiteY3" fmla="*/ 2248225 h 2248225"/>
              <a:gd name="connsiteX4" fmla="*/ 1065 w 2168279"/>
              <a:gd name="connsiteY4" fmla="*/ 0 h 2248225"/>
              <a:gd name="connsiteX0" fmla="*/ 2166493 w 2168279"/>
              <a:gd name="connsiteY0" fmla="*/ 2248116 h 2248225"/>
              <a:gd name="connsiteX1" fmla="*/ 0 w 2168279"/>
              <a:gd name="connsiteY1" fmla="*/ 2248021 h 2248225"/>
              <a:gd name="connsiteX0" fmla="*/ 1065 w 2168874"/>
              <a:gd name="connsiteY0" fmla="*/ 0 h 2248225"/>
              <a:gd name="connsiteX1" fmla="*/ 2168279 w 2168874"/>
              <a:gd name="connsiteY1" fmla="*/ 0 h 2248225"/>
              <a:gd name="connsiteX2" fmla="*/ 2168279 w 2168874"/>
              <a:gd name="connsiteY2" fmla="*/ 2248225 h 2248225"/>
              <a:gd name="connsiteX3" fmla="*/ 1065 w 2168874"/>
              <a:gd name="connsiteY3" fmla="*/ 2248225 h 2248225"/>
              <a:gd name="connsiteX4" fmla="*/ 1065 w 2168874"/>
              <a:gd name="connsiteY4" fmla="*/ 0 h 2248225"/>
              <a:gd name="connsiteX0" fmla="*/ 2168874 w 2168874"/>
              <a:gd name="connsiteY0" fmla="*/ 2248116 h 2248225"/>
              <a:gd name="connsiteX1" fmla="*/ 0 w 2168874"/>
              <a:gd name="connsiteY1" fmla="*/ 2248021 h 2248225"/>
            </a:gdLst>
            <a:ahLst/>
            <a:cxnLst>
              <a:cxn ang="0">
                <a:pos x="connsiteX0" y="connsiteY0"/>
              </a:cxn>
              <a:cxn ang="0">
                <a:pos x="connsiteX1" y="connsiteY1"/>
              </a:cxn>
            </a:cxnLst>
            <a:rect l="l" t="t" r="r" b="b"/>
            <a:pathLst>
              <a:path w="2168874" h="2248225" stroke="0" extrusionOk="0">
                <a:moveTo>
                  <a:pt x="1065" y="0"/>
                </a:moveTo>
                <a:lnTo>
                  <a:pt x="2168279" y="0"/>
                </a:lnTo>
                <a:lnTo>
                  <a:pt x="2168279" y="2248225"/>
                </a:lnTo>
                <a:lnTo>
                  <a:pt x="1065" y="2248225"/>
                </a:lnTo>
                <a:lnTo>
                  <a:pt x="1065" y="0"/>
                </a:lnTo>
                <a:close/>
              </a:path>
              <a:path w="2168874" h="2248225" fill="none" extrusionOk="0">
                <a:moveTo>
                  <a:pt x="2168874" y="2248116"/>
                </a:moveTo>
                <a:lnTo>
                  <a:pt x="0" y="2248021"/>
                </a:lnTo>
              </a:path>
            </a:pathLst>
          </a:custGeom>
          <a:solidFill>
            <a:schemeClr val="bg2"/>
          </a:solidFill>
          <a:ln w="28575">
            <a:solidFill>
              <a:schemeClr val="accent4"/>
            </a:solidFill>
            <a:miter lim="800000"/>
          </a:ln>
        </p:spPr>
        <p:txBody>
          <a:bodyPr vert="horz" wrap="square" lIns="182880" tIns="210312" rIns="182880" bIns="18288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endParaRPr lang="en-US" b="1" dirty="0"/>
          </a:p>
          <a:p>
            <a:pPr marL="0" indent="0" algn="ctr">
              <a:buNone/>
            </a:pPr>
            <a:r>
              <a:rPr lang="en-US" sz="2400" b="1" dirty="0"/>
              <a:t>CSUEB’s Strategic Plan </a:t>
            </a:r>
          </a:p>
          <a:p>
            <a:pPr marL="0" indent="0" algn="ctr">
              <a:buNone/>
            </a:pPr>
            <a:r>
              <a:rPr lang="en-US" sz="2400" b="1" dirty="0"/>
              <a:t>Student Success: Priority #1</a:t>
            </a:r>
            <a:endParaRPr lang="en-US" sz="2400" i="1" dirty="0"/>
          </a:p>
          <a:p>
            <a:pPr marL="0" indent="0" algn="ctr">
              <a:buNone/>
            </a:pPr>
            <a:r>
              <a:rPr lang="en-US" sz="1800" b="1" dirty="0">
                <a:solidFill>
                  <a:srgbClr val="D50032"/>
                </a:solidFill>
                <a:latin typeface="Roboto Serif"/>
              </a:rPr>
              <a:t>Enhance the overall student experience to increase engagement and </a:t>
            </a:r>
            <a:r>
              <a:rPr lang="en-US" sz="2400" b="1" dirty="0">
                <a:solidFill>
                  <a:srgbClr val="D50032"/>
                </a:solidFill>
                <a:latin typeface="Roboto Serif"/>
              </a:rPr>
              <a:t>retention</a:t>
            </a:r>
            <a:r>
              <a:rPr lang="en-US" sz="1800" b="1" dirty="0">
                <a:solidFill>
                  <a:srgbClr val="D50032"/>
                </a:solidFill>
                <a:latin typeface="Roboto Serif"/>
              </a:rPr>
              <a:t>, while promoting intellectual achievement and career readiness.</a:t>
            </a:r>
          </a:p>
          <a:p>
            <a:endParaRPr lang="en-US" dirty="0"/>
          </a:p>
        </p:txBody>
      </p:sp>
      <p:sp>
        <p:nvSpPr>
          <p:cNvPr id="2" name="TextBox 1">
            <a:extLst>
              <a:ext uri="{FF2B5EF4-FFF2-40B4-BE49-F238E27FC236}">
                <a16:creationId xmlns:a16="http://schemas.microsoft.com/office/drawing/2014/main" id="{DF342C0D-0F5B-46B5-8E74-D0C6A26E02A2}"/>
              </a:ext>
            </a:extLst>
          </p:cNvPr>
          <p:cNvSpPr txBox="1"/>
          <p:nvPr/>
        </p:nvSpPr>
        <p:spPr>
          <a:xfrm>
            <a:off x="7021381" y="5379597"/>
            <a:ext cx="4232016" cy="923330"/>
          </a:xfrm>
          <a:prstGeom prst="rect">
            <a:avLst/>
          </a:prstGeom>
          <a:noFill/>
        </p:spPr>
        <p:txBody>
          <a:bodyPr wrap="square" rtlCol="0">
            <a:spAutoFit/>
          </a:bodyPr>
          <a:lstStyle/>
          <a:p>
            <a:pPr algn="ctr"/>
            <a:r>
              <a:rPr lang="en-US" i="1" dirty="0"/>
              <a:t>Fall-to-fall, transfer students retained at a higher rate, but greater pool means more transfer students leave. </a:t>
            </a:r>
          </a:p>
        </p:txBody>
      </p:sp>
      <p:graphicFrame>
        <p:nvGraphicFramePr>
          <p:cNvPr id="10" name="Table">
            <a:extLst>
              <a:ext uri="{FF2B5EF4-FFF2-40B4-BE49-F238E27FC236}">
                <a16:creationId xmlns:a16="http://schemas.microsoft.com/office/drawing/2014/main" id="{1E5E9C9B-3AD7-4EF8-8594-76C3CA428D16}"/>
              </a:ext>
            </a:extLst>
          </p:cNvPr>
          <p:cNvGraphicFramePr>
            <a:graphicFrameLocks noGrp="1"/>
          </p:cNvGraphicFramePr>
          <p:nvPr/>
        </p:nvGraphicFramePr>
        <p:xfrm>
          <a:off x="747399" y="3853154"/>
          <a:ext cx="5680562" cy="1817226"/>
        </p:xfrm>
        <a:graphic>
          <a:graphicData uri="http://schemas.openxmlformats.org/drawingml/2006/table">
            <a:tbl>
              <a:tblPr firstRow="1" bandRow="1">
                <a:tableStyleId>{7DF18680-E054-41AD-8BC1-D1AEF772440D}</a:tableStyleId>
              </a:tblPr>
              <a:tblGrid>
                <a:gridCol w="2840281">
                  <a:extLst>
                    <a:ext uri="{9D8B030D-6E8A-4147-A177-3AD203B41FA5}">
                      <a16:colId xmlns:a16="http://schemas.microsoft.com/office/drawing/2014/main" val="20000"/>
                    </a:ext>
                  </a:extLst>
                </a:gridCol>
                <a:gridCol w="2840281">
                  <a:extLst>
                    <a:ext uri="{9D8B030D-6E8A-4147-A177-3AD203B41FA5}">
                      <a16:colId xmlns:a16="http://schemas.microsoft.com/office/drawing/2014/main" val="20001"/>
                    </a:ext>
                  </a:extLst>
                </a:gridCol>
              </a:tblGrid>
              <a:tr h="445626">
                <a:tc>
                  <a:txBody>
                    <a:bodyPr/>
                    <a:lstStyle/>
                    <a:p>
                      <a:pPr algn="ctr"/>
                      <a:r>
                        <a:rPr lang="en-US" dirty="0"/>
                        <a:t>Students</a:t>
                      </a:r>
                    </a:p>
                  </a:txBody>
                  <a:tcPr/>
                </a:tc>
                <a:tc>
                  <a:txBody>
                    <a:bodyPr/>
                    <a:lstStyle/>
                    <a:p>
                      <a:pPr algn="ctr"/>
                      <a:r>
                        <a:rPr lang="en-US" dirty="0"/>
                        <a:t>Institution</a:t>
                      </a:r>
                    </a:p>
                  </a:txBody>
                  <a:tcPr/>
                </a:tc>
                <a:extLst>
                  <a:ext uri="{0D108BD9-81ED-4DB2-BD59-A6C34878D82A}">
                    <a16:rowId xmlns:a16="http://schemas.microsoft.com/office/drawing/2014/main" val="10000"/>
                  </a:ext>
                </a:extLst>
              </a:tr>
              <a:tr h="166323">
                <a:tc>
                  <a:txBody>
                    <a:bodyPr/>
                    <a:lstStyle/>
                    <a:p>
                      <a:pPr algn="ctr"/>
                      <a:r>
                        <a:rPr lang="en-US" dirty="0"/>
                        <a:t>Overall income loss</a:t>
                      </a:r>
                    </a:p>
                  </a:txBody>
                  <a:tcPr/>
                </a:tc>
                <a:tc>
                  <a:txBody>
                    <a:bodyPr/>
                    <a:lstStyle/>
                    <a:p>
                      <a:pPr algn="ctr"/>
                      <a:r>
                        <a:rPr lang="en-US" dirty="0"/>
                        <a:t>Tuition</a:t>
                      </a:r>
                    </a:p>
                  </a:txBody>
                  <a:tcPr/>
                </a:tc>
                <a:extLst>
                  <a:ext uri="{0D108BD9-81ED-4DB2-BD59-A6C34878D82A}">
                    <a16:rowId xmlns:a16="http://schemas.microsoft.com/office/drawing/2014/main" val="10001"/>
                  </a:ext>
                </a:extLst>
              </a:tr>
              <a:tr h="201779">
                <a:tc>
                  <a:txBody>
                    <a:bodyPr/>
                    <a:lstStyle/>
                    <a:p>
                      <a:pPr algn="ctr"/>
                      <a:r>
                        <a:rPr lang="en-US" dirty="0"/>
                        <a:t>Reduced career opportunities</a:t>
                      </a:r>
                    </a:p>
                  </a:txBody>
                  <a:tcPr/>
                </a:tc>
                <a:tc>
                  <a:txBody>
                    <a:bodyPr/>
                    <a:lstStyle/>
                    <a:p>
                      <a:pPr algn="ctr"/>
                      <a:r>
                        <a:rPr lang="en-US" dirty="0"/>
                        <a:t>Planning complications</a:t>
                      </a:r>
                    </a:p>
                  </a:txBody>
                  <a:tcPr/>
                </a:tc>
                <a:extLst>
                  <a:ext uri="{0D108BD9-81ED-4DB2-BD59-A6C34878D82A}">
                    <a16:rowId xmlns:a16="http://schemas.microsoft.com/office/drawing/2014/main" val="10002"/>
                  </a:ext>
                </a:extLst>
              </a:tr>
              <a:tr h="201779">
                <a:tc>
                  <a:txBody>
                    <a:bodyPr/>
                    <a:lstStyle/>
                    <a:p>
                      <a:pPr algn="ctr"/>
                      <a:r>
                        <a:rPr lang="en-US" dirty="0"/>
                        <a:t>Financial aid implications</a:t>
                      </a:r>
                    </a:p>
                  </a:txBody>
                  <a:tcPr/>
                </a:tc>
                <a:tc>
                  <a:txBody>
                    <a:bodyPr/>
                    <a:lstStyle/>
                    <a:p>
                      <a:pPr algn="ctr"/>
                      <a:r>
                        <a:rPr lang="en-US" dirty="0"/>
                        <a:t>Statistics/reputation</a:t>
                      </a:r>
                    </a:p>
                  </a:txBody>
                  <a:tcPr/>
                </a:tc>
                <a:extLst>
                  <a:ext uri="{0D108BD9-81ED-4DB2-BD59-A6C34878D82A}">
                    <a16:rowId xmlns:a16="http://schemas.microsoft.com/office/drawing/2014/main" val="3192502951"/>
                  </a:ext>
                </a:extLst>
              </a:tr>
            </a:tbl>
          </a:graphicData>
        </a:graphic>
      </p:graphicFrame>
      <p:sp>
        <p:nvSpPr>
          <p:cNvPr id="11" name="TextBox 10">
            <a:extLst>
              <a:ext uri="{FF2B5EF4-FFF2-40B4-BE49-F238E27FC236}">
                <a16:creationId xmlns:a16="http://schemas.microsoft.com/office/drawing/2014/main" id="{5F2E2FF0-9349-43F2-88BB-E83826A9E179}"/>
              </a:ext>
            </a:extLst>
          </p:cNvPr>
          <p:cNvSpPr txBox="1"/>
          <p:nvPr/>
        </p:nvSpPr>
        <p:spPr>
          <a:xfrm>
            <a:off x="1471672" y="3441522"/>
            <a:ext cx="4232016" cy="369332"/>
          </a:xfrm>
          <a:prstGeom prst="rect">
            <a:avLst/>
          </a:prstGeom>
          <a:noFill/>
        </p:spPr>
        <p:txBody>
          <a:bodyPr wrap="square" rtlCol="0">
            <a:spAutoFit/>
          </a:bodyPr>
          <a:lstStyle/>
          <a:p>
            <a:pPr algn="ctr"/>
            <a:r>
              <a:rPr lang="en-US" b="1" dirty="0"/>
              <a:t>Impact of Poor Retention/Dropout</a:t>
            </a:r>
          </a:p>
        </p:txBody>
      </p:sp>
      <p:sp>
        <p:nvSpPr>
          <p:cNvPr id="9" name="TextBox 8">
            <a:extLst>
              <a:ext uri="{FF2B5EF4-FFF2-40B4-BE49-F238E27FC236}">
                <a16:creationId xmlns:a16="http://schemas.microsoft.com/office/drawing/2014/main" id="{A51FF41F-D935-49B5-9C12-88B78BC6F2E3}"/>
              </a:ext>
            </a:extLst>
          </p:cNvPr>
          <p:cNvSpPr txBox="1"/>
          <p:nvPr/>
        </p:nvSpPr>
        <p:spPr>
          <a:xfrm>
            <a:off x="7021381" y="3468478"/>
            <a:ext cx="4232016" cy="369332"/>
          </a:xfrm>
          <a:prstGeom prst="rect">
            <a:avLst/>
          </a:prstGeom>
          <a:noFill/>
        </p:spPr>
        <p:txBody>
          <a:bodyPr wrap="square" rtlCol="0">
            <a:spAutoFit/>
          </a:bodyPr>
          <a:lstStyle/>
          <a:p>
            <a:pPr algn="ctr"/>
            <a:r>
              <a:rPr lang="en-US" b="1" dirty="0"/>
              <a:t>2024-2025 Retention Rates</a:t>
            </a:r>
          </a:p>
        </p:txBody>
      </p:sp>
    </p:spTree>
    <p:extLst>
      <p:ext uri="{BB962C8B-B14F-4D97-AF65-F5344CB8AC3E}">
        <p14:creationId xmlns:p14="http://schemas.microsoft.com/office/powerpoint/2010/main" val="1883719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A66A4-0354-4E53-8F05-2994ABC2E749}"/>
              </a:ext>
            </a:extLst>
          </p:cNvPr>
          <p:cNvSpPr>
            <a:spLocks noGrp="1"/>
          </p:cNvSpPr>
          <p:nvPr>
            <p:ph type="title"/>
          </p:nvPr>
        </p:nvSpPr>
        <p:spPr>
          <a:xfrm>
            <a:off x="1017494" y="2645802"/>
            <a:ext cx="10515600" cy="1325563"/>
          </a:xfrm>
        </p:spPr>
        <p:txBody>
          <a:bodyPr/>
          <a:lstStyle/>
          <a:p>
            <a:pPr algn="ctr"/>
            <a:r>
              <a:rPr lang="en-US" dirty="0"/>
              <a:t>Who leaves?</a:t>
            </a:r>
          </a:p>
        </p:txBody>
      </p:sp>
    </p:spTree>
    <p:extLst>
      <p:ext uri="{BB962C8B-B14F-4D97-AF65-F5344CB8AC3E}">
        <p14:creationId xmlns:p14="http://schemas.microsoft.com/office/powerpoint/2010/main" val="1373426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6A23D-E395-4752-A87A-8BAE579F04C5}"/>
              </a:ext>
            </a:extLst>
          </p:cNvPr>
          <p:cNvSpPr>
            <a:spLocks noGrp="1"/>
          </p:cNvSpPr>
          <p:nvPr>
            <p:ph type="title"/>
          </p:nvPr>
        </p:nvSpPr>
        <p:spPr/>
        <p:txBody>
          <a:bodyPr/>
          <a:lstStyle/>
          <a:p>
            <a:pPr algn="ctr"/>
            <a:r>
              <a:rPr lang="en-US" dirty="0"/>
              <a:t>“Education is not a tournament; once out, an individual does not necessarily stay out.”</a:t>
            </a:r>
          </a:p>
        </p:txBody>
      </p:sp>
      <p:pic>
        <p:nvPicPr>
          <p:cNvPr id="4" name="Picture 3">
            <a:extLst>
              <a:ext uri="{FF2B5EF4-FFF2-40B4-BE49-F238E27FC236}">
                <a16:creationId xmlns:a16="http://schemas.microsoft.com/office/drawing/2014/main" id="{634D76E5-DA1F-4253-B18E-BDAF2EDD59D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196813" y="2171162"/>
            <a:ext cx="5403786" cy="3512461"/>
          </a:xfrm>
          <a:prstGeom prst="rect">
            <a:avLst/>
          </a:prstGeom>
        </p:spPr>
      </p:pic>
      <p:sp>
        <p:nvSpPr>
          <p:cNvPr id="3" name="TextBox 2">
            <a:extLst>
              <a:ext uri="{FF2B5EF4-FFF2-40B4-BE49-F238E27FC236}">
                <a16:creationId xmlns:a16="http://schemas.microsoft.com/office/drawing/2014/main" id="{58841BA2-1DE9-458B-9C97-75E7110219EA}"/>
              </a:ext>
            </a:extLst>
          </p:cNvPr>
          <p:cNvSpPr txBox="1"/>
          <p:nvPr/>
        </p:nvSpPr>
        <p:spPr>
          <a:xfrm>
            <a:off x="4625789" y="6169709"/>
            <a:ext cx="6615953" cy="646331"/>
          </a:xfrm>
          <a:prstGeom prst="rect">
            <a:avLst/>
          </a:prstGeom>
          <a:noFill/>
        </p:spPr>
        <p:txBody>
          <a:bodyPr wrap="square" rtlCol="0">
            <a:spAutoFit/>
          </a:bodyPr>
          <a:lstStyle/>
          <a:p>
            <a:endParaRPr lang="en-US" dirty="0"/>
          </a:p>
          <a:p>
            <a:r>
              <a:rPr lang="en-US" dirty="0"/>
              <a:t>Temple and Polk, Sociology of Education, 1986, Vol. 59 (April):79-84</a:t>
            </a:r>
          </a:p>
        </p:txBody>
      </p:sp>
    </p:spTree>
    <p:extLst>
      <p:ext uri="{BB962C8B-B14F-4D97-AF65-F5344CB8AC3E}">
        <p14:creationId xmlns:p14="http://schemas.microsoft.com/office/powerpoint/2010/main" val="1699975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422A1-39BD-4F5C-B88F-7DDB1519595C}"/>
              </a:ext>
            </a:extLst>
          </p:cNvPr>
          <p:cNvSpPr>
            <a:spLocks noGrp="1"/>
          </p:cNvSpPr>
          <p:nvPr>
            <p:ph idx="1"/>
          </p:nvPr>
        </p:nvSpPr>
        <p:spPr>
          <a:xfrm>
            <a:off x="-102637" y="585761"/>
            <a:ext cx="12191999" cy="4351338"/>
          </a:xfrm>
        </p:spPr>
        <p:txBody>
          <a:bodyPr/>
          <a:lstStyle/>
          <a:p>
            <a:pPr marL="0" indent="0" algn="ctr">
              <a:buNone/>
            </a:pPr>
            <a:r>
              <a:rPr lang="en-US" dirty="0"/>
              <a:t>Used Bay Advisor to examine notes/course history for 237 Fall 24 new transfers who weren’t enrolled in Fall 25</a:t>
            </a:r>
          </a:p>
        </p:txBody>
      </p:sp>
      <p:pic>
        <p:nvPicPr>
          <p:cNvPr id="4" name="Graphic 3">
            <a:extLst>
              <a:ext uri="{FF2B5EF4-FFF2-40B4-BE49-F238E27FC236}">
                <a16:creationId xmlns:a16="http://schemas.microsoft.com/office/drawing/2014/main" id="{B6E7EC52-6FD9-49EA-9923-B8422376BB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587188" y="4424140"/>
            <a:ext cx="2068735" cy="2068735"/>
          </a:xfrm>
          <a:prstGeom prst="rect">
            <a:avLst/>
          </a:prstGeom>
        </p:spPr>
      </p:pic>
      <p:pic>
        <p:nvPicPr>
          <p:cNvPr id="5" name="Picture 4">
            <a:extLst>
              <a:ext uri="{FF2B5EF4-FFF2-40B4-BE49-F238E27FC236}">
                <a16:creationId xmlns:a16="http://schemas.microsoft.com/office/drawing/2014/main" id="{AF78D73E-04D8-492D-8FCE-A1A4DF86E65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8901953" y="4306226"/>
            <a:ext cx="2281517" cy="2304562"/>
          </a:xfrm>
          <a:prstGeom prst="rect">
            <a:avLst/>
          </a:prstGeom>
        </p:spPr>
      </p:pic>
      <p:sp>
        <p:nvSpPr>
          <p:cNvPr id="6" name="TextBox 5">
            <a:extLst>
              <a:ext uri="{FF2B5EF4-FFF2-40B4-BE49-F238E27FC236}">
                <a16:creationId xmlns:a16="http://schemas.microsoft.com/office/drawing/2014/main" id="{0A7F215C-38E1-4B8B-BF87-DCD1F50085A6}"/>
              </a:ext>
            </a:extLst>
          </p:cNvPr>
          <p:cNvSpPr txBox="1"/>
          <p:nvPr/>
        </p:nvSpPr>
        <p:spPr>
          <a:xfrm>
            <a:off x="587188" y="2868706"/>
            <a:ext cx="3464859" cy="1477328"/>
          </a:xfrm>
          <a:prstGeom prst="rect">
            <a:avLst/>
          </a:prstGeom>
          <a:noFill/>
        </p:spPr>
        <p:txBody>
          <a:bodyPr wrap="square" rtlCol="0">
            <a:spAutoFit/>
          </a:bodyPr>
          <a:lstStyle/>
          <a:p>
            <a:r>
              <a:rPr lang="en-US" dirty="0"/>
              <a:t>Academic problems</a:t>
            </a:r>
          </a:p>
          <a:p>
            <a:r>
              <a:rPr lang="en-US" dirty="0"/>
              <a:t>Transfer </a:t>
            </a:r>
          </a:p>
          <a:p>
            <a:r>
              <a:rPr lang="en-US" dirty="0"/>
              <a:t>Financial</a:t>
            </a:r>
          </a:p>
          <a:p>
            <a:r>
              <a:rPr lang="en-US" dirty="0"/>
              <a:t>Work/Family</a:t>
            </a:r>
          </a:p>
          <a:p>
            <a:r>
              <a:rPr lang="en-US" dirty="0"/>
              <a:t>Lack of clear plan</a:t>
            </a:r>
          </a:p>
        </p:txBody>
      </p:sp>
      <p:sp>
        <p:nvSpPr>
          <p:cNvPr id="7" name="TextBox 6">
            <a:extLst>
              <a:ext uri="{FF2B5EF4-FFF2-40B4-BE49-F238E27FC236}">
                <a16:creationId xmlns:a16="http://schemas.microsoft.com/office/drawing/2014/main" id="{FECB6C09-9AE1-47C4-B620-8A3EAE221462}"/>
              </a:ext>
            </a:extLst>
          </p:cNvPr>
          <p:cNvSpPr txBox="1"/>
          <p:nvPr/>
        </p:nvSpPr>
        <p:spPr>
          <a:xfrm>
            <a:off x="8404411" y="2761430"/>
            <a:ext cx="3464859" cy="923330"/>
          </a:xfrm>
          <a:prstGeom prst="rect">
            <a:avLst/>
          </a:prstGeom>
          <a:noFill/>
        </p:spPr>
        <p:txBody>
          <a:bodyPr wrap="square" rtlCol="0">
            <a:spAutoFit/>
          </a:bodyPr>
          <a:lstStyle/>
          <a:p>
            <a:r>
              <a:rPr lang="en-US" dirty="0"/>
              <a:t>Some returned</a:t>
            </a:r>
          </a:p>
          <a:p>
            <a:r>
              <a:rPr lang="en-US" dirty="0"/>
              <a:t>Some went back to community college</a:t>
            </a:r>
          </a:p>
        </p:txBody>
      </p:sp>
      <p:pic>
        <p:nvPicPr>
          <p:cNvPr id="9" name="Picture 8">
            <a:extLst>
              <a:ext uri="{FF2B5EF4-FFF2-40B4-BE49-F238E27FC236}">
                <a16:creationId xmlns:a16="http://schemas.microsoft.com/office/drawing/2014/main" id="{CA84F335-24DC-4FEB-8811-39421CD5C8CB}"/>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286374" y="3234663"/>
            <a:ext cx="1190625" cy="2143125"/>
          </a:xfrm>
          <a:prstGeom prst="rect">
            <a:avLst/>
          </a:prstGeom>
        </p:spPr>
      </p:pic>
    </p:spTree>
    <p:extLst>
      <p:ext uri="{BB962C8B-B14F-4D97-AF65-F5344CB8AC3E}">
        <p14:creationId xmlns:p14="http://schemas.microsoft.com/office/powerpoint/2010/main" val="3851550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193D9-26F2-4978-A24F-7A2DE2962475}"/>
              </a:ext>
            </a:extLst>
          </p:cNvPr>
          <p:cNvSpPr>
            <a:spLocks noGrp="1"/>
          </p:cNvSpPr>
          <p:nvPr>
            <p:ph type="title"/>
          </p:nvPr>
        </p:nvSpPr>
        <p:spPr/>
        <p:txBody>
          <a:bodyPr/>
          <a:lstStyle/>
          <a:p>
            <a:r>
              <a:rPr lang="en-US" dirty="0"/>
              <a:t>Preliminary thoughts</a:t>
            </a:r>
          </a:p>
        </p:txBody>
      </p:sp>
      <p:sp>
        <p:nvSpPr>
          <p:cNvPr id="3" name="Content Placeholder 2">
            <a:extLst>
              <a:ext uri="{FF2B5EF4-FFF2-40B4-BE49-F238E27FC236}">
                <a16:creationId xmlns:a16="http://schemas.microsoft.com/office/drawing/2014/main" id="{C43AD79A-EF36-492C-85C8-298666131AAE}"/>
              </a:ext>
            </a:extLst>
          </p:cNvPr>
          <p:cNvSpPr>
            <a:spLocks noGrp="1"/>
          </p:cNvSpPr>
          <p:nvPr>
            <p:ph idx="1"/>
          </p:nvPr>
        </p:nvSpPr>
        <p:spPr>
          <a:xfrm>
            <a:off x="286871" y="1825625"/>
            <a:ext cx="11483788" cy="4351338"/>
          </a:xfrm>
        </p:spPr>
        <p:txBody>
          <a:bodyPr>
            <a:normAutofit fontScale="85000" lnSpcReduction="20000"/>
          </a:bodyPr>
          <a:lstStyle/>
          <a:p>
            <a:r>
              <a:rPr lang="en-US" dirty="0"/>
              <a:t>Reasons are too varied for single approach.</a:t>
            </a:r>
          </a:p>
          <a:p>
            <a:r>
              <a:rPr lang="en-US" b="1" dirty="0"/>
              <a:t>Many with academic problems had no progress reports.</a:t>
            </a:r>
          </a:p>
          <a:p>
            <a:r>
              <a:rPr lang="en-US" dirty="0"/>
              <a:t>Many we simply don’t know and no clear follow up.</a:t>
            </a:r>
          </a:p>
          <a:p>
            <a:r>
              <a:rPr lang="en-US" dirty="0"/>
              <a:t>Financial reasons are not particularly actionable.</a:t>
            </a:r>
          </a:p>
          <a:p>
            <a:r>
              <a:rPr lang="en-US" dirty="0"/>
              <a:t>University retention is </a:t>
            </a:r>
            <a:r>
              <a:rPr lang="en-US" b="1" dirty="0"/>
              <a:t>at least a 100-year old problem </a:t>
            </a:r>
            <a:r>
              <a:rPr lang="en-US" dirty="0"/>
              <a:t>with lots of study; models even with 100+ variables not great at predicting</a:t>
            </a:r>
          </a:p>
          <a:p>
            <a:r>
              <a:rPr lang="en-US" dirty="0"/>
              <a:t>The 4 year continuous attendance narrative has </a:t>
            </a:r>
            <a:r>
              <a:rPr lang="en-US" b="1" dirty="0"/>
              <a:t>never </a:t>
            </a:r>
            <a:r>
              <a:rPr lang="en-US" dirty="0"/>
              <a:t>represented more than 40 - 50% of American higher education</a:t>
            </a:r>
          </a:p>
          <a:p>
            <a:r>
              <a:rPr lang="en-US" dirty="0"/>
              <a:t>My goal shifted: </a:t>
            </a:r>
          </a:p>
          <a:p>
            <a:pPr lvl="1"/>
            <a:r>
              <a:rPr lang="en-US" dirty="0"/>
              <a:t>Identify opportunities where we could improve communication to address preventable withdrawals</a:t>
            </a:r>
          </a:p>
          <a:p>
            <a:pPr lvl="1"/>
            <a:r>
              <a:rPr lang="en-US" dirty="0"/>
              <a:t>Smooth path for re-enrollment</a:t>
            </a:r>
          </a:p>
          <a:p>
            <a:pPr lvl="1"/>
            <a:r>
              <a:rPr lang="en-US" dirty="0"/>
              <a:t>Improvements for all students</a:t>
            </a:r>
          </a:p>
          <a:p>
            <a:pPr marL="0" indent="0">
              <a:buNone/>
            </a:pPr>
            <a:endParaRPr lang="en-US" dirty="0"/>
          </a:p>
          <a:p>
            <a:pPr marL="0" indent="0">
              <a:buNone/>
            </a:pPr>
            <a:endParaRPr lang="en-US" dirty="0"/>
          </a:p>
          <a:p>
            <a:endParaRPr lang="en-US" dirty="0"/>
          </a:p>
        </p:txBody>
      </p:sp>
      <p:sp>
        <p:nvSpPr>
          <p:cNvPr id="4" name="Thought Bubble: Cloud 3">
            <a:extLst>
              <a:ext uri="{FF2B5EF4-FFF2-40B4-BE49-F238E27FC236}">
                <a16:creationId xmlns:a16="http://schemas.microsoft.com/office/drawing/2014/main" id="{16F67347-92E6-46E7-8033-03C15E7A6F1E}"/>
              </a:ext>
            </a:extLst>
          </p:cNvPr>
          <p:cNvSpPr/>
          <p:nvPr/>
        </p:nvSpPr>
        <p:spPr>
          <a:xfrm>
            <a:off x="8131343" y="365125"/>
            <a:ext cx="2344848" cy="1991763"/>
          </a:xfrm>
          <a:prstGeom prst="cloudCallout">
            <a:avLst/>
          </a:prstGeom>
          <a:solidFill>
            <a:schemeClr val="accent3">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12545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3815</TotalTime>
  <Words>2540</Words>
  <Application>Microsoft Office PowerPoint</Application>
  <PresentationFormat>Widescreen</PresentationFormat>
  <Paragraphs>217</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Roboto Serif</vt:lpstr>
      <vt:lpstr>Office Theme</vt:lpstr>
      <vt:lpstr>Tacit Signals/Hidden Signals</vt:lpstr>
      <vt:lpstr>PowerPoint Presentation</vt:lpstr>
      <vt:lpstr>PowerPoint Presentation</vt:lpstr>
      <vt:lpstr>PowerPoint Presentation</vt:lpstr>
      <vt:lpstr>Transfer Retention Rates at CSUEB Are Underexamined </vt:lpstr>
      <vt:lpstr>Who leaves?</vt:lpstr>
      <vt:lpstr>“Education is not a tournament; once out, an individual does not necessarily stay out.”</vt:lpstr>
      <vt:lpstr>PowerPoint Presentation</vt:lpstr>
      <vt:lpstr>Preliminary thoughts</vt:lpstr>
      <vt:lpstr>What is retention rate for native students between 60 – 70 units in Fall 24 to Fall 25?  </vt:lpstr>
      <vt:lpstr>Wouldn’t it be nice… </vt:lpstr>
      <vt:lpstr>Can we predict leavers upon entry and take action?</vt:lpstr>
      <vt:lpstr>Tinto’s Theory of Departure</vt:lpstr>
      <vt:lpstr>Tinto’s Theory of Departure</vt:lpstr>
      <vt:lpstr>Should I stay or should I go now?</vt:lpstr>
      <vt:lpstr>Student behaviors</vt:lpstr>
      <vt:lpstr>PowerPoint Presentation</vt:lpstr>
      <vt:lpstr>By the absence of a response, are we giving the “green light?” </vt:lpstr>
      <vt:lpstr>PowerPoint Presentation</vt:lpstr>
      <vt:lpstr>PowerPoint Presentation</vt:lpstr>
      <vt:lpstr>Better coordinating our strengths and resources</vt:lpstr>
      <vt:lpstr>When there is friction between an institution and an individual, it is the individual who is worn down.  </vt:lpstr>
      <vt:lpstr>Response</vt:lpstr>
      <vt:lpstr>What are Success Markers?</vt:lpstr>
      <vt:lpstr>Problems with Current Success Markers</vt:lpstr>
      <vt:lpstr>Relevant Success Markers could facilitate targeted student communications.</vt:lpstr>
      <vt:lpstr>Not all classes are equal…</vt:lpstr>
      <vt:lpstr>Time for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Tacit Signals/Hidden Signals</dc:title>
  <dc:creator>Danika LeDuc</dc:creator>
  <cp:lastModifiedBy>Danika LeDuc</cp:lastModifiedBy>
  <cp:revision>149</cp:revision>
  <dcterms:created xsi:type="dcterms:W3CDTF">2026-03-25T15:41:30Z</dcterms:created>
  <dcterms:modified xsi:type="dcterms:W3CDTF">2026-07-06T15:14:22Z</dcterms:modified>
</cp:coreProperties>
</file>