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Roboto" panose="02000000000000000000" pitchFamily="2"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9"/>
  </p:normalViewPr>
  <p:slideViewPr>
    <p:cSldViewPr snapToGrid="0">
      <p:cViewPr varScale="1">
        <p:scale>
          <a:sx n="140" d="100"/>
          <a:sy n="140" d="100"/>
        </p:scale>
        <p:origin x="744"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de12eaf372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3de12eaf372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de12eaf372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de12eaf372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de12eaf372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de12eaf37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de12eaf372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de12eaf372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de12eaf372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de12eaf372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de12eaf372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de12eaf372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de12eaf372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de12eaf372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de12eaf372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3de12eaf372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d634332a4f_1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d634332a4f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de12eaf372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3de12eaf372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hyperlink" Target="https://drive.google.com/drive/folders/1iEm1RA4THKAS5KnNFTPbEUvXKB4AX3EX?usp=drive_link"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575446"/>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The </a:t>
            </a:r>
            <a:r>
              <a:rPr lang="en" i="1"/>
              <a:t>Human</a:t>
            </a:r>
            <a:r>
              <a:rPr lang="en"/>
              <a:t> Element in AI-Driven Learning</a:t>
            </a:r>
            <a:endParaRPr/>
          </a:p>
        </p:txBody>
      </p:sp>
      <p:sp>
        <p:nvSpPr>
          <p:cNvPr id="55" name="Google Shape;55;p13"/>
          <p:cNvSpPr txBox="1">
            <a:spLocks noGrp="1"/>
          </p:cNvSpPr>
          <p:nvPr>
            <p:ph type="subTitle" idx="1"/>
          </p:nvPr>
        </p:nvSpPr>
        <p:spPr>
          <a:xfrm>
            <a:off x="311700" y="2834125"/>
            <a:ext cx="8520600" cy="1791900"/>
          </a:xfrm>
          <a:prstGeom prst="rect">
            <a:avLst/>
          </a:prstGeom>
        </p:spPr>
        <p:txBody>
          <a:bodyPr spcFirstLastPara="1" wrap="square" lIns="91425" tIns="91425" rIns="91425" bIns="91425" anchor="t" anchorCtr="0">
            <a:normAutofit lnSpcReduction="20000"/>
          </a:bodyPr>
          <a:lstStyle/>
          <a:p>
            <a:pPr marL="0" lvl="0" indent="0" algn="ctr" rtl="0">
              <a:spcBef>
                <a:spcPts val="0"/>
              </a:spcBef>
              <a:spcAft>
                <a:spcPts val="0"/>
              </a:spcAft>
              <a:buNone/>
            </a:pPr>
            <a:r>
              <a:rPr lang="en" sz="1200">
                <a:solidFill>
                  <a:schemeClr val="dk1"/>
                </a:solidFill>
              </a:rPr>
              <a:t>Sara Borjas; Department of Writing, Languages, and Literatures</a:t>
            </a:r>
            <a:endParaRPr sz="1200">
              <a:solidFill>
                <a:schemeClr val="dk1"/>
              </a:solidFill>
            </a:endParaRPr>
          </a:p>
          <a:p>
            <a:pPr marL="0" lvl="0" indent="0" algn="ctr" rtl="0">
              <a:spcBef>
                <a:spcPts val="0"/>
              </a:spcBef>
              <a:spcAft>
                <a:spcPts val="0"/>
              </a:spcAft>
              <a:buNone/>
            </a:pPr>
            <a:r>
              <a:rPr lang="en" sz="1200">
                <a:solidFill>
                  <a:schemeClr val="dk1"/>
                </a:solidFill>
              </a:rPr>
              <a:t>*Jacob Francisco Miranda; Department of Psychology</a:t>
            </a:r>
            <a:endParaRPr sz="1200">
              <a:solidFill>
                <a:schemeClr val="dk1"/>
              </a:solidFill>
            </a:endParaRPr>
          </a:p>
          <a:p>
            <a:pPr marL="0" lvl="0" indent="0" algn="ctr" rtl="0">
              <a:spcBef>
                <a:spcPts val="0"/>
              </a:spcBef>
              <a:spcAft>
                <a:spcPts val="0"/>
              </a:spcAft>
              <a:buNone/>
            </a:pPr>
            <a:r>
              <a:rPr lang="en" sz="1200">
                <a:solidFill>
                  <a:schemeClr val="dk1"/>
                </a:solidFill>
              </a:rPr>
              <a:t> Jiyoun Myung; Department of Statistics and Data Science</a:t>
            </a:r>
            <a:endParaRPr sz="1200">
              <a:solidFill>
                <a:schemeClr val="dk1"/>
              </a:solidFill>
            </a:endParaRPr>
          </a:p>
          <a:p>
            <a:pPr marL="0" lvl="0" indent="0" algn="ctr" rtl="0">
              <a:spcBef>
                <a:spcPts val="0"/>
              </a:spcBef>
              <a:spcAft>
                <a:spcPts val="0"/>
              </a:spcAft>
              <a:buNone/>
            </a:pPr>
            <a:r>
              <a:rPr lang="en" sz="1200">
                <a:solidFill>
                  <a:schemeClr val="dk1"/>
                </a:solidFill>
              </a:rPr>
              <a:t>*Somak Paul; Department of Management</a:t>
            </a:r>
            <a:endParaRPr sz="1200">
              <a:solidFill>
                <a:schemeClr val="dk1"/>
              </a:solidFill>
            </a:endParaRPr>
          </a:p>
          <a:p>
            <a:pPr marL="0" lvl="0" indent="0" algn="ctr" rtl="0">
              <a:spcBef>
                <a:spcPts val="0"/>
              </a:spcBef>
              <a:spcAft>
                <a:spcPts val="0"/>
              </a:spcAft>
              <a:buNone/>
            </a:pPr>
            <a:r>
              <a:rPr lang="en" sz="1200">
                <a:solidFill>
                  <a:schemeClr val="dk1"/>
                </a:solidFill>
              </a:rPr>
              <a:t> *Lan Wang; Department of Management </a:t>
            </a:r>
            <a:endParaRPr sz="1200">
              <a:solidFill>
                <a:schemeClr val="dk1"/>
              </a:solidFill>
            </a:endParaRPr>
          </a:p>
          <a:p>
            <a:pPr marL="0" lvl="0" indent="0" algn="ctr" rtl="0">
              <a:spcBef>
                <a:spcPts val="0"/>
              </a:spcBef>
              <a:spcAft>
                <a:spcPts val="0"/>
              </a:spcAft>
              <a:buNone/>
            </a:pPr>
            <a:r>
              <a:rPr lang="en" sz="1200">
                <a:solidFill>
                  <a:schemeClr val="dk1"/>
                </a:solidFill>
              </a:rPr>
              <a:t>Dina Ziadlou; Management </a:t>
            </a:r>
            <a:endParaRPr sz="1200">
              <a:solidFill>
                <a:schemeClr val="dk1"/>
              </a:solidFill>
            </a:endParaRPr>
          </a:p>
          <a:p>
            <a:pPr marL="0" lvl="0" indent="0" algn="ctr" rtl="0">
              <a:spcBef>
                <a:spcPts val="0"/>
              </a:spcBef>
              <a:spcAft>
                <a:spcPts val="0"/>
              </a:spcAft>
              <a:buNone/>
            </a:pPr>
            <a:endParaRPr sz="1200">
              <a:solidFill>
                <a:schemeClr val="dk1"/>
              </a:solidFill>
            </a:endParaRPr>
          </a:p>
          <a:p>
            <a:pPr marL="0" lvl="0" indent="0" algn="ctr" rtl="0">
              <a:spcBef>
                <a:spcPts val="0"/>
              </a:spcBef>
              <a:spcAft>
                <a:spcPts val="0"/>
              </a:spcAft>
              <a:buNone/>
            </a:pPr>
            <a:endParaRPr sz="1200">
              <a:solidFill>
                <a:schemeClr val="dk1"/>
              </a:solidFill>
            </a:endParaRPr>
          </a:p>
          <a:p>
            <a:pPr marL="0" lvl="0" indent="0" algn="ctr" rtl="0">
              <a:spcBef>
                <a:spcPts val="0"/>
              </a:spcBef>
              <a:spcAft>
                <a:spcPts val="0"/>
              </a:spcAft>
              <a:buNone/>
            </a:pPr>
            <a:endParaRPr>
              <a:highlight>
                <a:schemeClr val="accent6"/>
              </a:high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Our Group’s Collective Message</a:t>
            </a:r>
            <a:endParaRPr/>
          </a:p>
        </p:txBody>
      </p:sp>
      <p:sp>
        <p:nvSpPr>
          <p:cNvPr id="127" name="Google Shape;127;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Never forget, there </a:t>
            </a:r>
            <a:r>
              <a:rPr lang="en" i="1"/>
              <a:t>is a human element</a:t>
            </a:r>
            <a:r>
              <a:rPr lang="en"/>
              <a:t> to preserve in the first place.</a:t>
            </a:r>
            <a:endParaRPr/>
          </a:p>
          <a:p>
            <a:pPr marL="0" lvl="0" indent="0" algn="l" rtl="0">
              <a:spcBef>
                <a:spcPts val="1200"/>
              </a:spcBef>
              <a:spcAft>
                <a:spcPts val="0"/>
              </a:spcAft>
              <a:buNone/>
            </a:pPr>
            <a:r>
              <a:rPr lang="en"/>
              <a:t>As AI continues to replace many entry-level jobs, students (including myself) feel uncertain about how to adapt. However, it is important to remember that at the center of all these changes, humans still play a critical role, and we should not lose sight of that. </a:t>
            </a:r>
            <a:endParaRPr/>
          </a:p>
          <a:p>
            <a:pPr marL="0" lvl="0" indent="0" algn="l" rtl="0">
              <a:spcBef>
                <a:spcPts val="1200"/>
              </a:spcBef>
              <a:spcAft>
                <a:spcPts val="0"/>
              </a:spcAft>
              <a:buNone/>
            </a:pPr>
            <a:r>
              <a:rPr lang="en"/>
              <a:t>It’s OK to navigate a period of confusion and uncertainty.</a:t>
            </a:r>
            <a:endParaRPr/>
          </a:p>
          <a:p>
            <a:pPr marL="0" lvl="0" indent="0" algn="l" rtl="0">
              <a:spcBef>
                <a:spcPts val="1200"/>
              </a:spcBef>
              <a:spcAft>
                <a:spcPts val="1200"/>
              </a:spcAft>
              <a:buNone/>
            </a:pPr>
            <a:r>
              <a:rPr lang="en" b="1"/>
              <a:t>In fact, it’s human.</a:t>
            </a:r>
            <a:endParaRPr sz="1050" b="1">
              <a:solidFill>
                <a:srgbClr val="1F1F1F"/>
              </a:solidFill>
              <a:highlight>
                <a:srgbClr val="FFFFFF"/>
              </a:highlight>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3"/>
          <p:cNvSpPr txBox="1">
            <a:spLocks noGrp="1"/>
          </p:cNvSpPr>
          <p:nvPr>
            <p:ph type="title"/>
          </p:nvPr>
        </p:nvSpPr>
        <p:spPr>
          <a:xfrm>
            <a:off x="409550" y="24157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Thank You to Dawna and the OFD for supporting us!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Sara Borjas; Department of Writing, Languages, and Literatures</a:t>
            </a:r>
            <a:endParaRPr/>
          </a:p>
          <a:p>
            <a:pPr marL="0" lvl="0" indent="0" algn="l" rtl="0">
              <a:spcBef>
                <a:spcPts val="0"/>
              </a:spcBef>
              <a:spcAft>
                <a:spcPts val="0"/>
              </a:spcAft>
              <a:buNone/>
            </a:pPr>
            <a:endParaRPr/>
          </a:p>
        </p:txBody>
      </p:sp>
      <p:sp>
        <p:nvSpPr>
          <p:cNvPr id="61" name="Google Shape;61;p14"/>
          <p:cNvSpPr txBox="1">
            <a:spLocks noGrp="1"/>
          </p:cNvSpPr>
          <p:nvPr>
            <p:ph type="body" idx="1"/>
          </p:nvPr>
        </p:nvSpPr>
        <p:spPr>
          <a:xfrm>
            <a:off x="2798225" y="1548100"/>
            <a:ext cx="6034200" cy="3020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40"/>
              <a:buNone/>
            </a:pPr>
            <a:r>
              <a:rPr lang="en" sz="1060">
                <a:solidFill>
                  <a:schemeClr val="dk1"/>
                </a:solidFill>
              </a:rPr>
              <a:t>Presentation: Reflection on Vauhini Vara's seminar at Stanford Institute for Human-Centered Artificial Intelligence, May 2025: </a:t>
            </a:r>
            <a:r>
              <a:rPr lang="en" sz="1060" b="1">
                <a:solidFill>
                  <a:schemeClr val="dk1"/>
                </a:solidFill>
              </a:rPr>
              <a:t>"</a:t>
            </a:r>
            <a:r>
              <a:rPr lang="en" sz="1060" b="1">
                <a:solidFill>
                  <a:schemeClr val="dk1"/>
                </a:solidFill>
                <a:highlight>
                  <a:srgbClr val="FFFFFF"/>
                </a:highlight>
              </a:rPr>
              <a:t>Vauhini Vara | The Impact of Al on Writing : What We Stand to Gain- and Lose- in Communication”</a:t>
            </a:r>
            <a:endParaRPr sz="1060" b="1">
              <a:solidFill>
                <a:schemeClr val="dk1"/>
              </a:solidFill>
              <a:highlight>
                <a:srgbClr val="FFFFFF"/>
              </a:highlight>
            </a:endParaRPr>
          </a:p>
          <a:p>
            <a:pPr marL="457200" lvl="0" indent="-295910" algn="l" rtl="0">
              <a:spcBef>
                <a:spcPts val="1200"/>
              </a:spcBef>
              <a:spcAft>
                <a:spcPts val="0"/>
              </a:spcAft>
              <a:buClr>
                <a:schemeClr val="dk1"/>
              </a:buClr>
              <a:buSzPts val="1060"/>
              <a:buChar char="●"/>
            </a:pPr>
            <a:r>
              <a:rPr lang="en" sz="1060">
                <a:solidFill>
                  <a:schemeClr val="dk1"/>
                </a:solidFill>
                <a:highlight>
                  <a:schemeClr val="lt1"/>
                </a:highlight>
              </a:rPr>
              <a:t>Central Insights: </a:t>
            </a:r>
            <a:endParaRPr sz="1060">
              <a:solidFill>
                <a:schemeClr val="dk1"/>
              </a:solidFill>
              <a:highlight>
                <a:schemeClr val="lt1"/>
              </a:highlight>
            </a:endParaRPr>
          </a:p>
          <a:p>
            <a:pPr marL="914400" lvl="1" indent="-295910" algn="l" rtl="0">
              <a:spcBef>
                <a:spcPts val="0"/>
              </a:spcBef>
              <a:spcAft>
                <a:spcPts val="0"/>
              </a:spcAft>
              <a:buClr>
                <a:schemeClr val="dk1"/>
              </a:buClr>
              <a:buSzPts val="1060"/>
              <a:buChar char="○"/>
            </a:pPr>
            <a:r>
              <a:rPr lang="en" sz="1060">
                <a:solidFill>
                  <a:schemeClr val="dk1"/>
                </a:solidFill>
                <a:highlight>
                  <a:schemeClr val="lt1"/>
                </a:highlight>
              </a:rPr>
              <a:t>Writing isn't output—it's thinking. AI both helps us and exploits us. While readers may be satisfied by AI-generated writing, Vara was not satisfied </a:t>
            </a:r>
            <a:r>
              <a:rPr lang="en" sz="1060" i="1">
                <a:solidFill>
                  <a:schemeClr val="dk1"/>
                </a:solidFill>
                <a:highlight>
                  <a:schemeClr val="lt1"/>
                </a:highlight>
              </a:rPr>
              <a:t>as a writer</a:t>
            </a:r>
            <a:r>
              <a:rPr lang="en" sz="1060">
                <a:solidFill>
                  <a:schemeClr val="dk1"/>
                </a:solidFill>
                <a:highlight>
                  <a:schemeClr val="lt1"/>
                </a:highlight>
              </a:rPr>
              <a:t> by AI-generated writing.</a:t>
            </a:r>
            <a:endParaRPr sz="1060">
              <a:solidFill>
                <a:schemeClr val="dk1"/>
              </a:solidFill>
              <a:highlight>
                <a:schemeClr val="lt1"/>
              </a:highlight>
            </a:endParaRPr>
          </a:p>
          <a:p>
            <a:pPr marL="914400" lvl="1" indent="-295910" algn="l" rtl="0">
              <a:spcBef>
                <a:spcPts val="0"/>
              </a:spcBef>
              <a:spcAft>
                <a:spcPts val="0"/>
              </a:spcAft>
              <a:buClr>
                <a:schemeClr val="dk1"/>
              </a:buClr>
              <a:buSzPts val="1060"/>
              <a:buChar char="○"/>
            </a:pPr>
            <a:r>
              <a:rPr lang="en" sz="1060">
                <a:solidFill>
                  <a:schemeClr val="dk1"/>
                </a:solidFill>
                <a:highlight>
                  <a:schemeClr val="lt1"/>
                </a:highlight>
              </a:rPr>
              <a:t>We have so much work to do our jobs responsibly with AI and it can feel Sisyphian(endless).</a:t>
            </a:r>
            <a:endParaRPr sz="1060">
              <a:solidFill>
                <a:schemeClr val="dk1"/>
              </a:solidFill>
              <a:highlight>
                <a:schemeClr val="lt1"/>
              </a:highlight>
            </a:endParaRPr>
          </a:p>
          <a:p>
            <a:pPr marL="457200" lvl="0" indent="-295910" algn="l" rtl="0">
              <a:spcBef>
                <a:spcPts val="0"/>
              </a:spcBef>
              <a:spcAft>
                <a:spcPts val="0"/>
              </a:spcAft>
              <a:buClr>
                <a:schemeClr val="dk1"/>
              </a:buClr>
              <a:buSzPts val="1060"/>
              <a:buChar char="●"/>
            </a:pPr>
            <a:r>
              <a:rPr lang="en" sz="1060">
                <a:solidFill>
                  <a:schemeClr val="dk1"/>
                </a:solidFill>
                <a:highlight>
                  <a:schemeClr val="lt1"/>
                </a:highlight>
              </a:rPr>
              <a:t>Central concerns: </a:t>
            </a:r>
            <a:endParaRPr sz="1060">
              <a:solidFill>
                <a:schemeClr val="dk1"/>
              </a:solidFill>
              <a:highlight>
                <a:schemeClr val="lt1"/>
              </a:highlight>
            </a:endParaRPr>
          </a:p>
          <a:p>
            <a:pPr marL="914400" lvl="1" indent="-295910" algn="l" rtl="0">
              <a:spcBef>
                <a:spcPts val="0"/>
              </a:spcBef>
              <a:spcAft>
                <a:spcPts val="0"/>
              </a:spcAft>
              <a:buClr>
                <a:schemeClr val="dk1"/>
              </a:buClr>
              <a:buSzPts val="1060"/>
              <a:buChar char="○"/>
            </a:pPr>
            <a:r>
              <a:rPr lang="en" sz="1060">
                <a:solidFill>
                  <a:schemeClr val="dk1"/>
                </a:solidFill>
                <a:highlight>
                  <a:schemeClr val="lt1"/>
                </a:highlight>
              </a:rPr>
              <a:t>How do we work</a:t>
            </a:r>
            <a:r>
              <a:rPr lang="en" sz="1060" i="1">
                <a:solidFill>
                  <a:schemeClr val="dk1"/>
                </a:solidFill>
                <a:highlight>
                  <a:schemeClr val="lt1"/>
                </a:highlight>
              </a:rPr>
              <a:t> responsibly</a:t>
            </a:r>
            <a:r>
              <a:rPr lang="en" sz="1060">
                <a:solidFill>
                  <a:schemeClr val="dk1"/>
                </a:solidFill>
                <a:highlight>
                  <a:schemeClr val="lt1"/>
                </a:highlight>
              </a:rPr>
              <a:t> on this Sisyphian task? </a:t>
            </a:r>
            <a:endParaRPr sz="1060">
              <a:solidFill>
                <a:schemeClr val="dk1"/>
              </a:solidFill>
              <a:highlight>
                <a:schemeClr val="lt1"/>
              </a:highlight>
            </a:endParaRPr>
          </a:p>
          <a:p>
            <a:pPr marL="914400" lvl="1" indent="-295910" algn="l" rtl="0">
              <a:spcBef>
                <a:spcPts val="0"/>
              </a:spcBef>
              <a:spcAft>
                <a:spcPts val="0"/>
              </a:spcAft>
              <a:buClr>
                <a:schemeClr val="dk1"/>
              </a:buClr>
              <a:buSzPts val="1060"/>
              <a:buChar char="○"/>
            </a:pPr>
            <a:r>
              <a:rPr lang="en" sz="1060">
                <a:solidFill>
                  <a:schemeClr val="dk1"/>
                </a:solidFill>
                <a:highlight>
                  <a:schemeClr val="lt1"/>
                </a:highlight>
              </a:rPr>
              <a:t>What is </a:t>
            </a:r>
            <a:r>
              <a:rPr lang="en" sz="1060" i="1">
                <a:solidFill>
                  <a:schemeClr val="dk1"/>
                </a:solidFill>
                <a:highlight>
                  <a:schemeClr val="lt1"/>
                </a:highlight>
              </a:rPr>
              <a:t>the university's r</a:t>
            </a:r>
            <a:r>
              <a:rPr lang="en" sz="1060">
                <a:solidFill>
                  <a:schemeClr val="dk1"/>
                </a:solidFill>
                <a:highlight>
                  <a:schemeClr val="lt1"/>
                </a:highlight>
              </a:rPr>
              <a:t>esponsibility to ensure that I know how to responsibly express and engage with AI so that it does not harm students, personally or systematically? Think environmental racism, future generations, and exploitation by prominent AI companies like OpenAI.</a:t>
            </a:r>
            <a:endParaRPr sz="760">
              <a:solidFill>
                <a:schemeClr val="dk1"/>
              </a:solidFill>
            </a:endParaRPr>
          </a:p>
        </p:txBody>
      </p:sp>
      <p:pic>
        <p:nvPicPr>
          <p:cNvPr id="62" name="Google Shape;62;p14" descr="A computer screen shot of a hand typing on a keyboard&#10;&#10;AI-generated content may be incorrect."/>
          <p:cNvPicPr preferRelativeResize="0"/>
          <p:nvPr/>
        </p:nvPicPr>
        <p:blipFill>
          <a:blip r:embed="rId3">
            <a:alphaModFix/>
          </a:blip>
          <a:stretch>
            <a:fillRect/>
          </a:stretch>
        </p:blipFill>
        <p:spPr>
          <a:xfrm>
            <a:off x="896299" y="1767000"/>
            <a:ext cx="1210300" cy="845475"/>
          </a:xfrm>
          <a:prstGeom prst="rect">
            <a:avLst/>
          </a:prstGeom>
          <a:noFill/>
          <a:ln>
            <a:noFill/>
          </a:ln>
        </p:spPr>
      </p:pic>
      <p:sp>
        <p:nvSpPr>
          <p:cNvPr id="63" name="Google Shape;63;p14"/>
          <p:cNvSpPr txBox="1"/>
          <p:nvPr/>
        </p:nvSpPr>
        <p:spPr>
          <a:xfrm>
            <a:off x="392551" y="1767001"/>
            <a:ext cx="795600" cy="795600"/>
          </a:xfrm>
          <a:prstGeom prst="rect">
            <a:avLst/>
          </a:prstGeom>
          <a:noFill/>
          <a:ln>
            <a:noFill/>
          </a:ln>
        </p:spPr>
        <p:txBody>
          <a:bodyPr spcFirstLastPara="1" wrap="square" lIns="24250" tIns="24250" rIns="24250" bIns="24250" anchor="ctr" anchorCtr="0">
            <a:noAutofit/>
          </a:bodyPr>
          <a:lstStyle/>
          <a:p>
            <a:pPr marL="0" lvl="0" indent="0" algn="l" rtl="0">
              <a:spcBef>
                <a:spcPts val="0"/>
              </a:spcBef>
              <a:spcAft>
                <a:spcPts val="0"/>
              </a:spcAft>
              <a:buNone/>
            </a:pPr>
            <a:r>
              <a:rPr lang="en" sz="371"/>
              <a:t> </a:t>
            </a:r>
            <a:endParaRPr sz="371"/>
          </a:p>
        </p:txBody>
      </p:sp>
      <p:pic>
        <p:nvPicPr>
          <p:cNvPr id="64" name="Google Shape;64;p14" title="IMG_4211.JPG"/>
          <p:cNvPicPr preferRelativeResize="0"/>
          <p:nvPr/>
        </p:nvPicPr>
        <p:blipFill rotWithShape="1">
          <a:blip r:embed="rId4">
            <a:alphaModFix/>
          </a:blip>
          <a:srcRect t="15237" b="10364"/>
          <a:stretch/>
        </p:blipFill>
        <p:spPr>
          <a:xfrm>
            <a:off x="1103650" y="3612632"/>
            <a:ext cx="795598" cy="789243"/>
          </a:xfrm>
          <a:prstGeom prst="rect">
            <a:avLst/>
          </a:prstGeom>
          <a:noFill/>
          <a:ln>
            <a:noFill/>
          </a:ln>
        </p:spPr>
      </p:pic>
      <p:pic>
        <p:nvPicPr>
          <p:cNvPr id="65" name="Google Shape;65;p14" title="Screenshot 2026-04-13 at 1.03.51 PM.png"/>
          <p:cNvPicPr preferRelativeResize="0"/>
          <p:nvPr/>
        </p:nvPicPr>
        <p:blipFill>
          <a:blip r:embed="rId5">
            <a:alphaModFix/>
          </a:blip>
          <a:stretch>
            <a:fillRect/>
          </a:stretch>
        </p:blipFill>
        <p:spPr>
          <a:xfrm>
            <a:off x="853500" y="2796375"/>
            <a:ext cx="1295876" cy="7273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Jacob Francisco Miranda; Department of Psychology</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71" name="Google Shape;71;p15"/>
          <p:cNvSpPr txBox="1">
            <a:spLocks noGrp="1"/>
          </p:cNvSpPr>
          <p:nvPr>
            <p:ph type="body" idx="1"/>
          </p:nvPr>
        </p:nvSpPr>
        <p:spPr>
          <a:xfrm>
            <a:off x="311700" y="1548100"/>
            <a:ext cx="8520600" cy="30207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 b="1"/>
              <a:t>Presentation: </a:t>
            </a:r>
            <a:endParaRPr b="1"/>
          </a:p>
          <a:p>
            <a:pPr marL="0" lvl="0" indent="0" algn="l" rtl="0">
              <a:spcBef>
                <a:spcPts val="1200"/>
              </a:spcBef>
              <a:spcAft>
                <a:spcPts val="0"/>
              </a:spcAft>
              <a:buNone/>
            </a:pPr>
            <a:r>
              <a:rPr lang="en" i="1"/>
              <a:t>The Psychology of the Human Element in AI-Driven Learning</a:t>
            </a:r>
            <a:endParaRPr i="1"/>
          </a:p>
          <a:p>
            <a:pPr marL="0" lvl="0" indent="0" algn="l" rtl="0">
              <a:spcBef>
                <a:spcPts val="1200"/>
              </a:spcBef>
              <a:spcAft>
                <a:spcPts val="0"/>
              </a:spcAft>
              <a:buNone/>
            </a:pPr>
            <a:endParaRPr/>
          </a:p>
          <a:p>
            <a:pPr marL="0" lvl="0" indent="0" algn="l" rtl="0">
              <a:spcBef>
                <a:spcPts val="1200"/>
              </a:spcBef>
              <a:spcAft>
                <a:spcPts val="0"/>
              </a:spcAft>
              <a:buClr>
                <a:schemeClr val="dk1"/>
              </a:buClr>
              <a:buSzPct val="61111"/>
              <a:buFont typeface="Arial"/>
              <a:buNone/>
            </a:pPr>
            <a:r>
              <a:rPr lang="en"/>
              <a:t>The Human Element that we bring:</a:t>
            </a:r>
            <a:endParaRPr/>
          </a:p>
          <a:p>
            <a:pPr marL="457200" lvl="0" indent="-325755" algn="l" rtl="0">
              <a:spcBef>
                <a:spcPts val="1200"/>
              </a:spcBef>
              <a:spcAft>
                <a:spcPts val="0"/>
              </a:spcAft>
              <a:buSzPct val="100000"/>
              <a:buChar char="●"/>
            </a:pPr>
            <a:r>
              <a:rPr lang="en"/>
              <a:t>Our relationships and network</a:t>
            </a:r>
            <a:endParaRPr/>
          </a:p>
          <a:p>
            <a:pPr marL="457200" lvl="0" indent="-325755" algn="l" rtl="0">
              <a:spcBef>
                <a:spcPts val="0"/>
              </a:spcBef>
              <a:spcAft>
                <a:spcPts val="0"/>
              </a:spcAft>
              <a:buSzPct val="100000"/>
              <a:buChar char="●"/>
            </a:pPr>
            <a:r>
              <a:rPr lang="en"/>
              <a:t>Our expert judgement</a:t>
            </a:r>
            <a:endParaRPr/>
          </a:p>
          <a:p>
            <a:pPr marL="457200" lvl="0" indent="-325755" algn="l" rtl="0">
              <a:spcBef>
                <a:spcPts val="0"/>
              </a:spcBef>
              <a:spcAft>
                <a:spcPts val="0"/>
              </a:spcAft>
              <a:buSzPct val="100000"/>
              <a:buChar char="●"/>
            </a:pPr>
            <a:r>
              <a:rPr lang="en"/>
              <a:t>Our presence</a:t>
            </a:r>
            <a:endParaRPr/>
          </a:p>
          <a:p>
            <a:pPr marL="457200" lvl="0" indent="-325755" algn="l" rtl="0">
              <a:spcBef>
                <a:spcPts val="0"/>
              </a:spcBef>
              <a:spcAft>
                <a:spcPts val="0"/>
              </a:spcAft>
              <a:buSzPct val="100000"/>
              <a:buChar char="●"/>
            </a:pPr>
            <a:r>
              <a:rPr lang="en"/>
              <a:t>And our </a:t>
            </a:r>
            <a:r>
              <a:rPr lang="en" i="1"/>
              <a:t>genuine</a:t>
            </a:r>
            <a:r>
              <a:rPr lang="en"/>
              <a:t> belief in their success.</a:t>
            </a:r>
            <a:endParaRPr/>
          </a:p>
          <a:p>
            <a:pPr marL="0" lvl="0" indent="0" algn="l" rtl="0">
              <a:spcBef>
                <a:spcPts val="1200"/>
              </a:spcBef>
              <a:spcAft>
                <a:spcPts val="1200"/>
              </a:spcAft>
              <a:buNone/>
            </a:pPr>
            <a:r>
              <a:rPr lang="en"/>
              <a:t>That’s </a:t>
            </a:r>
            <a:r>
              <a:rPr lang="en" b="1"/>
              <a:t>not </a:t>
            </a:r>
            <a:r>
              <a:rPr lang="en"/>
              <a:t>something AI can replace. ~</a:t>
            </a:r>
            <a:endParaRPr/>
          </a:p>
        </p:txBody>
      </p:sp>
      <p:pic>
        <p:nvPicPr>
          <p:cNvPr id="72" name="Google Shape;72;p15"/>
          <p:cNvPicPr preferRelativeResize="0"/>
          <p:nvPr/>
        </p:nvPicPr>
        <p:blipFill>
          <a:blip r:embed="rId3">
            <a:alphaModFix/>
          </a:blip>
          <a:stretch>
            <a:fillRect/>
          </a:stretch>
        </p:blipFill>
        <p:spPr>
          <a:xfrm>
            <a:off x="4571988" y="2571750"/>
            <a:ext cx="2495550" cy="2019300"/>
          </a:xfrm>
          <a:prstGeom prst="rect">
            <a:avLst/>
          </a:prstGeom>
          <a:noFill/>
          <a:ln>
            <a:noFill/>
          </a:ln>
        </p:spPr>
      </p:pic>
      <p:pic>
        <p:nvPicPr>
          <p:cNvPr id="73" name="Google Shape;73;p15" title="MIST lab logo.png"/>
          <p:cNvPicPr preferRelativeResize="0"/>
          <p:nvPr/>
        </p:nvPicPr>
        <p:blipFill>
          <a:blip r:embed="rId4">
            <a:alphaModFix/>
          </a:blip>
          <a:stretch>
            <a:fillRect/>
          </a:stretch>
        </p:blipFill>
        <p:spPr>
          <a:xfrm>
            <a:off x="6920475" y="2571750"/>
            <a:ext cx="1786875" cy="17868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Jiyoun Myung; Department of Statistics and Data Science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79" name="Google Shape;79;p16" title="Jiyoun Myung.jpg"/>
          <p:cNvPicPr preferRelativeResize="0"/>
          <p:nvPr/>
        </p:nvPicPr>
        <p:blipFill>
          <a:blip r:embed="rId3">
            <a:alphaModFix/>
          </a:blip>
          <a:stretch>
            <a:fillRect/>
          </a:stretch>
        </p:blipFill>
        <p:spPr>
          <a:xfrm>
            <a:off x="721800" y="2854000"/>
            <a:ext cx="1226076" cy="1393623"/>
          </a:xfrm>
          <a:prstGeom prst="rect">
            <a:avLst/>
          </a:prstGeom>
          <a:noFill/>
          <a:ln>
            <a:noFill/>
          </a:ln>
        </p:spPr>
      </p:pic>
      <p:pic>
        <p:nvPicPr>
          <p:cNvPr id="80" name="Google Shape;80;p16" title="Screenshot 2026-04-13 at 4.15.26 PM.png"/>
          <p:cNvPicPr preferRelativeResize="0"/>
          <p:nvPr/>
        </p:nvPicPr>
        <p:blipFill>
          <a:blip r:embed="rId4">
            <a:alphaModFix/>
          </a:blip>
          <a:stretch>
            <a:fillRect/>
          </a:stretch>
        </p:blipFill>
        <p:spPr>
          <a:xfrm rot="2">
            <a:off x="1340283" y="1527189"/>
            <a:ext cx="4823393" cy="1217547"/>
          </a:xfrm>
          <a:prstGeom prst="rect">
            <a:avLst/>
          </a:prstGeom>
          <a:noFill/>
          <a:ln>
            <a:noFill/>
          </a:ln>
        </p:spPr>
      </p:pic>
      <p:sp>
        <p:nvSpPr>
          <p:cNvPr id="81" name="Google Shape;81;p16"/>
          <p:cNvSpPr txBox="1"/>
          <p:nvPr/>
        </p:nvSpPr>
        <p:spPr>
          <a:xfrm>
            <a:off x="2256075" y="2770725"/>
            <a:ext cx="6260400" cy="1476900"/>
          </a:xfrm>
          <a:prstGeom prst="rect">
            <a:avLst/>
          </a:prstGeom>
          <a:noFill/>
          <a:ln>
            <a:noFill/>
          </a:ln>
        </p:spPr>
        <p:txBody>
          <a:bodyPr spcFirstLastPara="1" wrap="square" lIns="91425" tIns="91425" rIns="91425" bIns="91425" anchor="t" anchorCtr="0">
            <a:spAutoFit/>
          </a:bodyPr>
          <a:lstStyle/>
          <a:p>
            <a:pPr marL="457200" lvl="0" indent="-301625" algn="l" rtl="0">
              <a:spcBef>
                <a:spcPts val="0"/>
              </a:spcBef>
              <a:spcAft>
                <a:spcPts val="0"/>
              </a:spcAft>
              <a:buClr>
                <a:schemeClr val="dk2"/>
              </a:buClr>
              <a:buSzPts val="1150"/>
              <a:buChar char="●"/>
            </a:pPr>
            <a:r>
              <a:rPr lang="en" sz="1150">
                <a:solidFill>
                  <a:schemeClr val="dk2"/>
                </a:solidFill>
              </a:rPr>
              <a:t>When AI substitutes for human interaction or agency, it can increase loneliness, reduce belonging, and undermine long-term learning.</a:t>
            </a:r>
            <a:endParaRPr sz="1150">
              <a:solidFill>
                <a:schemeClr val="dk2"/>
              </a:solidFill>
            </a:endParaRPr>
          </a:p>
          <a:p>
            <a:pPr marL="457200" lvl="0" indent="-301625" algn="l" rtl="0">
              <a:spcBef>
                <a:spcPts val="0"/>
              </a:spcBef>
              <a:spcAft>
                <a:spcPts val="0"/>
              </a:spcAft>
              <a:buClr>
                <a:schemeClr val="dk2"/>
              </a:buClr>
              <a:buSzPts val="1150"/>
              <a:buChar char="●"/>
            </a:pPr>
            <a:r>
              <a:rPr lang="en" sz="1150">
                <a:solidFill>
                  <a:schemeClr val="dk2"/>
                </a:solidFill>
              </a:rPr>
              <a:t>AI is not inherently beneficial or harmful. Its effects depend on whether it is designed with psychological principles (e.g., scaffolding, engagement, cognitive load) in mind.</a:t>
            </a:r>
            <a:endParaRPr sz="1150">
              <a:solidFill>
                <a:schemeClr val="dk2"/>
              </a:solidFill>
            </a:endParaRPr>
          </a:p>
          <a:p>
            <a:pPr marL="457200" lvl="0" indent="-301625" algn="l" rtl="0">
              <a:lnSpc>
                <a:spcPct val="115000"/>
              </a:lnSpc>
              <a:spcBef>
                <a:spcPts val="0"/>
              </a:spcBef>
              <a:spcAft>
                <a:spcPts val="0"/>
              </a:spcAft>
              <a:buClr>
                <a:schemeClr val="dk2"/>
              </a:buClr>
              <a:buSzPts val="1150"/>
              <a:buChar char="●"/>
            </a:pPr>
            <a:r>
              <a:rPr lang="en" sz="1150">
                <a:solidFill>
                  <a:schemeClr val="dk2"/>
                </a:solidFill>
              </a:rPr>
              <a:t>Throughout this workshop, I have reflected on how to incorporate the human element into my Statistics classes in this rapidly changing AI era. While I have not yet fully determined the best approach, I am beginning to see a (clear) direction.</a:t>
            </a:r>
            <a:endParaRPr sz="1150">
              <a:solidFill>
                <a:schemeClr val="dk2"/>
              </a:solidFill>
            </a:endParaRPr>
          </a:p>
        </p:txBody>
      </p:sp>
      <p:sp>
        <p:nvSpPr>
          <p:cNvPr id="82" name="Google Shape;82;p16"/>
          <p:cNvSpPr txBox="1"/>
          <p:nvPr/>
        </p:nvSpPr>
        <p:spPr>
          <a:xfrm>
            <a:off x="6372575" y="2389200"/>
            <a:ext cx="1520700" cy="30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dk2"/>
                </a:solidFill>
              </a:rPr>
              <a:t>Infographic by Gemini</a:t>
            </a:r>
            <a:endParaRPr sz="1000">
              <a:solidFill>
                <a:schemeClr val="dk2"/>
              </a:solidFill>
            </a:endParaRPr>
          </a:p>
        </p:txBody>
      </p:sp>
      <p:sp>
        <p:nvSpPr>
          <p:cNvPr id="83" name="Google Shape;83;p16"/>
          <p:cNvSpPr txBox="1"/>
          <p:nvPr/>
        </p:nvSpPr>
        <p:spPr>
          <a:xfrm>
            <a:off x="488925" y="1114900"/>
            <a:ext cx="7301400" cy="45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rPr>
              <a:t>Presentation: Recent Research on AI in Psychology and Education</a:t>
            </a:r>
            <a:endParaRPr sz="180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Somak Paul; Department of Management</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89" name="Google Shape;89;p17"/>
          <p:cNvSpPr txBox="1">
            <a:spLocks noGrp="1"/>
          </p:cNvSpPr>
          <p:nvPr>
            <p:ph type="body" idx="1"/>
          </p:nvPr>
        </p:nvSpPr>
        <p:spPr>
          <a:xfrm>
            <a:off x="311700" y="938200"/>
            <a:ext cx="8520600" cy="38412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b="1"/>
              <a:t>Presentation: </a:t>
            </a:r>
            <a:r>
              <a:rPr lang="en"/>
              <a:t>Syncing Mind and Machines: Hybrid Cognitive Alignment as an Emergence Coordination Mechanism in Human-AI Collaboration</a:t>
            </a:r>
            <a:endParaRPr/>
          </a:p>
          <a:p>
            <a:pPr marL="914400" lvl="0" indent="457200" algn="l" rtl="0">
              <a:spcBef>
                <a:spcPts val="1200"/>
              </a:spcBef>
              <a:spcAft>
                <a:spcPts val="0"/>
              </a:spcAft>
              <a:buNone/>
            </a:pPr>
            <a:r>
              <a:rPr lang="en" sz="1300"/>
              <a:t>Key Takeaways:</a:t>
            </a:r>
            <a:endParaRPr sz="1300"/>
          </a:p>
          <a:p>
            <a:pPr marL="1828800" lvl="0" indent="-311150" algn="l" rtl="0">
              <a:spcBef>
                <a:spcPts val="1200"/>
              </a:spcBef>
              <a:spcAft>
                <a:spcPts val="0"/>
              </a:spcAft>
              <a:buSzPts val="1300"/>
              <a:buChar char="●"/>
            </a:pPr>
            <a:r>
              <a:rPr lang="en" sz="1300"/>
              <a:t>Conventional top-down organizational design involving hierarchy, plans, routines may not work in human-AI collaboration projects.</a:t>
            </a:r>
            <a:endParaRPr sz="1300"/>
          </a:p>
          <a:p>
            <a:pPr marL="1828800" lvl="0" indent="-311150" algn="l" rtl="0">
              <a:spcBef>
                <a:spcPts val="0"/>
              </a:spcBef>
              <a:spcAft>
                <a:spcPts val="0"/>
              </a:spcAft>
              <a:buSzPts val="1300"/>
              <a:buChar char="●"/>
            </a:pPr>
            <a:r>
              <a:rPr lang="en" sz="1300"/>
              <a:t>Organic bottom-up emergence, including mutual adjustment, collective sensemaking etc., has to be considered as well.</a:t>
            </a:r>
            <a:endParaRPr sz="1300"/>
          </a:p>
          <a:p>
            <a:pPr marL="1828800" lvl="0" indent="-311150" algn="l" rtl="0">
              <a:spcBef>
                <a:spcPts val="0"/>
              </a:spcBef>
              <a:spcAft>
                <a:spcPts val="0"/>
              </a:spcAft>
              <a:buSzPts val="1300"/>
              <a:buChar char="●"/>
            </a:pPr>
            <a:r>
              <a:rPr lang="en" sz="1300"/>
              <a:t>Organizational design, AI’s material properties, and human–AI interactions mutually affect one another and collectively drive who does what in human-AI collaboration projects.</a:t>
            </a:r>
            <a:endParaRPr sz="1300"/>
          </a:p>
          <a:p>
            <a:pPr marL="914400" lvl="0" indent="457200" algn="l" rtl="0">
              <a:spcBef>
                <a:spcPts val="1200"/>
              </a:spcBef>
              <a:spcAft>
                <a:spcPts val="0"/>
              </a:spcAft>
              <a:buNone/>
            </a:pPr>
            <a:r>
              <a:rPr lang="en" sz="1300"/>
              <a:t>Open Question:</a:t>
            </a:r>
            <a:endParaRPr sz="1300"/>
          </a:p>
          <a:p>
            <a:pPr marL="1828800" lvl="0" indent="-311150" algn="l" rtl="0">
              <a:spcBef>
                <a:spcPts val="1200"/>
              </a:spcBef>
              <a:spcAft>
                <a:spcPts val="0"/>
              </a:spcAft>
              <a:buSzPts val="1300"/>
              <a:buChar char="●"/>
            </a:pPr>
            <a:r>
              <a:rPr lang="en" sz="1300"/>
              <a:t>How do we acknowledge AI as fundamentally a labor issue and collectively decide from below to what extent AI should be integrated in collaboration projects?</a:t>
            </a:r>
            <a:endParaRPr sz="1300"/>
          </a:p>
        </p:txBody>
      </p:sp>
      <p:pic>
        <p:nvPicPr>
          <p:cNvPr id="90" name="Google Shape;90;p17"/>
          <p:cNvPicPr preferRelativeResize="0"/>
          <p:nvPr/>
        </p:nvPicPr>
        <p:blipFill>
          <a:blip r:embed="rId3">
            <a:alphaModFix/>
          </a:blip>
          <a:stretch>
            <a:fillRect/>
          </a:stretch>
        </p:blipFill>
        <p:spPr>
          <a:xfrm>
            <a:off x="311700" y="1834863"/>
            <a:ext cx="1379401" cy="20478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Lan Wang; Department of Management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96" name="Google Shape;96;p18"/>
          <p:cNvSpPr txBox="1">
            <a:spLocks noGrp="1"/>
          </p:cNvSpPr>
          <p:nvPr>
            <p:ph type="body" idx="1"/>
          </p:nvPr>
        </p:nvSpPr>
        <p:spPr>
          <a:xfrm>
            <a:off x="311700" y="1139850"/>
            <a:ext cx="8520600" cy="3429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t>Presentation: </a:t>
            </a:r>
            <a:r>
              <a:rPr lang="en"/>
              <a:t>A Literature Review on Human Element in AI</a:t>
            </a:r>
            <a:endParaRPr/>
          </a:p>
          <a:p>
            <a:pPr marL="0" lvl="0" indent="0" algn="l" rtl="0">
              <a:spcBef>
                <a:spcPts val="1200"/>
              </a:spcBef>
              <a:spcAft>
                <a:spcPts val="0"/>
              </a:spcAft>
              <a:buNone/>
            </a:pPr>
            <a:endParaRPr/>
          </a:p>
          <a:p>
            <a:pPr marL="457200" lvl="0" indent="0" algn="l" rtl="0">
              <a:spcBef>
                <a:spcPts val="1200"/>
              </a:spcBef>
              <a:spcAft>
                <a:spcPts val="0"/>
              </a:spcAft>
              <a:buNone/>
            </a:pPr>
            <a:endParaRPr/>
          </a:p>
          <a:p>
            <a:pPr marL="0" lvl="0" indent="0" algn="l" rtl="0">
              <a:spcBef>
                <a:spcPts val="1200"/>
              </a:spcBef>
              <a:spcAft>
                <a:spcPts val="1200"/>
              </a:spcAft>
              <a:buClr>
                <a:schemeClr val="dk1"/>
              </a:buClr>
              <a:buSzPts val="1100"/>
              <a:buFont typeface="Arial"/>
              <a:buNone/>
            </a:pPr>
            <a:endParaRPr/>
          </a:p>
        </p:txBody>
      </p:sp>
      <p:sp>
        <p:nvSpPr>
          <p:cNvPr id="97" name="Google Shape;97;p18"/>
          <p:cNvSpPr txBox="1"/>
          <p:nvPr/>
        </p:nvSpPr>
        <p:spPr>
          <a:xfrm>
            <a:off x="2561400" y="1607675"/>
            <a:ext cx="6061200" cy="2763000"/>
          </a:xfrm>
          <a:prstGeom prst="rect">
            <a:avLst/>
          </a:prstGeom>
          <a:noFill/>
          <a:ln>
            <a:noFill/>
          </a:ln>
        </p:spPr>
        <p:txBody>
          <a:bodyPr spcFirstLastPara="1" wrap="square" lIns="91425" tIns="91425" rIns="91425" bIns="91425" anchor="t" anchorCtr="0">
            <a:spAutoFit/>
          </a:bodyPr>
          <a:lstStyle/>
          <a:p>
            <a:pPr marL="457200" lvl="0" indent="-330200" algn="l" rtl="0">
              <a:lnSpc>
                <a:spcPct val="115000"/>
              </a:lnSpc>
              <a:spcBef>
                <a:spcPts val="0"/>
              </a:spcBef>
              <a:spcAft>
                <a:spcPts val="0"/>
              </a:spcAft>
              <a:buClr>
                <a:schemeClr val="dk2"/>
              </a:buClr>
              <a:buSzPts val="1600"/>
              <a:buChar char="●"/>
            </a:pPr>
            <a:r>
              <a:rPr lang="en" sz="1600">
                <a:solidFill>
                  <a:schemeClr val="dk2"/>
                </a:solidFill>
              </a:rPr>
              <a:t>Our discussion brought together diverse expertise and domain knowledge.</a:t>
            </a:r>
            <a:endParaRPr sz="1600">
              <a:solidFill>
                <a:schemeClr val="dk2"/>
              </a:solidFill>
            </a:endParaRPr>
          </a:p>
          <a:p>
            <a:pPr marL="457200" lvl="0" indent="-330200" algn="l" rtl="0">
              <a:lnSpc>
                <a:spcPct val="115000"/>
              </a:lnSpc>
              <a:spcBef>
                <a:spcPts val="0"/>
              </a:spcBef>
              <a:spcAft>
                <a:spcPts val="0"/>
              </a:spcAft>
              <a:buClr>
                <a:schemeClr val="dk2"/>
              </a:buClr>
              <a:buSzPts val="1600"/>
              <a:buChar char="●"/>
            </a:pPr>
            <a:r>
              <a:rPr lang="en" sz="1600">
                <a:solidFill>
                  <a:schemeClr val="dk2"/>
                </a:solidFill>
              </a:rPr>
              <a:t>It was valuable not only to talk about AI itself, but also to see how perspectives vary across different disciplines.</a:t>
            </a:r>
            <a:endParaRPr sz="1600">
              <a:solidFill>
                <a:schemeClr val="dk2"/>
              </a:solidFill>
            </a:endParaRPr>
          </a:p>
          <a:p>
            <a:pPr marL="457200" lvl="0" indent="-330200" algn="l" rtl="0">
              <a:lnSpc>
                <a:spcPct val="115000"/>
              </a:lnSpc>
              <a:spcBef>
                <a:spcPts val="0"/>
              </a:spcBef>
              <a:spcAft>
                <a:spcPts val="0"/>
              </a:spcAft>
              <a:buClr>
                <a:schemeClr val="dk2"/>
              </a:buClr>
              <a:buSzPts val="1600"/>
              <a:buChar char="●"/>
            </a:pPr>
            <a:r>
              <a:rPr lang="en" sz="1600">
                <a:solidFill>
                  <a:schemeClr val="dk2"/>
                </a:solidFill>
              </a:rPr>
              <a:t>The human element in AI involves recognizing and preserving the uniquely human competencies that AI can enhance, but not substitute.</a:t>
            </a:r>
            <a:endParaRPr sz="1600">
              <a:solidFill>
                <a:schemeClr val="dk2"/>
              </a:solidFill>
            </a:endParaRPr>
          </a:p>
          <a:p>
            <a:pPr marL="457200" lvl="0" indent="-342900" algn="l" rtl="0">
              <a:lnSpc>
                <a:spcPct val="115000"/>
              </a:lnSpc>
              <a:spcBef>
                <a:spcPts val="0"/>
              </a:spcBef>
              <a:spcAft>
                <a:spcPts val="0"/>
              </a:spcAft>
              <a:buClr>
                <a:schemeClr val="dk2"/>
              </a:buClr>
              <a:buSzPts val="1800"/>
              <a:buChar char="●"/>
            </a:pPr>
            <a:r>
              <a:rPr lang="en" sz="1600">
                <a:solidFill>
                  <a:schemeClr val="dk2"/>
                </a:solidFill>
              </a:rPr>
              <a:t>I was truly inspired by everyone’s enthusiasm and curiosity in exploring this topic</a:t>
            </a:r>
            <a:r>
              <a:rPr lang="en" sz="1800">
                <a:solidFill>
                  <a:schemeClr val="dk2"/>
                </a:solidFill>
              </a:rPr>
              <a:t>.</a:t>
            </a:r>
            <a:endParaRPr sz="1800">
              <a:solidFill>
                <a:schemeClr val="dk2"/>
              </a:solidFill>
            </a:endParaRPr>
          </a:p>
        </p:txBody>
      </p:sp>
      <p:pic>
        <p:nvPicPr>
          <p:cNvPr id="98" name="Google Shape;98;p18"/>
          <p:cNvPicPr preferRelativeResize="0"/>
          <p:nvPr/>
        </p:nvPicPr>
        <p:blipFill>
          <a:blip r:embed="rId3">
            <a:alphaModFix/>
          </a:blip>
          <a:stretch>
            <a:fillRect/>
          </a:stretch>
        </p:blipFill>
        <p:spPr>
          <a:xfrm>
            <a:off x="731538" y="1788613"/>
            <a:ext cx="1400175" cy="18764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Dina Ziadlou; Department of Management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04" name="Google Shape;104;p19"/>
          <p:cNvSpPr txBox="1">
            <a:spLocks noGrp="1"/>
          </p:cNvSpPr>
          <p:nvPr>
            <p:ph type="body" idx="1"/>
          </p:nvPr>
        </p:nvSpPr>
        <p:spPr>
          <a:xfrm>
            <a:off x="355200" y="1330625"/>
            <a:ext cx="8520600" cy="3020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t>Presentation: </a:t>
            </a:r>
            <a:r>
              <a:rPr lang="en">
                <a:solidFill>
                  <a:schemeClr val="dk1"/>
                </a:solidFill>
              </a:rPr>
              <a:t>AI, Higher Education and Sustainable Development Goals</a:t>
            </a:r>
            <a:endParaRPr>
              <a:solidFill>
                <a:schemeClr val="dk1"/>
              </a:solidFill>
            </a:endParaRPr>
          </a:p>
          <a:p>
            <a:pPr marL="0" lvl="0" indent="0" algn="l" rtl="0">
              <a:spcBef>
                <a:spcPts val="1200"/>
              </a:spcBef>
              <a:spcAft>
                <a:spcPts val="0"/>
              </a:spcAft>
              <a:buNone/>
            </a:pPr>
            <a:r>
              <a:rPr lang="en"/>
              <a:t>​</a:t>
            </a:r>
            <a:endParaRPr/>
          </a:p>
          <a:p>
            <a:pPr marL="0" lvl="0" indent="0" algn="l" rtl="0">
              <a:spcBef>
                <a:spcPts val="1200"/>
              </a:spcBef>
              <a:spcAft>
                <a:spcPts val="0"/>
              </a:spcAft>
              <a:buNone/>
            </a:pPr>
            <a:endParaRPr/>
          </a:p>
          <a:p>
            <a:pPr marL="0" lvl="0" indent="0" algn="l" rtl="0">
              <a:spcBef>
                <a:spcPts val="1200"/>
              </a:spcBef>
              <a:spcAft>
                <a:spcPts val="1200"/>
              </a:spcAft>
              <a:buClr>
                <a:schemeClr val="dk1"/>
              </a:buClr>
              <a:buSzPts val="1100"/>
              <a:buFont typeface="Arial"/>
              <a:buNone/>
            </a:pPr>
            <a:endParaRPr/>
          </a:p>
        </p:txBody>
      </p:sp>
      <p:pic>
        <p:nvPicPr>
          <p:cNvPr id="105" name="Google Shape;105;p19"/>
          <p:cNvPicPr preferRelativeResize="0"/>
          <p:nvPr/>
        </p:nvPicPr>
        <p:blipFill>
          <a:blip r:embed="rId3">
            <a:alphaModFix/>
          </a:blip>
          <a:stretch>
            <a:fillRect/>
          </a:stretch>
        </p:blipFill>
        <p:spPr>
          <a:xfrm>
            <a:off x="238475" y="1885600"/>
            <a:ext cx="2145149" cy="2920801"/>
          </a:xfrm>
          <a:prstGeom prst="rect">
            <a:avLst/>
          </a:prstGeom>
          <a:noFill/>
          <a:ln>
            <a:noFill/>
          </a:ln>
        </p:spPr>
      </p:pic>
      <p:sp>
        <p:nvSpPr>
          <p:cNvPr id="106" name="Google Shape;106;p19"/>
          <p:cNvSpPr txBox="1"/>
          <p:nvPr/>
        </p:nvSpPr>
        <p:spPr>
          <a:xfrm>
            <a:off x="2503225" y="1929100"/>
            <a:ext cx="3947400" cy="281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1"/>
                </a:solidFill>
              </a:rPr>
              <a:t>In my presentation on AI, Higher Education, and the Sustainable Development Goals (SDGs), I explore how artificial intelligence is reshaping the future of academia while advancing global sustainability priorities. The discussion highlights how AI-driven tools can enhance teaching, learning, research productivity, and institutional decision-making, enabling higher education institutions to become more adaptive, inclusive, and data-informed. At the same time, I emphasize the critical role universities play in aligning innovation with ethical responsibility and societal impact, particularly in addressing equity, quality education, and lifelong learning. By connecting AI applications in higher education with the SDGs, the presentation underscores</a:t>
            </a:r>
            <a:r>
              <a:rPr lang="en" sz="900" b="1">
                <a:solidFill>
                  <a:schemeClr val="dk1"/>
                </a:solidFill>
              </a:rPr>
              <a:t> </a:t>
            </a:r>
            <a:r>
              <a:rPr lang="en" sz="900" b="1">
                <a:solidFill>
                  <a:srgbClr val="0000FF"/>
                </a:solidFill>
              </a:rPr>
              <a:t>how technology can serve as a catalyst for achieving the vision of the United Nations Sustainable Development Goals, while ensuring that digital transformation remains human-centered, sustainable, and globally relevant.</a:t>
            </a:r>
            <a:endParaRPr sz="900" b="1">
              <a:solidFill>
                <a:srgbClr val="0000FF"/>
              </a:solidFill>
            </a:endParaRPr>
          </a:p>
          <a:p>
            <a:pPr marL="0" lvl="0" indent="0" algn="l" rtl="0">
              <a:spcBef>
                <a:spcPts val="0"/>
              </a:spcBef>
              <a:spcAft>
                <a:spcPts val="0"/>
              </a:spcAft>
              <a:buNone/>
            </a:pPr>
            <a:endParaRPr sz="900" b="1">
              <a:solidFill>
                <a:schemeClr val="dk1"/>
              </a:solidFill>
            </a:endParaRPr>
          </a:p>
          <a:p>
            <a:pPr marL="0" lvl="0" indent="0" algn="l" rtl="0">
              <a:spcBef>
                <a:spcPts val="0"/>
              </a:spcBef>
              <a:spcAft>
                <a:spcPts val="0"/>
              </a:spcAft>
              <a:buNone/>
            </a:pPr>
            <a:endParaRPr sz="900" b="1">
              <a:solidFill>
                <a:schemeClr val="dk1"/>
              </a:solidFill>
            </a:endParaRPr>
          </a:p>
          <a:p>
            <a:pPr marL="0" lvl="0" indent="0" algn="l" rtl="0">
              <a:spcBef>
                <a:spcPts val="0"/>
              </a:spcBef>
              <a:spcAft>
                <a:spcPts val="0"/>
              </a:spcAft>
              <a:buNone/>
            </a:pPr>
            <a:r>
              <a:rPr lang="en" sz="900" b="1">
                <a:solidFill>
                  <a:schemeClr val="dk1"/>
                </a:solidFill>
              </a:rPr>
              <a:t>Open Q: </a:t>
            </a:r>
            <a:r>
              <a:rPr lang="en" sz="900" b="1">
                <a:solidFill>
                  <a:srgbClr val="FF0000"/>
                </a:solidFill>
              </a:rPr>
              <a:t>How to Keep Human in the Loop and encourage the students understadn their capabilities, critical thinking, and innovations over the AI</a:t>
            </a:r>
            <a:r>
              <a:rPr lang="en" sz="900">
                <a:solidFill>
                  <a:srgbClr val="FF0000"/>
                </a:solidFill>
              </a:rPr>
              <a:t>? </a:t>
            </a:r>
            <a:endParaRPr sz="900">
              <a:solidFill>
                <a:srgbClr val="FF0000"/>
              </a:solidFill>
            </a:endParaRPr>
          </a:p>
        </p:txBody>
      </p:sp>
      <p:pic>
        <p:nvPicPr>
          <p:cNvPr id="107" name="Google Shape;107;p19"/>
          <p:cNvPicPr preferRelativeResize="0"/>
          <p:nvPr/>
        </p:nvPicPr>
        <p:blipFill>
          <a:blip r:embed="rId4">
            <a:alphaModFix/>
          </a:blip>
          <a:stretch>
            <a:fillRect/>
          </a:stretch>
        </p:blipFill>
        <p:spPr>
          <a:xfrm>
            <a:off x="6570225" y="1798600"/>
            <a:ext cx="2251776" cy="32798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20"/>
          <p:cNvPicPr preferRelativeResize="0"/>
          <p:nvPr/>
        </p:nvPicPr>
        <p:blipFill>
          <a:blip r:embed="rId3">
            <a:alphaModFix/>
          </a:blip>
          <a:stretch>
            <a:fillRect/>
          </a:stretch>
        </p:blipFill>
        <p:spPr>
          <a:xfrm>
            <a:off x="311700" y="172050"/>
            <a:ext cx="4572000" cy="2571750"/>
          </a:xfrm>
          <a:prstGeom prst="rect">
            <a:avLst/>
          </a:prstGeom>
          <a:noFill/>
          <a:ln>
            <a:noFill/>
          </a:ln>
        </p:spPr>
      </p:pic>
      <p:pic>
        <p:nvPicPr>
          <p:cNvPr id="113" name="Google Shape;113;p20"/>
          <p:cNvPicPr preferRelativeResize="0"/>
          <p:nvPr/>
        </p:nvPicPr>
        <p:blipFill>
          <a:blip r:embed="rId4">
            <a:alphaModFix/>
          </a:blip>
          <a:stretch>
            <a:fillRect/>
          </a:stretch>
        </p:blipFill>
        <p:spPr>
          <a:xfrm>
            <a:off x="5144875" y="228500"/>
            <a:ext cx="3955500" cy="2224969"/>
          </a:xfrm>
          <a:prstGeom prst="rect">
            <a:avLst/>
          </a:prstGeom>
          <a:noFill/>
          <a:ln>
            <a:noFill/>
          </a:ln>
        </p:spPr>
      </p:pic>
      <p:pic>
        <p:nvPicPr>
          <p:cNvPr id="114" name="Google Shape;114;p20"/>
          <p:cNvPicPr preferRelativeResize="0"/>
          <p:nvPr/>
        </p:nvPicPr>
        <p:blipFill>
          <a:blip r:embed="rId5">
            <a:alphaModFix/>
          </a:blip>
          <a:stretch>
            <a:fillRect/>
          </a:stretch>
        </p:blipFill>
        <p:spPr>
          <a:xfrm>
            <a:off x="1328850" y="2683175"/>
            <a:ext cx="6948475" cy="2703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QR Code- Shared Resources</a:t>
            </a:r>
            <a:endParaRPr/>
          </a:p>
        </p:txBody>
      </p:sp>
      <p:sp>
        <p:nvSpPr>
          <p:cNvPr id="120" name="Google Shape;120;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20000"/>
          </a:bodyPr>
          <a:lstStyle/>
          <a:p>
            <a:pPr marL="457200" lvl="0" indent="-342900" algn="l" rtl="0">
              <a:spcBef>
                <a:spcPts val="0"/>
              </a:spcBef>
              <a:spcAft>
                <a:spcPts val="0"/>
              </a:spcAft>
              <a:buSzPts val="1800"/>
              <a:buChar char="-"/>
            </a:pPr>
            <a:r>
              <a:rPr lang="en"/>
              <a:t>Our presentations</a:t>
            </a:r>
            <a:endParaRPr/>
          </a:p>
          <a:p>
            <a:pPr marL="457200" lvl="0" indent="-342900" algn="l" rtl="0">
              <a:spcBef>
                <a:spcPts val="0"/>
              </a:spcBef>
              <a:spcAft>
                <a:spcPts val="0"/>
              </a:spcAft>
              <a:buSzPts val="1800"/>
              <a:buChar char="-"/>
            </a:pPr>
            <a:r>
              <a:rPr lang="en"/>
              <a:t>Our recommended readings</a:t>
            </a:r>
            <a:endParaRPr/>
          </a:p>
          <a:p>
            <a:pPr marL="457200" lvl="0" indent="-342900" algn="l" rtl="0">
              <a:spcBef>
                <a:spcPts val="0"/>
              </a:spcBef>
              <a:spcAft>
                <a:spcPts val="0"/>
              </a:spcAft>
              <a:buSzPts val="1800"/>
              <a:buChar char="-"/>
            </a:pPr>
            <a:r>
              <a:rPr lang="en"/>
              <a:t>This Presentation</a:t>
            </a:r>
            <a:endParaRPr/>
          </a:p>
          <a:p>
            <a:pPr marL="457200" lvl="0" indent="0" algn="l" rtl="0">
              <a:spcBef>
                <a:spcPts val="1200"/>
              </a:spcBef>
              <a:spcAft>
                <a:spcPts val="0"/>
              </a:spcAft>
              <a:buNone/>
            </a:pPr>
            <a:endParaRPr/>
          </a:p>
          <a:p>
            <a:pPr marL="457200" lvl="0" indent="0" algn="l" rtl="0">
              <a:spcBef>
                <a:spcPts val="1200"/>
              </a:spcBef>
              <a:spcAft>
                <a:spcPts val="0"/>
              </a:spcAft>
              <a:buNone/>
            </a:pPr>
            <a:endParaRPr/>
          </a:p>
          <a:p>
            <a:pPr marL="457200" lvl="0" indent="0" algn="l" rtl="0">
              <a:spcBef>
                <a:spcPts val="1200"/>
              </a:spcBef>
              <a:spcAft>
                <a:spcPts val="0"/>
              </a:spcAft>
              <a:buNone/>
            </a:pPr>
            <a:endParaRPr/>
          </a:p>
          <a:p>
            <a:pPr marL="457200" lvl="0" indent="0" algn="l" rtl="0">
              <a:spcBef>
                <a:spcPts val="1200"/>
              </a:spcBef>
              <a:spcAft>
                <a:spcPts val="0"/>
              </a:spcAft>
              <a:buNone/>
            </a:pPr>
            <a:r>
              <a:rPr lang="en" u="sng">
                <a:solidFill>
                  <a:schemeClr val="hlink"/>
                </a:solidFill>
                <a:hlinkClick r:id="rId3"/>
              </a:rPr>
              <a:t>https://drive.google.com/drive/folders/1iEm1RA4THKAS5KnNFTPbEUvXKB4AX3EX?usp=drive_link</a:t>
            </a:r>
            <a:endParaRPr/>
          </a:p>
          <a:p>
            <a:pPr marL="0" lvl="0" indent="0" algn="l" rtl="0">
              <a:spcBef>
                <a:spcPts val="1200"/>
              </a:spcBef>
              <a:spcAft>
                <a:spcPts val="1200"/>
              </a:spcAft>
              <a:buNone/>
            </a:pPr>
            <a:endParaRPr/>
          </a:p>
        </p:txBody>
      </p:sp>
      <p:pic>
        <p:nvPicPr>
          <p:cNvPr id="121" name="Google Shape;121;p21" title="QR - Sp26 FWG Human Element in AI Driven Learning.png"/>
          <p:cNvPicPr preferRelativeResize="0"/>
          <p:nvPr/>
        </p:nvPicPr>
        <p:blipFill>
          <a:blip r:embed="rId4">
            <a:alphaModFix/>
          </a:blip>
          <a:stretch>
            <a:fillRect/>
          </a:stretch>
        </p:blipFill>
        <p:spPr>
          <a:xfrm>
            <a:off x="5418026" y="614600"/>
            <a:ext cx="2404301" cy="2404301"/>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923</Words>
  <Application>Microsoft Office PowerPoint</Application>
  <PresentationFormat>On-screen Show (16:9)</PresentationFormat>
  <Paragraphs>69</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Simple Light</vt:lpstr>
      <vt:lpstr>The Human Element in AI-Driven Learning</vt:lpstr>
      <vt:lpstr>Sara Borjas; Department of Writing, Languages, and Literatures </vt:lpstr>
      <vt:lpstr>Jacob Francisco Miranda; Department of Psychology  </vt:lpstr>
      <vt:lpstr>Jiyoun Myung; Department of Statistics and Data Science  </vt:lpstr>
      <vt:lpstr>Somak Paul; Department of Management  </vt:lpstr>
      <vt:lpstr>Lan Wang; Department of Management   </vt:lpstr>
      <vt:lpstr>Dina Ziadlou; Department of Management   </vt:lpstr>
      <vt:lpstr>PowerPoint Presentation</vt:lpstr>
      <vt:lpstr>QR Code- Shared Resources</vt:lpstr>
      <vt:lpstr>Our Group’s Collective Message</vt:lpstr>
      <vt:lpstr>Thank You to Dawna and the OFD for supporting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Dawna Komorosky</cp:lastModifiedBy>
  <cp:revision>2</cp:revision>
  <dcterms:modified xsi:type="dcterms:W3CDTF">2026-05-07T18:59:09Z</dcterms:modified>
</cp:coreProperties>
</file>