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10" r:id="rId2"/>
    <p:sldId id="311" r:id="rId3"/>
    <p:sldId id="314" r:id="rId4"/>
    <p:sldId id="282" r:id="rId5"/>
    <p:sldId id="312" r:id="rId6"/>
    <p:sldId id="287" r:id="rId7"/>
    <p:sldId id="301" r:id="rId8"/>
    <p:sldId id="291" r:id="rId9"/>
    <p:sldId id="293" r:id="rId10"/>
    <p:sldId id="288" r:id="rId11"/>
    <p:sldId id="317" r:id="rId12"/>
    <p:sldId id="31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7" autoAdjust="0"/>
    <p:restoredTop sz="94753"/>
  </p:normalViewPr>
  <p:slideViewPr>
    <p:cSldViewPr snapToGrid="0">
      <p:cViewPr varScale="1">
        <p:scale>
          <a:sx n="109" d="100"/>
          <a:sy n="109" d="100"/>
        </p:scale>
        <p:origin x="92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27F19C-675A-AC45-88F0-7BFCA866566E}" type="datetimeFigureOut">
              <a:rPr lang="en-US" smtClean="0"/>
              <a:t>6/29/2023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1262E-187A-8A4C-9A7A-FA979D12C6EB}" type="slidenum">
              <a:rPr lang="en-US" smtClean="0"/>
              <a:t>‹#›</a:t>
            </a:fld>
            <a:endParaRPr lang="en-US" dirty="0"/>
          </a:p>
        </p:txBody>
      </p:sp>
    </p:spTree>
    <p:extLst>
      <p:ext uri="{BB962C8B-B14F-4D97-AF65-F5344CB8AC3E}">
        <p14:creationId xmlns:p14="http://schemas.microsoft.com/office/powerpoint/2010/main" val="383990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61262E-187A-8A4C-9A7A-FA979D12C6EB}" type="slidenum">
              <a:rPr lang="en-US" smtClean="0"/>
              <a:t>1</a:t>
            </a:fld>
            <a:endParaRPr lang="en-US" dirty="0"/>
          </a:p>
        </p:txBody>
      </p:sp>
    </p:spTree>
    <p:extLst>
      <p:ext uri="{BB962C8B-B14F-4D97-AF65-F5344CB8AC3E}">
        <p14:creationId xmlns:p14="http://schemas.microsoft.com/office/powerpoint/2010/main" val="1094751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61262E-187A-8A4C-9A7A-FA979D12C6EB}" type="slidenum">
              <a:rPr lang="en-US" smtClean="0"/>
              <a:t>10</a:t>
            </a:fld>
            <a:endParaRPr lang="en-US" dirty="0"/>
          </a:p>
        </p:txBody>
      </p:sp>
    </p:spTree>
    <p:extLst>
      <p:ext uri="{BB962C8B-B14F-4D97-AF65-F5344CB8AC3E}">
        <p14:creationId xmlns:p14="http://schemas.microsoft.com/office/powerpoint/2010/main" val="3333082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61262E-187A-8A4C-9A7A-FA979D12C6EB}" type="slidenum">
              <a:rPr lang="en-US" smtClean="0"/>
              <a:t>11</a:t>
            </a:fld>
            <a:endParaRPr lang="en-US"/>
          </a:p>
        </p:txBody>
      </p:sp>
    </p:spTree>
    <p:extLst>
      <p:ext uri="{BB962C8B-B14F-4D97-AF65-F5344CB8AC3E}">
        <p14:creationId xmlns:p14="http://schemas.microsoft.com/office/powerpoint/2010/main" val="2745006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61262E-187A-8A4C-9A7A-FA979D12C6EB}" type="slidenum">
              <a:rPr lang="en-US" smtClean="0"/>
              <a:t>12</a:t>
            </a:fld>
            <a:endParaRPr lang="en-US"/>
          </a:p>
        </p:txBody>
      </p:sp>
    </p:spTree>
    <p:extLst>
      <p:ext uri="{BB962C8B-B14F-4D97-AF65-F5344CB8AC3E}">
        <p14:creationId xmlns:p14="http://schemas.microsoft.com/office/powerpoint/2010/main" val="2045121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61262E-187A-8A4C-9A7A-FA979D12C6EB}" type="slidenum">
              <a:rPr lang="en-US" smtClean="0"/>
              <a:t>2</a:t>
            </a:fld>
            <a:endParaRPr lang="en-US"/>
          </a:p>
        </p:txBody>
      </p:sp>
    </p:spTree>
    <p:extLst>
      <p:ext uri="{BB962C8B-B14F-4D97-AF65-F5344CB8AC3E}">
        <p14:creationId xmlns:p14="http://schemas.microsoft.com/office/powerpoint/2010/main" val="578189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61262E-187A-8A4C-9A7A-FA979D12C6EB}" type="slidenum">
              <a:rPr lang="en-US" smtClean="0"/>
              <a:t>3</a:t>
            </a:fld>
            <a:endParaRPr lang="en-US"/>
          </a:p>
        </p:txBody>
      </p:sp>
    </p:spTree>
    <p:extLst>
      <p:ext uri="{BB962C8B-B14F-4D97-AF65-F5344CB8AC3E}">
        <p14:creationId xmlns:p14="http://schemas.microsoft.com/office/powerpoint/2010/main" val="1678777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61262E-187A-8A4C-9A7A-FA979D12C6EB}" type="slidenum">
              <a:rPr lang="en-US" smtClean="0"/>
              <a:t>4</a:t>
            </a:fld>
            <a:endParaRPr lang="en-US" dirty="0"/>
          </a:p>
        </p:txBody>
      </p:sp>
    </p:spTree>
    <p:extLst>
      <p:ext uri="{BB962C8B-B14F-4D97-AF65-F5344CB8AC3E}">
        <p14:creationId xmlns:p14="http://schemas.microsoft.com/office/powerpoint/2010/main" val="578189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61262E-187A-8A4C-9A7A-FA979D12C6EB}" type="slidenum">
              <a:rPr lang="en-US" smtClean="0"/>
              <a:t>5</a:t>
            </a:fld>
            <a:endParaRPr lang="en-US"/>
          </a:p>
        </p:txBody>
      </p:sp>
    </p:spTree>
    <p:extLst>
      <p:ext uri="{BB962C8B-B14F-4D97-AF65-F5344CB8AC3E}">
        <p14:creationId xmlns:p14="http://schemas.microsoft.com/office/powerpoint/2010/main" val="2766743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61262E-187A-8A4C-9A7A-FA979D12C6EB}" type="slidenum">
              <a:rPr lang="en-US" smtClean="0"/>
              <a:t>6</a:t>
            </a:fld>
            <a:endParaRPr lang="en-US" dirty="0"/>
          </a:p>
        </p:txBody>
      </p:sp>
    </p:spTree>
    <p:extLst>
      <p:ext uri="{BB962C8B-B14F-4D97-AF65-F5344CB8AC3E}">
        <p14:creationId xmlns:p14="http://schemas.microsoft.com/office/powerpoint/2010/main" val="4040120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D61262E-187A-8A4C-9A7A-FA979D12C6EB}" type="slidenum">
              <a:rPr lang="en-US" smtClean="0"/>
              <a:t>7</a:t>
            </a:fld>
            <a:endParaRPr lang="en-US" dirty="0"/>
          </a:p>
        </p:txBody>
      </p:sp>
    </p:spTree>
    <p:extLst>
      <p:ext uri="{BB962C8B-B14F-4D97-AF65-F5344CB8AC3E}">
        <p14:creationId xmlns:p14="http://schemas.microsoft.com/office/powerpoint/2010/main" val="4116395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61262E-187A-8A4C-9A7A-FA979D12C6EB}" type="slidenum">
              <a:rPr lang="en-US" smtClean="0"/>
              <a:t>8</a:t>
            </a:fld>
            <a:endParaRPr lang="en-US" dirty="0"/>
          </a:p>
        </p:txBody>
      </p:sp>
    </p:spTree>
    <p:extLst>
      <p:ext uri="{BB962C8B-B14F-4D97-AF65-F5344CB8AC3E}">
        <p14:creationId xmlns:p14="http://schemas.microsoft.com/office/powerpoint/2010/main" val="2934269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61262E-187A-8A4C-9A7A-FA979D12C6EB}" type="slidenum">
              <a:rPr lang="en-US" smtClean="0"/>
              <a:t>9</a:t>
            </a:fld>
            <a:endParaRPr lang="en-US" dirty="0"/>
          </a:p>
        </p:txBody>
      </p:sp>
    </p:spTree>
    <p:extLst>
      <p:ext uri="{BB962C8B-B14F-4D97-AF65-F5344CB8AC3E}">
        <p14:creationId xmlns:p14="http://schemas.microsoft.com/office/powerpoint/2010/main" val="935619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E3972-B065-CC41-AE28-4DEC800ED8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0B554D-F9E5-1F4E-ACE2-E035125FF7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4CC262-4984-4F44-AB7B-E38CD0236C93}"/>
              </a:ext>
            </a:extLst>
          </p:cNvPr>
          <p:cNvSpPr>
            <a:spLocks noGrp="1"/>
          </p:cNvSpPr>
          <p:nvPr>
            <p:ph type="dt" sz="half" idx="10"/>
          </p:nvPr>
        </p:nvSpPr>
        <p:spPr/>
        <p:txBody>
          <a:bodyPr/>
          <a:lstStyle/>
          <a:p>
            <a:fld id="{4409A0B0-41BE-4077-88E7-F5FC9125F19C}" type="datetimeFigureOut">
              <a:rPr lang="en-US" smtClean="0"/>
              <a:t>6/29/2023</a:t>
            </a:fld>
            <a:endParaRPr lang="en-US" dirty="0"/>
          </a:p>
        </p:txBody>
      </p:sp>
      <p:sp>
        <p:nvSpPr>
          <p:cNvPr id="5" name="Footer Placeholder 4">
            <a:extLst>
              <a:ext uri="{FF2B5EF4-FFF2-40B4-BE49-F238E27FC236}">
                <a16:creationId xmlns:a16="http://schemas.microsoft.com/office/drawing/2014/main" id="{F8ABAE11-206F-E848-B3C9-5D056EB496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5198F4-A0C4-B947-9F8B-7E84A43603C2}"/>
              </a:ext>
            </a:extLst>
          </p:cNvPr>
          <p:cNvSpPr>
            <a:spLocks noGrp="1"/>
          </p:cNvSpPr>
          <p:nvPr>
            <p:ph type="sldNum" sz="quarter" idx="12"/>
          </p:nvPr>
        </p:nvSpPr>
        <p:spPr/>
        <p:txBody>
          <a:bodyPr/>
          <a:lstStyle/>
          <a:p>
            <a:fld id="{55725820-0674-4B82-96A0-7F1260AADF66}" type="slidenum">
              <a:rPr lang="en-US" smtClean="0"/>
              <a:t>‹#›</a:t>
            </a:fld>
            <a:endParaRPr lang="en-US" dirty="0"/>
          </a:p>
        </p:txBody>
      </p:sp>
    </p:spTree>
    <p:extLst>
      <p:ext uri="{BB962C8B-B14F-4D97-AF65-F5344CB8AC3E}">
        <p14:creationId xmlns:p14="http://schemas.microsoft.com/office/powerpoint/2010/main" val="882326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AADD5-778A-5640-ABA0-A78863AFAE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CAA281-30FD-F742-8B1A-8CF81A5C52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50B7D-4239-174F-9C33-B08511BD8D64}"/>
              </a:ext>
            </a:extLst>
          </p:cNvPr>
          <p:cNvSpPr>
            <a:spLocks noGrp="1"/>
          </p:cNvSpPr>
          <p:nvPr>
            <p:ph type="dt" sz="half" idx="10"/>
          </p:nvPr>
        </p:nvSpPr>
        <p:spPr/>
        <p:txBody>
          <a:bodyPr/>
          <a:lstStyle/>
          <a:p>
            <a:fld id="{4409A0B0-41BE-4077-88E7-F5FC9125F19C}" type="datetimeFigureOut">
              <a:rPr lang="en-US" smtClean="0"/>
              <a:t>6/29/2023</a:t>
            </a:fld>
            <a:endParaRPr lang="en-US" dirty="0"/>
          </a:p>
        </p:txBody>
      </p:sp>
      <p:sp>
        <p:nvSpPr>
          <p:cNvPr id="5" name="Footer Placeholder 4">
            <a:extLst>
              <a:ext uri="{FF2B5EF4-FFF2-40B4-BE49-F238E27FC236}">
                <a16:creationId xmlns:a16="http://schemas.microsoft.com/office/drawing/2014/main" id="{B92CC98F-5D83-0A40-A1F8-A61701E74A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821099-27C1-C847-B842-6B55E23FCB54}"/>
              </a:ext>
            </a:extLst>
          </p:cNvPr>
          <p:cNvSpPr>
            <a:spLocks noGrp="1"/>
          </p:cNvSpPr>
          <p:nvPr>
            <p:ph type="sldNum" sz="quarter" idx="12"/>
          </p:nvPr>
        </p:nvSpPr>
        <p:spPr/>
        <p:txBody>
          <a:bodyPr/>
          <a:lstStyle/>
          <a:p>
            <a:fld id="{55725820-0674-4B82-96A0-7F1260AADF66}" type="slidenum">
              <a:rPr lang="en-US" smtClean="0"/>
              <a:t>‹#›</a:t>
            </a:fld>
            <a:endParaRPr lang="en-US" dirty="0"/>
          </a:p>
        </p:txBody>
      </p:sp>
    </p:spTree>
    <p:extLst>
      <p:ext uri="{BB962C8B-B14F-4D97-AF65-F5344CB8AC3E}">
        <p14:creationId xmlns:p14="http://schemas.microsoft.com/office/powerpoint/2010/main" val="3925747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D683A2-1A66-0F4A-8A6F-1A801C94F1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E13083-8E81-EB47-8CC2-D54132CDADE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E8C60-511F-D24F-B0BF-46255684A9D2}"/>
              </a:ext>
            </a:extLst>
          </p:cNvPr>
          <p:cNvSpPr>
            <a:spLocks noGrp="1"/>
          </p:cNvSpPr>
          <p:nvPr>
            <p:ph type="dt" sz="half" idx="10"/>
          </p:nvPr>
        </p:nvSpPr>
        <p:spPr/>
        <p:txBody>
          <a:bodyPr/>
          <a:lstStyle/>
          <a:p>
            <a:fld id="{4409A0B0-41BE-4077-88E7-F5FC9125F19C}" type="datetimeFigureOut">
              <a:rPr lang="en-US" smtClean="0"/>
              <a:t>6/29/2023</a:t>
            </a:fld>
            <a:endParaRPr lang="en-US" dirty="0"/>
          </a:p>
        </p:txBody>
      </p:sp>
      <p:sp>
        <p:nvSpPr>
          <p:cNvPr id="5" name="Footer Placeholder 4">
            <a:extLst>
              <a:ext uri="{FF2B5EF4-FFF2-40B4-BE49-F238E27FC236}">
                <a16:creationId xmlns:a16="http://schemas.microsoft.com/office/drawing/2014/main" id="{5810C489-80CA-664D-95C0-6FD6B71DCA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49DACD-574E-5640-A878-1C914367BDF4}"/>
              </a:ext>
            </a:extLst>
          </p:cNvPr>
          <p:cNvSpPr>
            <a:spLocks noGrp="1"/>
          </p:cNvSpPr>
          <p:nvPr>
            <p:ph type="sldNum" sz="quarter" idx="12"/>
          </p:nvPr>
        </p:nvSpPr>
        <p:spPr/>
        <p:txBody>
          <a:bodyPr/>
          <a:lstStyle/>
          <a:p>
            <a:fld id="{55725820-0674-4B82-96A0-7F1260AADF66}" type="slidenum">
              <a:rPr lang="en-US" smtClean="0"/>
              <a:t>‹#›</a:t>
            </a:fld>
            <a:endParaRPr lang="en-US" dirty="0"/>
          </a:p>
        </p:txBody>
      </p:sp>
    </p:spTree>
    <p:extLst>
      <p:ext uri="{BB962C8B-B14F-4D97-AF65-F5344CB8AC3E}">
        <p14:creationId xmlns:p14="http://schemas.microsoft.com/office/powerpoint/2010/main" val="2410723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60CE8-68A2-CC49-AED8-5A694BBA31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124978-853B-034F-915E-E3B6B7B11D2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F6B131-B218-4D42-8706-4C8C389800D1}"/>
              </a:ext>
            </a:extLst>
          </p:cNvPr>
          <p:cNvSpPr>
            <a:spLocks noGrp="1"/>
          </p:cNvSpPr>
          <p:nvPr>
            <p:ph type="dt" sz="half" idx="10"/>
          </p:nvPr>
        </p:nvSpPr>
        <p:spPr/>
        <p:txBody>
          <a:bodyPr/>
          <a:lstStyle/>
          <a:p>
            <a:fld id="{4409A0B0-41BE-4077-88E7-F5FC9125F19C}" type="datetimeFigureOut">
              <a:rPr lang="en-US" smtClean="0"/>
              <a:t>6/29/2023</a:t>
            </a:fld>
            <a:endParaRPr lang="en-US" dirty="0"/>
          </a:p>
        </p:txBody>
      </p:sp>
      <p:sp>
        <p:nvSpPr>
          <p:cNvPr id="5" name="Footer Placeholder 4">
            <a:extLst>
              <a:ext uri="{FF2B5EF4-FFF2-40B4-BE49-F238E27FC236}">
                <a16:creationId xmlns:a16="http://schemas.microsoft.com/office/drawing/2014/main" id="{22AFAED5-03D2-EC43-8E8A-D9A2DF7CF0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902773-C1C2-F34F-A647-E1FDCAE37B1E}"/>
              </a:ext>
            </a:extLst>
          </p:cNvPr>
          <p:cNvSpPr>
            <a:spLocks noGrp="1"/>
          </p:cNvSpPr>
          <p:nvPr>
            <p:ph type="sldNum" sz="quarter" idx="12"/>
          </p:nvPr>
        </p:nvSpPr>
        <p:spPr/>
        <p:txBody>
          <a:bodyPr/>
          <a:lstStyle/>
          <a:p>
            <a:fld id="{55725820-0674-4B82-96A0-7F1260AADF66}" type="slidenum">
              <a:rPr lang="en-US" smtClean="0"/>
              <a:t>‹#›</a:t>
            </a:fld>
            <a:endParaRPr lang="en-US" dirty="0"/>
          </a:p>
        </p:txBody>
      </p:sp>
    </p:spTree>
    <p:extLst>
      <p:ext uri="{BB962C8B-B14F-4D97-AF65-F5344CB8AC3E}">
        <p14:creationId xmlns:p14="http://schemas.microsoft.com/office/powerpoint/2010/main" val="688661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511C5-C966-9748-8A9C-02B96FA19D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C52C78-E3A8-1340-A239-842E48ADAD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00C4132-3BA0-9144-B57A-49FA7ABB14B5}"/>
              </a:ext>
            </a:extLst>
          </p:cNvPr>
          <p:cNvSpPr>
            <a:spLocks noGrp="1"/>
          </p:cNvSpPr>
          <p:nvPr>
            <p:ph type="dt" sz="half" idx="10"/>
          </p:nvPr>
        </p:nvSpPr>
        <p:spPr/>
        <p:txBody>
          <a:bodyPr/>
          <a:lstStyle/>
          <a:p>
            <a:fld id="{4409A0B0-41BE-4077-88E7-F5FC9125F19C}" type="datetimeFigureOut">
              <a:rPr lang="en-US" smtClean="0"/>
              <a:t>6/29/2023</a:t>
            </a:fld>
            <a:endParaRPr lang="en-US" dirty="0"/>
          </a:p>
        </p:txBody>
      </p:sp>
      <p:sp>
        <p:nvSpPr>
          <p:cNvPr id="5" name="Footer Placeholder 4">
            <a:extLst>
              <a:ext uri="{FF2B5EF4-FFF2-40B4-BE49-F238E27FC236}">
                <a16:creationId xmlns:a16="http://schemas.microsoft.com/office/drawing/2014/main" id="{E1753215-D3AE-8F43-B2CA-062830BE59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122BB73-98BD-1342-946E-F4170FA07481}"/>
              </a:ext>
            </a:extLst>
          </p:cNvPr>
          <p:cNvSpPr>
            <a:spLocks noGrp="1"/>
          </p:cNvSpPr>
          <p:nvPr>
            <p:ph type="sldNum" sz="quarter" idx="12"/>
          </p:nvPr>
        </p:nvSpPr>
        <p:spPr/>
        <p:txBody>
          <a:bodyPr/>
          <a:lstStyle/>
          <a:p>
            <a:fld id="{55725820-0674-4B82-96A0-7F1260AADF66}" type="slidenum">
              <a:rPr lang="en-US" smtClean="0"/>
              <a:t>‹#›</a:t>
            </a:fld>
            <a:endParaRPr lang="en-US" dirty="0"/>
          </a:p>
        </p:txBody>
      </p:sp>
    </p:spTree>
    <p:extLst>
      <p:ext uri="{BB962C8B-B14F-4D97-AF65-F5344CB8AC3E}">
        <p14:creationId xmlns:p14="http://schemas.microsoft.com/office/powerpoint/2010/main" val="2095553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854CD-F793-A444-AD0A-E8ECBDE352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193499-8655-D941-888A-AB5D03E2538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921A61-921D-EB46-85A0-D23E77C22A9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79A3C4-D145-5D49-BBD8-FCAF4C05859F}"/>
              </a:ext>
            </a:extLst>
          </p:cNvPr>
          <p:cNvSpPr>
            <a:spLocks noGrp="1"/>
          </p:cNvSpPr>
          <p:nvPr>
            <p:ph type="dt" sz="half" idx="10"/>
          </p:nvPr>
        </p:nvSpPr>
        <p:spPr/>
        <p:txBody>
          <a:bodyPr/>
          <a:lstStyle/>
          <a:p>
            <a:fld id="{4409A0B0-41BE-4077-88E7-F5FC9125F19C}" type="datetimeFigureOut">
              <a:rPr lang="en-US" smtClean="0"/>
              <a:t>6/29/2023</a:t>
            </a:fld>
            <a:endParaRPr lang="en-US" dirty="0"/>
          </a:p>
        </p:txBody>
      </p:sp>
      <p:sp>
        <p:nvSpPr>
          <p:cNvPr id="6" name="Footer Placeholder 5">
            <a:extLst>
              <a:ext uri="{FF2B5EF4-FFF2-40B4-BE49-F238E27FC236}">
                <a16:creationId xmlns:a16="http://schemas.microsoft.com/office/drawing/2014/main" id="{903F7A44-7BBC-C045-BC9C-E6E6C7C090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6529010-BEFF-3D46-A805-5390024DCDB2}"/>
              </a:ext>
            </a:extLst>
          </p:cNvPr>
          <p:cNvSpPr>
            <a:spLocks noGrp="1"/>
          </p:cNvSpPr>
          <p:nvPr>
            <p:ph type="sldNum" sz="quarter" idx="12"/>
          </p:nvPr>
        </p:nvSpPr>
        <p:spPr/>
        <p:txBody>
          <a:bodyPr/>
          <a:lstStyle/>
          <a:p>
            <a:fld id="{55725820-0674-4B82-96A0-7F1260AADF66}" type="slidenum">
              <a:rPr lang="en-US" smtClean="0"/>
              <a:t>‹#›</a:t>
            </a:fld>
            <a:endParaRPr lang="en-US" dirty="0"/>
          </a:p>
        </p:txBody>
      </p:sp>
    </p:spTree>
    <p:extLst>
      <p:ext uri="{BB962C8B-B14F-4D97-AF65-F5344CB8AC3E}">
        <p14:creationId xmlns:p14="http://schemas.microsoft.com/office/powerpoint/2010/main" val="184582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82AA5-8055-0340-A403-D8D7E229A1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A01A17-DCB2-0D40-B59A-47DB973208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31C9CA0-0CA3-DB40-98FE-CEF0170B98B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0354E4-930E-824F-BF02-1E248DBE75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F69DFA-8BCF-8449-9539-01DE267A6C6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E02FCE-8049-314F-B9D8-D98B56934839}"/>
              </a:ext>
            </a:extLst>
          </p:cNvPr>
          <p:cNvSpPr>
            <a:spLocks noGrp="1"/>
          </p:cNvSpPr>
          <p:nvPr>
            <p:ph type="dt" sz="half" idx="10"/>
          </p:nvPr>
        </p:nvSpPr>
        <p:spPr/>
        <p:txBody>
          <a:bodyPr/>
          <a:lstStyle/>
          <a:p>
            <a:fld id="{4409A0B0-41BE-4077-88E7-F5FC9125F19C}" type="datetimeFigureOut">
              <a:rPr lang="en-US" smtClean="0"/>
              <a:t>6/29/2023</a:t>
            </a:fld>
            <a:endParaRPr lang="en-US" dirty="0"/>
          </a:p>
        </p:txBody>
      </p:sp>
      <p:sp>
        <p:nvSpPr>
          <p:cNvPr id="8" name="Footer Placeholder 7">
            <a:extLst>
              <a:ext uri="{FF2B5EF4-FFF2-40B4-BE49-F238E27FC236}">
                <a16:creationId xmlns:a16="http://schemas.microsoft.com/office/drawing/2014/main" id="{64C970D6-C442-B947-BD2A-72A031AD3A3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A11DFB9-AE78-B34F-8505-21B07901DFE1}"/>
              </a:ext>
            </a:extLst>
          </p:cNvPr>
          <p:cNvSpPr>
            <a:spLocks noGrp="1"/>
          </p:cNvSpPr>
          <p:nvPr>
            <p:ph type="sldNum" sz="quarter" idx="12"/>
          </p:nvPr>
        </p:nvSpPr>
        <p:spPr/>
        <p:txBody>
          <a:bodyPr/>
          <a:lstStyle/>
          <a:p>
            <a:fld id="{55725820-0674-4B82-96A0-7F1260AADF66}" type="slidenum">
              <a:rPr lang="en-US" smtClean="0"/>
              <a:t>‹#›</a:t>
            </a:fld>
            <a:endParaRPr lang="en-US" dirty="0"/>
          </a:p>
        </p:txBody>
      </p:sp>
    </p:spTree>
    <p:extLst>
      <p:ext uri="{BB962C8B-B14F-4D97-AF65-F5344CB8AC3E}">
        <p14:creationId xmlns:p14="http://schemas.microsoft.com/office/powerpoint/2010/main" val="4110171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FC4A9-EF30-3645-9244-01367C5E70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C8142C-AF10-4B46-9FD7-FCD2A4572F12}"/>
              </a:ext>
            </a:extLst>
          </p:cNvPr>
          <p:cNvSpPr>
            <a:spLocks noGrp="1"/>
          </p:cNvSpPr>
          <p:nvPr>
            <p:ph type="dt" sz="half" idx="10"/>
          </p:nvPr>
        </p:nvSpPr>
        <p:spPr/>
        <p:txBody>
          <a:bodyPr/>
          <a:lstStyle/>
          <a:p>
            <a:fld id="{4409A0B0-41BE-4077-88E7-F5FC9125F19C}" type="datetimeFigureOut">
              <a:rPr lang="en-US" smtClean="0"/>
              <a:t>6/29/2023</a:t>
            </a:fld>
            <a:endParaRPr lang="en-US" dirty="0"/>
          </a:p>
        </p:txBody>
      </p:sp>
      <p:sp>
        <p:nvSpPr>
          <p:cNvPr id="4" name="Footer Placeholder 3">
            <a:extLst>
              <a:ext uri="{FF2B5EF4-FFF2-40B4-BE49-F238E27FC236}">
                <a16:creationId xmlns:a16="http://schemas.microsoft.com/office/drawing/2014/main" id="{228C5B74-3710-A64A-AA49-E53DCAB74A8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38C1C20-DDA1-834B-918E-7E83AB3155E7}"/>
              </a:ext>
            </a:extLst>
          </p:cNvPr>
          <p:cNvSpPr>
            <a:spLocks noGrp="1"/>
          </p:cNvSpPr>
          <p:nvPr>
            <p:ph type="sldNum" sz="quarter" idx="12"/>
          </p:nvPr>
        </p:nvSpPr>
        <p:spPr/>
        <p:txBody>
          <a:bodyPr/>
          <a:lstStyle/>
          <a:p>
            <a:fld id="{55725820-0674-4B82-96A0-7F1260AADF66}" type="slidenum">
              <a:rPr lang="en-US" smtClean="0"/>
              <a:t>‹#›</a:t>
            </a:fld>
            <a:endParaRPr lang="en-US" dirty="0"/>
          </a:p>
        </p:txBody>
      </p:sp>
    </p:spTree>
    <p:extLst>
      <p:ext uri="{BB962C8B-B14F-4D97-AF65-F5344CB8AC3E}">
        <p14:creationId xmlns:p14="http://schemas.microsoft.com/office/powerpoint/2010/main" val="835465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5DE135-6A7D-CF4C-8479-9B343644BBF8}"/>
              </a:ext>
            </a:extLst>
          </p:cNvPr>
          <p:cNvSpPr>
            <a:spLocks noGrp="1"/>
          </p:cNvSpPr>
          <p:nvPr>
            <p:ph type="dt" sz="half" idx="10"/>
          </p:nvPr>
        </p:nvSpPr>
        <p:spPr/>
        <p:txBody>
          <a:bodyPr/>
          <a:lstStyle/>
          <a:p>
            <a:fld id="{4409A0B0-41BE-4077-88E7-F5FC9125F19C}" type="datetimeFigureOut">
              <a:rPr lang="en-US" smtClean="0"/>
              <a:t>6/29/2023</a:t>
            </a:fld>
            <a:endParaRPr lang="en-US" dirty="0"/>
          </a:p>
        </p:txBody>
      </p:sp>
      <p:sp>
        <p:nvSpPr>
          <p:cNvPr id="3" name="Footer Placeholder 2">
            <a:extLst>
              <a:ext uri="{FF2B5EF4-FFF2-40B4-BE49-F238E27FC236}">
                <a16:creationId xmlns:a16="http://schemas.microsoft.com/office/drawing/2014/main" id="{C486103D-7CD3-9842-9EDA-CC43D6DF4C4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20DECF0-2004-E348-A83B-F2644B6C6D6D}"/>
              </a:ext>
            </a:extLst>
          </p:cNvPr>
          <p:cNvSpPr>
            <a:spLocks noGrp="1"/>
          </p:cNvSpPr>
          <p:nvPr>
            <p:ph type="sldNum" sz="quarter" idx="12"/>
          </p:nvPr>
        </p:nvSpPr>
        <p:spPr/>
        <p:txBody>
          <a:bodyPr/>
          <a:lstStyle/>
          <a:p>
            <a:fld id="{55725820-0674-4B82-96A0-7F1260AADF66}" type="slidenum">
              <a:rPr lang="en-US" smtClean="0"/>
              <a:t>‹#›</a:t>
            </a:fld>
            <a:endParaRPr lang="en-US" dirty="0"/>
          </a:p>
        </p:txBody>
      </p:sp>
    </p:spTree>
    <p:extLst>
      <p:ext uri="{BB962C8B-B14F-4D97-AF65-F5344CB8AC3E}">
        <p14:creationId xmlns:p14="http://schemas.microsoft.com/office/powerpoint/2010/main" val="3628298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CF735-30EE-984D-B46D-5B8D5512A4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978949-4C06-3A4C-AF53-EF9A4A4517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65ADBC-E2D5-0A4C-83E0-FD2A8FFC1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F6862B-7FC2-8D44-BB50-86D3EBEC485A}"/>
              </a:ext>
            </a:extLst>
          </p:cNvPr>
          <p:cNvSpPr>
            <a:spLocks noGrp="1"/>
          </p:cNvSpPr>
          <p:nvPr>
            <p:ph type="dt" sz="half" idx="10"/>
          </p:nvPr>
        </p:nvSpPr>
        <p:spPr/>
        <p:txBody>
          <a:bodyPr/>
          <a:lstStyle/>
          <a:p>
            <a:fld id="{4409A0B0-41BE-4077-88E7-F5FC9125F19C}" type="datetimeFigureOut">
              <a:rPr lang="en-US" smtClean="0"/>
              <a:t>6/29/2023</a:t>
            </a:fld>
            <a:endParaRPr lang="en-US" dirty="0"/>
          </a:p>
        </p:txBody>
      </p:sp>
      <p:sp>
        <p:nvSpPr>
          <p:cNvPr id="6" name="Footer Placeholder 5">
            <a:extLst>
              <a:ext uri="{FF2B5EF4-FFF2-40B4-BE49-F238E27FC236}">
                <a16:creationId xmlns:a16="http://schemas.microsoft.com/office/drawing/2014/main" id="{1B712AF6-718B-304B-8CC5-03E7C986AA5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1D6AF4D-6106-8A48-B3FA-2750DC07F656}"/>
              </a:ext>
            </a:extLst>
          </p:cNvPr>
          <p:cNvSpPr>
            <a:spLocks noGrp="1"/>
          </p:cNvSpPr>
          <p:nvPr>
            <p:ph type="sldNum" sz="quarter" idx="12"/>
          </p:nvPr>
        </p:nvSpPr>
        <p:spPr/>
        <p:txBody>
          <a:bodyPr/>
          <a:lstStyle/>
          <a:p>
            <a:fld id="{55725820-0674-4B82-96A0-7F1260AADF66}" type="slidenum">
              <a:rPr lang="en-US" smtClean="0"/>
              <a:t>‹#›</a:t>
            </a:fld>
            <a:endParaRPr lang="en-US" dirty="0"/>
          </a:p>
        </p:txBody>
      </p:sp>
    </p:spTree>
    <p:extLst>
      <p:ext uri="{BB962C8B-B14F-4D97-AF65-F5344CB8AC3E}">
        <p14:creationId xmlns:p14="http://schemas.microsoft.com/office/powerpoint/2010/main" val="2039292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D52A7-79D1-F148-9527-5A0290C95B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13758A-2233-4D4B-8E0C-A42722DC82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6274C1F-0F51-FE42-B29A-5809F455D0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5B9376-5251-934A-B861-917B5C4C2A58}"/>
              </a:ext>
            </a:extLst>
          </p:cNvPr>
          <p:cNvSpPr>
            <a:spLocks noGrp="1"/>
          </p:cNvSpPr>
          <p:nvPr>
            <p:ph type="dt" sz="half" idx="10"/>
          </p:nvPr>
        </p:nvSpPr>
        <p:spPr/>
        <p:txBody>
          <a:bodyPr/>
          <a:lstStyle/>
          <a:p>
            <a:fld id="{4409A0B0-41BE-4077-88E7-F5FC9125F19C}" type="datetimeFigureOut">
              <a:rPr lang="en-US" smtClean="0"/>
              <a:t>6/29/2023</a:t>
            </a:fld>
            <a:endParaRPr lang="en-US" dirty="0"/>
          </a:p>
        </p:txBody>
      </p:sp>
      <p:sp>
        <p:nvSpPr>
          <p:cNvPr id="6" name="Footer Placeholder 5">
            <a:extLst>
              <a:ext uri="{FF2B5EF4-FFF2-40B4-BE49-F238E27FC236}">
                <a16:creationId xmlns:a16="http://schemas.microsoft.com/office/drawing/2014/main" id="{8CBF998E-2D34-8744-A89B-E5CE3679EA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F49C1E8-54FA-9C46-A03C-DB096A6FEF71}"/>
              </a:ext>
            </a:extLst>
          </p:cNvPr>
          <p:cNvSpPr>
            <a:spLocks noGrp="1"/>
          </p:cNvSpPr>
          <p:nvPr>
            <p:ph type="sldNum" sz="quarter" idx="12"/>
          </p:nvPr>
        </p:nvSpPr>
        <p:spPr/>
        <p:txBody>
          <a:bodyPr/>
          <a:lstStyle/>
          <a:p>
            <a:fld id="{55725820-0674-4B82-96A0-7F1260AADF66}" type="slidenum">
              <a:rPr lang="en-US" smtClean="0"/>
              <a:t>‹#›</a:t>
            </a:fld>
            <a:endParaRPr lang="en-US" dirty="0"/>
          </a:p>
        </p:txBody>
      </p:sp>
    </p:spTree>
    <p:extLst>
      <p:ext uri="{BB962C8B-B14F-4D97-AF65-F5344CB8AC3E}">
        <p14:creationId xmlns:p14="http://schemas.microsoft.com/office/powerpoint/2010/main" val="808045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9D8911-8529-4C46-8857-2A57713A57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5C3C54-CA2F-2B49-96B9-D92B98F33C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2C4F94-592B-1742-A975-44F9BB8DF7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9A0B0-41BE-4077-88E7-F5FC9125F19C}" type="datetimeFigureOut">
              <a:rPr lang="en-US" smtClean="0"/>
              <a:t>6/29/2023</a:t>
            </a:fld>
            <a:endParaRPr lang="en-US" dirty="0"/>
          </a:p>
        </p:txBody>
      </p:sp>
      <p:sp>
        <p:nvSpPr>
          <p:cNvPr id="5" name="Footer Placeholder 4">
            <a:extLst>
              <a:ext uri="{FF2B5EF4-FFF2-40B4-BE49-F238E27FC236}">
                <a16:creationId xmlns:a16="http://schemas.microsoft.com/office/drawing/2014/main" id="{E864F130-1E9C-7448-9DD2-2330D71A6B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8EB5496-589D-134F-97E6-FDF8383927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25820-0674-4B82-96A0-7F1260AADF66}" type="slidenum">
              <a:rPr lang="en-US" smtClean="0"/>
              <a:t>‹#›</a:t>
            </a:fld>
            <a:endParaRPr lang="en-US" dirty="0"/>
          </a:p>
        </p:txBody>
      </p:sp>
    </p:spTree>
    <p:extLst>
      <p:ext uri="{BB962C8B-B14F-4D97-AF65-F5344CB8AC3E}">
        <p14:creationId xmlns:p14="http://schemas.microsoft.com/office/powerpoint/2010/main" val="506616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csueastbay.scholarshipuniverse.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mailto:finaid@csueastbay.edu"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77217" y="3244334"/>
            <a:ext cx="237566" cy="369332"/>
          </a:xfrm>
          <a:prstGeom prst="rect">
            <a:avLst/>
          </a:prstGeom>
        </p:spPr>
        <p:txBody>
          <a:bodyPr wrap="none">
            <a:spAutoFit/>
          </a:bodyPr>
          <a:lstStyle/>
          <a:p>
            <a:r>
              <a:rPr lang="en-US" b="0" dirty="0">
                <a:effectLst/>
              </a:rPr>
              <a:t> </a:t>
            </a:r>
            <a:endParaRPr lang="en-US" dirty="0"/>
          </a:p>
        </p:txBody>
      </p:sp>
      <p:sp>
        <p:nvSpPr>
          <p:cNvPr id="5" name="Rectangle 4"/>
          <p:cNvSpPr/>
          <p:nvPr/>
        </p:nvSpPr>
        <p:spPr>
          <a:xfrm>
            <a:off x="1387253" y="3244334"/>
            <a:ext cx="4893983" cy="369332"/>
          </a:xfrm>
          <a:prstGeom prst="rect">
            <a:avLst/>
          </a:prstGeom>
        </p:spPr>
        <p:txBody>
          <a:bodyPr wrap="square">
            <a:spAutoFit/>
          </a:bodyPr>
          <a:lstStyle/>
          <a:p>
            <a:r>
              <a:rPr lang="en-US" b="0" dirty="0">
                <a:effectLst/>
              </a:rPr>
              <a:t> </a:t>
            </a:r>
            <a:endParaRPr lang="en-US" dirty="0"/>
          </a:p>
        </p:txBody>
      </p:sp>
      <p:sp>
        <p:nvSpPr>
          <p:cNvPr id="2" name="Title 1"/>
          <p:cNvSpPr>
            <a:spLocks noGrp="1"/>
          </p:cNvSpPr>
          <p:nvPr>
            <p:ph type="ctrTitle"/>
          </p:nvPr>
        </p:nvSpPr>
        <p:spPr>
          <a:xfrm>
            <a:off x="0" y="0"/>
            <a:ext cx="12242865" cy="1528011"/>
          </a:xfrm>
          <a:solidFill>
            <a:schemeClr val="tx1"/>
          </a:solidFill>
        </p:spPr>
        <p:txBody>
          <a:bodyPr>
            <a:normAutofit fontScale="90000"/>
          </a:bodyPr>
          <a:lstStyle/>
          <a:p>
            <a:r>
              <a:rPr lang="en-US" sz="3600" b="1" dirty="0">
                <a:solidFill>
                  <a:schemeClr val="bg1"/>
                </a:solidFill>
              </a:rPr>
              <a:t>Fall 2023 Orientation</a:t>
            </a:r>
            <a:br>
              <a:rPr lang="en-US" sz="3600" b="1" dirty="0">
                <a:solidFill>
                  <a:schemeClr val="bg1"/>
                </a:solidFill>
              </a:rPr>
            </a:br>
            <a:r>
              <a:rPr lang="en-US" sz="3600" b="1" dirty="0">
                <a:solidFill>
                  <a:schemeClr val="bg1"/>
                </a:solidFill>
              </a:rPr>
              <a:t>Student Financial Services Department</a:t>
            </a:r>
            <a:br>
              <a:rPr lang="en-US" sz="3600" b="1" dirty="0">
                <a:solidFill>
                  <a:schemeClr val="bg1"/>
                </a:solidFill>
              </a:rPr>
            </a:br>
            <a:r>
              <a:rPr lang="en-US" sz="3600" b="1" dirty="0">
                <a:solidFill>
                  <a:schemeClr val="bg1"/>
                </a:solidFill>
              </a:rPr>
              <a:t>Office of Financial Aid &amp; Scholarships</a:t>
            </a:r>
            <a:endParaRPr lang="en-US" sz="2000" b="1" dirty="0">
              <a:solidFill>
                <a:schemeClr val="bg1"/>
              </a:solidFill>
              <a:effectLst/>
            </a:endParaRPr>
          </a:p>
        </p:txBody>
      </p:sp>
      <p:sp>
        <p:nvSpPr>
          <p:cNvPr id="3" name="Subtitle 2"/>
          <p:cNvSpPr>
            <a:spLocks noGrp="1"/>
          </p:cNvSpPr>
          <p:nvPr>
            <p:ph type="subTitle" idx="1"/>
          </p:nvPr>
        </p:nvSpPr>
        <p:spPr>
          <a:xfrm>
            <a:off x="0" y="6172200"/>
            <a:ext cx="12192000" cy="685800"/>
          </a:xfrm>
          <a:solidFill>
            <a:schemeClr val="bg2"/>
          </a:solidFill>
        </p:spPr>
        <p:style>
          <a:lnRef idx="2">
            <a:schemeClr val="dk1"/>
          </a:lnRef>
          <a:fillRef idx="1">
            <a:schemeClr val="lt1"/>
          </a:fillRef>
          <a:effectRef idx="0">
            <a:schemeClr val="dk1"/>
          </a:effectRef>
          <a:fontRef idx="minor">
            <a:schemeClr val="dk1"/>
          </a:fontRef>
        </p:style>
        <p:txBody>
          <a:bodyPr/>
          <a:lstStyle/>
          <a:p>
            <a:r>
              <a:rPr lang="en-US" dirty="0"/>
              <a:t>                                                                                                                                     finaid@csueastbay.edu</a:t>
            </a:r>
          </a:p>
        </p:txBody>
      </p:sp>
      <p:pic>
        <p:nvPicPr>
          <p:cNvPr id="1034" name="Picture 10" descr="C:\Users\zg8633\Desktop\CalStateEastBay_SignatureMark No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8" y="6244937"/>
            <a:ext cx="2437381" cy="5195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E2CF66B-70A3-C648-9C3E-9AA640F7CD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33" y="1407100"/>
            <a:ext cx="12242865" cy="4765100"/>
          </a:xfrm>
          <a:prstGeom prst="rect">
            <a:avLst/>
          </a:prstGeom>
        </p:spPr>
      </p:pic>
      <p:sp>
        <p:nvSpPr>
          <p:cNvPr id="11" name="TextBox 10">
            <a:extLst>
              <a:ext uri="{FF2B5EF4-FFF2-40B4-BE49-F238E27FC236}">
                <a16:creationId xmlns:a16="http://schemas.microsoft.com/office/drawing/2014/main" id="{C1DF6186-76E5-1E49-B14C-ED585BFE601B}"/>
              </a:ext>
            </a:extLst>
          </p:cNvPr>
          <p:cNvSpPr txBox="1"/>
          <p:nvPr/>
        </p:nvSpPr>
        <p:spPr>
          <a:xfrm>
            <a:off x="8942873" y="5192314"/>
            <a:ext cx="2893671" cy="646331"/>
          </a:xfrm>
          <a:prstGeom prst="rect">
            <a:avLst/>
          </a:prstGeom>
          <a:noFill/>
        </p:spPr>
        <p:txBody>
          <a:bodyPr wrap="square" rtlCol="0">
            <a:spAutoFit/>
          </a:bodyPr>
          <a:lstStyle/>
          <a:p>
            <a:pPr algn="r"/>
            <a:endParaRPr lang="en-US" dirty="0">
              <a:solidFill>
                <a:schemeClr val="bg1"/>
              </a:solidFill>
            </a:endParaRPr>
          </a:p>
          <a:p>
            <a:pPr algn="r"/>
            <a:endParaRPr lang="en-US" dirty="0">
              <a:solidFill>
                <a:schemeClr val="bg1"/>
              </a:solidFill>
            </a:endParaRPr>
          </a:p>
        </p:txBody>
      </p:sp>
    </p:spTree>
    <p:extLst>
      <p:ext uri="{BB962C8B-B14F-4D97-AF65-F5344CB8AC3E}">
        <p14:creationId xmlns:p14="http://schemas.microsoft.com/office/powerpoint/2010/main" val="1554381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4472"/>
          </a:xfrm>
          <a:solidFill>
            <a:schemeClr val="tx1"/>
          </a:solidFill>
        </p:spPr>
        <p:txBody>
          <a:bodyPr>
            <a:normAutofit/>
          </a:bodyPr>
          <a:lstStyle/>
          <a:p>
            <a:pPr algn="ctr"/>
            <a:r>
              <a:rPr lang="en-US" sz="4800" dirty="0">
                <a:solidFill>
                  <a:schemeClr val="lt1"/>
                </a:solidFill>
                <a:latin typeface="Calibri"/>
                <a:ea typeface="Calibri"/>
                <a:cs typeface="Calibri"/>
                <a:sym typeface="Calibri"/>
              </a:rPr>
              <a:t>The Cal Grant / Middle Class Scholarship</a:t>
            </a:r>
            <a:endParaRPr lang="en-US" sz="4800" dirty="0">
              <a:solidFill>
                <a:schemeClr val="bg1"/>
              </a:solidFill>
            </a:endParaRPr>
          </a:p>
        </p:txBody>
      </p:sp>
      <p:pic>
        <p:nvPicPr>
          <p:cNvPr id="7170" name="Picture 2" descr="Image result for csueb seal"/>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8000" y="3542267"/>
            <a:ext cx="5643418" cy="369332"/>
          </a:xfrm>
          <a:prstGeom prst="rect">
            <a:avLst/>
          </a:prstGeom>
        </p:spPr>
        <p:txBody>
          <a:bodyPr wrap="square">
            <a:spAutoFit/>
          </a:bodyPr>
          <a:lstStyle/>
          <a:p>
            <a:r>
              <a:rPr lang="en-US" dirty="0">
                <a:solidFill>
                  <a:srgbClr val="000000"/>
                </a:solidFill>
                <a:latin typeface="Calibri" panose="020F0502020204030204" pitchFamily="34" charset="0"/>
              </a:rPr>
              <a:t> </a:t>
            </a:r>
            <a:endParaRPr lang="en-US" dirty="0"/>
          </a:p>
        </p:txBody>
      </p:sp>
      <p:pic>
        <p:nvPicPr>
          <p:cNvPr id="8196" name="Picture 4" descr="https://lh3.googleusercontent.com/DvuUUxrit-aOwXfpxpmgxpSgLGDhjaLJi_u54SX9bHL2GINcbq-DAn3VMRsa3vUlBWwKESqE951E66R3PklBeGXNUSEdrL1oKB0PLUVbWOugfWOJ8jVQllz7T0sEkDtUdw5un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48" y="6220790"/>
            <a:ext cx="2265638" cy="57794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62526" y="1757163"/>
            <a:ext cx="11141242" cy="3939540"/>
          </a:xfrm>
          <a:prstGeom prst="rect">
            <a:avLst/>
          </a:prstGeom>
        </p:spPr>
        <p:txBody>
          <a:bodyPr wrap="square">
            <a:spAutoFit/>
          </a:bodyPr>
          <a:lstStyle/>
          <a:p>
            <a:pPr marL="739775" lvl="0" indent="-285750">
              <a:buClr>
                <a:schemeClr val="tx1"/>
              </a:buClr>
              <a:buSzPts val="2400"/>
              <a:buFont typeface="Wingdings" pitchFamily="2" charset="2"/>
              <a:buChar char="§"/>
            </a:pPr>
            <a:r>
              <a:rPr lang="en-US" sz="1600" dirty="0">
                <a:ea typeface="Calibri"/>
                <a:cs typeface="Calibri"/>
                <a:sym typeface="Calibri"/>
              </a:rPr>
              <a:t>Set up WebGrants4Student account (mygrantinfo.csac.ca.gov)</a:t>
            </a:r>
          </a:p>
          <a:p>
            <a:pPr marL="739775" lvl="0" indent="-285750">
              <a:spcBef>
                <a:spcPts val="1800"/>
              </a:spcBef>
              <a:buClr>
                <a:schemeClr val="tx1"/>
              </a:buClr>
              <a:buSzPts val="2400"/>
              <a:buFont typeface="Wingdings" pitchFamily="2" charset="2"/>
              <a:buChar char="§"/>
            </a:pPr>
            <a:r>
              <a:rPr lang="en-US" sz="1600" dirty="0">
                <a:ea typeface="Calibri"/>
                <a:cs typeface="Calibri"/>
                <a:sym typeface="Calibri"/>
              </a:rPr>
              <a:t>See on which school’s roster your Cal Grant is parked </a:t>
            </a:r>
            <a:endParaRPr lang="en-US" sz="1600" dirty="0"/>
          </a:p>
          <a:p>
            <a:pPr marL="739775" lvl="0" indent="-285750">
              <a:spcBef>
                <a:spcPts val="1800"/>
              </a:spcBef>
              <a:buClr>
                <a:schemeClr val="tx1"/>
              </a:buClr>
              <a:buSzPts val="2400"/>
              <a:buFont typeface="Wingdings" pitchFamily="2" charset="2"/>
              <a:buChar char="§"/>
            </a:pPr>
            <a:r>
              <a:rPr lang="en-US" sz="1600" dirty="0">
                <a:ea typeface="Calibri"/>
                <a:cs typeface="Calibri"/>
                <a:sym typeface="Calibri"/>
              </a:rPr>
              <a:t>Change your school based on where you are attending</a:t>
            </a:r>
            <a:r>
              <a:rPr lang="en-US" sz="1600" dirty="0">
                <a:solidFill>
                  <a:srgbClr val="FF0000"/>
                </a:solidFill>
                <a:ea typeface="Calibri"/>
                <a:cs typeface="Calibri"/>
                <a:sym typeface="Calibri"/>
              </a:rPr>
              <a:t> </a:t>
            </a:r>
          </a:p>
          <a:p>
            <a:pPr marL="739775" lvl="0" indent="-285750">
              <a:spcBef>
                <a:spcPts val="1800"/>
              </a:spcBef>
              <a:buClr>
                <a:schemeClr val="tx1"/>
              </a:buClr>
              <a:buSzPts val="2400"/>
              <a:buFont typeface="Wingdings" pitchFamily="2" charset="2"/>
              <a:buChar char="§"/>
            </a:pPr>
            <a:r>
              <a:rPr lang="en-US" sz="1600" dirty="0">
                <a:solidFill>
                  <a:srgbClr val="FF0000"/>
                </a:solidFill>
                <a:ea typeface="Calibri"/>
                <a:cs typeface="Calibri"/>
                <a:sym typeface="Calibri"/>
              </a:rPr>
              <a:t>Middle-Class Scholarship  and Cal Grants will not be posted likely until August.</a:t>
            </a:r>
          </a:p>
          <a:p>
            <a:pPr marL="1196975" lvl="1" indent="-285750">
              <a:spcBef>
                <a:spcPts val="1800"/>
              </a:spcBef>
              <a:buClr>
                <a:schemeClr val="tx1"/>
              </a:buClr>
              <a:buSzPts val="2400"/>
              <a:buFont typeface="Wingdings" pitchFamily="2" charset="2"/>
              <a:buChar char="§"/>
            </a:pPr>
            <a:r>
              <a:rPr lang="en-US" sz="1600" dirty="0">
                <a:solidFill>
                  <a:srgbClr val="FF0000"/>
                </a:solidFill>
                <a:ea typeface="Calibri"/>
                <a:cs typeface="Calibri"/>
                <a:sym typeface="Calibri"/>
              </a:rPr>
              <a:t>You cannot accept Middle Class Scholarship Until Official</a:t>
            </a:r>
          </a:p>
          <a:p>
            <a:pPr marL="1196975" lvl="1" indent="-285750">
              <a:spcBef>
                <a:spcPts val="1800"/>
              </a:spcBef>
              <a:buClr>
                <a:schemeClr val="tx1"/>
              </a:buClr>
              <a:buSzPts val="2400"/>
              <a:buFont typeface="Wingdings" pitchFamily="2" charset="2"/>
              <a:buChar char="§"/>
            </a:pPr>
            <a:r>
              <a:rPr lang="en-US" sz="1600" dirty="0">
                <a:solidFill>
                  <a:srgbClr val="FF0000"/>
                </a:solidFill>
                <a:ea typeface="Calibri"/>
                <a:cs typeface="Calibri"/>
                <a:sym typeface="Calibri"/>
              </a:rPr>
              <a:t>Cal Grant is an estimate based on initial application of admission and FAFSA/CADAA- subject to change by August</a:t>
            </a:r>
          </a:p>
          <a:p>
            <a:pPr marL="739775" lvl="0" indent="-285750">
              <a:spcBef>
                <a:spcPts val="1800"/>
              </a:spcBef>
              <a:buClr>
                <a:schemeClr val="tx1"/>
              </a:buClr>
              <a:buSzPts val="2400"/>
              <a:buFont typeface="Wingdings" pitchFamily="2" charset="2"/>
              <a:buChar char="§"/>
            </a:pPr>
            <a:r>
              <a:rPr lang="en-US" sz="1600" dirty="0">
                <a:solidFill>
                  <a:srgbClr val="FF0000"/>
                </a:solidFill>
                <a:ea typeface="Calibri"/>
                <a:cs typeface="Calibri"/>
                <a:sym typeface="Calibri"/>
              </a:rPr>
              <a:t>Even if CSAC tells you that you’re eligible, you may still lose eligibility if you do not meet their requirements and submit the information that they need in a timely manner! Review the details to every correspondence from them! (READ THE FINE PRINT)</a:t>
            </a:r>
          </a:p>
          <a:p>
            <a:pPr marL="171450" lvl="0" indent="-171450">
              <a:buFont typeface="Wingdings" pitchFamily="2" charset="2"/>
              <a:buChar char="§"/>
            </a:pPr>
            <a:endParaRPr lang="en-US" sz="1600" b="1" dirty="0">
              <a:solidFill>
                <a:srgbClr val="A50021"/>
              </a:solidFill>
              <a:ea typeface="Calibri"/>
              <a:cs typeface="Calibri"/>
              <a:sym typeface="Calibri"/>
            </a:endParaRPr>
          </a:p>
        </p:txBody>
      </p:sp>
    </p:spTree>
    <p:extLst>
      <p:ext uri="{BB962C8B-B14F-4D97-AF65-F5344CB8AC3E}">
        <p14:creationId xmlns:p14="http://schemas.microsoft.com/office/powerpoint/2010/main" val="685842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8082" y="3244334"/>
            <a:ext cx="237566" cy="369332"/>
          </a:xfrm>
          <a:prstGeom prst="rect">
            <a:avLst/>
          </a:prstGeom>
        </p:spPr>
        <p:txBody>
          <a:bodyPr wrap="none">
            <a:spAutoFit/>
          </a:bodyPr>
          <a:lstStyle/>
          <a:p>
            <a:r>
              <a:rPr lang="en-US" b="0" dirty="0">
                <a:effectLst/>
              </a:rPr>
              <a:t> </a:t>
            </a:r>
            <a:endParaRPr lang="en-US" dirty="0"/>
          </a:p>
        </p:txBody>
      </p:sp>
      <p:sp>
        <p:nvSpPr>
          <p:cNvPr id="5" name="Rectangle 4"/>
          <p:cNvSpPr/>
          <p:nvPr/>
        </p:nvSpPr>
        <p:spPr>
          <a:xfrm>
            <a:off x="1438118" y="3244334"/>
            <a:ext cx="4893983" cy="369332"/>
          </a:xfrm>
          <a:prstGeom prst="rect">
            <a:avLst/>
          </a:prstGeom>
        </p:spPr>
        <p:txBody>
          <a:bodyPr wrap="square">
            <a:spAutoFit/>
          </a:bodyPr>
          <a:lstStyle/>
          <a:p>
            <a:r>
              <a:rPr lang="en-US" b="0" dirty="0">
                <a:effectLst/>
              </a:rPr>
              <a:t> </a:t>
            </a:r>
            <a:endParaRPr lang="en-US" dirty="0"/>
          </a:p>
        </p:txBody>
      </p:sp>
      <p:sp>
        <p:nvSpPr>
          <p:cNvPr id="2" name="Title 1"/>
          <p:cNvSpPr>
            <a:spLocks noGrp="1"/>
          </p:cNvSpPr>
          <p:nvPr>
            <p:ph type="ctrTitle"/>
          </p:nvPr>
        </p:nvSpPr>
        <p:spPr>
          <a:xfrm>
            <a:off x="78573" y="5194"/>
            <a:ext cx="12242865" cy="852055"/>
          </a:xfrm>
          <a:solidFill>
            <a:schemeClr val="tx1"/>
          </a:solidFill>
        </p:spPr>
        <p:txBody>
          <a:bodyPr>
            <a:normAutofit fontScale="90000"/>
          </a:bodyPr>
          <a:lstStyle/>
          <a:p>
            <a:r>
              <a:rPr lang="en-US" b="1" dirty="0">
                <a:solidFill>
                  <a:schemeClr val="bg1"/>
                </a:solidFill>
                <a:effectLst/>
              </a:rPr>
              <a:t>Student Financial Services</a:t>
            </a:r>
          </a:p>
        </p:txBody>
      </p:sp>
      <p:sp>
        <p:nvSpPr>
          <p:cNvPr id="3" name="Subtitle 2"/>
          <p:cNvSpPr>
            <a:spLocks noGrp="1"/>
          </p:cNvSpPr>
          <p:nvPr>
            <p:ph type="subTitle" idx="1"/>
          </p:nvPr>
        </p:nvSpPr>
        <p:spPr>
          <a:xfrm>
            <a:off x="0" y="6172200"/>
            <a:ext cx="12242865" cy="685800"/>
          </a:xfrm>
          <a:solidFill>
            <a:schemeClr val="bg2"/>
          </a:solidFill>
        </p:spPr>
        <p:style>
          <a:lnRef idx="2">
            <a:schemeClr val="dk1"/>
          </a:lnRef>
          <a:fillRef idx="1">
            <a:schemeClr val="lt1"/>
          </a:fillRef>
          <a:effectRef idx="0">
            <a:schemeClr val="dk1"/>
          </a:effectRef>
          <a:fontRef idx="minor">
            <a:schemeClr val="dk1"/>
          </a:fontRef>
        </p:style>
        <p:txBody>
          <a:bodyPr/>
          <a:lstStyle/>
          <a:p>
            <a:r>
              <a:rPr lang="en-US" dirty="0"/>
              <a:t>                                                                                                                                     </a:t>
            </a:r>
          </a:p>
        </p:txBody>
      </p:sp>
      <p:pic>
        <p:nvPicPr>
          <p:cNvPr id="1034" name="Picture 10" descr="C:\Users\zg8633\Desktop\CalStateEastBay_SignatureMark No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3" y="6244937"/>
            <a:ext cx="2437381" cy="5195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71C878B-F8A2-7F40-E12B-04DA60A58C9F}"/>
              </a:ext>
            </a:extLst>
          </p:cNvPr>
          <p:cNvSpPr txBox="1"/>
          <p:nvPr/>
        </p:nvSpPr>
        <p:spPr>
          <a:xfrm>
            <a:off x="4572000" y="2960726"/>
            <a:ext cx="2502608" cy="369332"/>
          </a:xfrm>
          <a:prstGeom prst="rect">
            <a:avLst/>
          </a:prstGeom>
          <a:noFill/>
        </p:spPr>
        <p:txBody>
          <a:bodyPr wrap="none" rtlCol="0">
            <a:spAutoFit/>
          </a:bodyPr>
          <a:lstStyle/>
          <a:p>
            <a:r>
              <a:rPr lang="en-US" dirty="0">
                <a:solidFill>
                  <a:srgbClr val="FF0000"/>
                </a:solidFill>
              </a:rPr>
              <a:t>Let’s talk about your bill!</a:t>
            </a:r>
          </a:p>
        </p:txBody>
      </p:sp>
    </p:spTree>
    <p:extLst>
      <p:ext uri="{BB962C8B-B14F-4D97-AF65-F5344CB8AC3E}">
        <p14:creationId xmlns:p14="http://schemas.microsoft.com/office/powerpoint/2010/main" val="3782107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8082" y="3244334"/>
            <a:ext cx="237566" cy="369332"/>
          </a:xfrm>
          <a:prstGeom prst="rect">
            <a:avLst/>
          </a:prstGeom>
        </p:spPr>
        <p:txBody>
          <a:bodyPr wrap="none">
            <a:spAutoFit/>
          </a:bodyPr>
          <a:lstStyle/>
          <a:p>
            <a:r>
              <a:rPr lang="en-US" b="0" dirty="0">
                <a:effectLst/>
              </a:rPr>
              <a:t> </a:t>
            </a:r>
            <a:endParaRPr lang="en-US" dirty="0"/>
          </a:p>
        </p:txBody>
      </p:sp>
      <p:sp>
        <p:nvSpPr>
          <p:cNvPr id="5" name="Rectangle 4"/>
          <p:cNvSpPr/>
          <p:nvPr/>
        </p:nvSpPr>
        <p:spPr>
          <a:xfrm>
            <a:off x="1438118" y="3244334"/>
            <a:ext cx="4893983" cy="369332"/>
          </a:xfrm>
          <a:prstGeom prst="rect">
            <a:avLst/>
          </a:prstGeom>
        </p:spPr>
        <p:txBody>
          <a:bodyPr wrap="square">
            <a:spAutoFit/>
          </a:bodyPr>
          <a:lstStyle/>
          <a:p>
            <a:r>
              <a:rPr lang="en-US" b="0" dirty="0">
                <a:effectLst/>
              </a:rPr>
              <a:t> </a:t>
            </a:r>
            <a:endParaRPr lang="en-US" dirty="0"/>
          </a:p>
        </p:txBody>
      </p:sp>
      <p:sp>
        <p:nvSpPr>
          <p:cNvPr id="2" name="Title 1"/>
          <p:cNvSpPr>
            <a:spLocks noGrp="1"/>
          </p:cNvSpPr>
          <p:nvPr>
            <p:ph type="ctrTitle"/>
          </p:nvPr>
        </p:nvSpPr>
        <p:spPr>
          <a:xfrm>
            <a:off x="78573" y="5194"/>
            <a:ext cx="12242865" cy="852055"/>
          </a:xfrm>
          <a:solidFill>
            <a:schemeClr val="tx1"/>
          </a:solidFill>
        </p:spPr>
        <p:txBody>
          <a:bodyPr>
            <a:normAutofit fontScale="90000"/>
          </a:bodyPr>
          <a:lstStyle/>
          <a:p>
            <a:r>
              <a:rPr lang="en-US" b="1" dirty="0">
                <a:solidFill>
                  <a:schemeClr val="bg1"/>
                </a:solidFill>
                <a:effectLst/>
              </a:rPr>
              <a:t>Thank you!</a:t>
            </a:r>
          </a:p>
        </p:txBody>
      </p:sp>
      <p:sp>
        <p:nvSpPr>
          <p:cNvPr id="3" name="Subtitle 2"/>
          <p:cNvSpPr>
            <a:spLocks noGrp="1"/>
          </p:cNvSpPr>
          <p:nvPr>
            <p:ph type="subTitle" idx="1"/>
          </p:nvPr>
        </p:nvSpPr>
        <p:spPr>
          <a:xfrm>
            <a:off x="0" y="6172200"/>
            <a:ext cx="12242865" cy="685800"/>
          </a:xfrm>
          <a:solidFill>
            <a:schemeClr val="bg2"/>
          </a:solidFill>
        </p:spPr>
        <p:style>
          <a:lnRef idx="2">
            <a:schemeClr val="dk1"/>
          </a:lnRef>
          <a:fillRef idx="1">
            <a:schemeClr val="lt1"/>
          </a:fillRef>
          <a:effectRef idx="0">
            <a:schemeClr val="dk1"/>
          </a:effectRef>
          <a:fontRef idx="minor">
            <a:schemeClr val="dk1"/>
          </a:fontRef>
        </p:style>
        <p:txBody>
          <a:bodyPr/>
          <a:lstStyle/>
          <a:p>
            <a:r>
              <a:rPr lang="en-US" dirty="0"/>
              <a:t>                                                                                                                                     </a:t>
            </a:r>
          </a:p>
        </p:txBody>
      </p:sp>
      <p:pic>
        <p:nvPicPr>
          <p:cNvPr id="1034" name="Picture 10" descr="C:\Users\zg8633\Desktop\CalStateEastBay_SignatureMark No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3" y="6244937"/>
            <a:ext cx="2437381" cy="5195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2DD6757-04F3-3F3C-1EA4-EA91247C6623}"/>
              </a:ext>
            </a:extLst>
          </p:cNvPr>
          <p:cNvPicPr>
            <a:picLocks noChangeAspect="1"/>
          </p:cNvPicPr>
          <p:nvPr/>
        </p:nvPicPr>
        <p:blipFill>
          <a:blip r:embed="rId4"/>
          <a:stretch>
            <a:fillRect/>
          </a:stretch>
        </p:blipFill>
        <p:spPr>
          <a:xfrm>
            <a:off x="6347550" y="1542782"/>
            <a:ext cx="5575847" cy="4141767"/>
          </a:xfrm>
          <a:prstGeom prst="rect">
            <a:avLst/>
          </a:prstGeom>
        </p:spPr>
      </p:pic>
      <p:pic>
        <p:nvPicPr>
          <p:cNvPr id="6" name="Picture 5">
            <a:extLst>
              <a:ext uri="{FF2B5EF4-FFF2-40B4-BE49-F238E27FC236}">
                <a16:creationId xmlns:a16="http://schemas.microsoft.com/office/drawing/2014/main" id="{41D9FED9-70EB-6147-DAD5-8E06A293008E}"/>
              </a:ext>
            </a:extLst>
          </p:cNvPr>
          <p:cNvPicPr>
            <a:picLocks noChangeAspect="1"/>
          </p:cNvPicPr>
          <p:nvPr/>
        </p:nvPicPr>
        <p:blipFill>
          <a:blip r:embed="rId5"/>
          <a:stretch>
            <a:fillRect/>
          </a:stretch>
        </p:blipFill>
        <p:spPr>
          <a:xfrm>
            <a:off x="549898" y="1721493"/>
            <a:ext cx="5478183" cy="4357190"/>
          </a:xfrm>
          <a:prstGeom prst="rect">
            <a:avLst/>
          </a:prstGeom>
        </p:spPr>
      </p:pic>
    </p:spTree>
    <p:extLst>
      <p:ext uri="{BB962C8B-B14F-4D97-AF65-F5344CB8AC3E}">
        <p14:creationId xmlns:p14="http://schemas.microsoft.com/office/powerpoint/2010/main" val="3556576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8082" y="3244334"/>
            <a:ext cx="237566" cy="369332"/>
          </a:xfrm>
          <a:prstGeom prst="rect">
            <a:avLst/>
          </a:prstGeom>
        </p:spPr>
        <p:txBody>
          <a:bodyPr wrap="none">
            <a:spAutoFit/>
          </a:bodyPr>
          <a:lstStyle/>
          <a:p>
            <a:r>
              <a:rPr lang="en-US" b="0" dirty="0">
                <a:effectLst/>
              </a:rPr>
              <a:t> </a:t>
            </a:r>
            <a:endParaRPr lang="en-US" dirty="0"/>
          </a:p>
        </p:txBody>
      </p:sp>
      <p:sp>
        <p:nvSpPr>
          <p:cNvPr id="5" name="Rectangle 4"/>
          <p:cNvSpPr/>
          <p:nvPr/>
        </p:nvSpPr>
        <p:spPr>
          <a:xfrm>
            <a:off x="1438118" y="3244334"/>
            <a:ext cx="4893983" cy="369332"/>
          </a:xfrm>
          <a:prstGeom prst="rect">
            <a:avLst/>
          </a:prstGeom>
        </p:spPr>
        <p:txBody>
          <a:bodyPr wrap="square">
            <a:spAutoFit/>
          </a:bodyPr>
          <a:lstStyle/>
          <a:p>
            <a:r>
              <a:rPr lang="en-US" b="0" dirty="0">
                <a:effectLst/>
              </a:rPr>
              <a:t> </a:t>
            </a:r>
            <a:endParaRPr lang="en-US" dirty="0"/>
          </a:p>
        </p:txBody>
      </p:sp>
      <p:sp>
        <p:nvSpPr>
          <p:cNvPr id="2" name="Title 1"/>
          <p:cNvSpPr>
            <a:spLocks noGrp="1"/>
          </p:cNvSpPr>
          <p:nvPr>
            <p:ph type="ctrTitle"/>
          </p:nvPr>
        </p:nvSpPr>
        <p:spPr>
          <a:xfrm>
            <a:off x="78573" y="5194"/>
            <a:ext cx="12242865" cy="852055"/>
          </a:xfrm>
          <a:solidFill>
            <a:schemeClr val="tx1"/>
          </a:solidFill>
        </p:spPr>
        <p:txBody>
          <a:bodyPr>
            <a:normAutofit fontScale="90000"/>
          </a:bodyPr>
          <a:lstStyle/>
          <a:p>
            <a:r>
              <a:rPr lang="en-US" b="1" dirty="0">
                <a:solidFill>
                  <a:schemeClr val="bg1"/>
                </a:solidFill>
              </a:rPr>
              <a:t>Housekeeping Rules</a:t>
            </a:r>
            <a:endParaRPr lang="en-US" b="1" dirty="0">
              <a:solidFill>
                <a:schemeClr val="bg1"/>
              </a:solidFill>
              <a:effectLst/>
            </a:endParaRPr>
          </a:p>
        </p:txBody>
      </p:sp>
      <p:sp>
        <p:nvSpPr>
          <p:cNvPr id="3" name="Subtitle 2"/>
          <p:cNvSpPr>
            <a:spLocks noGrp="1"/>
          </p:cNvSpPr>
          <p:nvPr>
            <p:ph type="subTitle" idx="1"/>
          </p:nvPr>
        </p:nvSpPr>
        <p:spPr>
          <a:xfrm>
            <a:off x="0" y="6172200"/>
            <a:ext cx="12242865" cy="685800"/>
          </a:xfrm>
          <a:solidFill>
            <a:schemeClr val="bg2"/>
          </a:solidFill>
        </p:spPr>
        <p:style>
          <a:lnRef idx="2">
            <a:schemeClr val="dk1"/>
          </a:lnRef>
          <a:fillRef idx="1">
            <a:schemeClr val="lt1"/>
          </a:fillRef>
          <a:effectRef idx="0">
            <a:schemeClr val="dk1"/>
          </a:effectRef>
          <a:fontRef idx="minor">
            <a:schemeClr val="dk1"/>
          </a:fontRef>
        </p:style>
        <p:txBody>
          <a:bodyPr/>
          <a:lstStyle/>
          <a:p>
            <a:r>
              <a:rPr lang="en-US" dirty="0"/>
              <a:t>                                                                                                                                     </a:t>
            </a:r>
          </a:p>
        </p:txBody>
      </p:sp>
      <p:pic>
        <p:nvPicPr>
          <p:cNvPr id="1034" name="Picture 10" descr="C:\Users\zg8633\Desktop\CalStateEastBay_SignatureMark No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3" y="6244937"/>
            <a:ext cx="2437381" cy="5195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63DCF6C-D70E-B063-DC20-37A12B00CAB2}"/>
              </a:ext>
            </a:extLst>
          </p:cNvPr>
          <p:cNvSpPr txBox="1"/>
          <p:nvPr/>
        </p:nvSpPr>
        <p:spPr>
          <a:xfrm>
            <a:off x="2797271" y="1075625"/>
            <a:ext cx="5900077" cy="369332"/>
          </a:xfrm>
          <a:prstGeom prst="rect">
            <a:avLst/>
          </a:prstGeom>
          <a:noFill/>
        </p:spPr>
        <p:txBody>
          <a:bodyPr wrap="none" rtlCol="0">
            <a:spAutoFit/>
          </a:bodyPr>
          <a:lstStyle/>
          <a:p>
            <a:r>
              <a:rPr lang="en-US" dirty="0"/>
              <a:t>Please do not share your personal information on the Chat!!!</a:t>
            </a:r>
          </a:p>
        </p:txBody>
      </p:sp>
      <p:pic>
        <p:nvPicPr>
          <p:cNvPr id="8" name="Picture 7">
            <a:extLst>
              <a:ext uri="{FF2B5EF4-FFF2-40B4-BE49-F238E27FC236}">
                <a16:creationId xmlns:a16="http://schemas.microsoft.com/office/drawing/2014/main" id="{A2DD6757-04F3-3F3C-1EA4-EA91247C6623}"/>
              </a:ext>
            </a:extLst>
          </p:cNvPr>
          <p:cNvPicPr>
            <a:picLocks noChangeAspect="1"/>
          </p:cNvPicPr>
          <p:nvPr/>
        </p:nvPicPr>
        <p:blipFill>
          <a:blip r:embed="rId4"/>
          <a:stretch>
            <a:fillRect/>
          </a:stretch>
        </p:blipFill>
        <p:spPr>
          <a:xfrm>
            <a:off x="6396364" y="1808800"/>
            <a:ext cx="5575847" cy="4141767"/>
          </a:xfrm>
          <a:prstGeom prst="rect">
            <a:avLst/>
          </a:prstGeom>
        </p:spPr>
      </p:pic>
      <p:pic>
        <p:nvPicPr>
          <p:cNvPr id="9" name="Picture 8">
            <a:extLst>
              <a:ext uri="{FF2B5EF4-FFF2-40B4-BE49-F238E27FC236}">
                <a16:creationId xmlns:a16="http://schemas.microsoft.com/office/drawing/2014/main" id="{3A0DCBFD-6E7F-819D-E005-0175F914F470}"/>
              </a:ext>
            </a:extLst>
          </p:cNvPr>
          <p:cNvPicPr>
            <a:picLocks noChangeAspect="1"/>
          </p:cNvPicPr>
          <p:nvPr/>
        </p:nvPicPr>
        <p:blipFill>
          <a:blip r:embed="rId5"/>
          <a:stretch>
            <a:fillRect/>
          </a:stretch>
        </p:blipFill>
        <p:spPr>
          <a:xfrm>
            <a:off x="365571" y="1794230"/>
            <a:ext cx="5900077" cy="4357190"/>
          </a:xfrm>
          <a:prstGeom prst="rect">
            <a:avLst/>
          </a:prstGeom>
        </p:spPr>
      </p:pic>
    </p:spTree>
    <p:extLst>
      <p:ext uri="{BB962C8B-B14F-4D97-AF65-F5344CB8AC3E}">
        <p14:creationId xmlns:p14="http://schemas.microsoft.com/office/powerpoint/2010/main" val="2740840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8082" y="3244334"/>
            <a:ext cx="237566" cy="369332"/>
          </a:xfrm>
          <a:prstGeom prst="rect">
            <a:avLst/>
          </a:prstGeom>
        </p:spPr>
        <p:txBody>
          <a:bodyPr wrap="none">
            <a:spAutoFit/>
          </a:bodyPr>
          <a:lstStyle/>
          <a:p>
            <a:r>
              <a:rPr lang="en-US" b="0" dirty="0">
                <a:effectLst/>
              </a:rPr>
              <a:t> </a:t>
            </a:r>
            <a:endParaRPr lang="en-US" dirty="0"/>
          </a:p>
        </p:txBody>
      </p:sp>
      <p:sp>
        <p:nvSpPr>
          <p:cNvPr id="5" name="Rectangle 4"/>
          <p:cNvSpPr/>
          <p:nvPr/>
        </p:nvSpPr>
        <p:spPr>
          <a:xfrm>
            <a:off x="1438118" y="3244334"/>
            <a:ext cx="4893983" cy="369332"/>
          </a:xfrm>
          <a:prstGeom prst="rect">
            <a:avLst/>
          </a:prstGeom>
        </p:spPr>
        <p:txBody>
          <a:bodyPr wrap="square">
            <a:spAutoFit/>
          </a:bodyPr>
          <a:lstStyle/>
          <a:p>
            <a:r>
              <a:rPr lang="en-US" b="0" dirty="0">
                <a:effectLst/>
              </a:rPr>
              <a:t> </a:t>
            </a:r>
            <a:endParaRPr lang="en-US" dirty="0"/>
          </a:p>
        </p:txBody>
      </p:sp>
      <p:sp>
        <p:nvSpPr>
          <p:cNvPr id="2" name="Title 1"/>
          <p:cNvSpPr>
            <a:spLocks noGrp="1"/>
          </p:cNvSpPr>
          <p:nvPr>
            <p:ph type="ctrTitle"/>
          </p:nvPr>
        </p:nvSpPr>
        <p:spPr>
          <a:xfrm>
            <a:off x="78573" y="5194"/>
            <a:ext cx="12242865" cy="852055"/>
          </a:xfrm>
          <a:solidFill>
            <a:schemeClr val="tx1"/>
          </a:solidFill>
        </p:spPr>
        <p:txBody>
          <a:bodyPr>
            <a:normAutofit fontScale="90000"/>
          </a:bodyPr>
          <a:lstStyle/>
          <a:p>
            <a:r>
              <a:rPr lang="en-US" b="1" dirty="0">
                <a:solidFill>
                  <a:schemeClr val="bg1"/>
                </a:solidFill>
              </a:rPr>
              <a:t>Difference Between OFAS &amp; SFS</a:t>
            </a:r>
            <a:endParaRPr lang="en-US" b="1" dirty="0">
              <a:solidFill>
                <a:schemeClr val="bg1"/>
              </a:solidFill>
              <a:effectLst/>
            </a:endParaRPr>
          </a:p>
        </p:txBody>
      </p:sp>
      <p:sp>
        <p:nvSpPr>
          <p:cNvPr id="3" name="Subtitle 2"/>
          <p:cNvSpPr>
            <a:spLocks noGrp="1"/>
          </p:cNvSpPr>
          <p:nvPr>
            <p:ph type="subTitle" idx="1"/>
          </p:nvPr>
        </p:nvSpPr>
        <p:spPr>
          <a:xfrm>
            <a:off x="0" y="6172200"/>
            <a:ext cx="12242865" cy="685800"/>
          </a:xfrm>
          <a:solidFill>
            <a:schemeClr val="bg2"/>
          </a:solidFill>
        </p:spPr>
        <p:style>
          <a:lnRef idx="2">
            <a:schemeClr val="dk1"/>
          </a:lnRef>
          <a:fillRef idx="1">
            <a:schemeClr val="lt1"/>
          </a:fillRef>
          <a:effectRef idx="0">
            <a:schemeClr val="dk1"/>
          </a:effectRef>
          <a:fontRef idx="minor">
            <a:schemeClr val="dk1"/>
          </a:fontRef>
        </p:style>
        <p:txBody>
          <a:bodyPr/>
          <a:lstStyle/>
          <a:p>
            <a:r>
              <a:rPr lang="en-US" dirty="0"/>
              <a:t>                                                                                                                                     </a:t>
            </a:r>
          </a:p>
        </p:txBody>
      </p:sp>
      <p:pic>
        <p:nvPicPr>
          <p:cNvPr id="1034" name="Picture 10" descr="C:\Users\zg8633\Desktop\CalStateEastBay_SignatureMark No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3" y="6244937"/>
            <a:ext cx="2437381" cy="5195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10">
            <a:extLst>
              <a:ext uri="{FF2B5EF4-FFF2-40B4-BE49-F238E27FC236}">
                <a16:creationId xmlns:a16="http://schemas.microsoft.com/office/drawing/2014/main" id="{613426CE-ACEC-E60D-A542-9FC15F8883DF}"/>
              </a:ext>
            </a:extLst>
          </p:cNvPr>
          <p:cNvGraphicFramePr>
            <a:graphicFrameLocks noGrp="1"/>
          </p:cNvGraphicFramePr>
          <p:nvPr>
            <p:extLst>
              <p:ext uri="{D42A27DB-BD31-4B8C-83A1-F6EECF244321}">
                <p14:modId xmlns:p14="http://schemas.microsoft.com/office/powerpoint/2010/main" val="171368578"/>
              </p:ext>
            </p:extLst>
          </p:nvPr>
        </p:nvGraphicFramePr>
        <p:xfrm>
          <a:off x="1525815" y="2017585"/>
          <a:ext cx="9479665" cy="2898344"/>
        </p:xfrm>
        <a:graphic>
          <a:graphicData uri="http://schemas.openxmlformats.org/drawingml/2006/table">
            <a:tbl>
              <a:tblPr firstRow="1" bandRow="1">
                <a:tableStyleId>{073A0DAA-6AF3-43AB-8588-CEC1D06C72B9}</a:tableStyleId>
              </a:tblPr>
              <a:tblGrid>
                <a:gridCol w="4611142">
                  <a:extLst>
                    <a:ext uri="{9D8B030D-6E8A-4147-A177-3AD203B41FA5}">
                      <a16:colId xmlns:a16="http://schemas.microsoft.com/office/drawing/2014/main" val="1237884200"/>
                    </a:ext>
                  </a:extLst>
                </a:gridCol>
                <a:gridCol w="4868523">
                  <a:extLst>
                    <a:ext uri="{9D8B030D-6E8A-4147-A177-3AD203B41FA5}">
                      <a16:colId xmlns:a16="http://schemas.microsoft.com/office/drawing/2014/main" val="4182869401"/>
                    </a:ext>
                  </a:extLst>
                </a:gridCol>
              </a:tblGrid>
              <a:tr h="564566">
                <a:tc>
                  <a:txBody>
                    <a:bodyPr/>
                    <a:lstStyle/>
                    <a:p>
                      <a:r>
                        <a:rPr lang="en-US" dirty="0"/>
                        <a:t>Office of Financial Aid &amp; Scholarships = We give you money</a:t>
                      </a:r>
                    </a:p>
                  </a:txBody>
                  <a:tcPr/>
                </a:tc>
                <a:tc>
                  <a:txBody>
                    <a:bodyPr/>
                    <a:lstStyle/>
                    <a:p>
                      <a:r>
                        <a:rPr lang="en-US" dirty="0"/>
                        <a:t>Student Financial Services Department = We take it away</a:t>
                      </a:r>
                    </a:p>
                  </a:txBody>
                  <a:tcPr/>
                </a:tc>
                <a:extLst>
                  <a:ext uri="{0D108BD9-81ED-4DB2-BD59-A6C34878D82A}">
                    <a16:rowId xmlns:a16="http://schemas.microsoft.com/office/drawing/2014/main" val="843686"/>
                  </a:ext>
                </a:extLst>
              </a:tr>
              <a:tr h="564566">
                <a:tc>
                  <a:txBody>
                    <a:bodyPr/>
                    <a:lstStyle/>
                    <a:p>
                      <a:r>
                        <a:rPr lang="en-US" dirty="0"/>
                        <a:t>Authorizes Funds</a:t>
                      </a:r>
                    </a:p>
                  </a:txBody>
                  <a:tcPr/>
                </a:tc>
                <a:tc>
                  <a:txBody>
                    <a:bodyPr/>
                    <a:lstStyle/>
                    <a:p>
                      <a:r>
                        <a:rPr lang="en-US" dirty="0"/>
                        <a:t>Disburses Funds</a:t>
                      </a:r>
                    </a:p>
                  </a:txBody>
                  <a:tcPr/>
                </a:tc>
                <a:extLst>
                  <a:ext uri="{0D108BD9-81ED-4DB2-BD59-A6C34878D82A}">
                    <a16:rowId xmlns:a16="http://schemas.microsoft.com/office/drawing/2014/main" val="2826264749"/>
                  </a:ext>
                </a:extLst>
              </a:tr>
              <a:tr h="564566">
                <a:tc>
                  <a:txBody>
                    <a:bodyPr/>
                    <a:lstStyle/>
                    <a:p>
                      <a:r>
                        <a:rPr lang="en-US" dirty="0"/>
                        <a:t>Aid Eligibility</a:t>
                      </a:r>
                    </a:p>
                  </a:txBody>
                  <a:tcPr/>
                </a:tc>
                <a:tc>
                  <a:txBody>
                    <a:bodyPr/>
                    <a:lstStyle/>
                    <a:p>
                      <a:r>
                        <a:rPr lang="en-US" dirty="0"/>
                        <a:t>Billing Transactions</a:t>
                      </a:r>
                    </a:p>
                  </a:txBody>
                  <a:tcPr/>
                </a:tc>
                <a:extLst>
                  <a:ext uri="{0D108BD9-81ED-4DB2-BD59-A6C34878D82A}">
                    <a16:rowId xmlns:a16="http://schemas.microsoft.com/office/drawing/2014/main" val="1624806278"/>
                  </a:ext>
                </a:extLst>
              </a:tr>
              <a:tr h="564566">
                <a:tc>
                  <a:txBody>
                    <a:bodyPr/>
                    <a:lstStyle/>
                    <a:p>
                      <a:r>
                        <a:rPr lang="en-US" dirty="0"/>
                        <a:t>Awarding</a:t>
                      </a:r>
                    </a:p>
                  </a:txBody>
                  <a:tcPr/>
                </a:tc>
                <a:tc>
                  <a:txBody>
                    <a:bodyPr/>
                    <a:lstStyle/>
                    <a:p>
                      <a:r>
                        <a:rPr lang="en-US" dirty="0"/>
                        <a:t>Refund Checks</a:t>
                      </a:r>
                    </a:p>
                  </a:txBody>
                  <a:tcPr/>
                </a:tc>
                <a:extLst>
                  <a:ext uri="{0D108BD9-81ED-4DB2-BD59-A6C34878D82A}">
                    <a16:rowId xmlns:a16="http://schemas.microsoft.com/office/drawing/2014/main" val="2255678848"/>
                  </a:ext>
                </a:extLst>
              </a:tr>
              <a:tr h="564566">
                <a:tc>
                  <a:txBody>
                    <a:bodyPr/>
                    <a:lstStyle/>
                    <a:p>
                      <a:r>
                        <a:rPr lang="en-US" dirty="0"/>
                        <a:t>FAFSA/CADAA/Pioneer Scholarship Application</a:t>
                      </a:r>
                    </a:p>
                  </a:txBody>
                  <a:tcPr/>
                </a:tc>
                <a:tc>
                  <a:txBody>
                    <a:bodyPr/>
                    <a:lstStyle/>
                    <a:p>
                      <a:r>
                        <a:rPr lang="en-US" dirty="0"/>
                        <a:t>Payment Transactions</a:t>
                      </a:r>
                    </a:p>
                  </a:txBody>
                  <a:tcPr/>
                </a:tc>
                <a:extLst>
                  <a:ext uri="{0D108BD9-81ED-4DB2-BD59-A6C34878D82A}">
                    <a16:rowId xmlns:a16="http://schemas.microsoft.com/office/drawing/2014/main" val="3059547975"/>
                  </a:ext>
                </a:extLst>
              </a:tr>
            </a:tbl>
          </a:graphicData>
        </a:graphic>
      </p:graphicFrame>
    </p:spTree>
    <p:extLst>
      <p:ext uri="{BB962C8B-B14F-4D97-AF65-F5344CB8AC3E}">
        <p14:creationId xmlns:p14="http://schemas.microsoft.com/office/powerpoint/2010/main" val="165250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77217" y="3244334"/>
            <a:ext cx="237566" cy="369332"/>
          </a:xfrm>
          <a:prstGeom prst="rect">
            <a:avLst/>
          </a:prstGeom>
        </p:spPr>
        <p:txBody>
          <a:bodyPr wrap="none">
            <a:spAutoFit/>
          </a:bodyPr>
          <a:lstStyle/>
          <a:p>
            <a:r>
              <a:rPr lang="en-US" b="0" dirty="0">
                <a:effectLst/>
              </a:rPr>
              <a:t> </a:t>
            </a:r>
            <a:endParaRPr lang="en-US" dirty="0"/>
          </a:p>
        </p:txBody>
      </p:sp>
      <p:sp>
        <p:nvSpPr>
          <p:cNvPr id="5" name="Rectangle 4"/>
          <p:cNvSpPr/>
          <p:nvPr/>
        </p:nvSpPr>
        <p:spPr>
          <a:xfrm>
            <a:off x="1387253" y="3244334"/>
            <a:ext cx="4893983" cy="369332"/>
          </a:xfrm>
          <a:prstGeom prst="rect">
            <a:avLst/>
          </a:prstGeom>
        </p:spPr>
        <p:txBody>
          <a:bodyPr wrap="square">
            <a:spAutoFit/>
          </a:bodyPr>
          <a:lstStyle/>
          <a:p>
            <a:r>
              <a:rPr lang="en-US" b="0" dirty="0">
                <a:effectLst/>
              </a:rPr>
              <a:t> </a:t>
            </a:r>
            <a:endParaRPr lang="en-US" dirty="0"/>
          </a:p>
        </p:txBody>
      </p:sp>
      <p:sp>
        <p:nvSpPr>
          <p:cNvPr id="2" name="Title 1"/>
          <p:cNvSpPr>
            <a:spLocks noGrp="1"/>
          </p:cNvSpPr>
          <p:nvPr>
            <p:ph type="ctrTitle"/>
          </p:nvPr>
        </p:nvSpPr>
        <p:spPr>
          <a:xfrm>
            <a:off x="27708" y="5194"/>
            <a:ext cx="12242865" cy="852055"/>
          </a:xfrm>
          <a:solidFill>
            <a:schemeClr val="tx1"/>
          </a:solidFill>
        </p:spPr>
        <p:txBody>
          <a:bodyPr>
            <a:normAutofit fontScale="90000"/>
          </a:bodyPr>
          <a:lstStyle/>
          <a:p>
            <a:r>
              <a:rPr lang="en-US" b="1" dirty="0">
                <a:solidFill>
                  <a:schemeClr val="bg1"/>
                </a:solidFill>
                <a:effectLst/>
              </a:rPr>
              <a:t>Office of </a:t>
            </a:r>
            <a:r>
              <a:rPr lang="en-US" sz="5900" b="1" dirty="0">
                <a:solidFill>
                  <a:schemeClr val="bg1"/>
                </a:solidFill>
                <a:effectLst/>
              </a:rPr>
              <a:t>Financial</a:t>
            </a:r>
            <a:r>
              <a:rPr lang="en-US" b="1" dirty="0">
                <a:solidFill>
                  <a:schemeClr val="bg1"/>
                </a:solidFill>
                <a:effectLst/>
              </a:rPr>
              <a:t> Aid and Scholarships </a:t>
            </a:r>
          </a:p>
        </p:txBody>
      </p:sp>
      <p:sp>
        <p:nvSpPr>
          <p:cNvPr id="3" name="Subtitle 2"/>
          <p:cNvSpPr>
            <a:spLocks noGrp="1"/>
          </p:cNvSpPr>
          <p:nvPr>
            <p:ph type="subTitle" idx="1"/>
          </p:nvPr>
        </p:nvSpPr>
        <p:spPr>
          <a:xfrm>
            <a:off x="-50865" y="6172200"/>
            <a:ext cx="12242865" cy="685800"/>
          </a:xfrm>
          <a:solidFill>
            <a:schemeClr val="bg2"/>
          </a:solidFill>
        </p:spPr>
        <p:style>
          <a:lnRef idx="2">
            <a:schemeClr val="dk1"/>
          </a:lnRef>
          <a:fillRef idx="1">
            <a:schemeClr val="lt1"/>
          </a:fillRef>
          <a:effectRef idx="0">
            <a:schemeClr val="dk1"/>
          </a:effectRef>
          <a:fontRef idx="minor">
            <a:schemeClr val="dk1"/>
          </a:fontRef>
        </p:style>
        <p:txBody>
          <a:bodyPr/>
          <a:lstStyle/>
          <a:p>
            <a:r>
              <a:rPr lang="en-US" dirty="0"/>
              <a:t>                                                                                                                                     finaid@csueastbay.edu</a:t>
            </a:r>
          </a:p>
        </p:txBody>
      </p:sp>
      <p:pic>
        <p:nvPicPr>
          <p:cNvPr id="1034" name="Picture 10" descr="C:\Users\zg8633\Desktop\CalStateEastBay_SignatureMark No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8" y="6244937"/>
            <a:ext cx="2437381" cy="51954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9FF269C-EF82-5241-BBF8-533C954BE2AF}"/>
              </a:ext>
            </a:extLst>
          </p:cNvPr>
          <p:cNvSpPr txBox="1"/>
          <p:nvPr/>
        </p:nvSpPr>
        <p:spPr>
          <a:xfrm>
            <a:off x="783864" y="1022459"/>
            <a:ext cx="10573406" cy="461665"/>
          </a:xfrm>
          <a:prstGeom prst="rect">
            <a:avLst/>
          </a:prstGeom>
          <a:noFill/>
        </p:spPr>
        <p:txBody>
          <a:bodyPr wrap="square" rtlCol="0">
            <a:spAutoFit/>
          </a:bodyPr>
          <a:lstStyle/>
          <a:p>
            <a:pPr algn="ctr"/>
            <a:r>
              <a:rPr lang="en-US" sz="2400" dirty="0"/>
              <a:t>Financial Aid- Important Deadlines</a:t>
            </a:r>
          </a:p>
        </p:txBody>
      </p:sp>
      <p:sp>
        <p:nvSpPr>
          <p:cNvPr id="8" name="TextBox 7">
            <a:extLst>
              <a:ext uri="{FF2B5EF4-FFF2-40B4-BE49-F238E27FC236}">
                <a16:creationId xmlns:a16="http://schemas.microsoft.com/office/drawing/2014/main" id="{0470B40C-3B49-0448-BBBF-27A0F5847210}"/>
              </a:ext>
            </a:extLst>
          </p:cNvPr>
          <p:cNvSpPr txBox="1"/>
          <p:nvPr/>
        </p:nvSpPr>
        <p:spPr>
          <a:xfrm>
            <a:off x="973220" y="1690062"/>
            <a:ext cx="11203452" cy="4401205"/>
          </a:xfrm>
          <a:prstGeom prst="rect">
            <a:avLst/>
          </a:prstGeom>
          <a:noFill/>
        </p:spPr>
        <p:txBody>
          <a:bodyPr wrap="none" rtlCol="0">
            <a:spAutoFit/>
          </a:bodyPr>
          <a:lstStyle/>
          <a:p>
            <a:endParaRPr lang="en-US" sz="2000" dirty="0"/>
          </a:p>
          <a:p>
            <a:pPr marL="342900" indent="-342900">
              <a:buFont typeface="Arial" panose="020B0604020202020204" pitchFamily="34" charset="0"/>
              <a:buChar char="•"/>
            </a:pPr>
            <a:r>
              <a:rPr lang="en-US" sz="2000" dirty="0"/>
              <a:t>2023-2024 California Dream Act Application (</a:t>
            </a:r>
            <a:r>
              <a:rPr lang="en-US" sz="2000" b="1" dirty="0"/>
              <a:t>CADAA Application</a:t>
            </a:r>
            <a:r>
              <a:rPr lang="en-US" sz="2000" dirty="0"/>
              <a:t>) and </a:t>
            </a:r>
          </a:p>
          <a:p>
            <a:r>
              <a:rPr lang="en-US" sz="2000" dirty="0"/>
              <a:t>      Free Application For Student Aid (</a:t>
            </a:r>
            <a:r>
              <a:rPr lang="en-US" sz="2000" b="1" dirty="0"/>
              <a:t>FAFSA</a:t>
            </a:r>
            <a:r>
              <a:rPr lang="en-US" sz="2000" dirty="0"/>
              <a:t>) Available October 1, 2022</a:t>
            </a:r>
          </a:p>
          <a:p>
            <a:r>
              <a:rPr lang="en-US" sz="2000" b="1" dirty="0"/>
              <a:t>      Deadline March 2, 2023- </a:t>
            </a:r>
            <a:r>
              <a:rPr lang="en-US" sz="2000" u="sng" dirty="0" err="1"/>
              <a:t>dream.csac.ca.gov</a:t>
            </a:r>
            <a:r>
              <a:rPr lang="en-US" sz="2000" dirty="0"/>
              <a:t> or  </a:t>
            </a:r>
            <a:r>
              <a:rPr lang="en-US" sz="2000" u="sng" dirty="0" err="1"/>
              <a:t>studentaid.gov</a:t>
            </a:r>
            <a:r>
              <a:rPr lang="en-US" sz="2000" u="sng" dirty="0"/>
              <a:t> </a:t>
            </a:r>
          </a:p>
          <a:p>
            <a:endParaRPr lang="en-US" sz="2000" b="1" dirty="0"/>
          </a:p>
          <a:p>
            <a:pPr marL="342900" indent="-342900">
              <a:buFont typeface="Arial" panose="020B0604020202020204" pitchFamily="34" charset="0"/>
              <a:buChar char="•"/>
            </a:pPr>
            <a:r>
              <a:rPr lang="en-US" sz="2000" dirty="0"/>
              <a:t>2023-2024 Pioneer Scholarship Application Available October 1, 2022</a:t>
            </a:r>
          </a:p>
          <a:p>
            <a:r>
              <a:rPr lang="en-US" sz="2000" b="1" dirty="0"/>
              <a:t>      Deadline to most scholarships March 10, 2023- </a:t>
            </a:r>
            <a:r>
              <a:rPr lang="en-US" sz="2000" u="sng" dirty="0">
                <a:hlinkClick r:id="rId4"/>
              </a:rPr>
              <a:t>https://csueastbay.scholarshipuniverse.com</a:t>
            </a:r>
            <a:endParaRPr lang="en-US" sz="2000" u="sng" dirty="0"/>
          </a:p>
          <a:p>
            <a:endParaRPr lang="en-US" sz="2000" u="sng" dirty="0"/>
          </a:p>
          <a:p>
            <a:r>
              <a:rPr lang="en-US" sz="2000" b="1" i="1" dirty="0"/>
              <a:t>-It’s not too late to submit applications for Financial Aid consideration for the 2023-2024 Academic Year!</a:t>
            </a:r>
          </a:p>
          <a:p>
            <a:endParaRPr lang="en-US" sz="2000" u="sng" dirty="0">
              <a:solidFill>
                <a:srgbClr val="FF0000"/>
              </a:solidFill>
            </a:endParaRPr>
          </a:p>
          <a:p>
            <a:pPr marL="342900" indent="-342900">
              <a:buFont typeface="Arial" panose="020B0604020202020204" pitchFamily="34" charset="0"/>
              <a:buChar char="•"/>
            </a:pPr>
            <a:r>
              <a:rPr lang="en-US" sz="2000" dirty="0">
                <a:solidFill>
                  <a:srgbClr val="FF0000"/>
                </a:solidFill>
              </a:rPr>
              <a:t>For the 2024-2025 Academic Year- FAFSA/CADAA has a tentative go-live date of December 2023! </a:t>
            </a:r>
          </a:p>
          <a:p>
            <a:r>
              <a:rPr lang="en-US" sz="2000" dirty="0">
                <a:solidFill>
                  <a:srgbClr val="FF0000"/>
                </a:solidFill>
              </a:rPr>
              <a:t>      Please stay tuned!</a:t>
            </a:r>
          </a:p>
          <a:p>
            <a:endParaRPr lang="en-US" sz="20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554848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4472"/>
          </a:xfrm>
          <a:solidFill>
            <a:schemeClr val="tx1"/>
          </a:solidFill>
        </p:spPr>
        <p:txBody>
          <a:bodyPr>
            <a:normAutofit/>
          </a:bodyPr>
          <a:lstStyle/>
          <a:p>
            <a:pPr algn="ctr"/>
            <a:r>
              <a:rPr lang="en-US" b="1" dirty="0">
                <a:solidFill>
                  <a:schemeClr val="lt1"/>
                </a:solidFill>
                <a:latin typeface="Calibri"/>
                <a:cs typeface="Calibri"/>
                <a:sym typeface="Calibri"/>
              </a:rPr>
              <a:t>NAVIGATING OUR WEBSITE</a:t>
            </a:r>
            <a:endParaRPr lang="en-US" dirty="0">
              <a:solidFill>
                <a:schemeClr val="bg1"/>
              </a:solidFill>
            </a:endParaRPr>
          </a:p>
        </p:txBody>
      </p:sp>
      <p:pic>
        <p:nvPicPr>
          <p:cNvPr id="7170" name="Picture 2" descr="Image result for csueb seal"/>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lh3.googleusercontent.com/DvuUUxrit-aOwXfpxpmgxpSgLGDhjaLJi_u54SX9bHL2GINcbq-DAn3VMRsa3vUlBWwKESqE951E66R3PklBeGXNUSEdrL1oKB0PLUVbWOugfWOJ8jVQllz7T0sEkDtUdw5un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48" y="6220790"/>
            <a:ext cx="2624570" cy="5779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12859" y="1570182"/>
            <a:ext cx="4218849" cy="369332"/>
          </a:xfrm>
          <a:prstGeom prst="rect">
            <a:avLst/>
          </a:prstGeom>
        </p:spPr>
        <p:txBody>
          <a:bodyPr wrap="square">
            <a:spAutoFit/>
          </a:bodyPr>
          <a:lstStyle/>
          <a:p>
            <a:pPr marL="285750" lvl="0" indent="-285750" algn="ctr">
              <a:buClr>
                <a:schemeClr val="dk1"/>
              </a:buClr>
              <a:buSzPts val="420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89D1A4A1-DBF1-044C-033D-23FB8E057DE5}"/>
              </a:ext>
            </a:extLst>
          </p:cNvPr>
          <p:cNvSpPr txBox="1"/>
          <p:nvPr/>
        </p:nvSpPr>
        <p:spPr>
          <a:xfrm>
            <a:off x="1284790" y="1864160"/>
            <a:ext cx="10405640" cy="2554545"/>
          </a:xfrm>
          <a:prstGeom prst="rect">
            <a:avLst/>
          </a:prstGeom>
          <a:noFill/>
        </p:spPr>
        <p:txBody>
          <a:bodyPr wrap="square" rtlCol="0">
            <a:spAutoFit/>
          </a:bodyPr>
          <a:lstStyle/>
          <a:p>
            <a:pPr marL="285750" indent="-285750">
              <a:buFont typeface="Arial" panose="020B0604020202020204" pitchFamily="34" charset="0"/>
              <a:buChar char="•"/>
            </a:pPr>
            <a:r>
              <a:rPr lang="en-US" sz="4000" dirty="0"/>
              <a:t>Announcement Page –Financial Aid</a:t>
            </a:r>
          </a:p>
          <a:p>
            <a:pPr marL="285750" indent="-285750">
              <a:buFont typeface="Arial" panose="020B0604020202020204" pitchFamily="34" charset="0"/>
              <a:buChar char="•"/>
            </a:pPr>
            <a:r>
              <a:rPr lang="en-US" sz="4000" dirty="0"/>
              <a:t>Main Student Financial Services Page</a:t>
            </a:r>
          </a:p>
          <a:p>
            <a:pPr marL="285750" indent="-285750">
              <a:buFont typeface="Arial" panose="020B0604020202020204" pitchFamily="34" charset="0"/>
              <a:buChar char="•"/>
            </a:pPr>
            <a:r>
              <a:rPr lang="en-US" sz="4000" dirty="0"/>
              <a:t>How to Determine How Much You Owe</a:t>
            </a:r>
          </a:p>
          <a:p>
            <a:pPr marL="285750" indent="-285750">
              <a:buFont typeface="Arial" panose="020B0604020202020204" pitchFamily="34" charset="0"/>
              <a:buChar char="•"/>
            </a:pPr>
            <a:r>
              <a:rPr lang="en-US" sz="4000" dirty="0" err="1"/>
              <a:t>MyCSUEB</a:t>
            </a:r>
            <a:endParaRPr lang="en-US" sz="4000" dirty="0"/>
          </a:p>
        </p:txBody>
      </p:sp>
    </p:spTree>
    <p:extLst>
      <p:ext uri="{BB962C8B-B14F-4D97-AF65-F5344CB8AC3E}">
        <p14:creationId xmlns:p14="http://schemas.microsoft.com/office/powerpoint/2010/main" val="2219067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4472"/>
          </a:xfrm>
          <a:solidFill>
            <a:schemeClr val="tx1"/>
          </a:solidFill>
        </p:spPr>
        <p:txBody>
          <a:bodyPr>
            <a:normAutofit fontScale="90000"/>
          </a:bodyPr>
          <a:lstStyle/>
          <a:p>
            <a:r>
              <a:rPr lang="en-US" sz="4000" dirty="0">
                <a:solidFill>
                  <a:schemeClr val="bg1"/>
                </a:solidFill>
              </a:rPr>
              <a:t>Financial Aid- Subject to Adjustments-Add/Drop through Census </a:t>
            </a:r>
          </a:p>
        </p:txBody>
      </p:sp>
      <p:sp>
        <p:nvSpPr>
          <p:cNvPr id="4" name="Rectangle 3"/>
          <p:cNvSpPr/>
          <p:nvPr/>
        </p:nvSpPr>
        <p:spPr>
          <a:xfrm>
            <a:off x="508000" y="3542267"/>
            <a:ext cx="5643418" cy="369332"/>
          </a:xfrm>
          <a:prstGeom prst="rect">
            <a:avLst/>
          </a:prstGeom>
        </p:spPr>
        <p:txBody>
          <a:bodyPr wrap="square">
            <a:spAutoFit/>
          </a:bodyPr>
          <a:lstStyle/>
          <a:p>
            <a:r>
              <a:rPr lang="en-US" dirty="0">
                <a:solidFill>
                  <a:srgbClr val="000000"/>
                </a:solidFill>
                <a:latin typeface="Calibri" panose="020F0502020204030204" pitchFamily="34" charset="0"/>
              </a:rPr>
              <a:t> </a:t>
            </a:r>
            <a:endParaRPr lang="en-US" dirty="0"/>
          </a:p>
        </p:txBody>
      </p:sp>
      <p:sp>
        <p:nvSpPr>
          <p:cNvPr id="6" name="Rectangle 5"/>
          <p:cNvSpPr/>
          <p:nvPr/>
        </p:nvSpPr>
        <p:spPr>
          <a:xfrm>
            <a:off x="508000" y="1311563"/>
            <a:ext cx="5995740" cy="707886"/>
          </a:xfrm>
          <a:prstGeom prst="rect">
            <a:avLst/>
          </a:prstGeom>
        </p:spPr>
        <p:txBody>
          <a:bodyPr wrap="square">
            <a:spAutoFit/>
          </a:bodyPr>
          <a:lstStyle/>
          <a:p>
            <a:endParaRPr lang="en-US" sz="4000" dirty="0"/>
          </a:p>
        </p:txBody>
      </p:sp>
      <p:pic>
        <p:nvPicPr>
          <p:cNvPr id="11266" name="Picture 2" descr="https://lh3.googleusercontent.com/DvuUUxrit-aOwXfpxpmgxpSgLGDhjaLJi_u54SX9bHL2GINcbq-DAn3VMRsa3vUlBWwKESqE951E66R3PklBeGXNUSEdrL1oKB0PLUVbWOugfWOJ8jVQllz7T0sEkDtUdw5un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36" y="6138333"/>
            <a:ext cx="2198256" cy="5716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1196146"/>
            <a:ext cx="11973301" cy="1261884"/>
          </a:xfrm>
          <a:prstGeom prst="rect">
            <a:avLst/>
          </a:prstGeom>
        </p:spPr>
        <p:txBody>
          <a:bodyPr wrap="square">
            <a:spAutoFit/>
          </a:bodyPr>
          <a:lstStyle/>
          <a:p>
            <a:pPr lvl="0" algn="ctr">
              <a:buClr>
                <a:schemeClr val="lt1"/>
              </a:buClr>
              <a:buSzPts val="4400"/>
            </a:pPr>
            <a:r>
              <a:rPr lang="en-US" sz="2000" b="1" dirty="0">
                <a:ea typeface="Calibri"/>
                <a:cs typeface="Calibri"/>
                <a:sym typeface="Calibri"/>
              </a:rPr>
              <a:t>Financial Aid Offer Assumes Full-Time Enrollment and Requires that Students Maintain Satisfactory Academic Progress </a:t>
            </a:r>
          </a:p>
          <a:p>
            <a:pPr lvl="0" algn="ctr">
              <a:buClr>
                <a:schemeClr val="lt1"/>
              </a:buClr>
              <a:buSzPts val="4400"/>
            </a:pPr>
            <a:r>
              <a:rPr lang="en-US" b="1" dirty="0">
                <a:ea typeface="Calibri"/>
                <a:cs typeface="Calibri"/>
                <a:sym typeface="Calibri"/>
              </a:rPr>
              <a:t/>
            </a:r>
            <a:br>
              <a:rPr lang="en-US" b="1" dirty="0">
                <a:ea typeface="Calibri"/>
                <a:cs typeface="Calibri"/>
                <a:sym typeface="Calibri"/>
              </a:rPr>
            </a:br>
            <a:endParaRPr lang="en-US" dirty="0"/>
          </a:p>
        </p:txBody>
      </p:sp>
      <p:sp>
        <p:nvSpPr>
          <p:cNvPr id="9" name="Google Shape;212;p15"/>
          <p:cNvSpPr txBox="1">
            <a:spLocks/>
          </p:cNvSpPr>
          <p:nvPr/>
        </p:nvSpPr>
        <p:spPr>
          <a:xfrm>
            <a:off x="2309092" y="1957579"/>
            <a:ext cx="9943023" cy="51054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lvl="1" indent="0">
              <a:lnSpc>
                <a:spcPct val="100000"/>
              </a:lnSpc>
              <a:spcBef>
                <a:spcPts val="0"/>
              </a:spcBef>
              <a:buClr>
                <a:schemeClr val="dk1"/>
              </a:buClr>
              <a:buSzPts val="2400"/>
              <a:buFont typeface="Arial"/>
              <a:buNone/>
            </a:pPr>
            <a:r>
              <a:rPr lang="en-US" sz="2000" b="1" u="sng" dirty="0">
                <a:solidFill>
                  <a:schemeClr val="dk1"/>
                </a:solidFill>
                <a:latin typeface="Calibri"/>
                <a:ea typeface="Calibri"/>
                <a:cs typeface="Calibri"/>
                <a:sym typeface="Calibri"/>
              </a:rPr>
              <a:t>Enrollment levels</a:t>
            </a:r>
            <a:endParaRPr lang="en-US" sz="2000" u="sng" dirty="0"/>
          </a:p>
          <a:p>
            <a:pPr marL="560070" lvl="1" indent="-342900">
              <a:lnSpc>
                <a:spcPct val="100000"/>
              </a:lnSpc>
              <a:spcBef>
                <a:spcPts val="0"/>
              </a:spcBef>
              <a:buClr>
                <a:schemeClr val="dk1"/>
              </a:buClr>
              <a:buSzPts val="2880"/>
            </a:pPr>
            <a:r>
              <a:rPr lang="en-US" sz="2000" b="1" dirty="0">
                <a:solidFill>
                  <a:schemeClr val="dk1"/>
                </a:solidFill>
                <a:latin typeface="Calibri"/>
                <a:ea typeface="Calibri"/>
                <a:cs typeface="Calibri"/>
                <a:sym typeface="Calibri"/>
              </a:rPr>
              <a:t> FT=12units, TQT= 9-11units, HT=6-8units, LTHT=1-5units   : Undergraduates</a:t>
            </a:r>
          </a:p>
          <a:p>
            <a:pPr marL="560070" lvl="1" indent="-342900">
              <a:lnSpc>
                <a:spcPct val="100000"/>
              </a:lnSpc>
              <a:spcBef>
                <a:spcPts val="0"/>
              </a:spcBef>
              <a:buClr>
                <a:schemeClr val="dk1"/>
              </a:buClr>
              <a:buSzPts val="2880"/>
            </a:pPr>
            <a:r>
              <a:rPr lang="en-US" sz="2000" b="1" dirty="0">
                <a:solidFill>
                  <a:schemeClr val="dk1"/>
                </a:solidFill>
                <a:latin typeface="Calibri"/>
                <a:ea typeface="Calibri"/>
                <a:cs typeface="Calibri"/>
                <a:sym typeface="Calibri"/>
              </a:rPr>
              <a:t> FT = 8 units, HT = 4 units : Graduates</a:t>
            </a:r>
            <a:br>
              <a:rPr lang="en-US" sz="2000" b="1" dirty="0">
                <a:solidFill>
                  <a:schemeClr val="dk1"/>
                </a:solidFill>
                <a:latin typeface="Calibri"/>
                <a:ea typeface="Calibri"/>
                <a:cs typeface="Calibri"/>
                <a:sym typeface="Calibri"/>
              </a:rPr>
            </a:br>
            <a:endParaRPr lang="en-US" sz="2000" dirty="0"/>
          </a:p>
          <a:p>
            <a:pPr marL="400050" lvl="1" indent="0">
              <a:lnSpc>
                <a:spcPct val="100000"/>
              </a:lnSpc>
              <a:spcBef>
                <a:spcPts val="0"/>
              </a:spcBef>
              <a:buClr>
                <a:schemeClr val="dk1"/>
              </a:buClr>
              <a:buSzPts val="2400"/>
              <a:buFont typeface="Arial"/>
              <a:buNone/>
            </a:pPr>
            <a:r>
              <a:rPr lang="en-US" sz="2000" b="1" u="sng" dirty="0">
                <a:solidFill>
                  <a:schemeClr val="dk1"/>
                </a:solidFill>
                <a:latin typeface="Calibri"/>
                <a:ea typeface="Calibri"/>
                <a:cs typeface="Calibri"/>
                <a:sym typeface="Calibri"/>
              </a:rPr>
              <a:t>Enrollment check for Grants/Scholarships</a:t>
            </a:r>
            <a:endParaRPr lang="en-US" sz="2000" u="sng" dirty="0"/>
          </a:p>
          <a:p>
            <a:pPr marL="742951" lvl="2" indent="-342900">
              <a:lnSpc>
                <a:spcPct val="100000"/>
              </a:lnSpc>
              <a:spcBef>
                <a:spcPts val="0"/>
              </a:spcBef>
              <a:buClr>
                <a:schemeClr val="dk1"/>
              </a:buClr>
              <a:buSzPts val="2880"/>
            </a:pPr>
            <a:r>
              <a:rPr lang="en-US" b="1" dirty="0">
                <a:solidFill>
                  <a:schemeClr val="dk1"/>
                </a:solidFill>
                <a:latin typeface="Calibri"/>
                <a:ea typeface="Calibri"/>
                <a:cs typeface="Calibri"/>
                <a:sym typeface="Calibri"/>
              </a:rPr>
              <a:t> Eligibility determined by enrolled units at </a:t>
            </a:r>
            <a:br>
              <a:rPr lang="en-US" b="1" dirty="0">
                <a:solidFill>
                  <a:schemeClr val="dk1"/>
                </a:solidFill>
                <a:latin typeface="Calibri"/>
                <a:ea typeface="Calibri"/>
                <a:cs typeface="Calibri"/>
                <a:sym typeface="Calibri"/>
              </a:rPr>
            </a:br>
            <a:r>
              <a:rPr lang="en-US" b="1" dirty="0">
                <a:solidFill>
                  <a:srgbClr val="C00000"/>
                </a:solidFill>
                <a:latin typeface="Calibri"/>
                <a:ea typeface="Calibri"/>
                <a:cs typeface="Calibri"/>
                <a:sym typeface="Calibri"/>
              </a:rPr>
              <a:t>Census Date</a:t>
            </a:r>
            <a:r>
              <a:rPr lang="en-US" b="1" dirty="0">
                <a:solidFill>
                  <a:schemeClr val="dk1"/>
                </a:solidFill>
                <a:latin typeface="Calibri"/>
                <a:ea typeface="Calibri"/>
                <a:cs typeface="Calibri"/>
                <a:sym typeface="Calibri"/>
              </a:rPr>
              <a:t> (generally the 15th day of instruction)</a:t>
            </a:r>
            <a:br>
              <a:rPr lang="en-US" b="1" dirty="0">
                <a:solidFill>
                  <a:schemeClr val="dk1"/>
                </a:solidFill>
                <a:latin typeface="Calibri"/>
                <a:ea typeface="Calibri"/>
                <a:cs typeface="Calibri"/>
                <a:sym typeface="Calibri"/>
              </a:rPr>
            </a:br>
            <a:endParaRPr lang="en-US" dirty="0"/>
          </a:p>
          <a:p>
            <a:pPr marL="400050" lvl="1" indent="0">
              <a:lnSpc>
                <a:spcPct val="100000"/>
              </a:lnSpc>
              <a:spcBef>
                <a:spcPts val="0"/>
              </a:spcBef>
              <a:buClr>
                <a:schemeClr val="dk1"/>
              </a:buClr>
              <a:buSzPts val="2400"/>
              <a:buFont typeface="Arial"/>
              <a:buNone/>
            </a:pPr>
            <a:r>
              <a:rPr lang="en-US" sz="2000" b="1" u="sng" dirty="0">
                <a:solidFill>
                  <a:schemeClr val="dk1"/>
                </a:solidFill>
                <a:latin typeface="Calibri"/>
                <a:ea typeface="Calibri"/>
                <a:cs typeface="Calibri"/>
                <a:sym typeface="Calibri"/>
              </a:rPr>
              <a:t>Enrollment requirements</a:t>
            </a:r>
            <a:endParaRPr lang="en-US" sz="2000" u="sng" dirty="0"/>
          </a:p>
          <a:p>
            <a:pPr marL="560070" lvl="1" indent="-342900">
              <a:lnSpc>
                <a:spcPct val="100000"/>
              </a:lnSpc>
              <a:spcBef>
                <a:spcPts val="0"/>
              </a:spcBef>
              <a:buClr>
                <a:schemeClr val="dk1"/>
              </a:buClr>
              <a:buSzPts val="2880"/>
            </a:pPr>
            <a:r>
              <a:rPr lang="en-US" sz="2000" b="1" dirty="0">
                <a:solidFill>
                  <a:schemeClr val="dk1"/>
                </a:solidFill>
                <a:latin typeface="Calibri"/>
                <a:ea typeface="Calibri"/>
                <a:cs typeface="Calibri"/>
                <a:sym typeface="Calibri"/>
              </a:rPr>
              <a:t> Pell Grant prorated for  FT,  TQT ,  HT,  LTHT</a:t>
            </a:r>
          </a:p>
          <a:p>
            <a:pPr marL="560070" lvl="1" indent="-342900">
              <a:lnSpc>
                <a:spcPct val="100000"/>
              </a:lnSpc>
              <a:spcBef>
                <a:spcPts val="0"/>
              </a:spcBef>
              <a:buClr>
                <a:schemeClr val="dk1"/>
              </a:buClr>
              <a:buSzPts val="2880"/>
            </a:pPr>
            <a:r>
              <a:rPr lang="en-US" sz="2000" b="1" dirty="0">
                <a:solidFill>
                  <a:schemeClr val="dk1"/>
                </a:solidFill>
                <a:latin typeface="Calibri"/>
                <a:ea typeface="Calibri"/>
                <a:cs typeface="Calibri"/>
                <a:sym typeface="Calibri"/>
              </a:rPr>
              <a:t> State University Grant requires 6u (4units for Graduates)</a:t>
            </a:r>
            <a:endParaRPr lang="en-US" sz="2000" dirty="0"/>
          </a:p>
          <a:p>
            <a:pPr marL="560070" lvl="1" indent="-342900">
              <a:lnSpc>
                <a:spcPct val="100000"/>
              </a:lnSpc>
              <a:spcBef>
                <a:spcPts val="0"/>
              </a:spcBef>
              <a:buClr>
                <a:schemeClr val="dk1"/>
              </a:buClr>
              <a:buSzPts val="2880"/>
            </a:pPr>
            <a:r>
              <a:rPr lang="en-US" sz="2000" b="1" dirty="0">
                <a:solidFill>
                  <a:schemeClr val="dk1"/>
                </a:solidFill>
                <a:latin typeface="Calibri"/>
                <a:ea typeface="Calibri"/>
                <a:cs typeface="Calibri"/>
                <a:sym typeface="Calibri"/>
              </a:rPr>
              <a:t> Cal Grant prorated for   FT,  TQT ,  HT  (no LTHT)</a:t>
            </a:r>
            <a:endParaRPr lang="en-US" sz="2000" dirty="0"/>
          </a:p>
          <a:p>
            <a:pPr marL="560070" lvl="1" indent="-342900">
              <a:lnSpc>
                <a:spcPct val="100000"/>
              </a:lnSpc>
              <a:spcBef>
                <a:spcPts val="0"/>
              </a:spcBef>
              <a:buClr>
                <a:schemeClr val="dk1"/>
              </a:buClr>
              <a:buSzPts val="2880"/>
            </a:pPr>
            <a:r>
              <a:rPr lang="en-US" sz="2000" b="1" dirty="0">
                <a:solidFill>
                  <a:schemeClr val="dk1"/>
                </a:solidFill>
                <a:latin typeface="Calibri"/>
                <a:ea typeface="Calibri"/>
                <a:cs typeface="Calibri"/>
                <a:sym typeface="Calibri"/>
              </a:rPr>
              <a:t> EOP requires FT</a:t>
            </a:r>
            <a:endParaRPr lang="en-US" sz="2000" dirty="0"/>
          </a:p>
          <a:p>
            <a:pPr marL="560070" lvl="1" indent="-342900">
              <a:lnSpc>
                <a:spcPct val="100000"/>
              </a:lnSpc>
              <a:spcBef>
                <a:spcPts val="0"/>
              </a:spcBef>
              <a:buClr>
                <a:schemeClr val="dk1"/>
              </a:buClr>
              <a:buSzPts val="2880"/>
            </a:pPr>
            <a:r>
              <a:rPr lang="en-US" sz="2000" b="1" dirty="0">
                <a:solidFill>
                  <a:schemeClr val="dk1"/>
                </a:solidFill>
                <a:latin typeface="Calibri"/>
                <a:ea typeface="Calibri"/>
                <a:cs typeface="Calibri"/>
                <a:sym typeface="Calibri"/>
              </a:rPr>
              <a:t> Loans require HT</a:t>
            </a:r>
          </a:p>
          <a:p>
            <a:pPr marL="560070" lvl="1" indent="-342900">
              <a:lnSpc>
                <a:spcPct val="100000"/>
              </a:lnSpc>
              <a:spcBef>
                <a:spcPts val="0"/>
              </a:spcBef>
              <a:buClr>
                <a:schemeClr val="dk1"/>
              </a:buClr>
              <a:buSzPts val="2880"/>
            </a:pPr>
            <a:r>
              <a:rPr lang="en-US" sz="2000" b="1" dirty="0">
                <a:solidFill>
                  <a:schemeClr val="dk1"/>
                </a:solidFill>
                <a:latin typeface="Calibri"/>
                <a:ea typeface="Calibri"/>
                <a:cs typeface="Calibri"/>
                <a:sym typeface="Calibri"/>
              </a:rPr>
              <a:t>Middle Class Scholarship </a:t>
            </a:r>
            <a:r>
              <a:rPr lang="en-US" sz="2000" b="1" dirty="0">
                <a:solidFill>
                  <a:srgbClr val="FF0000"/>
                </a:solidFill>
                <a:latin typeface="Calibri"/>
                <a:ea typeface="Calibri"/>
                <a:cs typeface="Calibri"/>
                <a:sym typeface="Calibri"/>
              </a:rPr>
              <a:t>*(Based overall on Cost of Attendance)*</a:t>
            </a:r>
          </a:p>
          <a:p>
            <a:pPr marL="342900" indent="-190500">
              <a:spcBef>
                <a:spcPts val="480"/>
              </a:spcBef>
              <a:buClr>
                <a:schemeClr val="dk1"/>
              </a:buClr>
              <a:buSzPts val="2400"/>
              <a:buFont typeface="Arial"/>
              <a:buNone/>
            </a:pPr>
            <a:endParaRPr lang="en-US" sz="2400"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7316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4472"/>
          </a:xfrm>
          <a:solidFill>
            <a:schemeClr val="tx1"/>
          </a:solidFill>
        </p:spPr>
        <p:txBody>
          <a:bodyPr/>
          <a:lstStyle/>
          <a:p>
            <a:r>
              <a:rPr lang="en-US" dirty="0">
                <a:solidFill>
                  <a:schemeClr val="bg1"/>
                </a:solidFill>
              </a:rPr>
              <a:t>                              </a:t>
            </a:r>
            <a:r>
              <a:rPr lang="en-US" sz="5400" dirty="0">
                <a:solidFill>
                  <a:schemeClr val="bg1"/>
                </a:solidFill>
              </a:rPr>
              <a:t>SAP Appeals</a:t>
            </a:r>
          </a:p>
        </p:txBody>
      </p:sp>
      <p:pic>
        <p:nvPicPr>
          <p:cNvPr id="7170" name="Picture 2" descr="Image result for csueb seal"/>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8000" y="3542267"/>
            <a:ext cx="5643418" cy="369332"/>
          </a:xfrm>
          <a:prstGeom prst="rect">
            <a:avLst/>
          </a:prstGeom>
        </p:spPr>
        <p:txBody>
          <a:bodyPr wrap="square">
            <a:spAutoFit/>
          </a:bodyPr>
          <a:lstStyle/>
          <a:p>
            <a:r>
              <a:rPr lang="en-US" dirty="0">
                <a:solidFill>
                  <a:srgbClr val="000000"/>
                </a:solidFill>
                <a:latin typeface="Calibri" panose="020F0502020204030204" pitchFamily="34" charset="0"/>
              </a:rPr>
              <a:t> </a:t>
            </a:r>
            <a:endParaRPr lang="en-US" dirty="0"/>
          </a:p>
        </p:txBody>
      </p:sp>
      <p:sp>
        <p:nvSpPr>
          <p:cNvPr id="6" name="Rectangle 5"/>
          <p:cNvSpPr/>
          <p:nvPr/>
        </p:nvSpPr>
        <p:spPr>
          <a:xfrm>
            <a:off x="508000" y="1311563"/>
            <a:ext cx="5995740" cy="707886"/>
          </a:xfrm>
          <a:prstGeom prst="rect">
            <a:avLst/>
          </a:prstGeom>
        </p:spPr>
        <p:txBody>
          <a:bodyPr wrap="square">
            <a:spAutoFit/>
          </a:bodyPr>
          <a:lstStyle/>
          <a:p>
            <a:endParaRPr lang="en-US" sz="4000" dirty="0"/>
          </a:p>
        </p:txBody>
      </p:sp>
      <p:pic>
        <p:nvPicPr>
          <p:cNvPr id="11266" name="Picture 2" descr="https://lh3.googleusercontent.com/DvuUUxrit-aOwXfpxpmgxpSgLGDhjaLJi_u54SX9bHL2GINcbq-DAn3VMRsa3vUlBWwKESqE951E66R3PklBeGXNUSEdrL1oKB0PLUVbWOugfWOJ8jVQllz7T0sEkDtUdw5un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36" y="6138333"/>
            <a:ext cx="2198256" cy="5716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1196146"/>
            <a:ext cx="11973301" cy="1115690"/>
          </a:xfrm>
          <a:prstGeom prst="rect">
            <a:avLst/>
          </a:prstGeom>
        </p:spPr>
        <p:txBody>
          <a:bodyPr wrap="square">
            <a:spAutoFit/>
          </a:bodyPr>
          <a:lstStyle/>
          <a:p>
            <a:pPr lvl="0" algn="ctr">
              <a:buClr>
                <a:schemeClr val="lt1"/>
              </a:buClr>
              <a:buSzPts val="4400"/>
            </a:pPr>
            <a:r>
              <a:rPr lang="en-US" sz="2000" b="1" dirty="0">
                <a:ea typeface="Calibri"/>
                <a:cs typeface="Calibri"/>
                <a:sym typeface="Calibri"/>
              </a:rPr>
              <a:t>Financial Aid Offer Requires that Students Maintain Satisfactory Academic Progress. </a:t>
            </a:r>
          </a:p>
          <a:p>
            <a:pPr lvl="0" algn="ctr">
              <a:buClr>
                <a:schemeClr val="lt1"/>
              </a:buClr>
              <a:buSzPts val="4400"/>
            </a:pPr>
            <a:r>
              <a:rPr lang="en-US" sz="1050" b="1" i="1" dirty="0">
                <a:solidFill>
                  <a:srgbClr val="FF0000"/>
                </a:solidFill>
                <a:ea typeface="Calibri"/>
                <a:cs typeface="Calibri"/>
                <a:sym typeface="Calibri"/>
              </a:rPr>
              <a:t>Students who do not meet SAP standards are disqualified from Financial Aid. Students who are appealing are not guaranteed an approval and is independent from the billing deadline. Limit 2 Appeals per career.  </a:t>
            </a:r>
          </a:p>
          <a:p>
            <a:pPr lvl="0" algn="ctr">
              <a:buClr>
                <a:schemeClr val="lt1"/>
              </a:buClr>
              <a:buSzPts val="4400"/>
            </a:pPr>
            <a:r>
              <a:rPr lang="en-US" b="1" dirty="0">
                <a:ea typeface="Calibri"/>
                <a:cs typeface="Calibri"/>
                <a:sym typeface="Calibri"/>
              </a:rPr>
              <a:t/>
            </a:r>
            <a:br>
              <a:rPr lang="en-US" b="1" dirty="0">
                <a:ea typeface="Calibri"/>
                <a:cs typeface="Calibri"/>
                <a:sym typeface="Calibri"/>
              </a:rPr>
            </a:br>
            <a:endParaRPr lang="en-US" dirty="0"/>
          </a:p>
        </p:txBody>
      </p:sp>
      <p:sp>
        <p:nvSpPr>
          <p:cNvPr id="9" name="Google Shape;212;p15"/>
          <p:cNvSpPr txBox="1">
            <a:spLocks/>
          </p:cNvSpPr>
          <p:nvPr/>
        </p:nvSpPr>
        <p:spPr>
          <a:xfrm>
            <a:off x="1690177" y="2034927"/>
            <a:ext cx="9943023" cy="51054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95300" indent="-342900">
              <a:spcBef>
                <a:spcPts val="480"/>
              </a:spcBef>
              <a:buClr>
                <a:schemeClr val="dk1"/>
              </a:buClr>
              <a:buSzPts val="2400"/>
            </a:pPr>
            <a:r>
              <a:rPr lang="en-US" sz="2400" b="1" dirty="0">
                <a:solidFill>
                  <a:schemeClr val="dk1"/>
                </a:solidFill>
                <a:latin typeface="Calibri"/>
                <a:ea typeface="Calibri"/>
                <a:cs typeface="Calibri"/>
                <a:sym typeface="Calibri"/>
              </a:rPr>
              <a:t>67% Pace of Progression (Earned Units v. Attempted Units)</a:t>
            </a:r>
          </a:p>
          <a:p>
            <a:pPr marL="152400" indent="0">
              <a:spcBef>
                <a:spcPts val="480"/>
              </a:spcBef>
              <a:buClr>
                <a:schemeClr val="dk1"/>
              </a:buClr>
              <a:buSzPts val="2400"/>
              <a:buNone/>
            </a:pPr>
            <a:endParaRPr lang="en-US" sz="2400" b="1" dirty="0">
              <a:solidFill>
                <a:schemeClr val="dk1"/>
              </a:solidFill>
              <a:latin typeface="Calibri"/>
              <a:ea typeface="Calibri"/>
              <a:cs typeface="Calibri"/>
              <a:sym typeface="Calibri"/>
            </a:endParaRPr>
          </a:p>
          <a:p>
            <a:pPr marL="495300" indent="-342900">
              <a:spcBef>
                <a:spcPts val="480"/>
              </a:spcBef>
              <a:buClr>
                <a:schemeClr val="dk1"/>
              </a:buClr>
              <a:buSzPts val="2400"/>
            </a:pPr>
            <a:r>
              <a:rPr lang="en-US" sz="2400" b="1" dirty="0">
                <a:solidFill>
                  <a:schemeClr val="dk1"/>
                </a:solidFill>
                <a:latin typeface="Calibri"/>
                <a:ea typeface="Calibri"/>
                <a:cs typeface="Calibri"/>
                <a:sym typeface="Calibri"/>
              </a:rPr>
              <a:t>2.0 Cumulative Grade Point Average (3.0 Graduate)</a:t>
            </a:r>
          </a:p>
          <a:p>
            <a:pPr marL="152400" indent="0">
              <a:spcBef>
                <a:spcPts val="480"/>
              </a:spcBef>
              <a:buClr>
                <a:schemeClr val="dk1"/>
              </a:buClr>
              <a:buSzPts val="2400"/>
              <a:buNone/>
            </a:pPr>
            <a:endParaRPr lang="en-US" sz="2400" b="1" dirty="0">
              <a:solidFill>
                <a:schemeClr val="dk1"/>
              </a:solidFill>
              <a:latin typeface="Calibri"/>
              <a:ea typeface="Calibri"/>
              <a:cs typeface="Calibri"/>
              <a:sym typeface="Calibri"/>
            </a:endParaRPr>
          </a:p>
          <a:p>
            <a:pPr marL="495300" indent="-342900">
              <a:spcBef>
                <a:spcPts val="480"/>
              </a:spcBef>
              <a:buClr>
                <a:schemeClr val="dk1"/>
              </a:buClr>
              <a:buSzPts val="2400"/>
            </a:pPr>
            <a:r>
              <a:rPr lang="en-US" sz="2400" b="1" dirty="0">
                <a:solidFill>
                  <a:schemeClr val="dk1"/>
                </a:solidFill>
                <a:latin typeface="Calibri"/>
                <a:ea typeface="Calibri"/>
                <a:cs typeface="Calibri"/>
                <a:sym typeface="Calibri"/>
              </a:rPr>
              <a:t>2.0 Grade Point Average on your 2</a:t>
            </a:r>
            <a:r>
              <a:rPr lang="en-US" sz="2400" b="1" baseline="30000" dirty="0">
                <a:solidFill>
                  <a:schemeClr val="dk1"/>
                </a:solidFill>
                <a:latin typeface="Calibri"/>
                <a:ea typeface="Calibri"/>
                <a:cs typeface="Calibri"/>
                <a:sym typeface="Calibri"/>
              </a:rPr>
              <a:t>nd</a:t>
            </a:r>
            <a:r>
              <a:rPr lang="en-US" sz="2400" b="1" dirty="0">
                <a:solidFill>
                  <a:schemeClr val="dk1"/>
                </a:solidFill>
                <a:latin typeface="Calibri"/>
                <a:ea typeface="Calibri"/>
                <a:cs typeface="Calibri"/>
                <a:sym typeface="Calibri"/>
              </a:rPr>
              <a:t> year (3.0 Graduate)</a:t>
            </a:r>
          </a:p>
          <a:p>
            <a:pPr marL="152400" indent="0">
              <a:spcBef>
                <a:spcPts val="480"/>
              </a:spcBef>
              <a:buClr>
                <a:schemeClr val="dk1"/>
              </a:buClr>
              <a:buSzPts val="2400"/>
              <a:buNone/>
            </a:pPr>
            <a:endParaRPr lang="en-US" sz="2400" b="1" dirty="0">
              <a:solidFill>
                <a:schemeClr val="dk1"/>
              </a:solidFill>
              <a:latin typeface="Calibri"/>
              <a:ea typeface="Calibri"/>
              <a:cs typeface="Calibri"/>
              <a:sym typeface="Calibri"/>
            </a:endParaRPr>
          </a:p>
          <a:p>
            <a:pPr marL="495300" indent="-342900">
              <a:spcBef>
                <a:spcPts val="480"/>
              </a:spcBef>
              <a:buClr>
                <a:schemeClr val="dk1"/>
              </a:buClr>
              <a:buSzPts val="2400"/>
            </a:pPr>
            <a:r>
              <a:rPr lang="en-US" sz="2400" b="1" dirty="0">
                <a:solidFill>
                  <a:schemeClr val="dk1"/>
                </a:solidFill>
                <a:latin typeface="Calibri"/>
                <a:ea typeface="Calibri"/>
                <a:cs typeface="Calibri"/>
                <a:sym typeface="Calibri"/>
              </a:rPr>
              <a:t>150% Maximum Time Frame Completion of Published Program</a:t>
            </a:r>
          </a:p>
        </p:txBody>
      </p:sp>
      <p:sp>
        <p:nvSpPr>
          <p:cNvPr id="3" name="TextBox 2">
            <a:extLst>
              <a:ext uri="{FF2B5EF4-FFF2-40B4-BE49-F238E27FC236}">
                <a16:creationId xmlns:a16="http://schemas.microsoft.com/office/drawing/2014/main" id="{3BC377B7-C04C-EC40-9B58-8A4A269D96BE}"/>
              </a:ext>
            </a:extLst>
          </p:cNvPr>
          <p:cNvSpPr txBox="1"/>
          <p:nvPr/>
        </p:nvSpPr>
        <p:spPr>
          <a:xfrm>
            <a:off x="2063934" y="5301008"/>
            <a:ext cx="7408055" cy="400110"/>
          </a:xfrm>
          <a:prstGeom prst="rect">
            <a:avLst/>
          </a:prstGeom>
          <a:noFill/>
        </p:spPr>
        <p:txBody>
          <a:bodyPr wrap="none" rtlCol="0">
            <a:spAutoFit/>
          </a:bodyPr>
          <a:lstStyle/>
          <a:p>
            <a:pPr algn="ctr"/>
            <a:r>
              <a:rPr lang="en-US" sz="2000" b="1" i="1" u="sng" dirty="0"/>
              <a:t>Financial Aid will </a:t>
            </a:r>
            <a:r>
              <a:rPr lang="en-US" sz="2000" b="1" i="1" u="sng" dirty="0">
                <a:solidFill>
                  <a:srgbClr val="FF0000"/>
                </a:solidFill>
              </a:rPr>
              <a:t>only </a:t>
            </a:r>
            <a:r>
              <a:rPr lang="en-US" sz="2000" b="1" i="1" u="sng" dirty="0"/>
              <a:t>cover courses that count towards their degree</a:t>
            </a:r>
            <a:endParaRPr lang="en-US" sz="2000" i="1" u="sng" dirty="0"/>
          </a:p>
        </p:txBody>
      </p:sp>
    </p:spTree>
    <p:extLst>
      <p:ext uri="{BB962C8B-B14F-4D97-AF65-F5344CB8AC3E}">
        <p14:creationId xmlns:p14="http://schemas.microsoft.com/office/powerpoint/2010/main" val="4052277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4472"/>
          </a:xfrm>
          <a:solidFill>
            <a:schemeClr val="tx1"/>
          </a:solidFill>
        </p:spPr>
        <p:txBody>
          <a:bodyPr>
            <a:normAutofit/>
          </a:bodyPr>
          <a:lstStyle/>
          <a:p>
            <a:pPr algn="ctr"/>
            <a:r>
              <a:rPr lang="en-US" b="1" dirty="0">
                <a:solidFill>
                  <a:schemeClr val="bg1"/>
                </a:solidFill>
              </a:rPr>
              <a:t>Verification Process</a:t>
            </a:r>
            <a:endParaRPr lang="en-US" dirty="0">
              <a:solidFill>
                <a:schemeClr val="bg1"/>
              </a:solidFill>
            </a:endParaRPr>
          </a:p>
        </p:txBody>
      </p:sp>
      <p:pic>
        <p:nvPicPr>
          <p:cNvPr id="7170" name="Picture 2" descr="Image result for csueb seal"/>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lh3.googleusercontent.com/DvuUUxrit-aOwXfpxpmgxpSgLGDhjaLJi_u54SX9bHL2GINcbq-DAn3VMRsa3vUlBWwKESqE951E66R3PklBeGXNUSEdrL1oKB0PLUVbWOugfWOJ8jVQllz7T0sEkDtUdw5un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48" y="6220790"/>
            <a:ext cx="2624570" cy="5779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12859" y="1570182"/>
            <a:ext cx="4218849" cy="369332"/>
          </a:xfrm>
          <a:prstGeom prst="rect">
            <a:avLst/>
          </a:prstGeom>
        </p:spPr>
        <p:txBody>
          <a:bodyPr wrap="square">
            <a:spAutoFit/>
          </a:bodyPr>
          <a:lstStyle/>
          <a:p>
            <a:pPr lvl="0" algn="ctr">
              <a:buClr>
                <a:schemeClr val="dk1"/>
              </a:buClr>
              <a:buSzPts val="4200"/>
            </a:pPr>
            <a:endParaRPr lang="en-US" dirty="0"/>
          </a:p>
        </p:txBody>
      </p:sp>
      <p:sp>
        <p:nvSpPr>
          <p:cNvPr id="5" name="TextBox 4"/>
          <p:cNvSpPr txBox="1"/>
          <p:nvPr/>
        </p:nvSpPr>
        <p:spPr>
          <a:xfrm>
            <a:off x="4959927" y="1297893"/>
            <a:ext cx="2767809" cy="477054"/>
          </a:xfrm>
          <a:prstGeom prst="rect">
            <a:avLst/>
          </a:prstGeom>
          <a:noFill/>
        </p:spPr>
        <p:txBody>
          <a:bodyPr wrap="none" rtlCol="0">
            <a:spAutoFit/>
          </a:bodyPr>
          <a:lstStyle/>
          <a:p>
            <a:r>
              <a:rPr lang="en-US" sz="2500" b="1" dirty="0"/>
              <a:t>Federal Verification</a:t>
            </a:r>
          </a:p>
        </p:txBody>
      </p:sp>
      <p:sp>
        <p:nvSpPr>
          <p:cNvPr id="6" name="TextBox 5"/>
          <p:cNvSpPr txBox="1"/>
          <p:nvPr/>
        </p:nvSpPr>
        <p:spPr>
          <a:xfrm>
            <a:off x="1209964" y="2669309"/>
            <a:ext cx="9938327" cy="2677656"/>
          </a:xfrm>
          <a:prstGeom prst="rect">
            <a:avLst/>
          </a:prstGeom>
          <a:noFill/>
        </p:spPr>
        <p:txBody>
          <a:bodyPr wrap="square" rtlCol="0">
            <a:spAutoFit/>
          </a:bodyPr>
          <a:lstStyle/>
          <a:p>
            <a:r>
              <a:rPr lang="en-US" dirty="0"/>
              <a:t>The FAFSA/CADAA application may be flagged for Verification by the Federal Student Aid Department.  Upon receipt of your FAFSA, (if chosen for verification) the Financial Aid Office will notify students via email with instructions on what and how to complete the Verification Process. </a:t>
            </a:r>
          </a:p>
          <a:p>
            <a:endParaRPr lang="en-US" dirty="0"/>
          </a:p>
          <a:p>
            <a:endParaRPr lang="en-US" dirty="0"/>
          </a:p>
          <a:p>
            <a:endParaRPr lang="en-US" dirty="0"/>
          </a:p>
          <a:p>
            <a:r>
              <a:rPr lang="en-US" sz="2000" dirty="0">
                <a:solidFill>
                  <a:srgbClr val="FF0000"/>
                </a:solidFill>
              </a:rPr>
              <a:t>Students who are flagged for Federal Verification will receive an </a:t>
            </a:r>
            <a:r>
              <a:rPr lang="en-US" sz="2000" b="1" dirty="0">
                <a:solidFill>
                  <a:srgbClr val="FF0000"/>
                </a:solidFill>
              </a:rPr>
              <a:t>ESTIMATED </a:t>
            </a:r>
            <a:r>
              <a:rPr lang="en-US" sz="2000" dirty="0">
                <a:solidFill>
                  <a:srgbClr val="FF0000"/>
                </a:solidFill>
              </a:rPr>
              <a:t>Financial Aid Award. We will not be able to provide you with your Financial Aid until you complete all Verification Requirements. </a:t>
            </a:r>
          </a:p>
        </p:txBody>
      </p:sp>
    </p:spTree>
    <p:extLst>
      <p:ext uri="{BB962C8B-B14F-4D97-AF65-F5344CB8AC3E}">
        <p14:creationId xmlns:p14="http://schemas.microsoft.com/office/powerpoint/2010/main" val="1556216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34472"/>
          </a:xfrm>
          <a:solidFill>
            <a:schemeClr val="tx1"/>
          </a:solidFill>
        </p:spPr>
        <p:txBody>
          <a:bodyPr>
            <a:normAutofit/>
          </a:bodyPr>
          <a:lstStyle/>
          <a:p>
            <a:pPr algn="ctr"/>
            <a:r>
              <a:rPr lang="en-US" b="1" dirty="0">
                <a:solidFill>
                  <a:schemeClr val="lt1"/>
                </a:solidFill>
                <a:latin typeface="Calibri"/>
                <a:cs typeface="Calibri"/>
                <a:sym typeface="Calibri"/>
              </a:rPr>
              <a:t>Appeals</a:t>
            </a:r>
            <a:endParaRPr lang="en-US" dirty="0">
              <a:solidFill>
                <a:schemeClr val="bg1"/>
              </a:solidFill>
            </a:endParaRPr>
          </a:p>
        </p:txBody>
      </p:sp>
      <p:pic>
        <p:nvPicPr>
          <p:cNvPr id="7170" name="Picture 2" descr="Image result for csueb seal"/>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074400" y="41564"/>
            <a:ext cx="1117600" cy="95134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lh3.googleusercontent.com/DvuUUxrit-aOwXfpxpmgxpSgLGDhjaLJi_u54SX9bHL2GINcbq-DAn3VMRsa3vUlBWwKESqE951E66R3PklBeGXNUSEdrL1oKB0PLUVbWOugfWOJ8jVQllz7T0sEkDtUdw5un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80057"/>
            <a:ext cx="2624570" cy="5779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23565" y="1185118"/>
            <a:ext cx="3831883" cy="461665"/>
          </a:xfrm>
          <a:prstGeom prst="rect">
            <a:avLst/>
          </a:prstGeom>
          <a:noFill/>
        </p:spPr>
        <p:txBody>
          <a:bodyPr wrap="none" rtlCol="0">
            <a:spAutoFit/>
          </a:bodyPr>
          <a:lstStyle/>
          <a:p>
            <a:r>
              <a:rPr lang="en-US" sz="2400" b="1" dirty="0"/>
              <a:t>Special Circumstance Appeal</a:t>
            </a:r>
          </a:p>
        </p:txBody>
      </p:sp>
      <p:sp>
        <p:nvSpPr>
          <p:cNvPr id="6" name="TextBox 5"/>
          <p:cNvSpPr txBox="1"/>
          <p:nvPr/>
        </p:nvSpPr>
        <p:spPr>
          <a:xfrm>
            <a:off x="0" y="2001963"/>
            <a:ext cx="12192000" cy="4524315"/>
          </a:xfrm>
          <a:prstGeom prst="rect">
            <a:avLst/>
          </a:prstGeom>
          <a:noFill/>
        </p:spPr>
        <p:txBody>
          <a:bodyPr wrap="square" rtlCol="0">
            <a:spAutoFit/>
          </a:bodyPr>
          <a:lstStyle/>
          <a:p>
            <a:pPr algn="just"/>
            <a:r>
              <a:rPr lang="en-US" dirty="0"/>
              <a:t>The Financial Aid Application requests information based on the prior-prior year income.  However, if the student income changes drastically due to unforeseen circumstances: contact the Financial Aid Office to see whether they might be eligible for a Special Circumstance Appeal. </a:t>
            </a:r>
            <a:r>
              <a:rPr lang="en-US" b="1" dirty="0"/>
              <a:t>Wait until the initial financial aid offer is provided to appeal </a:t>
            </a:r>
            <a:r>
              <a:rPr lang="en-US" dirty="0"/>
              <a:t>(</a:t>
            </a:r>
            <a:r>
              <a:rPr lang="en-US" dirty="0">
                <a:hlinkClick r:id="rId5"/>
              </a:rPr>
              <a:t>finaid@csueastbay.edu</a:t>
            </a:r>
            <a:r>
              <a:rPr lang="en-US" dirty="0"/>
              <a:t>)</a:t>
            </a:r>
          </a:p>
          <a:p>
            <a:endParaRPr lang="en-US" sz="1600" dirty="0"/>
          </a:p>
          <a:p>
            <a:pPr algn="ctr"/>
            <a:r>
              <a:rPr lang="en-US" sz="1600" u="sng" dirty="0"/>
              <a:t>Reasons Include:</a:t>
            </a:r>
          </a:p>
          <a:p>
            <a:pPr marL="171450" indent="-171450" algn="ctr">
              <a:buFont typeface="Arial" panose="020B0604020202020204" pitchFamily="34" charset="0"/>
              <a:buChar char="•"/>
            </a:pPr>
            <a:r>
              <a:rPr lang="en-US" sz="1600" dirty="0"/>
              <a:t>Loss or Drastic Reduction of Income</a:t>
            </a:r>
          </a:p>
          <a:p>
            <a:pPr marL="171450" indent="-171450" algn="ctr">
              <a:buFont typeface="Arial" panose="020B0604020202020204" pitchFamily="34" charset="0"/>
              <a:buChar char="•"/>
            </a:pPr>
            <a:r>
              <a:rPr lang="en-US" sz="1600" dirty="0"/>
              <a:t>Death of Parent/Spouse</a:t>
            </a:r>
          </a:p>
          <a:p>
            <a:pPr marL="171450" indent="-171450" algn="ctr">
              <a:buFont typeface="Arial" panose="020B0604020202020204" pitchFamily="34" charset="0"/>
              <a:buChar char="•"/>
            </a:pPr>
            <a:r>
              <a:rPr lang="en-US" sz="1600" dirty="0"/>
              <a:t>Natural Disaster </a:t>
            </a:r>
            <a:r>
              <a:rPr lang="en-US" sz="1600" i="1" dirty="0">
                <a:solidFill>
                  <a:srgbClr val="FF0000"/>
                </a:solidFill>
              </a:rPr>
              <a:t>(for example, COVID-19, California Fires)</a:t>
            </a:r>
          </a:p>
          <a:p>
            <a:pPr marL="171450" indent="-171450" algn="ctr">
              <a:buFont typeface="Arial" panose="020B0604020202020204" pitchFamily="34" charset="0"/>
              <a:buChar char="•"/>
            </a:pPr>
            <a:r>
              <a:rPr lang="en-US" sz="1600" dirty="0"/>
              <a:t>Divorce</a:t>
            </a:r>
          </a:p>
          <a:p>
            <a:pPr marL="171450" indent="-171450" algn="ctr">
              <a:buFont typeface="Arial" panose="020B0604020202020204" pitchFamily="34" charset="0"/>
              <a:buChar char="•"/>
            </a:pPr>
            <a:r>
              <a:rPr lang="en-US" sz="1600" dirty="0"/>
              <a:t>Out of Pocket Medical Costs (not covered by insurance)</a:t>
            </a:r>
          </a:p>
          <a:p>
            <a:pPr marL="171450" indent="-171450" algn="ctr">
              <a:buFont typeface="Arial" panose="020B0604020202020204" pitchFamily="34" charset="0"/>
              <a:buChar char="•"/>
            </a:pPr>
            <a:r>
              <a:rPr lang="en-US" sz="1600" dirty="0"/>
              <a:t>Dependency Override</a:t>
            </a:r>
          </a:p>
          <a:p>
            <a:pPr marL="171450" indent="-171450" algn="ctr">
              <a:buFont typeface="Arial" panose="020B0604020202020204" pitchFamily="34" charset="0"/>
              <a:buChar char="•"/>
            </a:pPr>
            <a:endParaRPr lang="en-US" sz="1600" dirty="0"/>
          </a:p>
          <a:p>
            <a:pPr algn="ctr"/>
            <a:r>
              <a:rPr lang="en-US" sz="1600" b="1" dirty="0">
                <a:solidFill>
                  <a:srgbClr val="FF0000"/>
                </a:solidFill>
              </a:rPr>
              <a:t>NOTE:</a:t>
            </a:r>
          </a:p>
          <a:p>
            <a:pPr marL="285750" indent="-285750" algn="ctr">
              <a:buFont typeface="Arial" panose="020B0604020202020204" pitchFamily="34" charset="0"/>
              <a:buChar char="•"/>
            </a:pPr>
            <a:r>
              <a:rPr lang="en-US" sz="1600" dirty="0">
                <a:solidFill>
                  <a:srgbClr val="FF0000"/>
                </a:solidFill>
              </a:rPr>
              <a:t>Wait to receive the initial (OFFICIAL</a:t>
            </a:r>
            <a:r>
              <a:rPr lang="en-US" sz="1600" dirty="0">
                <a:solidFill>
                  <a:srgbClr val="FF0000"/>
                </a:solidFill>
                <a:sym typeface="Wingdings" pitchFamily="2" charset="2"/>
              </a:rPr>
              <a:t>)</a:t>
            </a:r>
            <a:r>
              <a:rPr lang="en-US" sz="1600" dirty="0">
                <a:solidFill>
                  <a:srgbClr val="FF0000"/>
                </a:solidFill>
              </a:rPr>
              <a:t> Financial Aid Offer before you appeal</a:t>
            </a:r>
          </a:p>
          <a:p>
            <a:pPr marL="285750" indent="-285750" algn="ctr">
              <a:buFont typeface="Arial" panose="020B0604020202020204" pitchFamily="34" charset="0"/>
              <a:buChar char="•"/>
            </a:pPr>
            <a:r>
              <a:rPr lang="en-US" sz="1600" dirty="0">
                <a:solidFill>
                  <a:srgbClr val="FF0000"/>
                </a:solidFill>
              </a:rPr>
              <a:t>Submitting an Appeal does not guarantee that you will receive additional aid</a:t>
            </a:r>
          </a:p>
          <a:p>
            <a:pPr marL="285750" indent="-285750" algn="ctr">
              <a:buFont typeface="Arial" panose="020B0604020202020204" pitchFamily="34" charset="0"/>
              <a:buChar char="•"/>
            </a:pPr>
            <a:r>
              <a:rPr lang="en-US" sz="1600" dirty="0">
                <a:solidFill>
                  <a:srgbClr val="FF0000"/>
                </a:solidFill>
              </a:rPr>
              <a:t>Submitting an Appeal will not postpone the payment deadline</a:t>
            </a:r>
          </a:p>
          <a:p>
            <a:pPr marL="285750" indent="-285750" algn="ctr">
              <a:buFont typeface="Arial" panose="020B0604020202020204" pitchFamily="34" charset="0"/>
              <a:buChar char="•"/>
            </a:pPr>
            <a:r>
              <a:rPr lang="en-US" sz="1600" dirty="0">
                <a:solidFill>
                  <a:srgbClr val="FF0000"/>
                </a:solidFill>
              </a:rPr>
              <a:t>You will be required to submit documentation to verify your reason to appeal</a:t>
            </a:r>
          </a:p>
        </p:txBody>
      </p:sp>
    </p:spTree>
    <p:extLst>
      <p:ext uri="{BB962C8B-B14F-4D97-AF65-F5344CB8AC3E}">
        <p14:creationId xmlns:p14="http://schemas.microsoft.com/office/powerpoint/2010/main" val="1140584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9016</TotalTime>
  <Words>829</Words>
  <Application>Microsoft Office PowerPoint</Application>
  <PresentationFormat>Widescreen</PresentationFormat>
  <Paragraphs>128</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Fall 2023 Orientation Student Financial Services Department Office of Financial Aid &amp; Scholarships</vt:lpstr>
      <vt:lpstr>Housekeeping Rules</vt:lpstr>
      <vt:lpstr>Difference Between OFAS &amp; SFS</vt:lpstr>
      <vt:lpstr>Office of Financial Aid and Scholarships </vt:lpstr>
      <vt:lpstr>NAVIGATING OUR WEBSITE</vt:lpstr>
      <vt:lpstr>Financial Aid- Subject to Adjustments-Add/Drop through Census </vt:lpstr>
      <vt:lpstr>                              SAP Appeals</vt:lpstr>
      <vt:lpstr>Verification Process</vt:lpstr>
      <vt:lpstr>Appeals</vt:lpstr>
      <vt:lpstr>The Cal Grant / Middle Class Scholarship</vt:lpstr>
      <vt:lpstr>Student Financial Services</vt:lpstr>
      <vt:lpstr>Thank you!</vt:lpstr>
    </vt:vector>
  </TitlesOfParts>
  <Company>CSU East Bay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Guiao</dc:creator>
  <cp:lastModifiedBy>Tereza Kopcilova</cp:lastModifiedBy>
  <cp:revision>130</cp:revision>
  <dcterms:created xsi:type="dcterms:W3CDTF">2019-10-31T17:42:44Z</dcterms:created>
  <dcterms:modified xsi:type="dcterms:W3CDTF">2023-06-29T16:31:05Z</dcterms:modified>
</cp:coreProperties>
</file>