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7"/>
  </p:notesMasterIdLst>
  <p:sldIdLst>
    <p:sldId id="273" r:id="rId2"/>
    <p:sldId id="286" r:id="rId3"/>
    <p:sldId id="293" r:id="rId4"/>
    <p:sldId id="290" r:id="rId5"/>
    <p:sldId id="288" r:id="rId6"/>
    <p:sldId id="287" r:id="rId7"/>
    <p:sldId id="292" r:id="rId8"/>
    <p:sldId id="275" r:id="rId9"/>
    <p:sldId id="338" r:id="rId10"/>
    <p:sldId id="339" r:id="rId11"/>
    <p:sldId id="340" r:id="rId12"/>
    <p:sldId id="282" r:id="rId13"/>
    <p:sldId id="358" r:id="rId14"/>
    <p:sldId id="359" r:id="rId15"/>
    <p:sldId id="361" r:id="rId16"/>
    <p:sldId id="381" r:id="rId17"/>
    <p:sldId id="294" r:id="rId18"/>
    <p:sldId id="295" r:id="rId19"/>
    <p:sldId id="296" r:id="rId20"/>
    <p:sldId id="297" r:id="rId21"/>
    <p:sldId id="298" r:id="rId22"/>
    <p:sldId id="348" r:id="rId23"/>
    <p:sldId id="347" r:id="rId24"/>
    <p:sldId id="346" r:id="rId25"/>
    <p:sldId id="345" r:id="rId26"/>
    <p:sldId id="344" r:id="rId27"/>
    <p:sldId id="343" r:id="rId28"/>
    <p:sldId id="342" r:id="rId29"/>
    <p:sldId id="376" r:id="rId30"/>
    <p:sldId id="299" r:id="rId31"/>
    <p:sldId id="300" r:id="rId32"/>
    <p:sldId id="301" r:id="rId33"/>
    <p:sldId id="302" r:id="rId34"/>
    <p:sldId id="303" r:id="rId35"/>
    <p:sldId id="304" r:id="rId36"/>
    <p:sldId id="305" r:id="rId37"/>
    <p:sldId id="306" r:id="rId38"/>
    <p:sldId id="307" r:id="rId39"/>
    <p:sldId id="308" r:id="rId40"/>
    <p:sldId id="309" r:id="rId41"/>
    <p:sldId id="378" r:id="rId42"/>
    <p:sldId id="379" r:id="rId43"/>
    <p:sldId id="380" r:id="rId44"/>
    <p:sldId id="382" r:id="rId45"/>
    <p:sldId id="310" r:id="rId46"/>
    <p:sldId id="364" r:id="rId47"/>
    <p:sldId id="365" r:id="rId48"/>
    <p:sldId id="366" r:id="rId49"/>
    <p:sldId id="367" r:id="rId50"/>
    <p:sldId id="368" r:id="rId51"/>
    <p:sldId id="370" r:id="rId52"/>
    <p:sldId id="371" r:id="rId53"/>
    <p:sldId id="372" r:id="rId54"/>
    <p:sldId id="369" r:id="rId55"/>
    <p:sldId id="373" r:id="rId56"/>
    <p:sldId id="374" r:id="rId57"/>
    <p:sldId id="383" r:id="rId58"/>
    <p:sldId id="384" r:id="rId59"/>
    <p:sldId id="385" r:id="rId60"/>
    <p:sldId id="386" r:id="rId61"/>
    <p:sldId id="375" r:id="rId62"/>
    <p:sldId id="377" r:id="rId63"/>
    <p:sldId id="312" r:id="rId64"/>
    <p:sldId id="313"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Lst>
  <p:sldSz cx="12192000" cy="6858000"/>
  <p:notesSz cx="7010400" cy="9223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C0210F0-6C57-4B2D-AD98-EE1B3C9CB2CC}">
          <p14:sldIdLst>
            <p14:sldId id="273"/>
            <p14:sldId id="286"/>
            <p14:sldId id="293"/>
            <p14:sldId id="290"/>
            <p14:sldId id="288"/>
            <p14:sldId id="287"/>
            <p14:sldId id="292"/>
            <p14:sldId id="275"/>
            <p14:sldId id="338"/>
            <p14:sldId id="339"/>
            <p14:sldId id="340"/>
            <p14:sldId id="282"/>
            <p14:sldId id="358"/>
            <p14:sldId id="359"/>
            <p14:sldId id="361"/>
            <p14:sldId id="381"/>
            <p14:sldId id="294"/>
            <p14:sldId id="295"/>
            <p14:sldId id="296"/>
            <p14:sldId id="297"/>
            <p14:sldId id="298"/>
            <p14:sldId id="348"/>
            <p14:sldId id="347"/>
            <p14:sldId id="346"/>
            <p14:sldId id="345"/>
            <p14:sldId id="344"/>
            <p14:sldId id="343"/>
            <p14:sldId id="342"/>
            <p14:sldId id="376"/>
            <p14:sldId id="299"/>
            <p14:sldId id="300"/>
            <p14:sldId id="301"/>
            <p14:sldId id="302"/>
            <p14:sldId id="303"/>
            <p14:sldId id="304"/>
            <p14:sldId id="305"/>
            <p14:sldId id="306"/>
            <p14:sldId id="307"/>
            <p14:sldId id="308"/>
            <p14:sldId id="309"/>
            <p14:sldId id="378"/>
            <p14:sldId id="379"/>
            <p14:sldId id="380"/>
            <p14:sldId id="382"/>
            <p14:sldId id="310"/>
            <p14:sldId id="364"/>
            <p14:sldId id="365"/>
            <p14:sldId id="366"/>
            <p14:sldId id="367"/>
            <p14:sldId id="368"/>
            <p14:sldId id="370"/>
            <p14:sldId id="371"/>
            <p14:sldId id="372"/>
            <p14:sldId id="369"/>
            <p14:sldId id="373"/>
            <p14:sldId id="374"/>
            <p14:sldId id="383"/>
            <p14:sldId id="384"/>
            <p14:sldId id="385"/>
            <p14:sldId id="386"/>
            <p14:sldId id="375"/>
            <p14:sldId id="377"/>
            <p14:sldId id="312"/>
            <p14:sldId id="313"/>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05">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12" autoAdjust="0"/>
    <p:restoredTop sz="90151" autoAdjust="0"/>
  </p:normalViewPr>
  <p:slideViewPr>
    <p:cSldViewPr snapToGrid="0">
      <p:cViewPr varScale="1">
        <p:scale>
          <a:sx n="110" d="100"/>
          <a:sy n="110" d="100"/>
        </p:scale>
        <p:origin x="643" y="62"/>
      </p:cViewPr>
      <p:guideLst>
        <p:guide orient="horz" pos="2160"/>
        <p:guide pos="3840"/>
      </p:guideLst>
    </p:cSldViewPr>
  </p:slideViewPr>
  <p:notesTextViewPr>
    <p:cViewPr>
      <p:scale>
        <a:sx n="1" d="1"/>
        <a:sy n="1" d="1"/>
      </p:scale>
      <p:origin x="0" y="0"/>
    </p:cViewPr>
  </p:notesTextViewPr>
  <p:notesViewPr>
    <p:cSldViewPr snapToGrid="0" showGuides="1">
      <p:cViewPr varScale="1">
        <p:scale>
          <a:sx n="83" d="100"/>
          <a:sy n="83" d="100"/>
        </p:scale>
        <p:origin x="-3150" y="-102"/>
      </p:cViewPr>
      <p:guideLst>
        <p:guide orient="horz" pos="2905"/>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1963"/>
          </a:xfrm>
          <a:prstGeom prst="rect">
            <a:avLst/>
          </a:prstGeom>
        </p:spPr>
        <p:txBody>
          <a:bodyPr vert="horz" lIns="91440" tIns="45720" rIns="91440" bIns="45720" rtlCol="0"/>
          <a:lstStyle>
            <a:lvl1pPr algn="r">
              <a:defRPr sz="1200"/>
            </a:lvl1pPr>
          </a:lstStyle>
          <a:p>
            <a:fld id="{CDC4AF2A-A1C8-4C1F-A068-F64F521A0519}" type="datetimeFigureOut">
              <a:rPr lang="en-US" smtClean="0"/>
              <a:t>4/20/2021</a:t>
            </a:fld>
            <a:endParaRPr lang="en-US"/>
          </a:p>
        </p:txBody>
      </p:sp>
      <p:sp>
        <p:nvSpPr>
          <p:cNvPr id="4" name="Slide Image Placeholder 3"/>
          <p:cNvSpPr>
            <a:spLocks noGrp="1" noRot="1" noChangeAspect="1"/>
          </p:cNvSpPr>
          <p:nvPr>
            <p:ph type="sldImg" idx="2"/>
          </p:nvPr>
        </p:nvSpPr>
        <p:spPr>
          <a:xfrm>
            <a:off x="431800" y="692150"/>
            <a:ext cx="6146800" cy="34591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381500"/>
            <a:ext cx="5607050" cy="41497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9825"/>
            <a:ext cx="3038475" cy="4619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759825"/>
            <a:ext cx="3038475" cy="461963"/>
          </a:xfrm>
          <a:prstGeom prst="rect">
            <a:avLst/>
          </a:prstGeom>
        </p:spPr>
        <p:txBody>
          <a:bodyPr vert="horz" lIns="91440" tIns="45720" rIns="91440" bIns="45720" rtlCol="0" anchor="b"/>
          <a:lstStyle>
            <a:lvl1pPr algn="r">
              <a:defRPr sz="1200"/>
            </a:lvl1pPr>
          </a:lstStyle>
          <a:p>
            <a:fld id="{DE28662D-9DB5-4CDD-A75B-8768A79A84B8}" type="slidenum">
              <a:rPr lang="en-US" smtClean="0"/>
              <a:t>‹#›</a:t>
            </a:fld>
            <a:endParaRPr lang="en-US"/>
          </a:p>
        </p:txBody>
      </p:sp>
    </p:spTree>
    <p:extLst>
      <p:ext uri="{BB962C8B-B14F-4D97-AF65-F5344CB8AC3E}">
        <p14:creationId xmlns:p14="http://schemas.microsoft.com/office/powerpoint/2010/main" val="331833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28662D-9DB5-4CDD-A75B-8768A79A84B8}" type="slidenum">
              <a:rPr lang="en-US" smtClean="0"/>
              <a:t>2</a:t>
            </a:fld>
            <a:endParaRPr lang="en-US"/>
          </a:p>
        </p:txBody>
      </p:sp>
    </p:spTree>
    <p:extLst>
      <p:ext uri="{BB962C8B-B14F-4D97-AF65-F5344CB8AC3E}">
        <p14:creationId xmlns:p14="http://schemas.microsoft.com/office/powerpoint/2010/main" val="4053338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28662D-9DB5-4CDD-A75B-8768A79A84B8}" type="slidenum">
              <a:rPr lang="en-US" smtClean="0"/>
              <a:t>11</a:t>
            </a:fld>
            <a:endParaRPr lang="en-US"/>
          </a:p>
        </p:txBody>
      </p:sp>
    </p:spTree>
    <p:extLst>
      <p:ext uri="{BB962C8B-B14F-4D97-AF65-F5344CB8AC3E}">
        <p14:creationId xmlns:p14="http://schemas.microsoft.com/office/powerpoint/2010/main" val="3089289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28662D-9DB5-4CDD-A75B-8768A79A84B8}" type="slidenum">
              <a:rPr lang="en-US" smtClean="0"/>
              <a:t>12</a:t>
            </a:fld>
            <a:endParaRPr lang="en-US"/>
          </a:p>
        </p:txBody>
      </p:sp>
    </p:spTree>
    <p:extLst>
      <p:ext uri="{BB962C8B-B14F-4D97-AF65-F5344CB8AC3E}">
        <p14:creationId xmlns:p14="http://schemas.microsoft.com/office/powerpoint/2010/main" val="1460199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28662D-9DB5-4CDD-A75B-8768A79A84B8}" type="slidenum">
              <a:rPr lang="en-US" smtClean="0"/>
              <a:t>16</a:t>
            </a:fld>
            <a:endParaRPr lang="en-US"/>
          </a:p>
        </p:txBody>
      </p:sp>
    </p:spTree>
    <p:extLst>
      <p:ext uri="{BB962C8B-B14F-4D97-AF65-F5344CB8AC3E}">
        <p14:creationId xmlns:p14="http://schemas.microsoft.com/office/powerpoint/2010/main" val="699337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txBox="1">
            <a:spLocks noGrp="1"/>
          </p:cNvSpPr>
          <p:nvPr>
            <p:ph type="body" idx="1"/>
          </p:nvPr>
        </p:nvSpPr>
        <p:spPr>
          <a:xfrm>
            <a:off x="701675" y="4381500"/>
            <a:ext cx="5607050" cy="414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1: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7540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txBox="1">
            <a:spLocks noGrp="1"/>
          </p:cNvSpPr>
          <p:nvPr>
            <p:ph type="body" idx="1"/>
          </p:nvPr>
        </p:nvSpPr>
        <p:spPr>
          <a:xfrm>
            <a:off x="701675" y="4381500"/>
            <a:ext cx="5607050" cy="414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2: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2638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3:notes"/>
          <p:cNvSpPr txBox="1">
            <a:spLocks noGrp="1"/>
          </p:cNvSpPr>
          <p:nvPr>
            <p:ph type="body" idx="1"/>
          </p:nvPr>
        </p:nvSpPr>
        <p:spPr>
          <a:xfrm>
            <a:off x="701675" y="4381500"/>
            <a:ext cx="5607050" cy="414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look of the front page of PeopleSoft will be changing.</a:t>
            </a:r>
            <a:endParaRPr/>
          </a:p>
          <a:p>
            <a:pPr marL="0" lvl="0" indent="0" algn="l" rtl="0">
              <a:spcBef>
                <a:spcPts val="0"/>
              </a:spcBef>
              <a:spcAft>
                <a:spcPts val="0"/>
              </a:spcAft>
              <a:buNone/>
            </a:pPr>
            <a:r>
              <a:rPr lang="en-US"/>
              <a:t>PeopleSoft functionality will not be changing!</a:t>
            </a:r>
            <a:endParaRPr/>
          </a:p>
          <a:p>
            <a:pPr marL="0" lvl="0" indent="0" algn="l" rtl="0">
              <a:spcBef>
                <a:spcPts val="0"/>
              </a:spcBef>
              <a:spcAft>
                <a:spcPts val="0"/>
              </a:spcAft>
              <a:buNone/>
            </a:pPr>
            <a:r>
              <a:rPr lang="en-US"/>
              <a:t>The front page will be have a predetermined list of tiles set by the Chancellor’s Office and Board of Trustees.</a:t>
            </a:r>
            <a:endParaRPr/>
          </a:p>
          <a:p>
            <a:pPr marL="0" lvl="0" indent="0" algn="l" rtl="0">
              <a:spcBef>
                <a:spcPts val="0"/>
              </a:spcBef>
              <a:spcAft>
                <a:spcPts val="0"/>
              </a:spcAft>
              <a:buNone/>
            </a:pPr>
            <a:r>
              <a:rPr lang="en-US"/>
              <a:t>You will be able to move your existing tiles to up to (4) undefined pages for your working pleasures.</a:t>
            </a:r>
            <a:endParaRPr/>
          </a:p>
          <a:p>
            <a:pPr marL="0" lvl="0" indent="0" algn="l" rtl="0">
              <a:spcBef>
                <a:spcPts val="0"/>
              </a:spcBef>
              <a:spcAft>
                <a:spcPts val="0"/>
              </a:spcAft>
              <a:buNone/>
            </a:pPr>
            <a:endParaRPr/>
          </a:p>
        </p:txBody>
      </p:sp>
      <p:sp>
        <p:nvSpPr>
          <p:cNvPr id="132" name="Google Shape;132;p3:notes"/>
          <p:cNvSpPr txBox="1">
            <a:spLocks noGrp="1"/>
          </p:cNvSpPr>
          <p:nvPr>
            <p:ph type="sldNum" idx="12"/>
          </p:nvPr>
        </p:nvSpPr>
        <p:spPr>
          <a:xfrm>
            <a:off x="3970338" y="8759825"/>
            <a:ext cx="3038475" cy="46196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89999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txBox="1">
            <a:spLocks noGrp="1"/>
          </p:cNvSpPr>
          <p:nvPr>
            <p:ph type="body" idx="1"/>
          </p:nvPr>
        </p:nvSpPr>
        <p:spPr>
          <a:xfrm>
            <a:off x="701675" y="4381500"/>
            <a:ext cx="5607050" cy="414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4: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4489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c6cd126a98_1_0: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c6cd126a98_1_0:notes"/>
          <p:cNvSpPr txBox="1">
            <a:spLocks noGrp="1"/>
          </p:cNvSpPr>
          <p:nvPr>
            <p:ph type="body" idx="1"/>
          </p:nvPr>
        </p:nvSpPr>
        <p:spPr>
          <a:xfrm>
            <a:off x="701675" y="4381500"/>
            <a:ext cx="5607000" cy="414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gc6cd126a98_1_0:notes"/>
          <p:cNvSpPr txBox="1">
            <a:spLocks noGrp="1"/>
          </p:cNvSpPr>
          <p:nvPr>
            <p:ph type="sldNum" idx="12"/>
          </p:nvPr>
        </p:nvSpPr>
        <p:spPr>
          <a:xfrm>
            <a:off x="3970338" y="8759825"/>
            <a:ext cx="3038400" cy="4620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17736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c6cd126a98_1_0: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c6cd126a98_1_0:notes"/>
          <p:cNvSpPr txBox="1">
            <a:spLocks noGrp="1"/>
          </p:cNvSpPr>
          <p:nvPr>
            <p:ph type="body" idx="1"/>
          </p:nvPr>
        </p:nvSpPr>
        <p:spPr>
          <a:xfrm>
            <a:off x="701675" y="4381500"/>
            <a:ext cx="5607000" cy="414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gc6cd126a98_1_0:notes"/>
          <p:cNvSpPr txBox="1">
            <a:spLocks noGrp="1"/>
          </p:cNvSpPr>
          <p:nvPr>
            <p:ph type="sldNum" idx="12"/>
          </p:nvPr>
        </p:nvSpPr>
        <p:spPr>
          <a:xfrm>
            <a:off x="3970338" y="8759825"/>
            <a:ext cx="3038400" cy="4620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00806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c6cd126a98_1_0: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c6cd126a98_1_0:notes"/>
          <p:cNvSpPr txBox="1">
            <a:spLocks noGrp="1"/>
          </p:cNvSpPr>
          <p:nvPr>
            <p:ph type="body" idx="1"/>
          </p:nvPr>
        </p:nvSpPr>
        <p:spPr>
          <a:xfrm>
            <a:off x="701675" y="4381500"/>
            <a:ext cx="5607000" cy="414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gc6cd126a98_1_0:notes"/>
          <p:cNvSpPr txBox="1">
            <a:spLocks noGrp="1"/>
          </p:cNvSpPr>
          <p:nvPr>
            <p:ph type="sldNum" idx="12"/>
          </p:nvPr>
        </p:nvSpPr>
        <p:spPr>
          <a:xfrm>
            <a:off x="3970338" y="8759825"/>
            <a:ext cx="3038400" cy="4620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62314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28662D-9DB5-4CDD-A75B-8768A79A84B8}" type="slidenum">
              <a:rPr lang="en-US" smtClean="0"/>
              <a:t>3</a:t>
            </a:fld>
            <a:endParaRPr lang="en-US"/>
          </a:p>
        </p:txBody>
      </p:sp>
    </p:spTree>
    <p:extLst>
      <p:ext uri="{BB962C8B-B14F-4D97-AF65-F5344CB8AC3E}">
        <p14:creationId xmlns:p14="http://schemas.microsoft.com/office/powerpoint/2010/main" val="4290173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c6cd126a98_1_0: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c6cd126a98_1_0:notes"/>
          <p:cNvSpPr txBox="1">
            <a:spLocks noGrp="1"/>
          </p:cNvSpPr>
          <p:nvPr>
            <p:ph type="body" idx="1"/>
          </p:nvPr>
        </p:nvSpPr>
        <p:spPr>
          <a:xfrm>
            <a:off x="701675" y="4381500"/>
            <a:ext cx="5607000" cy="414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gc6cd126a98_1_0:notes"/>
          <p:cNvSpPr txBox="1">
            <a:spLocks noGrp="1"/>
          </p:cNvSpPr>
          <p:nvPr>
            <p:ph type="sldNum" idx="12"/>
          </p:nvPr>
        </p:nvSpPr>
        <p:spPr>
          <a:xfrm>
            <a:off x="3970338" y="8759825"/>
            <a:ext cx="3038400" cy="4620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34258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c6cd126a98_1_0: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c6cd126a98_1_0:notes"/>
          <p:cNvSpPr txBox="1">
            <a:spLocks noGrp="1"/>
          </p:cNvSpPr>
          <p:nvPr>
            <p:ph type="body" idx="1"/>
          </p:nvPr>
        </p:nvSpPr>
        <p:spPr>
          <a:xfrm>
            <a:off x="701675" y="4381500"/>
            <a:ext cx="5607000" cy="414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gc6cd126a98_1_0:notes"/>
          <p:cNvSpPr txBox="1">
            <a:spLocks noGrp="1"/>
          </p:cNvSpPr>
          <p:nvPr>
            <p:ph type="sldNum" idx="12"/>
          </p:nvPr>
        </p:nvSpPr>
        <p:spPr>
          <a:xfrm>
            <a:off x="3970338" y="8759825"/>
            <a:ext cx="3038400" cy="4620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3101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c6cd126a98_1_0: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c6cd126a98_1_0:notes"/>
          <p:cNvSpPr txBox="1">
            <a:spLocks noGrp="1"/>
          </p:cNvSpPr>
          <p:nvPr>
            <p:ph type="body" idx="1"/>
          </p:nvPr>
        </p:nvSpPr>
        <p:spPr>
          <a:xfrm>
            <a:off x="701675" y="4381500"/>
            <a:ext cx="5607000" cy="414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gc6cd126a98_1_0:notes"/>
          <p:cNvSpPr txBox="1">
            <a:spLocks noGrp="1"/>
          </p:cNvSpPr>
          <p:nvPr>
            <p:ph type="sldNum" idx="12"/>
          </p:nvPr>
        </p:nvSpPr>
        <p:spPr>
          <a:xfrm>
            <a:off x="3970338" y="8759825"/>
            <a:ext cx="3038400" cy="4620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47255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c6cd126a98_1_0: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c6cd126a98_1_0:notes"/>
          <p:cNvSpPr txBox="1">
            <a:spLocks noGrp="1"/>
          </p:cNvSpPr>
          <p:nvPr>
            <p:ph type="body" idx="1"/>
          </p:nvPr>
        </p:nvSpPr>
        <p:spPr>
          <a:xfrm>
            <a:off x="701675" y="4381500"/>
            <a:ext cx="5607000" cy="414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gc6cd126a98_1_0:notes"/>
          <p:cNvSpPr txBox="1">
            <a:spLocks noGrp="1"/>
          </p:cNvSpPr>
          <p:nvPr>
            <p:ph type="sldNum" idx="12"/>
          </p:nvPr>
        </p:nvSpPr>
        <p:spPr>
          <a:xfrm>
            <a:off x="3970338" y="8759825"/>
            <a:ext cx="3038400" cy="4620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38815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c6cd126a98_1_0: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c6cd126a98_1_0:notes"/>
          <p:cNvSpPr txBox="1">
            <a:spLocks noGrp="1"/>
          </p:cNvSpPr>
          <p:nvPr>
            <p:ph type="body" idx="1"/>
          </p:nvPr>
        </p:nvSpPr>
        <p:spPr>
          <a:xfrm>
            <a:off x="701675" y="4381500"/>
            <a:ext cx="5607000" cy="414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gc6cd126a98_1_0:notes"/>
          <p:cNvSpPr txBox="1">
            <a:spLocks noGrp="1"/>
          </p:cNvSpPr>
          <p:nvPr>
            <p:ph type="sldNum" idx="12"/>
          </p:nvPr>
        </p:nvSpPr>
        <p:spPr>
          <a:xfrm>
            <a:off x="3970338" y="8759825"/>
            <a:ext cx="3038400" cy="4620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61033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c6cd126a98_1_0: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c6cd126a98_1_0:notes"/>
          <p:cNvSpPr txBox="1">
            <a:spLocks noGrp="1"/>
          </p:cNvSpPr>
          <p:nvPr>
            <p:ph type="body" idx="1"/>
          </p:nvPr>
        </p:nvSpPr>
        <p:spPr>
          <a:xfrm>
            <a:off x="701675" y="4381500"/>
            <a:ext cx="5607000" cy="414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gc6cd126a98_1_0:notes"/>
          <p:cNvSpPr txBox="1">
            <a:spLocks noGrp="1"/>
          </p:cNvSpPr>
          <p:nvPr>
            <p:ph type="sldNum" idx="12"/>
          </p:nvPr>
        </p:nvSpPr>
        <p:spPr>
          <a:xfrm>
            <a:off x="3970338" y="8759825"/>
            <a:ext cx="3038400" cy="4620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86469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28662D-9DB5-4CDD-A75B-8768A79A84B8}" type="slidenum">
              <a:rPr lang="en-US" smtClean="0"/>
              <a:t>49</a:t>
            </a:fld>
            <a:endParaRPr lang="en-US"/>
          </a:p>
        </p:txBody>
      </p:sp>
    </p:spTree>
    <p:extLst>
      <p:ext uri="{BB962C8B-B14F-4D97-AF65-F5344CB8AC3E}">
        <p14:creationId xmlns:p14="http://schemas.microsoft.com/office/powerpoint/2010/main" val="3953937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28662D-9DB5-4CDD-A75B-8768A79A84B8}" type="slidenum">
              <a:rPr lang="en-US" smtClean="0"/>
              <a:t>50</a:t>
            </a:fld>
            <a:endParaRPr lang="en-US"/>
          </a:p>
        </p:txBody>
      </p:sp>
    </p:spTree>
    <p:extLst>
      <p:ext uri="{BB962C8B-B14F-4D97-AF65-F5344CB8AC3E}">
        <p14:creationId xmlns:p14="http://schemas.microsoft.com/office/powerpoint/2010/main" val="488383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28662D-9DB5-4CDD-A75B-8768A79A84B8}" type="slidenum">
              <a:rPr lang="en-US" smtClean="0"/>
              <a:t>51</a:t>
            </a:fld>
            <a:endParaRPr lang="en-US"/>
          </a:p>
        </p:txBody>
      </p:sp>
    </p:spTree>
    <p:extLst>
      <p:ext uri="{BB962C8B-B14F-4D97-AF65-F5344CB8AC3E}">
        <p14:creationId xmlns:p14="http://schemas.microsoft.com/office/powerpoint/2010/main" val="20702645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28662D-9DB5-4CDD-A75B-8768A79A84B8}" type="slidenum">
              <a:rPr lang="en-US" smtClean="0"/>
              <a:t>52</a:t>
            </a:fld>
            <a:endParaRPr lang="en-US"/>
          </a:p>
        </p:txBody>
      </p:sp>
    </p:spTree>
    <p:extLst>
      <p:ext uri="{BB962C8B-B14F-4D97-AF65-F5344CB8AC3E}">
        <p14:creationId xmlns:p14="http://schemas.microsoft.com/office/powerpoint/2010/main" val="68417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28662D-9DB5-4CDD-A75B-8768A79A84B8}" type="slidenum">
              <a:rPr lang="en-US" smtClean="0"/>
              <a:t>4</a:t>
            </a:fld>
            <a:endParaRPr lang="en-US"/>
          </a:p>
        </p:txBody>
      </p:sp>
    </p:spTree>
    <p:extLst>
      <p:ext uri="{BB962C8B-B14F-4D97-AF65-F5344CB8AC3E}">
        <p14:creationId xmlns:p14="http://schemas.microsoft.com/office/powerpoint/2010/main" val="3461588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28662D-9DB5-4CDD-A75B-8768A79A84B8}" type="slidenum">
              <a:rPr lang="en-US" smtClean="0"/>
              <a:t>53</a:t>
            </a:fld>
            <a:endParaRPr lang="en-US"/>
          </a:p>
        </p:txBody>
      </p:sp>
    </p:spTree>
    <p:extLst>
      <p:ext uri="{BB962C8B-B14F-4D97-AF65-F5344CB8AC3E}">
        <p14:creationId xmlns:p14="http://schemas.microsoft.com/office/powerpoint/2010/main" val="212149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28662D-9DB5-4CDD-A75B-8768A79A84B8}" type="slidenum">
              <a:rPr lang="en-US" smtClean="0"/>
              <a:t>54</a:t>
            </a:fld>
            <a:endParaRPr lang="en-US"/>
          </a:p>
        </p:txBody>
      </p:sp>
    </p:spTree>
    <p:extLst>
      <p:ext uri="{BB962C8B-B14F-4D97-AF65-F5344CB8AC3E}">
        <p14:creationId xmlns:p14="http://schemas.microsoft.com/office/powerpoint/2010/main" val="1366106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28662D-9DB5-4CDD-A75B-8768A79A84B8}" type="slidenum">
              <a:rPr lang="en-US" smtClean="0"/>
              <a:t>55</a:t>
            </a:fld>
            <a:endParaRPr lang="en-US"/>
          </a:p>
        </p:txBody>
      </p:sp>
    </p:spTree>
    <p:extLst>
      <p:ext uri="{BB962C8B-B14F-4D97-AF65-F5344CB8AC3E}">
        <p14:creationId xmlns:p14="http://schemas.microsoft.com/office/powerpoint/2010/main" val="19756081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28662D-9DB5-4CDD-A75B-8768A79A84B8}" type="slidenum">
              <a:rPr lang="en-US" smtClean="0"/>
              <a:t>56</a:t>
            </a:fld>
            <a:endParaRPr lang="en-US"/>
          </a:p>
        </p:txBody>
      </p:sp>
    </p:spTree>
    <p:extLst>
      <p:ext uri="{BB962C8B-B14F-4D97-AF65-F5344CB8AC3E}">
        <p14:creationId xmlns:p14="http://schemas.microsoft.com/office/powerpoint/2010/main" val="877657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28662D-9DB5-4CDD-A75B-8768A79A84B8}" type="slidenum">
              <a:rPr lang="en-US" smtClean="0"/>
              <a:t>57</a:t>
            </a:fld>
            <a:endParaRPr lang="en-US"/>
          </a:p>
        </p:txBody>
      </p:sp>
    </p:spTree>
    <p:extLst>
      <p:ext uri="{BB962C8B-B14F-4D97-AF65-F5344CB8AC3E}">
        <p14:creationId xmlns:p14="http://schemas.microsoft.com/office/powerpoint/2010/main" val="27200927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28662D-9DB5-4CDD-A75B-8768A79A84B8}" type="slidenum">
              <a:rPr lang="en-US" smtClean="0"/>
              <a:t>58</a:t>
            </a:fld>
            <a:endParaRPr lang="en-US"/>
          </a:p>
        </p:txBody>
      </p:sp>
    </p:spTree>
    <p:extLst>
      <p:ext uri="{BB962C8B-B14F-4D97-AF65-F5344CB8AC3E}">
        <p14:creationId xmlns:p14="http://schemas.microsoft.com/office/powerpoint/2010/main" val="26987634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28662D-9DB5-4CDD-A75B-8768A79A84B8}" type="slidenum">
              <a:rPr lang="en-US" smtClean="0"/>
              <a:t>59</a:t>
            </a:fld>
            <a:endParaRPr lang="en-US"/>
          </a:p>
        </p:txBody>
      </p:sp>
    </p:spTree>
    <p:extLst>
      <p:ext uri="{BB962C8B-B14F-4D97-AF65-F5344CB8AC3E}">
        <p14:creationId xmlns:p14="http://schemas.microsoft.com/office/powerpoint/2010/main" val="5347012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28662D-9DB5-4CDD-A75B-8768A79A84B8}" type="slidenum">
              <a:rPr lang="en-US" smtClean="0"/>
              <a:t>60</a:t>
            </a:fld>
            <a:endParaRPr lang="en-US"/>
          </a:p>
        </p:txBody>
      </p:sp>
    </p:spTree>
    <p:extLst>
      <p:ext uri="{BB962C8B-B14F-4D97-AF65-F5344CB8AC3E}">
        <p14:creationId xmlns:p14="http://schemas.microsoft.com/office/powerpoint/2010/main" val="1104795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28662D-9DB5-4CDD-A75B-8768A79A84B8}" type="slidenum">
              <a:rPr lang="en-US" smtClean="0"/>
              <a:t>61</a:t>
            </a:fld>
            <a:endParaRPr lang="en-US"/>
          </a:p>
        </p:txBody>
      </p:sp>
    </p:spTree>
    <p:extLst>
      <p:ext uri="{BB962C8B-B14F-4D97-AF65-F5344CB8AC3E}">
        <p14:creationId xmlns:p14="http://schemas.microsoft.com/office/powerpoint/2010/main" val="1571384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Workflow</a:t>
            </a:r>
          </a:p>
          <a:p>
            <a:r>
              <a:rPr lang="en-US" dirty="0"/>
              <a:t>Selecting the form from Workflow, will assure that it is routed to the correct approvers and will generate the mandatory Final Audit Report page.  The Final Audit Report page includes all necessary information regarding approvals.</a:t>
            </a:r>
          </a:p>
          <a:p>
            <a:r>
              <a:rPr lang="en-US" dirty="0"/>
              <a:t>In the Search field, you can access all of the Accounts Payable forms by entering “AP –”</a:t>
            </a:r>
          </a:p>
        </p:txBody>
      </p:sp>
      <p:sp>
        <p:nvSpPr>
          <p:cNvPr id="4" name="Slide Number Placeholder 3"/>
          <p:cNvSpPr>
            <a:spLocks noGrp="1"/>
          </p:cNvSpPr>
          <p:nvPr>
            <p:ph type="sldNum" sz="quarter" idx="10"/>
          </p:nvPr>
        </p:nvSpPr>
        <p:spPr/>
        <p:txBody>
          <a:bodyPr/>
          <a:lstStyle/>
          <a:p>
            <a:fld id="{DE28662D-9DB5-4CDD-A75B-8768A79A84B8}" type="slidenum">
              <a:rPr lang="en-US" smtClean="0"/>
              <a:t>5</a:t>
            </a:fld>
            <a:endParaRPr lang="en-US"/>
          </a:p>
        </p:txBody>
      </p:sp>
    </p:spTree>
    <p:extLst>
      <p:ext uri="{BB962C8B-B14F-4D97-AF65-F5344CB8AC3E}">
        <p14:creationId xmlns:p14="http://schemas.microsoft.com/office/powerpoint/2010/main" val="3987642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our forms are available on the Workflow.  Here is a list of the forms, which includes the Check Request Form, Invoice Approval form, and STLS, to name a few.</a:t>
            </a:r>
          </a:p>
        </p:txBody>
      </p:sp>
      <p:sp>
        <p:nvSpPr>
          <p:cNvPr id="4" name="Slide Number Placeholder 3"/>
          <p:cNvSpPr>
            <a:spLocks noGrp="1"/>
          </p:cNvSpPr>
          <p:nvPr>
            <p:ph type="sldNum" sz="quarter" idx="10"/>
          </p:nvPr>
        </p:nvSpPr>
        <p:spPr/>
        <p:txBody>
          <a:bodyPr/>
          <a:lstStyle/>
          <a:p>
            <a:fld id="{DE28662D-9DB5-4CDD-A75B-8768A79A84B8}" type="slidenum">
              <a:rPr lang="en-US" smtClean="0"/>
              <a:t>6</a:t>
            </a:fld>
            <a:endParaRPr lang="en-US"/>
          </a:p>
        </p:txBody>
      </p:sp>
    </p:spTree>
    <p:extLst>
      <p:ext uri="{BB962C8B-B14F-4D97-AF65-F5344CB8AC3E}">
        <p14:creationId xmlns:p14="http://schemas.microsoft.com/office/powerpoint/2010/main" val="1837693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note that, if level 1 data is to be provided, there are specific steps to follow.  These steps can be found by clicking on the “Instructions” link next to the VDR form from the Accounts Payable website.</a:t>
            </a:r>
          </a:p>
        </p:txBody>
      </p:sp>
      <p:sp>
        <p:nvSpPr>
          <p:cNvPr id="4" name="Slide Number Placeholder 3"/>
          <p:cNvSpPr>
            <a:spLocks noGrp="1"/>
          </p:cNvSpPr>
          <p:nvPr>
            <p:ph type="sldNum" sz="quarter" idx="10"/>
          </p:nvPr>
        </p:nvSpPr>
        <p:spPr/>
        <p:txBody>
          <a:bodyPr/>
          <a:lstStyle/>
          <a:p>
            <a:fld id="{DE28662D-9DB5-4CDD-A75B-8768A79A84B8}" type="slidenum">
              <a:rPr lang="en-US" smtClean="0"/>
              <a:t>7</a:t>
            </a:fld>
            <a:endParaRPr lang="en-US"/>
          </a:p>
        </p:txBody>
      </p:sp>
    </p:spTree>
    <p:extLst>
      <p:ext uri="{BB962C8B-B14F-4D97-AF65-F5344CB8AC3E}">
        <p14:creationId xmlns:p14="http://schemas.microsoft.com/office/powerpoint/2010/main" val="2232221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28662D-9DB5-4CDD-A75B-8768A79A84B8}" type="slidenum">
              <a:rPr lang="en-US" smtClean="0"/>
              <a:t>8</a:t>
            </a:fld>
            <a:endParaRPr lang="en-US"/>
          </a:p>
        </p:txBody>
      </p:sp>
    </p:spTree>
    <p:extLst>
      <p:ext uri="{BB962C8B-B14F-4D97-AF65-F5344CB8AC3E}">
        <p14:creationId xmlns:p14="http://schemas.microsoft.com/office/powerpoint/2010/main" val="1845356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28662D-9DB5-4CDD-A75B-8768A79A84B8}" type="slidenum">
              <a:rPr lang="en-US" smtClean="0"/>
              <a:t>9</a:t>
            </a:fld>
            <a:endParaRPr lang="en-US"/>
          </a:p>
        </p:txBody>
      </p:sp>
    </p:spTree>
    <p:extLst>
      <p:ext uri="{BB962C8B-B14F-4D97-AF65-F5344CB8AC3E}">
        <p14:creationId xmlns:p14="http://schemas.microsoft.com/office/powerpoint/2010/main" val="1369702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28662D-9DB5-4CDD-A75B-8768A79A84B8}" type="slidenum">
              <a:rPr lang="en-US" smtClean="0"/>
              <a:t>10</a:t>
            </a:fld>
            <a:endParaRPr lang="en-US"/>
          </a:p>
        </p:txBody>
      </p:sp>
    </p:spTree>
    <p:extLst>
      <p:ext uri="{BB962C8B-B14F-4D97-AF65-F5344CB8AC3E}">
        <p14:creationId xmlns:p14="http://schemas.microsoft.com/office/powerpoint/2010/main" val="3586424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CEECC69E-B8DF-4FBB-AEA7-186CF38F5A40}" type="datetimeFigureOut">
              <a:rPr lang="en-US" smtClean="0"/>
              <a:t>4/20/2021</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9752A64D-6A18-4D83-8292-AD4A0CC9C36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EECC69E-B8DF-4FBB-AEA7-186CF38F5A40}"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52A64D-6A18-4D83-8292-AD4A0CC9C36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EECC69E-B8DF-4FBB-AEA7-186CF38F5A40}"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52A64D-6A18-4D83-8292-AD4A0CC9C36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1_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a:solidFill>
                  <a:srgbClr val="EE6C0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4/20/2021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50394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4/20/2021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54808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EECC69E-B8DF-4FBB-AEA7-186CF38F5A40}"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52A64D-6A18-4D83-8292-AD4A0CC9C366}" type="slidenum">
              <a:rPr lang="en-US" smtClean="0"/>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EECC69E-B8DF-4FBB-AEA7-186CF38F5A40}"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52A64D-6A18-4D83-8292-AD4A0CC9C366}" type="slidenum">
              <a:rPr lang="en-US" smtClean="0"/>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EECC69E-B8DF-4FBB-AEA7-186CF38F5A40}" type="datetimeFigureOut">
              <a:rPr lang="en-US" smtClean="0"/>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52A64D-6A18-4D83-8292-AD4A0CC9C366}"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CEECC69E-B8DF-4FBB-AEA7-186CF38F5A40}" type="datetimeFigureOut">
              <a:rPr lang="en-US" smtClean="0"/>
              <a:t>4/20/2021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52A64D-6A18-4D83-8292-AD4A0CC9C366}"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EECC69E-B8DF-4FBB-AEA7-186CF38F5A40}" type="datetimeFigureOut">
              <a:rPr lang="en-US" smtClean="0"/>
              <a:t>4/20/2021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52A64D-6A18-4D83-8292-AD4A0CC9C366}"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ECC69E-B8DF-4FBB-AEA7-186CF38F5A40}" type="datetimeFigureOut">
              <a:rPr lang="en-US" smtClean="0"/>
              <a:t>4/20/2021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52A64D-6A18-4D83-8292-AD4A0CC9C36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CEECC69E-B8DF-4FBB-AEA7-186CF38F5A40}" type="datetimeFigureOut">
              <a:rPr lang="en-US" smtClean="0"/>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52A64D-6A18-4D83-8292-AD4A0CC9C366}"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CEECC69E-B8DF-4FBB-AEA7-186CF38F5A40}" type="datetimeFigureOut">
              <a:rPr lang="en-US" smtClean="0"/>
              <a:t>4/20/2021</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9752A64D-6A18-4D83-8292-AD4A0CC9C366}" type="slidenum">
              <a:rPr lang="en-US" smtClean="0"/>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8056" y="5791253"/>
            <a:ext cx="4536419" cy="1080868"/>
          </a:xfrm>
          <a:prstGeom prst="rtTriangle">
            <a:avLst/>
          </a:prstGeom>
          <a:blipFill>
            <a:blip r:embed="rId15">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CEECC69E-B8DF-4FBB-AEA7-186CF38F5A40}" type="datetimeFigureOut">
              <a:rPr lang="en-US" smtClean="0"/>
              <a:t>4/20/2021</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9752A64D-6A18-4D83-8292-AD4A0CC9C36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8" r:id="rId12"/>
    <p:sldLayoutId id="2147483699" r:id="rId13"/>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jon.medwin@csueastbay.edu"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csueastbay.edu/accounting-fiscal/accounts-payable.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mailto:general.accounting@csueastbay.edu"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88580" y="6057781"/>
            <a:ext cx="4354077" cy="800219"/>
          </a:xfrm>
          <a:prstGeom prst="rect">
            <a:avLst/>
          </a:prstGeom>
          <a:noFill/>
        </p:spPr>
        <p:txBody>
          <a:bodyPr wrap="none" rtlCol="0">
            <a:spAutoFit/>
          </a:bodyPr>
          <a:lstStyle/>
          <a:p>
            <a:r>
              <a:rPr lang="en-US" sz="2800" b="1" dirty="0"/>
              <a:t>AP DEPARTMENT</a:t>
            </a:r>
          </a:p>
          <a:p>
            <a:pPr algn="r"/>
            <a:r>
              <a:rPr lang="en-US" b="1" dirty="0"/>
              <a:t>Angie Trujillo and Anna Bento</a:t>
            </a:r>
          </a:p>
        </p:txBody>
      </p:sp>
      <p:sp>
        <p:nvSpPr>
          <p:cNvPr id="7" name="AutoShape 4" descr="Image result for UPDA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Image result for UPDAT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Image result for UPDAT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a:extLst>
              <a:ext uri="{FF2B5EF4-FFF2-40B4-BE49-F238E27FC236}">
                <a16:creationId xmlns:a16="http://schemas.microsoft.com/office/drawing/2014/main" id="{9845B611-1669-447C-9656-8BC813D9D294}"/>
              </a:ext>
            </a:extLst>
          </p:cNvPr>
          <p:cNvSpPr/>
          <p:nvPr/>
        </p:nvSpPr>
        <p:spPr>
          <a:xfrm>
            <a:off x="1873770" y="2323476"/>
            <a:ext cx="8709286" cy="3674792"/>
          </a:xfrm>
          <a:prstGeom prst="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ADOBE PRESENTATION: ACCOUNTS PAYABLE WORKFLOW FORMS</a:t>
            </a:r>
          </a:p>
        </p:txBody>
      </p:sp>
      <p:grpSp>
        <p:nvGrpSpPr>
          <p:cNvPr id="10" name="Group 9"/>
          <p:cNvGrpSpPr/>
          <p:nvPr/>
        </p:nvGrpSpPr>
        <p:grpSpPr>
          <a:xfrm>
            <a:off x="4852384" y="114760"/>
            <a:ext cx="1977157" cy="2057304"/>
            <a:chOff x="3429000" y="825166"/>
            <a:chExt cx="1977157" cy="2057304"/>
          </a:xfrm>
        </p:grpSpPr>
        <p:sp>
          <p:nvSpPr>
            <p:cNvPr id="11" name="TextBox 10"/>
            <p:cNvSpPr txBox="1"/>
            <p:nvPr/>
          </p:nvSpPr>
          <p:spPr>
            <a:xfrm rot="16200000">
              <a:off x="2871554" y="1972991"/>
              <a:ext cx="1377568" cy="262676"/>
            </a:xfrm>
            <a:prstGeom prst="rect">
              <a:avLst/>
            </a:prstGeom>
            <a:noFill/>
          </p:spPr>
          <p:txBody>
            <a:bodyPr wrap="none" rtlCol="0">
              <a:prstTxWarp prst="textPlain">
                <a:avLst/>
              </a:prstTxWarp>
              <a:spAutoFit/>
            </a:bodyPr>
            <a:lstStyle/>
            <a:p>
              <a:r>
                <a:rPr lang="en-US" sz="2000" dirty="0"/>
                <a:t>FINANCE</a:t>
              </a: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780" y="1338473"/>
              <a:ext cx="1403945" cy="154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rot="5400000">
              <a:off x="4586035" y="1979133"/>
              <a:ext cx="1377568" cy="262676"/>
            </a:xfrm>
            <a:prstGeom prst="rect">
              <a:avLst/>
            </a:prstGeom>
            <a:noFill/>
          </p:spPr>
          <p:txBody>
            <a:bodyPr wrap="none" rtlCol="0">
              <a:prstTxWarp prst="textPlain">
                <a:avLst/>
              </a:prstTxWarp>
              <a:spAutoFit/>
            </a:bodyPr>
            <a:lstStyle/>
            <a:p>
              <a:r>
                <a:rPr lang="en-US" sz="2000" dirty="0"/>
                <a:t>INCLUDED</a:t>
              </a:r>
            </a:p>
          </p:txBody>
        </p:sp>
        <p:grpSp>
          <p:nvGrpSpPr>
            <p:cNvPr id="14" name="Group 13"/>
            <p:cNvGrpSpPr/>
            <p:nvPr/>
          </p:nvGrpSpPr>
          <p:grpSpPr>
            <a:xfrm>
              <a:off x="3898675" y="825166"/>
              <a:ext cx="1072360" cy="660729"/>
              <a:chOff x="3898675" y="825166"/>
              <a:chExt cx="1072360" cy="660729"/>
            </a:xfrm>
          </p:grpSpPr>
          <p:grpSp>
            <p:nvGrpSpPr>
              <p:cNvPr id="15" name="Group 14"/>
              <p:cNvGrpSpPr/>
              <p:nvPr/>
            </p:nvGrpSpPr>
            <p:grpSpPr>
              <a:xfrm>
                <a:off x="4273287" y="997035"/>
                <a:ext cx="296929" cy="325170"/>
                <a:chOff x="4656708" y="3040460"/>
                <a:chExt cx="546500" cy="542498"/>
              </a:xfrm>
            </p:grpSpPr>
            <p:sp>
              <p:nvSpPr>
                <p:cNvPr id="18" name="Oval 17"/>
                <p:cNvSpPr/>
                <p:nvPr/>
              </p:nvSpPr>
              <p:spPr>
                <a:xfrm>
                  <a:off x="4656708" y="3047999"/>
                  <a:ext cx="499206" cy="53495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9" name="Picture 2" descr="Image result for POINTING FINGE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8" b="92889" l="2667" r="97333"/>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660710" y="3040460"/>
                  <a:ext cx="542498" cy="542498"/>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p:cNvSpPr txBox="1"/>
              <p:nvPr/>
            </p:nvSpPr>
            <p:spPr>
              <a:xfrm>
                <a:off x="3898675" y="825166"/>
                <a:ext cx="455574" cy="646331"/>
              </a:xfrm>
              <a:prstGeom prst="rect">
                <a:avLst/>
              </a:prstGeom>
              <a:noFill/>
            </p:spPr>
            <p:txBody>
              <a:bodyPr wrap="none" rtlCol="0">
                <a:spAutoFit/>
              </a:bodyPr>
              <a:lstStyle/>
              <a:p>
                <a:r>
                  <a:rPr lang="en-US" sz="3600" dirty="0">
                    <a:solidFill>
                      <a:srgbClr val="C00000"/>
                    </a:solidFill>
                    <a:latin typeface="Berlin Sans FB" panose="020E0602020502020306" pitchFamily="34" charset="0"/>
                  </a:rPr>
                  <a:t>Y</a:t>
                </a:r>
              </a:p>
            </p:txBody>
          </p:sp>
          <p:sp>
            <p:nvSpPr>
              <p:cNvPr id="17" name="TextBox 16"/>
              <p:cNvSpPr txBox="1"/>
              <p:nvPr/>
            </p:nvSpPr>
            <p:spPr>
              <a:xfrm>
                <a:off x="4481799" y="839564"/>
                <a:ext cx="489236" cy="646331"/>
              </a:xfrm>
              <a:prstGeom prst="rect">
                <a:avLst/>
              </a:prstGeom>
              <a:noFill/>
            </p:spPr>
            <p:txBody>
              <a:bodyPr wrap="none" rtlCol="0">
                <a:spAutoFit/>
              </a:bodyPr>
              <a:lstStyle/>
              <a:p>
                <a:r>
                  <a:rPr lang="en-US" sz="3600" dirty="0">
                    <a:solidFill>
                      <a:srgbClr val="C00000"/>
                    </a:solidFill>
                    <a:latin typeface="Berlin Sans FB" panose="020E0602020502020306" pitchFamily="34" charset="0"/>
                  </a:rPr>
                  <a:t>U</a:t>
                </a:r>
              </a:p>
            </p:txBody>
          </p:sp>
        </p:grpSp>
      </p:grpSp>
    </p:spTree>
    <p:extLst>
      <p:ext uri="{BB962C8B-B14F-4D97-AF65-F5344CB8AC3E}">
        <p14:creationId xmlns:p14="http://schemas.microsoft.com/office/powerpoint/2010/main" val="28882009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21AFE9-4941-4BCF-B86E-5ACA8B949F09}"/>
              </a:ext>
            </a:extLst>
          </p:cNvPr>
          <p:cNvSpPr txBox="1"/>
          <p:nvPr/>
        </p:nvSpPr>
        <p:spPr>
          <a:xfrm>
            <a:off x="1652725" y="1882760"/>
            <a:ext cx="9650027" cy="646331"/>
          </a:xfrm>
          <a:prstGeom prst="rect">
            <a:avLst/>
          </a:prstGeom>
          <a:noFill/>
        </p:spPr>
        <p:txBody>
          <a:bodyPr wrap="square" rtlCol="0">
            <a:spAutoFit/>
          </a:bodyPr>
          <a:lstStyle/>
          <a:p>
            <a:r>
              <a:rPr lang="en-US" b="1" u="sng" dirty="0" smtClean="0"/>
              <a:t>Question: </a:t>
            </a:r>
            <a:r>
              <a:rPr lang="en-US" b="1" dirty="0" smtClean="0"/>
              <a:t>Can </a:t>
            </a:r>
            <a:r>
              <a:rPr lang="en-US" b="1" dirty="0"/>
              <a:t>I submit a paper check request form?</a:t>
            </a:r>
          </a:p>
          <a:p>
            <a:endParaRPr lang="en-US" b="1" dirty="0"/>
          </a:p>
        </p:txBody>
      </p:sp>
      <p:pic>
        <p:nvPicPr>
          <p:cNvPr id="2050" name="Picture 2" descr="Game show Illustrations and Clip Art. 18,468 Game show royalty free  illustrations and drawings available to search from thousands of stock  vector EPS clipart graphic designers.">
            <a:extLst>
              <a:ext uri="{FF2B5EF4-FFF2-40B4-BE49-F238E27FC236}">
                <a16:creationId xmlns:a16="http://schemas.microsoft.com/office/drawing/2014/main" id="{D729D478-77D3-4C76-B180-BB1818933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3902" y="4471204"/>
            <a:ext cx="2228850" cy="204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2697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21AFE9-4941-4BCF-B86E-5ACA8B949F09}"/>
              </a:ext>
            </a:extLst>
          </p:cNvPr>
          <p:cNvSpPr txBox="1"/>
          <p:nvPr/>
        </p:nvSpPr>
        <p:spPr>
          <a:xfrm>
            <a:off x="1652725" y="1882760"/>
            <a:ext cx="9650027" cy="923330"/>
          </a:xfrm>
          <a:prstGeom prst="rect">
            <a:avLst/>
          </a:prstGeom>
          <a:noFill/>
        </p:spPr>
        <p:txBody>
          <a:bodyPr wrap="square" rtlCol="0">
            <a:spAutoFit/>
          </a:bodyPr>
          <a:lstStyle/>
          <a:p>
            <a:r>
              <a:rPr lang="en-US" b="1" u="sng" dirty="0" smtClean="0"/>
              <a:t>Answer</a:t>
            </a:r>
            <a:r>
              <a:rPr lang="en-US" b="1" u="sng" dirty="0"/>
              <a:t>:</a:t>
            </a:r>
            <a:r>
              <a:rPr lang="en-US" b="1" dirty="0"/>
              <a:t>  We have now successfully implemented the Adobe Sign Workflow for all AP forms.  The Adobe form should be used for Check Request submissions.</a:t>
            </a:r>
            <a:endParaRPr lang="en-US" dirty="0"/>
          </a:p>
          <a:p>
            <a:endParaRPr lang="en-US" dirty="0"/>
          </a:p>
        </p:txBody>
      </p:sp>
      <p:pic>
        <p:nvPicPr>
          <p:cNvPr id="2050" name="Picture 2" descr="Game show Illustrations and Clip Art. 18,468 Game show royalty free  illustrations and drawings available to search from thousands of stock  vector EPS clipart graphic designers.">
            <a:extLst>
              <a:ext uri="{FF2B5EF4-FFF2-40B4-BE49-F238E27FC236}">
                <a16:creationId xmlns:a16="http://schemas.microsoft.com/office/drawing/2014/main" id="{D729D478-77D3-4C76-B180-BB1818933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8019" y="4331315"/>
            <a:ext cx="2228850" cy="204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2246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2EBA33-8400-4EA3-8920-5FE02DEDBAD4}"/>
              </a:ext>
            </a:extLst>
          </p:cNvPr>
          <p:cNvSpPr txBox="1"/>
          <p:nvPr/>
        </p:nvSpPr>
        <p:spPr>
          <a:xfrm>
            <a:off x="3216812" y="1855490"/>
            <a:ext cx="5359152" cy="2400657"/>
          </a:xfrm>
          <a:prstGeom prst="rect">
            <a:avLst/>
          </a:prstGeom>
          <a:noFill/>
          <a:effectLst>
            <a:outerShdw blurRad="50800" dist="38100" dir="18900000" algn="bl" rotWithShape="0">
              <a:prstClr val="black">
                <a:alpha val="40000"/>
              </a:prstClr>
            </a:outerShdw>
          </a:effectLst>
        </p:spPr>
        <p:txBody>
          <a:bodyPr wrap="square" rtlCol="0">
            <a:spAutoFit/>
          </a:bodyPr>
          <a:lstStyle/>
          <a:p>
            <a:pPr algn="ctr"/>
            <a:r>
              <a:rPr lang="en-US" sz="15000" b="1" dirty="0">
                <a:solidFill>
                  <a:srgbClr val="C00000"/>
                </a:solidFill>
                <a:latin typeface="Baskerville Old Face" panose="02020602080505020303" pitchFamily="18" charset="0"/>
                <a:cs typeface="Aharoni" panose="02010803020104030203"/>
              </a:rPr>
              <a:t>Q </a:t>
            </a:r>
            <a:r>
              <a:rPr lang="en-US" sz="15000" b="1" dirty="0" smtClean="0">
                <a:solidFill>
                  <a:srgbClr val="C00000"/>
                </a:solidFill>
                <a:latin typeface="Baskerville Old Face" panose="02020602080505020303" pitchFamily="18" charset="0"/>
                <a:cs typeface="Aharoni" panose="02010803020104030203"/>
              </a:rPr>
              <a:t>&amp; A</a:t>
            </a:r>
            <a:endParaRPr lang="en-US" sz="15000" b="1" dirty="0">
              <a:solidFill>
                <a:srgbClr val="C00000"/>
              </a:solidFill>
              <a:latin typeface="Baskerville Old Face" panose="02020602080505020303" pitchFamily="18" charset="0"/>
              <a:cs typeface="Aharoni" panose="02010803020104030203"/>
            </a:endParaRPr>
          </a:p>
        </p:txBody>
      </p:sp>
    </p:spTree>
    <p:extLst>
      <p:ext uri="{BB962C8B-B14F-4D97-AF65-F5344CB8AC3E}">
        <p14:creationId xmlns:p14="http://schemas.microsoft.com/office/powerpoint/2010/main" val="34110345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88580" y="6057781"/>
            <a:ext cx="4354077" cy="800219"/>
          </a:xfrm>
          <a:prstGeom prst="rect">
            <a:avLst/>
          </a:prstGeom>
          <a:noFill/>
        </p:spPr>
        <p:txBody>
          <a:bodyPr wrap="none" rtlCol="0">
            <a:spAutoFit/>
          </a:bodyPr>
          <a:lstStyle/>
          <a:p>
            <a:r>
              <a:rPr lang="en-US" sz="2800" b="1" dirty="0" smtClean="0"/>
              <a:t>Support Services</a:t>
            </a:r>
            <a:endParaRPr lang="en-US" sz="2800" b="1" dirty="0"/>
          </a:p>
          <a:p>
            <a:pPr algn="r"/>
            <a:r>
              <a:rPr lang="en-US" b="1" dirty="0" err="1" smtClean="0"/>
              <a:t>Dayrll</a:t>
            </a:r>
            <a:r>
              <a:rPr lang="en-US" b="1" dirty="0" smtClean="0"/>
              <a:t> Lewis</a:t>
            </a:r>
            <a:endParaRPr lang="en-US" b="1" dirty="0"/>
          </a:p>
        </p:txBody>
      </p:sp>
      <p:sp>
        <p:nvSpPr>
          <p:cNvPr id="7" name="AutoShape 4" descr="Image result for UPDA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Image result for UPDAT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Image result for UPDAT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a:extLst>
              <a:ext uri="{FF2B5EF4-FFF2-40B4-BE49-F238E27FC236}">
                <a16:creationId xmlns:a16="http://schemas.microsoft.com/office/drawing/2014/main" id="{9845B611-1669-447C-9656-8BC813D9D294}"/>
              </a:ext>
            </a:extLst>
          </p:cNvPr>
          <p:cNvSpPr/>
          <p:nvPr/>
        </p:nvSpPr>
        <p:spPr>
          <a:xfrm>
            <a:off x="2187042" y="2540525"/>
            <a:ext cx="7912799" cy="2987040"/>
          </a:xfrm>
          <a:prstGeom prst="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t>Printer Update</a:t>
            </a:r>
            <a:endParaRPr lang="en-US" sz="6000" dirty="0"/>
          </a:p>
        </p:txBody>
      </p:sp>
      <p:grpSp>
        <p:nvGrpSpPr>
          <p:cNvPr id="10" name="Group 9"/>
          <p:cNvGrpSpPr/>
          <p:nvPr/>
        </p:nvGrpSpPr>
        <p:grpSpPr>
          <a:xfrm>
            <a:off x="4807413" y="263211"/>
            <a:ext cx="1977157" cy="2057304"/>
            <a:chOff x="3429000" y="825166"/>
            <a:chExt cx="1977157" cy="2057304"/>
          </a:xfrm>
        </p:grpSpPr>
        <p:sp>
          <p:nvSpPr>
            <p:cNvPr id="11" name="TextBox 10"/>
            <p:cNvSpPr txBox="1"/>
            <p:nvPr/>
          </p:nvSpPr>
          <p:spPr>
            <a:xfrm rot="16200000">
              <a:off x="2871554" y="1972991"/>
              <a:ext cx="1377568" cy="262676"/>
            </a:xfrm>
            <a:prstGeom prst="rect">
              <a:avLst/>
            </a:prstGeom>
            <a:noFill/>
          </p:spPr>
          <p:txBody>
            <a:bodyPr wrap="none" rtlCol="0">
              <a:prstTxWarp prst="textPlain">
                <a:avLst/>
              </a:prstTxWarp>
              <a:spAutoFit/>
            </a:bodyPr>
            <a:lstStyle/>
            <a:p>
              <a:r>
                <a:rPr lang="en-US" sz="2000" dirty="0" smtClean="0"/>
                <a:t>FINANCE</a:t>
              </a:r>
              <a:endParaRPr lang="en-US" sz="2000" dirty="0"/>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780" y="1338473"/>
              <a:ext cx="1403945" cy="154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rot="5400000">
              <a:off x="4586035" y="1979133"/>
              <a:ext cx="1377568" cy="262676"/>
            </a:xfrm>
            <a:prstGeom prst="rect">
              <a:avLst/>
            </a:prstGeom>
            <a:noFill/>
          </p:spPr>
          <p:txBody>
            <a:bodyPr wrap="none" rtlCol="0">
              <a:prstTxWarp prst="textPlain">
                <a:avLst/>
              </a:prstTxWarp>
              <a:spAutoFit/>
            </a:bodyPr>
            <a:lstStyle/>
            <a:p>
              <a:r>
                <a:rPr lang="en-US" sz="2000" dirty="0" smtClean="0"/>
                <a:t>INCLUDED</a:t>
              </a:r>
              <a:endParaRPr lang="en-US" sz="2000" dirty="0"/>
            </a:p>
          </p:txBody>
        </p:sp>
        <p:grpSp>
          <p:nvGrpSpPr>
            <p:cNvPr id="14" name="Group 13"/>
            <p:cNvGrpSpPr/>
            <p:nvPr/>
          </p:nvGrpSpPr>
          <p:grpSpPr>
            <a:xfrm>
              <a:off x="3898675" y="825166"/>
              <a:ext cx="1072360" cy="660729"/>
              <a:chOff x="3898675" y="825166"/>
              <a:chExt cx="1072360" cy="660729"/>
            </a:xfrm>
          </p:grpSpPr>
          <p:grpSp>
            <p:nvGrpSpPr>
              <p:cNvPr id="15" name="Group 14"/>
              <p:cNvGrpSpPr/>
              <p:nvPr/>
            </p:nvGrpSpPr>
            <p:grpSpPr>
              <a:xfrm>
                <a:off x="4273287" y="997035"/>
                <a:ext cx="296929" cy="325170"/>
                <a:chOff x="4656708" y="3040460"/>
                <a:chExt cx="546500" cy="542498"/>
              </a:xfrm>
            </p:grpSpPr>
            <p:sp>
              <p:nvSpPr>
                <p:cNvPr id="18" name="Oval 17"/>
                <p:cNvSpPr/>
                <p:nvPr/>
              </p:nvSpPr>
              <p:spPr>
                <a:xfrm>
                  <a:off x="4656708" y="3047999"/>
                  <a:ext cx="499206" cy="53495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9" name="Picture 2" descr="Image result for POINTING FINGE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8" b="92889" l="2667" r="97333"/>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660710" y="3040460"/>
                  <a:ext cx="542498" cy="542498"/>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p:cNvSpPr txBox="1"/>
              <p:nvPr/>
            </p:nvSpPr>
            <p:spPr>
              <a:xfrm>
                <a:off x="3898675" y="825166"/>
                <a:ext cx="455574" cy="646331"/>
              </a:xfrm>
              <a:prstGeom prst="rect">
                <a:avLst/>
              </a:prstGeom>
              <a:noFill/>
            </p:spPr>
            <p:txBody>
              <a:bodyPr wrap="none" rtlCol="0">
                <a:spAutoFit/>
              </a:bodyPr>
              <a:lstStyle/>
              <a:p>
                <a:r>
                  <a:rPr lang="en-US" sz="3600" dirty="0">
                    <a:solidFill>
                      <a:srgbClr val="C00000"/>
                    </a:solidFill>
                    <a:latin typeface="Berlin Sans FB" panose="020E0602020502020306" pitchFamily="34" charset="0"/>
                  </a:rPr>
                  <a:t>Y</a:t>
                </a:r>
              </a:p>
            </p:txBody>
          </p:sp>
          <p:sp>
            <p:nvSpPr>
              <p:cNvPr id="17" name="TextBox 16"/>
              <p:cNvSpPr txBox="1"/>
              <p:nvPr/>
            </p:nvSpPr>
            <p:spPr>
              <a:xfrm>
                <a:off x="4481799" y="839564"/>
                <a:ext cx="489236" cy="646331"/>
              </a:xfrm>
              <a:prstGeom prst="rect">
                <a:avLst/>
              </a:prstGeom>
              <a:noFill/>
            </p:spPr>
            <p:txBody>
              <a:bodyPr wrap="none" rtlCol="0">
                <a:spAutoFit/>
              </a:bodyPr>
              <a:lstStyle/>
              <a:p>
                <a:r>
                  <a:rPr lang="en-US" sz="3600" dirty="0">
                    <a:solidFill>
                      <a:srgbClr val="C00000"/>
                    </a:solidFill>
                    <a:latin typeface="Berlin Sans FB" panose="020E0602020502020306" pitchFamily="34" charset="0"/>
                  </a:rPr>
                  <a:t>U</a:t>
                </a:r>
              </a:p>
            </p:txBody>
          </p:sp>
        </p:grpSp>
      </p:grpSp>
    </p:spTree>
    <p:extLst>
      <p:ext uri="{BB962C8B-B14F-4D97-AF65-F5344CB8AC3E}">
        <p14:creationId xmlns:p14="http://schemas.microsoft.com/office/powerpoint/2010/main" val="18377802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9171446" y="3776877"/>
            <a:ext cx="2830053" cy="2841374"/>
          </a:xfrm>
          <a:prstGeom prst="rect">
            <a:avLst/>
          </a:prstGeom>
        </p:spPr>
      </p:pic>
      <p:sp>
        <p:nvSpPr>
          <p:cNvPr id="2" name="Rectangle 1"/>
          <p:cNvSpPr/>
          <p:nvPr/>
        </p:nvSpPr>
        <p:spPr>
          <a:xfrm>
            <a:off x="173355" y="1458148"/>
            <a:ext cx="11165205" cy="2862322"/>
          </a:xfrm>
          <a:prstGeom prst="rect">
            <a:avLst/>
          </a:prstGeom>
        </p:spPr>
        <p:txBody>
          <a:bodyPr wrap="square">
            <a:spAutoFit/>
          </a:bodyPr>
          <a:lstStyle/>
          <a:p>
            <a:r>
              <a:rPr lang="en-US" dirty="0"/>
              <a:t>CSUEB’ Business </a:t>
            </a:r>
            <a:r>
              <a:rPr lang="en-US" dirty="0" smtClean="0"/>
              <a:t>RMC </a:t>
            </a:r>
            <a:r>
              <a:rPr lang="en-US" dirty="0"/>
              <a:t>and CSUEB have begun to work together on this project and have identified key business objectives that will serve as the foundation to our activity: </a:t>
            </a:r>
          </a:p>
          <a:p>
            <a:r>
              <a:rPr lang="en-US" dirty="0" smtClean="0"/>
              <a:t> </a:t>
            </a:r>
            <a:endParaRPr lang="en-US" dirty="0"/>
          </a:p>
          <a:p>
            <a:pPr marL="742950" lvl="1" indent="-285750">
              <a:buFont typeface="Arial" panose="020B0604020202020204" pitchFamily="34" charset="0"/>
              <a:buChar char="•"/>
            </a:pPr>
            <a:r>
              <a:rPr lang="en-US" dirty="0" smtClean="0"/>
              <a:t>Streamline </a:t>
            </a:r>
            <a:r>
              <a:rPr lang="en-US" dirty="0"/>
              <a:t>processes and procedures that improve operations </a:t>
            </a:r>
            <a:endParaRPr lang="en-US" dirty="0" smtClean="0"/>
          </a:p>
          <a:p>
            <a:pPr marL="742950" lvl="1" indent="-285750">
              <a:buFont typeface="Arial" panose="020B0604020202020204" pitchFamily="34" charset="0"/>
              <a:buChar char="•"/>
            </a:pPr>
            <a:r>
              <a:rPr lang="en-US" dirty="0" smtClean="0"/>
              <a:t>Lower </a:t>
            </a:r>
            <a:r>
              <a:rPr lang="en-US" dirty="0"/>
              <a:t>overall cost related printing, copying, faxing, </a:t>
            </a:r>
            <a:r>
              <a:rPr lang="en-US" dirty="0" smtClean="0"/>
              <a:t>and scanning/imaging  </a:t>
            </a:r>
          </a:p>
          <a:p>
            <a:pPr marL="742950" lvl="1" indent="-285750">
              <a:buFont typeface="Arial" panose="020B0604020202020204" pitchFamily="34" charset="0"/>
              <a:buChar char="•"/>
            </a:pPr>
            <a:r>
              <a:rPr lang="en-US" dirty="0" smtClean="0"/>
              <a:t>Standardization </a:t>
            </a:r>
            <a:r>
              <a:rPr lang="en-US" dirty="0"/>
              <a:t>of Desktop Printers </a:t>
            </a:r>
          </a:p>
          <a:p>
            <a:pPr marL="742950" lvl="1" indent="-285750">
              <a:buFont typeface="Arial" panose="020B0604020202020204" pitchFamily="34" charset="0"/>
              <a:buChar char="•"/>
            </a:pPr>
            <a:r>
              <a:rPr lang="en-US" dirty="0" smtClean="0"/>
              <a:t>Right-size </a:t>
            </a:r>
            <a:r>
              <a:rPr lang="en-US" dirty="0"/>
              <a:t>the fleet – consolidated approach </a:t>
            </a:r>
            <a:endParaRPr lang="en-US" dirty="0" smtClean="0"/>
          </a:p>
          <a:p>
            <a:pPr marL="742950" lvl="1" indent="-285750">
              <a:buFont typeface="Arial" panose="020B0604020202020204" pitchFamily="34" charset="0"/>
              <a:buChar char="•"/>
            </a:pPr>
            <a:r>
              <a:rPr lang="en-US" dirty="0" smtClean="0"/>
              <a:t>Reduce </a:t>
            </a:r>
            <a:r>
              <a:rPr lang="en-US" dirty="0"/>
              <a:t>printers and move to MFD’s </a:t>
            </a:r>
          </a:p>
          <a:p>
            <a:pPr marL="742950" lvl="1" indent="-285750">
              <a:buFont typeface="Arial" panose="020B0604020202020204" pitchFamily="34" charset="0"/>
              <a:buChar char="•"/>
            </a:pPr>
            <a:r>
              <a:rPr lang="en-US" dirty="0" smtClean="0"/>
              <a:t>Reduce </a:t>
            </a:r>
            <a:r>
              <a:rPr lang="en-US" dirty="0"/>
              <a:t>the number of models for both MFD’s and Desktop Printers </a:t>
            </a:r>
          </a:p>
          <a:p>
            <a:pPr marL="742950" lvl="1" indent="-285750">
              <a:buFont typeface="Arial" panose="020B0604020202020204" pitchFamily="34" charset="0"/>
              <a:buChar char="•"/>
            </a:pPr>
            <a:r>
              <a:rPr lang="en-US" dirty="0" smtClean="0"/>
              <a:t>Minimize </a:t>
            </a:r>
            <a:r>
              <a:rPr lang="en-US" dirty="0"/>
              <a:t>or remove the use of P-Cards for printer &amp; toner acquisition </a:t>
            </a:r>
          </a:p>
        </p:txBody>
      </p:sp>
      <p:grpSp>
        <p:nvGrpSpPr>
          <p:cNvPr id="9" name="Group 8">
            <a:extLst>
              <a:ext uri="{FF2B5EF4-FFF2-40B4-BE49-F238E27FC236}">
                <a16:creationId xmlns:a16="http://schemas.microsoft.com/office/drawing/2014/main" id="{010D07B1-0A1D-4ED9-8030-2137284D40E9}"/>
              </a:ext>
            </a:extLst>
          </p:cNvPr>
          <p:cNvGrpSpPr/>
          <p:nvPr/>
        </p:nvGrpSpPr>
        <p:grpSpPr>
          <a:xfrm>
            <a:off x="173355" y="367146"/>
            <a:ext cx="3876675" cy="954107"/>
            <a:chOff x="0" y="381000"/>
            <a:chExt cx="3876675" cy="954107"/>
          </a:xfrm>
        </p:grpSpPr>
        <p:sp>
          <p:nvSpPr>
            <p:cNvPr id="10" name="Rectangle 9">
              <a:extLst>
                <a:ext uri="{FF2B5EF4-FFF2-40B4-BE49-F238E27FC236}">
                  <a16:creationId xmlns:a16="http://schemas.microsoft.com/office/drawing/2014/main" id="{452CDA9E-2DF2-4F89-85B7-9BCAAFD89E8A}"/>
                </a:ext>
              </a:extLst>
            </p:cNvPr>
            <p:cNvSpPr/>
            <p:nvPr/>
          </p:nvSpPr>
          <p:spPr>
            <a:xfrm>
              <a:off x="0" y="504041"/>
              <a:ext cx="3876675" cy="354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9717800D-2C0A-454B-B524-910A03A54A47}"/>
                </a:ext>
              </a:extLst>
            </p:cNvPr>
            <p:cNvSpPr txBox="1"/>
            <p:nvPr/>
          </p:nvSpPr>
          <p:spPr>
            <a:xfrm>
              <a:off x="76200" y="381000"/>
              <a:ext cx="3800475" cy="954107"/>
            </a:xfrm>
            <a:prstGeom prst="rect">
              <a:avLst/>
            </a:prstGeom>
            <a:noFill/>
          </p:spPr>
          <p:txBody>
            <a:bodyPr wrap="square" rtlCol="0">
              <a:spAutoFit/>
            </a:bodyPr>
            <a:lstStyle/>
            <a:p>
              <a:r>
                <a:rPr lang="en-US" sz="2800" dirty="0" smtClean="0">
                  <a:solidFill>
                    <a:schemeClr val="bg1"/>
                  </a:solidFill>
                  <a:latin typeface="Aharoni" panose="02010803020104030203" pitchFamily="2" charset="-79"/>
                  <a:cs typeface="Aharoni" panose="02010803020104030203" pitchFamily="2" charset="-79"/>
                </a:rPr>
                <a:t>Objectives</a:t>
              </a:r>
              <a:endParaRPr lang="en-US" sz="2800" dirty="0">
                <a:solidFill>
                  <a:schemeClr val="bg1"/>
                </a:solidFill>
                <a:latin typeface="Aharoni" panose="02010803020104030203" pitchFamily="2" charset="-79"/>
                <a:cs typeface="Aharoni" panose="02010803020104030203" pitchFamily="2" charset="-79"/>
              </a:endParaRPr>
            </a:p>
            <a:p>
              <a:endParaRPr lang="en-US" sz="2800" dirty="0">
                <a:solidFill>
                  <a:schemeClr val="bg1"/>
                </a:solidFill>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22942148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43538620"/>
              </p:ext>
            </p:extLst>
          </p:nvPr>
        </p:nvGraphicFramePr>
        <p:xfrm>
          <a:off x="1127760" y="1923098"/>
          <a:ext cx="9936479" cy="3032760"/>
        </p:xfrm>
        <a:graphic>
          <a:graphicData uri="http://schemas.openxmlformats.org/drawingml/2006/table">
            <a:tbl>
              <a:tblPr firstRow="1" bandRow="1">
                <a:tableStyleId>{5C22544A-7EE6-4342-B048-85BDC9FD1C3A}</a:tableStyleId>
              </a:tblPr>
              <a:tblGrid>
                <a:gridCol w="1455970">
                  <a:extLst>
                    <a:ext uri="{9D8B030D-6E8A-4147-A177-3AD203B41FA5}">
                      <a16:colId xmlns:a16="http://schemas.microsoft.com/office/drawing/2014/main" val="4172532145"/>
                    </a:ext>
                  </a:extLst>
                </a:gridCol>
                <a:gridCol w="4581821">
                  <a:extLst>
                    <a:ext uri="{9D8B030D-6E8A-4147-A177-3AD203B41FA5}">
                      <a16:colId xmlns:a16="http://schemas.microsoft.com/office/drawing/2014/main" val="1015945693"/>
                    </a:ext>
                  </a:extLst>
                </a:gridCol>
                <a:gridCol w="3898688">
                  <a:extLst>
                    <a:ext uri="{9D8B030D-6E8A-4147-A177-3AD203B41FA5}">
                      <a16:colId xmlns:a16="http://schemas.microsoft.com/office/drawing/2014/main" val="3959392345"/>
                    </a:ext>
                  </a:extLst>
                </a:gridCol>
              </a:tblGrid>
              <a:tr h="370840">
                <a:tc>
                  <a:txBody>
                    <a:bodyPr/>
                    <a:lstStyle/>
                    <a:p>
                      <a:r>
                        <a:rPr lang="en-US" dirty="0" smtClean="0"/>
                        <a:t>Phase</a:t>
                      </a:r>
                      <a:r>
                        <a:rPr lang="en-US" baseline="0" dirty="0" smtClean="0"/>
                        <a:t> 3</a:t>
                      </a:r>
                      <a:endParaRPr lang="en-US" dirty="0"/>
                    </a:p>
                  </a:txBody>
                  <a:tcPr/>
                </a:tc>
                <a:tc>
                  <a:txBody>
                    <a:bodyPr/>
                    <a:lstStyle/>
                    <a:p>
                      <a:r>
                        <a:rPr lang="en-US" dirty="0" smtClean="0"/>
                        <a:t>Task</a:t>
                      </a:r>
                      <a:endParaRPr lang="en-US" dirty="0"/>
                    </a:p>
                  </a:txBody>
                  <a:tcPr/>
                </a:tc>
                <a:tc>
                  <a:txBody>
                    <a:bodyPr/>
                    <a:lstStyle/>
                    <a:p>
                      <a:r>
                        <a:rPr lang="en-US" dirty="0" smtClean="0"/>
                        <a:t>Date</a:t>
                      </a:r>
                      <a:endParaRPr lang="en-US" dirty="0"/>
                    </a:p>
                  </a:txBody>
                  <a:tcPr/>
                </a:tc>
                <a:extLst>
                  <a:ext uri="{0D108BD9-81ED-4DB2-BD59-A6C34878D82A}">
                    <a16:rowId xmlns:a16="http://schemas.microsoft.com/office/drawing/2014/main" val="2888694757"/>
                  </a:ext>
                </a:extLst>
              </a:tr>
              <a:tr h="370840">
                <a:tc>
                  <a:txBody>
                    <a:bodyPr/>
                    <a:lstStyle/>
                    <a:p>
                      <a:r>
                        <a:rPr lang="en-US" dirty="0" smtClean="0"/>
                        <a:t>Stage 1</a:t>
                      </a:r>
                    </a:p>
                  </a:txBody>
                  <a:tcPr/>
                </a:tc>
                <a:tc>
                  <a:txBody>
                    <a:bodyPr/>
                    <a:lstStyle/>
                    <a:p>
                      <a:r>
                        <a:rPr lang="en-US" dirty="0" smtClean="0"/>
                        <a:t>Analysis Planning</a:t>
                      </a:r>
                      <a:endParaRPr lang="en-US" dirty="0"/>
                    </a:p>
                  </a:txBody>
                  <a:tcPr/>
                </a:tc>
                <a:tc>
                  <a:txBody>
                    <a:bodyPr/>
                    <a:lstStyle/>
                    <a:p>
                      <a:r>
                        <a:rPr lang="en-US" dirty="0" smtClean="0"/>
                        <a:t>3/01/2021</a:t>
                      </a:r>
                      <a:endParaRPr lang="en-US" dirty="0"/>
                    </a:p>
                  </a:txBody>
                  <a:tcPr/>
                </a:tc>
                <a:extLst>
                  <a:ext uri="{0D108BD9-81ED-4DB2-BD59-A6C34878D82A}">
                    <a16:rowId xmlns:a16="http://schemas.microsoft.com/office/drawing/2014/main" val="339486830"/>
                  </a:ext>
                </a:extLst>
              </a:tr>
              <a:tr h="370840">
                <a:tc>
                  <a:txBody>
                    <a:bodyPr/>
                    <a:lstStyle/>
                    <a:p>
                      <a:r>
                        <a:rPr lang="en-US" dirty="0" smtClean="0"/>
                        <a:t>Stage</a:t>
                      </a:r>
                      <a:r>
                        <a:rPr lang="en-US" baseline="0" dirty="0" smtClean="0"/>
                        <a:t> 2</a:t>
                      </a:r>
                      <a:endParaRPr lang="en-US" dirty="0"/>
                    </a:p>
                  </a:txBody>
                  <a:tcPr/>
                </a:tc>
                <a:tc>
                  <a:txBody>
                    <a:bodyPr/>
                    <a:lstStyle/>
                    <a:p>
                      <a:r>
                        <a:rPr lang="en-US" dirty="0" smtClean="0"/>
                        <a:t>On Site Analysis – Data collection end user interviews</a:t>
                      </a:r>
                      <a:endParaRPr lang="en-US" dirty="0"/>
                    </a:p>
                  </a:txBody>
                  <a:tcPr/>
                </a:tc>
                <a:tc>
                  <a:txBody>
                    <a:bodyPr/>
                    <a:lstStyle/>
                    <a:p>
                      <a:r>
                        <a:rPr lang="en-US" dirty="0" smtClean="0"/>
                        <a:t>3/23/2021 – 4/23/2021</a:t>
                      </a:r>
                      <a:endParaRPr lang="en-US" dirty="0"/>
                    </a:p>
                  </a:txBody>
                  <a:tcPr/>
                </a:tc>
                <a:extLst>
                  <a:ext uri="{0D108BD9-81ED-4DB2-BD59-A6C34878D82A}">
                    <a16:rowId xmlns:a16="http://schemas.microsoft.com/office/drawing/2014/main" val="3889624925"/>
                  </a:ext>
                </a:extLst>
              </a:tr>
              <a:tr h="370840">
                <a:tc>
                  <a:txBody>
                    <a:bodyPr/>
                    <a:lstStyle/>
                    <a:p>
                      <a:r>
                        <a:rPr lang="en-US" dirty="0" smtClean="0"/>
                        <a:t>Stage 3</a:t>
                      </a:r>
                      <a:endParaRPr lang="en-US" dirty="0"/>
                    </a:p>
                  </a:txBody>
                  <a:tcPr/>
                </a:tc>
                <a:tc>
                  <a:txBody>
                    <a:bodyPr/>
                    <a:lstStyle/>
                    <a:p>
                      <a:r>
                        <a:rPr lang="en-US" dirty="0" smtClean="0"/>
                        <a:t>Analyze Current Processes</a:t>
                      </a:r>
                      <a:endParaRPr lang="en-US" dirty="0"/>
                    </a:p>
                  </a:txBody>
                  <a:tcPr/>
                </a:tc>
                <a:tc>
                  <a:txBody>
                    <a:bodyPr/>
                    <a:lstStyle/>
                    <a:p>
                      <a:r>
                        <a:rPr lang="en-US" dirty="0" smtClean="0"/>
                        <a:t>4/26/2021 – 5/10/2021</a:t>
                      </a:r>
                      <a:endParaRPr lang="en-US" dirty="0"/>
                    </a:p>
                  </a:txBody>
                  <a:tcPr/>
                </a:tc>
                <a:extLst>
                  <a:ext uri="{0D108BD9-81ED-4DB2-BD59-A6C34878D82A}">
                    <a16:rowId xmlns:a16="http://schemas.microsoft.com/office/drawing/2014/main" val="4037971390"/>
                  </a:ext>
                </a:extLst>
              </a:tr>
              <a:tr h="370840">
                <a:tc>
                  <a:txBody>
                    <a:bodyPr/>
                    <a:lstStyle/>
                    <a:p>
                      <a:r>
                        <a:rPr lang="en-US" dirty="0" smtClean="0"/>
                        <a:t>Stage 4</a:t>
                      </a:r>
                      <a:endParaRPr lang="en-US" dirty="0"/>
                    </a:p>
                  </a:txBody>
                  <a:tcPr/>
                </a:tc>
                <a:tc>
                  <a:txBody>
                    <a:bodyPr/>
                    <a:lstStyle/>
                    <a:p>
                      <a:r>
                        <a:rPr lang="en-US" dirty="0" smtClean="0"/>
                        <a:t>Validate Findings– review raw data and preliminary findings</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5/14/2021 </a:t>
                      </a:r>
                    </a:p>
                    <a:p>
                      <a:endParaRPr lang="en-US" dirty="0"/>
                    </a:p>
                  </a:txBody>
                  <a:tcPr/>
                </a:tc>
                <a:extLst>
                  <a:ext uri="{0D108BD9-81ED-4DB2-BD59-A6C34878D82A}">
                    <a16:rowId xmlns:a16="http://schemas.microsoft.com/office/drawing/2014/main" val="3617266007"/>
                  </a:ext>
                </a:extLst>
              </a:tr>
              <a:tr h="370840">
                <a:tc>
                  <a:txBody>
                    <a:bodyPr/>
                    <a:lstStyle/>
                    <a:p>
                      <a:r>
                        <a:rPr lang="en-US" dirty="0" smtClean="0"/>
                        <a:t>Stage 5</a:t>
                      </a:r>
                      <a:endParaRPr lang="en-US" dirty="0"/>
                    </a:p>
                  </a:txBody>
                  <a:tcPr/>
                </a:tc>
                <a:tc>
                  <a:txBody>
                    <a:bodyPr/>
                    <a:lstStyle/>
                    <a:p>
                      <a:r>
                        <a:rPr lang="en-US" dirty="0" smtClean="0"/>
                        <a:t>Present recommendation based upon findings validation </a:t>
                      </a:r>
                      <a:endParaRPr lang="en-US" dirty="0"/>
                    </a:p>
                  </a:txBody>
                  <a:tcPr/>
                </a:tc>
                <a:tc>
                  <a:txBody>
                    <a:bodyPr/>
                    <a:lstStyle/>
                    <a:p>
                      <a:r>
                        <a:rPr lang="en-US" dirty="0" smtClean="0"/>
                        <a:t>5/21/2021</a:t>
                      </a:r>
                      <a:endParaRPr lang="en-US" dirty="0"/>
                    </a:p>
                  </a:txBody>
                  <a:tcPr/>
                </a:tc>
                <a:extLst>
                  <a:ext uri="{0D108BD9-81ED-4DB2-BD59-A6C34878D82A}">
                    <a16:rowId xmlns:a16="http://schemas.microsoft.com/office/drawing/2014/main" val="1854978880"/>
                  </a:ext>
                </a:extLst>
              </a:tr>
            </a:tbl>
          </a:graphicData>
        </a:graphic>
      </p:graphicFrame>
      <p:grpSp>
        <p:nvGrpSpPr>
          <p:cNvPr id="8" name="Group 7">
            <a:extLst>
              <a:ext uri="{FF2B5EF4-FFF2-40B4-BE49-F238E27FC236}">
                <a16:creationId xmlns:a16="http://schemas.microsoft.com/office/drawing/2014/main" id="{010D07B1-0A1D-4ED9-8030-2137284D40E9}"/>
              </a:ext>
            </a:extLst>
          </p:cNvPr>
          <p:cNvGrpSpPr/>
          <p:nvPr/>
        </p:nvGrpSpPr>
        <p:grpSpPr>
          <a:xfrm>
            <a:off x="0" y="157808"/>
            <a:ext cx="3876675" cy="954107"/>
            <a:chOff x="0" y="381000"/>
            <a:chExt cx="3876675" cy="954107"/>
          </a:xfrm>
        </p:grpSpPr>
        <p:sp>
          <p:nvSpPr>
            <p:cNvPr id="9" name="Rectangle 8">
              <a:extLst>
                <a:ext uri="{FF2B5EF4-FFF2-40B4-BE49-F238E27FC236}">
                  <a16:creationId xmlns:a16="http://schemas.microsoft.com/office/drawing/2014/main" id="{452CDA9E-2DF2-4F89-85B7-9BCAAFD89E8A}"/>
                </a:ext>
              </a:extLst>
            </p:cNvPr>
            <p:cNvSpPr/>
            <p:nvPr/>
          </p:nvSpPr>
          <p:spPr>
            <a:xfrm>
              <a:off x="0" y="504041"/>
              <a:ext cx="3876675" cy="354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717800D-2C0A-454B-B524-910A03A54A47}"/>
                </a:ext>
              </a:extLst>
            </p:cNvPr>
            <p:cNvSpPr txBox="1"/>
            <p:nvPr/>
          </p:nvSpPr>
          <p:spPr>
            <a:xfrm>
              <a:off x="76200" y="381000"/>
              <a:ext cx="3800475" cy="954107"/>
            </a:xfrm>
            <a:prstGeom prst="rect">
              <a:avLst/>
            </a:prstGeom>
            <a:noFill/>
          </p:spPr>
          <p:txBody>
            <a:bodyPr wrap="square" rtlCol="0">
              <a:spAutoFit/>
            </a:bodyPr>
            <a:lstStyle/>
            <a:p>
              <a:r>
                <a:rPr lang="en-US" sz="2800" dirty="0" smtClean="0">
                  <a:solidFill>
                    <a:schemeClr val="bg1"/>
                  </a:solidFill>
                  <a:latin typeface="Aharoni" panose="02010803020104030203" pitchFamily="2" charset="-79"/>
                  <a:cs typeface="Aharoni" panose="02010803020104030203" pitchFamily="2" charset="-79"/>
                </a:rPr>
                <a:t>Timeline</a:t>
              </a:r>
              <a:endParaRPr lang="en-US" sz="2800" dirty="0">
                <a:solidFill>
                  <a:schemeClr val="bg1"/>
                </a:solidFill>
                <a:latin typeface="Aharoni" panose="02010803020104030203" pitchFamily="2" charset="-79"/>
                <a:cs typeface="Aharoni" panose="02010803020104030203" pitchFamily="2" charset="-79"/>
              </a:endParaRPr>
            </a:p>
            <a:p>
              <a:endParaRPr lang="en-US" sz="2800" dirty="0">
                <a:solidFill>
                  <a:schemeClr val="bg1"/>
                </a:solidFill>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15730580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2EBA33-8400-4EA3-8920-5FE02DEDBAD4}"/>
              </a:ext>
            </a:extLst>
          </p:cNvPr>
          <p:cNvSpPr txBox="1"/>
          <p:nvPr/>
        </p:nvSpPr>
        <p:spPr>
          <a:xfrm>
            <a:off x="3480048" y="1841636"/>
            <a:ext cx="5359152" cy="2400657"/>
          </a:xfrm>
          <a:prstGeom prst="rect">
            <a:avLst/>
          </a:prstGeom>
          <a:noFill/>
          <a:effectLst>
            <a:outerShdw blurRad="50800" dist="38100" dir="18900000" algn="bl" rotWithShape="0">
              <a:prstClr val="black">
                <a:alpha val="40000"/>
              </a:prstClr>
            </a:outerShdw>
          </a:effectLst>
        </p:spPr>
        <p:txBody>
          <a:bodyPr wrap="square" rtlCol="0">
            <a:spAutoFit/>
          </a:bodyPr>
          <a:lstStyle/>
          <a:p>
            <a:r>
              <a:rPr lang="en-US" sz="15000" b="1" dirty="0">
                <a:solidFill>
                  <a:srgbClr val="C00000"/>
                </a:solidFill>
                <a:latin typeface="Baskerville Old Face" panose="02020602080505020303" pitchFamily="18" charset="0"/>
                <a:cs typeface="Aharoni" panose="02010803020104030203"/>
              </a:rPr>
              <a:t>Q &amp; A</a:t>
            </a:r>
          </a:p>
        </p:txBody>
      </p:sp>
    </p:spTree>
    <p:extLst>
      <p:ext uri="{BB962C8B-B14F-4D97-AF65-F5344CB8AC3E}">
        <p14:creationId xmlns:p14="http://schemas.microsoft.com/office/powerpoint/2010/main" val="40021530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
          <p:cNvSpPr txBox="1"/>
          <p:nvPr/>
        </p:nvSpPr>
        <p:spPr>
          <a:xfrm>
            <a:off x="7772400" y="5596156"/>
            <a:ext cx="4354077" cy="126184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Lucida Sans"/>
                <a:ea typeface="Lucida Sans"/>
                <a:cs typeface="Lucida Sans"/>
                <a:sym typeface="Lucida Sans"/>
              </a:rPr>
              <a:t>Procurement</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Lucida Sans"/>
                <a:ea typeface="Lucida Sans"/>
                <a:cs typeface="Lucida Sans"/>
                <a:sym typeface="Lucida Sans"/>
              </a:rPr>
              <a:t>     </a:t>
            </a:r>
            <a:r>
              <a:rPr kumimoji="0" lang="en-US" sz="2000" b="1" i="0" u="none" strike="noStrike" kern="0" cap="none" spc="0" normalizeH="0" baseline="0" noProof="0" dirty="0">
                <a:ln>
                  <a:noFill/>
                </a:ln>
                <a:solidFill>
                  <a:srgbClr val="000000"/>
                </a:solidFill>
                <a:effectLst/>
                <a:uLnTx/>
                <a:uFillTx/>
                <a:latin typeface="Lucida Sans"/>
                <a:ea typeface="Lucida Sans"/>
                <a:cs typeface="Lucida Sans"/>
                <a:sym typeface="Lucida Sans"/>
              </a:rPr>
              <a:t>Chris Lam-Vasquez              &amp; Jon Medwin</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107" name="Google Shape;107;p1" descr="Image result for UPDATE"/>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Lucida Sans"/>
              <a:ea typeface="Lucida Sans"/>
              <a:cs typeface="Lucida Sans"/>
              <a:sym typeface="Lucida Sans"/>
            </a:endParaRPr>
          </a:p>
        </p:txBody>
      </p:sp>
      <p:sp>
        <p:nvSpPr>
          <p:cNvPr id="108" name="Google Shape;108;p1" descr="Image result for UPDATE"/>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Lucida Sans"/>
              <a:ea typeface="Lucida Sans"/>
              <a:cs typeface="Lucida Sans"/>
              <a:sym typeface="Lucida Sans"/>
            </a:endParaRPr>
          </a:p>
        </p:txBody>
      </p:sp>
      <p:sp>
        <p:nvSpPr>
          <p:cNvPr id="109" name="Google Shape;109;p1" descr="Image result for UPDATE"/>
          <p:cNvSpPr/>
          <p:nvPr/>
        </p:nvSpPr>
        <p:spPr>
          <a:xfrm>
            <a:off x="460375" y="160337"/>
            <a:ext cx="304800" cy="30480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Lucida Sans"/>
              <a:ea typeface="Lucida Sans"/>
              <a:cs typeface="Lucida Sans"/>
              <a:sym typeface="Lucida Sans"/>
            </a:endParaRPr>
          </a:p>
        </p:txBody>
      </p:sp>
      <p:sp>
        <p:nvSpPr>
          <p:cNvPr id="110" name="Google Shape;110;p1"/>
          <p:cNvSpPr/>
          <p:nvPr/>
        </p:nvSpPr>
        <p:spPr>
          <a:xfrm>
            <a:off x="2187042" y="2540525"/>
            <a:ext cx="7912799" cy="2987040"/>
          </a:xfrm>
          <a:prstGeom prst="rect">
            <a:avLst/>
          </a:prstGeom>
          <a:solidFill>
            <a:schemeClr val="accent1"/>
          </a:solidFill>
          <a:ln w="762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a:ln>
                  <a:noFill/>
                </a:ln>
                <a:solidFill>
                  <a:srgbClr val="FFFFFF"/>
                </a:solidFill>
                <a:effectLst/>
                <a:uLnTx/>
                <a:uFillTx/>
                <a:latin typeface="Lucida Sans"/>
                <a:ea typeface="Lucida Sans"/>
                <a:cs typeface="Lucida Sans"/>
                <a:sym typeface="Lucida Sans"/>
              </a:rPr>
              <a:t>Fiscal Year-End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Google Shape;111;p1"/>
          <p:cNvGrpSpPr/>
          <p:nvPr/>
        </p:nvGrpSpPr>
        <p:grpSpPr>
          <a:xfrm>
            <a:off x="4807413" y="263211"/>
            <a:ext cx="1977157" cy="2057304"/>
            <a:chOff x="3429000" y="825166"/>
            <a:chExt cx="1977157" cy="2057304"/>
          </a:xfrm>
        </p:grpSpPr>
        <p:sp>
          <p:nvSpPr>
            <p:cNvPr id="112" name="Google Shape;112;p1"/>
            <p:cNvSpPr/>
            <p:nvPr/>
          </p:nvSpPr>
          <p:spPr>
            <a:xfrm rot="-5400000">
              <a:off x="2871554" y="1972991"/>
              <a:ext cx="1377568" cy="262676"/>
            </a:xfrm>
            <a:prstGeom prst="rect">
              <a:avLst/>
            </a:prstGeom>
          </p:spPr>
          <p:txBody>
            <a:bodyPr>
              <a:prstTxWarp prst="textPlain">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a:ln>
                    <a:noFill/>
                  </a:ln>
                  <a:solidFill>
                    <a:srgbClr val="000000"/>
                  </a:solidFill>
                  <a:effectLst/>
                  <a:uLnTx/>
                  <a:uFillTx/>
                  <a:latin typeface="Lucida Sans"/>
                  <a:cs typeface="Arial"/>
                  <a:sym typeface="Arial"/>
                </a:rPr>
                <a:t>FINANCE</a:t>
              </a:r>
            </a:p>
          </p:txBody>
        </p:sp>
        <p:pic>
          <p:nvPicPr>
            <p:cNvPr id="113" name="Google Shape;113;p1"/>
            <p:cNvPicPr preferRelativeResize="0"/>
            <p:nvPr/>
          </p:nvPicPr>
          <p:blipFill rotWithShape="1">
            <a:blip r:embed="rId3">
              <a:alphaModFix/>
            </a:blip>
            <a:srcRect/>
            <a:stretch/>
          </p:blipFill>
          <p:spPr>
            <a:xfrm>
              <a:off x="3719780" y="1338473"/>
              <a:ext cx="1403945" cy="1543997"/>
            </a:xfrm>
            <a:prstGeom prst="rect">
              <a:avLst/>
            </a:prstGeom>
            <a:noFill/>
            <a:ln>
              <a:noFill/>
            </a:ln>
          </p:spPr>
        </p:pic>
        <p:sp>
          <p:nvSpPr>
            <p:cNvPr id="114" name="Google Shape;114;p1"/>
            <p:cNvSpPr/>
            <p:nvPr/>
          </p:nvSpPr>
          <p:spPr>
            <a:xfrm rot="5400000">
              <a:off x="4586035" y="1979133"/>
              <a:ext cx="1377568" cy="262676"/>
            </a:xfrm>
            <a:prstGeom prst="rect">
              <a:avLst/>
            </a:prstGeom>
          </p:spPr>
          <p:txBody>
            <a:bodyPr>
              <a:prstTxWarp prst="textPlain">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a:ln>
                    <a:noFill/>
                  </a:ln>
                  <a:solidFill>
                    <a:srgbClr val="000000"/>
                  </a:solidFill>
                  <a:effectLst/>
                  <a:uLnTx/>
                  <a:uFillTx/>
                  <a:latin typeface="Lucida Sans"/>
                  <a:cs typeface="Arial"/>
                  <a:sym typeface="Arial"/>
                </a:rPr>
                <a:t>INCLUDED</a:t>
              </a:r>
            </a:p>
          </p:txBody>
        </p:sp>
        <p:grpSp>
          <p:nvGrpSpPr>
            <p:cNvPr id="115" name="Google Shape;115;p1"/>
            <p:cNvGrpSpPr/>
            <p:nvPr/>
          </p:nvGrpSpPr>
          <p:grpSpPr>
            <a:xfrm>
              <a:off x="3898675" y="825166"/>
              <a:ext cx="1072360" cy="660729"/>
              <a:chOff x="3898675" y="825166"/>
              <a:chExt cx="1072360" cy="660729"/>
            </a:xfrm>
          </p:grpSpPr>
          <p:grpSp>
            <p:nvGrpSpPr>
              <p:cNvPr id="116" name="Google Shape;116;p1"/>
              <p:cNvGrpSpPr/>
              <p:nvPr/>
            </p:nvGrpSpPr>
            <p:grpSpPr>
              <a:xfrm>
                <a:off x="4273287" y="997035"/>
                <a:ext cx="296929" cy="325170"/>
                <a:chOff x="4656708" y="3040460"/>
                <a:chExt cx="546500" cy="542498"/>
              </a:xfrm>
            </p:grpSpPr>
            <p:sp>
              <p:nvSpPr>
                <p:cNvPr id="117" name="Google Shape;117;p1"/>
                <p:cNvSpPr/>
                <p:nvPr/>
              </p:nvSpPr>
              <p:spPr>
                <a:xfrm>
                  <a:off x="4656708" y="3047999"/>
                  <a:ext cx="499206" cy="534959"/>
                </a:xfrm>
                <a:prstGeom prst="ellipse">
                  <a:avLst/>
                </a:prstGeom>
                <a:solidFill>
                  <a:schemeClr val="dk1"/>
                </a:solidFill>
                <a:ln w="55000" cap="flat" cmpd="thickThin">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Lucida Sans"/>
                    <a:ea typeface="Lucida Sans"/>
                    <a:cs typeface="Lucida Sans"/>
                    <a:sym typeface="Lucida Sans"/>
                  </a:endParaRPr>
                </a:p>
              </p:txBody>
            </p:sp>
            <p:pic>
              <p:nvPicPr>
                <p:cNvPr id="118" name="Google Shape;118;p1" descr="Image result for POINTING FINGER"/>
                <p:cNvPicPr preferRelativeResize="0"/>
                <p:nvPr/>
              </p:nvPicPr>
              <p:blipFill rotWithShape="1">
                <a:blip r:embed="rId4">
                  <a:alphaModFix/>
                </a:blip>
                <a:srcRect/>
                <a:stretch/>
              </p:blipFill>
              <p:spPr>
                <a:xfrm>
                  <a:off x="4660710" y="3040460"/>
                  <a:ext cx="542498" cy="542498"/>
                </a:xfrm>
                <a:prstGeom prst="rect">
                  <a:avLst/>
                </a:prstGeom>
                <a:noFill/>
                <a:ln>
                  <a:noFill/>
                </a:ln>
              </p:spPr>
            </p:pic>
          </p:grpSp>
          <p:sp>
            <p:nvSpPr>
              <p:cNvPr id="119" name="Google Shape;119;p1"/>
              <p:cNvSpPr txBox="1"/>
              <p:nvPr/>
            </p:nvSpPr>
            <p:spPr>
              <a:xfrm>
                <a:off x="3898675" y="825166"/>
                <a:ext cx="455574"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C00000"/>
                    </a:solidFill>
                    <a:effectLst/>
                    <a:uLnTx/>
                    <a:uFillTx/>
                    <a:latin typeface="Overlock"/>
                    <a:ea typeface="Overlock"/>
                    <a:cs typeface="Overlock"/>
                    <a:sym typeface="Overlock"/>
                  </a:rPr>
                  <a:t>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1"/>
              <p:cNvSpPr txBox="1"/>
              <p:nvPr/>
            </p:nvSpPr>
            <p:spPr>
              <a:xfrm>
                <a:off x="4481799" y="839564"/>
                <a:ext cx="489236"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C00000"/>
                    </a:solidFill>
                    <a:effectLst/>
                    <a:uLnTx/>
                    <a:uFillTx/>
                    <a:latin typeface="Overlock"/>
                    <a:ea typeface="Overlock"/>
                    <a:cs typeface="Overlock"/>
                    <a:sym typeface="Overlock"/>
                  </a:rPr>
                  <a:t>U</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5304077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125" name="Google Shape;125;p2"/>
          <p:cNvGrpSpPr/>
          <p:nvPr/>
        </p:nvGrpSpPr>
        <p:grpSpPr>
          <a:xfrm>
            <a:off x="263236" y="589035"/>
            <a:ext cx="3876675" cy="954107"/>
            <a:chOff x="0" y="381001"/>
            <a:chExt cx="3876675" cy="954107"/>
          </a:xfrm>
        </p:grpSpPr>
        <p:sp>
          <p:nvSpPr>
            <p:cNvPr id="126" name="Google Shape;126;p2"/>
            <p:cNvSpPr/>
            <p:nvPr/>
          </p:nvSpPr>
          <p:spPr>
            <a:xfrm>
              <a:off x="0" y="465138"/>
              <a:ext cx="3876675" cy="354012"/>
            </a:xfrm>
            <a:prstGeom prst="rect">
              <a:avLst/>
            </a:prstGeom>
            <a:solidFill>
              <a:schemeClr val="dk1"/>
            </a:solidFill>
            <a:ln w="55000" cap="flat" cmpd="thickThin">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Lucida Sans"/>
                <a:ea typeface="Lucida Sans"/>
                <a:cs typeface="Lucida Sans"/>
                <a:sym typeface="Lucida Sans"/>
              </a:endParaRPr>
            </a:p>
          </p:txBody>
        </p:sp>
        <p:sp>
          <p:nvSpPr>
            <p:cNvPr id="127" name="Google Shape;127;p2"/>
            <p:cNvSpPr txBox="1"/>
            <p:nvPr/>
          </p:nvSpPr>
          <p:spPr>
            <a:xfrm>
              <a:off x="76200" y="381001"/>
              <a:ext cx="3800475" cy="95410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FFFFFF"/>
                  </a:solidFill>
                  <a:effectLst/>
                  <a:uLnTx/>
                  <a:uFillTx/>
                  <a:latin typeface="Aharoni"/>
                  <a:ea typeface="Aharoni"/>
                  <a:cs typeface="Aharoni"/>
                  <a:sym typeface="Aharoni"/>
                </a:rPr>
                <a:t>Purchasing Tips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FFFFFF"/>
                </a:solidFill>
                <a:effectLst/>
                <a:uLnTx/>
                <a:uFillTx/>
                <a:latin typeface="Aharoni"/>
                <a:ea typeface="Aharoni"/>
                <a:cs typeface="Aharoni"/>
                <a:sym typeface="Aharoni"/>
              </a:endParaRPr>
            </a:p>
          </p:txBody>
        </p:sp>
      </p:grpSp>
      <p:sp>
        <p:nvSpPr>
          <p:cNvPr id="128" name="Google Shape;128;p2"/>
          <p:cNvSpPr txBox="1"/>
          <p:nvPr/>
        </p:nvSpPr>
        <p:spPr>
          <a:xfrm>
            <a:off x="635000" y="1650999"/>
            <a:ext cx="10922100" cy="403183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Lucida Sans"/>
                <a:ea typeface="Lucida Sans"/>
                <a:cs typeface="Lucida Sans"/>
                <a:sym typeface="Lucida Sans"/>
              </a:rPr>
              <a:t>Review Open Purchase </a:t>
            </a:r>
            <a:r>
              <a:rPr lang="en-US" sz="3200" kern="0" dirty="0">
                <a:solidFill>
                  <a:srgbClr val="000000"/>
                </a:solidFill>
                <a:latin typeface="Lucida Sans"/>
                <a:ea typeface="Lucida Sans"/>
                <a:cs typeface="Lucida Sans"/>
                <a:sym typeface="Lucida Sans"/>
              </a:rPr>
              <a:t>O</a:t>
            </a:r>
            <a:r>
              <a:rPr kumimoji="0" lang="en-US" sz="3200" b="0" i="0" u="none" strike="noStrike" kern="0" cap="none" spc="0" normalizeH="0" baseline="0" noProof="0" dirty="0" err="1" smtClean="0">
                <a:ln>
                  <a:noFill/>
                </a:ln>
                <a:solidFill>
                  <a:srgbClr val="000000"/>
                </a:solidFill>
                <a:effectLst/>
                <a:uLnTx/>
                <a:uFillTx/>
                <a:latin typeface="Lucida Sans"/>
                <a:ea typeface="Lucida Sans"/>
                <a:cs typeface="Lucida Sans"/>
                <a:sym typeface="Lucida Sans"/>
              </a:rPr>
              <a:t>rders</a:t>
            </a:r>
            <a:r>
              <a:rPr kumimoji="0" lang="en-US" sz="3200" b="0" i="0" u="none" strike="noStrike" kern="0" cap="none" spc="0" normalizeH="0" baseline="0" noProof="0" dirty="0" smtClean="0">
                <a:ln>
                  <a:noFill/>
                </a:ln>
                <a:solidFill>
                  <a:srgbClr val="000000"/>
                </a:solidFill>
                <a:effectLst/>
                <a:uLnTx/>
                <a:uFillTx/>
                <a:latin typeface="Lucida Sans"/>
                <a:ea typeface="Lucida Sans"/>
                <a:cs typeface="Lucida Sans"/>
                <a:sym typeface="Lucida Sans"/>
              </a:rPr>
              <a:t> throughout </a:t>
            </a:r>
            <a:r>
              <a:rPr kumimoji="0" lang="en-US" sz="3200" b="0" i="0" u="none" strike="noStrike" kern="0" cap="none" spc="0" normalizeH="0" baseline="0" noProof="0" dirty="0">
                <a:ln>
                  <a:noFill/>
                </a:ln>
                <a:solidFill>
                  <a:srgbClr val="000000"/>
                </a:solidFill>
                <a:effectLst/>
                <a:uLnTx/>
                <a:uFillTx/>
                <a:latin typeface="Lucida Sans"/>
                <a:ea typeface="Lucida Sans"/>
                <a:cs typeface="Lucida Sans"/>
                <a:sym typeface="Lucida Sans"/>
              </a:rPr>
              <a:t>the year:</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914400" marR="0" lvl="1" indent="-45720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3200" b="0" i="0" u="none" strike="noStrike" kern="0" cap="none" spc="0" normalizeH="0" baseline="0" noProof="0" dirty="0">
                <a:ln>
                  <a:noFill/>
                </a:ln>
                <a:solidFill>
                  <a:srgbClr val="000000"/>
                </a:solidFill>
                <a:effectLst/>
                <a:uLnTx/>
                <a:uFillTx/>
                <a:latin typeface="Lucida Sans"/>
                <a:ea typeface="Lucida Sans"/>
                <a:cs typeface="Lucida Sans"/>
                <a:sym typeface="Lucida Sans"/>
              </a:rPr>
              <a:t>Performed at least </a:t>
            </a:r>
            <a:r>
              <a:rPr kumimoji="0" lang="en-US" sz="3200" b="0" i="0" u="none" strike="noStrike" kern="0" cap="none" spc="0" normalizeH="0" baseline="0" noProof="0" dirty="0" smtClean="0">
                <a:ln>
                  <a:noFill/>
                </a:ln>
                <a:solidFill>
                  <a:srgbClr val="000000"/>
                </a:solidFill>
                <a:effectLst/>
                <a:uLnTx/>
                <a:uFillTx/>
                <a:latin typeface="Lucida Sans"/>
                <a:ea typeface="Lucida Sans"/>
                <a:cs typeface="Lucida Sans"/>
                <a:sym typeface="Lucida Sans"/>
              </a:rPr>
              <a:t>monthly.</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914400" marR="0" lvl="1" indent="-45720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3200" b="0" i="0" u="none" strike="noStrike" kern="0" cap="none" spc="0" normalizeH="0" baseline="0" noProof="0" dirty="0">
                <a:ln>
                  <a:noFill/>
                </a:ln>
                <a:solidFill>
                  <a:srgbClr val="000000"/>
                </a:solidFill>
                <a:effectLst/>
                <a:uLnTx/>
                <a:uFillTx/>
                <a:latin typeface="Lucida Sans"/>
                <a:ea typeface="Lucida Sans"/>
                <a:cs typeface="Lucida Sans"/>
                <a:sym typeface="Lucida Sans"/>
              </a:rPr>
              <a:t>More frequently as year-end approaches.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914400" marR="0" lvl="1" indent="-45720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3200" b="0" i="0" u="none" strike="noStrike" kern="0" cap="none" spc="0" normalizeH="0" baseline="0" noProof="0" dirty="0">
                <a:ln>
                  <a:noFill/>
                </a:ln>
                <a:solidFill>
                  <a:srgbClr val="000000"/>
                </a:solidFill>
                <a:effectLst/>
                <a:uLnTx/>
                <a:uFillTx/>
                <a:latin typeface="Lucida Sans"/>
                <a:ea typeface="Lucida Sans"/>
                <a:cs typeface="Lucida Sans"/>
                <a:sym typeface="Lucida Sans"/>
              </a:rPr>
              <a:t>Email “close purchase order” requests to Purchasing </a:t>
            </a:r>
            <a:r>
              <a:rPr kumimoji="0" lang="en-US" sz="3200" b="0" i="0" u="none" strike="noStrike" kern="0" cap="none" spc="0" normalizeH="0" baseline="0" noProof="0" dirty="0" smtClean="0">
                <a:ln>
                  <a:noFill/>
                </a:ln>
                <a:solidFill>
                  <a:srgbClr val="000000"/>
                </a:solidFill>
                <a:effectLst/>
                <a:uLnTx/>
                <a:uFillTx/>
                <a:latin typeface="Lucida Sans"/>
                <a:ea typeface="Lucida Sans"/>
                <a:cs typeface="Lucida Sans"/>
                <a:sym typeface="Lucida Sans"/>
              </a:rPr>
              <a:t>Chris Lam-Vazquez (CLV</a:t>
            </a:r>
            <a:r>
              <a:rPr kumimoji="0" lang="en-US" sz="3200" b="0" i="0" u="none" strike="noStrike" kern="0" cap="none" spc="0" normalizeH="0" baseline="0" noProof="0" dirty="0">
                <a:ln>
                  <a:noFill/>
                </a:ln>
                <a:solidFill>
                  <a:srgbClr val="000000"/>
                </a:solidFill>
                <a:effectLst/>
                <a:uLnTx/>
                <a:uFillTx/>
                <a:latin typeface="Lucida Sans"/>
                <a:ea typeface="Lucida Sans"/>
                <a:cs typeface="Lucida Sans"/>
                <a:sym typeface="Lucida Sans"/>
              </a:rPr>
              <a:t>) to close out inactive </a:t>
            </a:r>
            <a:r>
              <a:rPr kumimoji="0" lang="en-US" sz="3200" b="0" i="0" u="none" strike="noStrike" kern="0" cap="none" spc="0" normalizeH="0" baseline="0" noProof="0" dirty="0" smtClean="0">
                <a:ln>
                  <a:noFill/>
                </a:ln>
                <a:solidFill>
                  <a:srgbClr val="000000"/>
                </a:solidFill>
                <a:effectLst/>
                <a:uLnTx/>
                <a:uFillTx/>
                <a:latin typeface="Lucida Sans"/>
                <a:ea typeface="Lucida Sans"/>
                <a:cs typeface="Lucida Sans"/>
                <a:sym typeface="Lucida Sans"/>
              </a:rPr>
              <a:t>PO’s</a:t>
            </a:r>
            <a:r>
              <a:rPr kumimoji="0" lang="en-US" sz="3200" b="0" i="0" u="none" strike="noStrike" kern="0" cap="none" spc="0" normalizeH="0" baseline="0" noProof="0" dirty="0">
                <a:ln>
                  <a:noFill/>
                </a:ln>
                <a:solidFill>
                  <a:srgbClr val="000000"/>
                </a:solidFill>
                <a:effectLst/>
                <a:uLnTx/>
                <a:uFillTx/>
                <a:latin typeface="Lucida Sans"/>
                <a:ea typeface="Lucida Sans"/>
                <a:cs typeface="Lucida Sans"/>
                <a:sym typeface="Lucida Sans"/>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914400" marR="0" lvl="1" indent="-45720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3200" b="0" i="0" u="none" strike="noStrike" kern="0" cap="none" spc="0" normalizeH="0" baseline="0" noProof="0" dirty="0">
                <a:ln>
                  <a:noFill/>
                </a:ln>
                <a:solidFill>
                  <a:srgbClr val="000000"/>
                </a:solidFill>
                <a:effectLst/>
                <a:uLnTx/>
                <a:uFillTx/>
                <a:latin typeface="Lucida Sans"/>
                <a:ea typeface="Lucida Sans"/>
                <a:cs typeface="Lucida Sans"/>
                <a:sym typeface="Lucida Sans"/>
              </a:rPr>
              <a:t>List should be in numerical order.</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914400" marR="0" lvl="1" indent="-254000" algn="l"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0" cap="none" spc="0" normalizeH="0" baseline="0" noProof="0" dirty="0">
              <a:ln>
                <a:noFill/>
              </a:ln>
              <a:solidFill>
                <a:srgbClr val="000000"/>
              </a:solidFill>
              <a:effectLst/>
              <a:uLnTx/>
              <a:uFillTx/>
              <a:latin typeface="Lucida Sans"/>
              <a:ea typeface="Lucida Sans"/>
              <a:cs typeface="Lucida Sans"/>
              <a:sym typeface="Lucida Sans"/>
            </a:endParaRPr>
          </a:p>
        </p:txBody>
      </p:sp>
    </p:spTree>
    <p:extLst>
      <p:ext uri="{BB962C8B-B14F-4D97-AF65-F5344CB8AC3E}">
        <p14:creationId xmlns:p14="http://schemas.microsoft.com/office/powerpoint/2010/main" val="29484116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pSp>
        <p:nvGrpSpPr>
          <p:cNvPr id="134" name="Google Shape;134;p3"/>
          <p:cNvGrpSpPr/>
          <p:nvPr/>
        </p:nvGrpSpPr>
        <p:grpSpPr>
          <a:xfrm>
            <a:off x="297872" y="461820"/>
            <a:ext cx="3876675" cy="954107"/>
            <a:chOff x="0" y="381001"/>
            <a:chExt cx="3876675" cy="954107"/>
          </a:xfrm>
        </p:grpSpPr>
        <p:sp>
          <p:nvSpPr>
            <p:cNvPr id="135" name="Google Shape;135;p3"/>
            <p:cNvSpPr/>
            <p:nvPr/>
          </p:nvSpPr>
          <p:spPr>
            <a:xfrm>
              <a:off x="0" y="465138"/>
              <a:ext cx="3876675" cy="354012"/>
            </a:xfrm>
            <a:prstGeom prst="rect">
              <a:avLst/>
            </a:prstGeom>
            <a:solidFill>
              <a:schemeClr val="dk1"/>
            </a:solidFill>
            <a:ln w="55000" cap="flat" cmpd="thickThin">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Lucida Sans"/>
                <a:ea typeface="Lucida Sans"/>
                <a:cs typeface="Lucida Sans"/>
                <a:sym typeface="Lucida Sans"/>
              </a:endParaRPr>
            </a:p>
          </p:txBody>
        </p:sp>
        <p:sp>
          <p:nvSpPr>
            <p:cNvPr id="136" name="Google Shape;136;p3"/>
            <p:cNvSpPr txBox="1"/>
            <p:nvPr/>
          </p:nvSpPr>
          <p:spPr>
            <a:xfrm>
              <a:off x="76200" y="381001"/>
              <a:ext cx="3800475" cy="95410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FFFFFF"/>
                  </a:solidFill>
                  <a:effectLst/>
                  <a:uLnTx/>
                  <a:uFillTx/>
                  <a:latin typeface="Aharoni"/>
                  <a:ea typeface="Aharoni"/>
                  <a:cs typeface="Aharoni"/>
                  <a:sym typeface="Aharoni"/>
                </a:rPr>
                <a:t>Year End </a:t>
              </a:r>
              <a:r>
                <a:rPr kumimoji="0" lang="en-US" sz="2800" b="0" i="0" u="none" strike="noStrike" kern="0" cap="none" spc="0" normalizeH="0" baseline="0" noProof="0" dirty="0" smtClean="0">
                  <a:ln>
                    <a:noFill/>
                  </a:ln>
                  <a:solidFill>
                    <a:srgbClr val="FFFFFF"/>
                  </a:solidFill>
                  <a:effectLst/>
                  <a:uLnTx/>
                  <a:uFillTx/>
                  <a:latin typeface="Aharoni"/>
                  <a:ea typeface="Aharoni"/>
                  <a:cs typeface="Aharoni"/>
                  <a:sym typeface="Aharoni"/>
                </a:rPr>
                <a:t>Reminders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FFFFFF"/>
                </a:solidFill>
                <a:effectLst/>
                <a:uLnTx/>
                <a:uFillTx/>
                <a:latin typeface="Aharoni"/>
                <a:ea typeface="Aharoni"/>
                <a:cs typeface="Aharoni"/>
                <a:sym typeface="Aharoni"/>
              </a:endParaRPr>
            </a:p>
          </p:txBody>
        </p:sp>
      </p:grpSp>
      <p:sp>
        <p:nvSpPr>
          <p:cNvPr id="137" name="Google Shape;137;p3"/>
          <p:cNvSpPr txBox="1"/>
          <p:nvPr/>
        </p:nvSpPr>
        <p:spPr>
          <a:xfrm>
            <a:off x="491706" y="1317286"/>
            <a:ext cx="11311500" cy="378048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kumimoji="0" lang="en-US" sz="2800" b="1" i="0" u="none" strike="noStrike" kern="0" cap="none" spc="0" normalizeH="0" baseline="0" noProof="0" dirty="0" smtClean="0">
                <a:ln>
                  <a:noFill/>
                </a:ln>
                <a:solidFill>
                  <a:srgbClr val="000000"/>
                </a:solidFill>
                <a:effectLst/>
                <a:uLnTx/>
                <a:uFillTx/>
                <a:latin typeface="Lucida Sans"/>
                <a:ea typeface="Lucida Sans"/>
                <a:cs typeface="Lucida Sans"/>
                <a:sym typeface="Lucida Sans"/>
              </a:rPr>
              <a:t>June </a:t>
            </a:r>
            <a:r>
              <a:rPr lang="en-US" sz="2800" b="1" kern="0" dirty="0">
                <a:solidFill>
                  <a:srgbClr val="000000"/>
                </a:solidFill>
                <a:latin typeface="Lucida Sans"/>
                <a:ea typeface="Lucida Sans"/>
                <a:cs typeface="Lucida Sans"/>
                <a:sym typeface="Lucida Sans"/>
              </a:rPr>
              <a:t>7</a:t>
            </a:r>
            <a:r>
              <a:rPr kumimoji="0" lang="en-US" sz="2800" b="1" i="0" u="none" strike="noStrike" kern="0" cap="none" spc="0" normalizeH="0" baseline="0" noProof="0" dirty="0" smtClean="0">
                <a:ln>
                  <a:noFill/>
                </a:ln>
                <a:solidFill>
                  <a:srgbClr val="000000"/>
                </a:solidFill>
                <a:effectLst/>
                <a:uLnTx/>
                <a:uFillTx/>
                <a:latin typeface="Lucida Sans"/>
                <a:ea typeface="Lucida Sans"/>
                <a:cs typeface="Lucida Sans"/>
                <a:sym typeface="Lucida Sans"/>
              </a:rPr>
              <a:t>, 2021</a:t>
            </a:r>
            <a:endParaRPr kumimoji="0" sz="1400" b="1" i="0" u="none" strike="noStrike" kern="0" cap="none" spc="0" normalizeH="0" baseline="0" noProof="0" dirty="0" smtClean="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7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dirty="0" smtClean="0">
                <a:ln>
                  <a:noFill/>
                </a:ln>
                <a:solidFill>
                  <a:srgbClr val="000000"/>
                </a:solidFill>
                <a:effectLst/>
                <a:uLnTx/>
                <a:uFillTx/>
                <a:latin typeface="Lucida Sans"/>
                <a:ea typeface="Lucida Sans"/>
                <a:cs typeface="Lucida Sans"/>
                <a:sym typeface="Lucida Sans"/>
              </a:rPr>
              <a:t>Procurement will continue to process close out.</a:t>
            </a: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7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dirty="0" smtClean="0">
                <a:ln>
                  <a:noFill/>
                </a:ln>
                <a:solidFill>
                  <a:srgbClr val="000000"/>
                </a:solidFill>
                <a:effectLst/>
                <a:uLnTx/>
                <a:uFillTx/>
                <a:latin typeface="Lucida Sans"/>
                <a:ea typeface="Lucida Sans"/>
                <a:cs typeface="Lucida Sans"/>
                <a:sym typeface="Lucida Sans"/>
              </a:rPr>
              <a:t>New </a:t>
            </a:r>
            <a:r>
              <a:rPr kumimoji="0" lang="en-US" sz="2800" b="0" i="0" u="none" strike="noStrike" kern="0" cap="none" spc="0" normalizeH="0" baseline="0" noProof="0" dirty="0">
                <a:ln>
                  <a:noFill/>
                </a:ln>
                <a:solidFill>
                  <a:srgbClr val="000000"/>
                </a:solidFill>
                <a:effectLst/>
                <a:uLnTx/>
                <a:uFillTx/>
                <a:latin typeface="Lucida Sans"/>
                <a:ea typeface="Lucida Sans"/>
                <a:cs typeface="Lucida Sans"/>
                <a:sym typeface="Lucida Sans"/>
              </a:rPr>
              <a:t>requisitions received after this date will be dated for the new fiscal year.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7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rgbClr val="000000"/>
                </a:solidFill>
                <a:effectLst/>
                <a:uLnTx/>
                <a:uFillTx/>
                <a:latin typeface="Lucida Sans"/>
                <a:ea typeface="Lucida Sans"/>
                <a:cs typeface="Lucida Sans"/>
                <a:sym typeface="Lucida Sans"/>
              </a:rPr>
              <a:t>Requisition's</a:t>
            </a:r>
            <a:r>
              <a:rPr kumimoji="0" lang="en-US" sz="2800" b="1" i="0" u="none" strike="noStrike" kern="0" cap="none" spc="0" normalizeH="0" baseline="0" noProof="0" dirty="0">
                <a:ln>
                  <a:noFill/>
                </a:ln>
                <a:solidFill>
                  <a:srgbClr val="000000"/>
                </a:solidFill>
                <a:effectLst/>
                <a:uLnTx/>
                <a:uFillTx/>
                <a:latin typeface="Lucida Sans"/>
                <a:ea typeface="Lucida Sans"/>
                <a:cs typeface="Lucida Sans"/>
                <a:sym typeface="Lucida Sans"/>
              </a:rPr>
              <a:t> </a:t>
            </a:r>
            <a:r>
              <a:rPr kumimoji="0" lang="en-US" sz="2800" b="0" i="0" u="none" strike="noStrike" kern="0" cap="none" spc="0" normalizeH="0" baseline="0" noProof="0" dirty="0">
                <a:ln>
                  <a:noFill/>
                </a:ln>
                <a:solidFill>
                  <a:srgbClr val="000000"/>
                </a:solidFill>
                <a:effectLst/>
                <a:uLnTx/>
                <a:uFillTx/>
                <a:latin typeface="Lucida Sans"/>
                <a:ea typeface="Lucida Sans"/>
                <a:cs typeface="Lucida Sans"/>
                <a:sym typeface="Lucida Sans"/>
              </a:rPr>
              <a:t>processing time vary greatly, depending on its complexity and scope.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7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rgbClr val="000000"/>
                </a:solidFill>
                <a:effectLst/>
                <a:uLnTx/>
                <a:uFillTx/>
                <a:latin typeface="Lucida Sans"/>
                <a:ea typeface="Lucida Sans"/>
                <a:cs typeface="Lucida Sans"/>
                <a:sym typeface="Lucida Sans"/>
              </a:rPr>
              <a:t>Contact Jon </a:t>
            </a:r>
            <a:r>
              <a:rPr kumimoji="0" lang="en-US" sz="2800" b="0" i="0" u="none" strike="noStrike" kern="0" cap="none" spc="0" normalizeH="0" baseline="0" noProof="0" dirty="0" err="1" smtClean="0">
                <a:ln>
                  <a:noFill/>
                </a:ln>
                <a:solidFill>
                  <a:srgbClr val="000000"/>
                </a:solidFill>
                <a:effectLst/>
                <a:uLnTx/>
                <a:uFillTx/>
                <a:latin typeface="Lucida Sans"/>
                <a:ea typeface="Lucida Sans"/>
                <a:cs typeface="Lucida Sans"/>
                <a:sym typeface="Lucida Sans"/>
              </a:rPr>
              <a:t>Medwin</a:t>
            </a:r>
            <a:r>
              <a:rPr kumimoji="0" lang="en-US" sz="2800" b="0" i="0" u="none" strike="noStrike" kern="0" cap="none" spc="0" normalizeH="0" baseline="0" noProof="0" dirty="0" smtClean="0">
                <a:ln>
                  <a:noFill/>
                </a:ln>
                <a:solidFill>
                  <a:srgbClr val="000000"/>
                </a:solidFill>
                <a:effectLst/>
                <a:uLnTx/>
                <a:uFillTx/>
                <a:latin typeface="Lucida Sans"/>
                <a:ea typeface="Lucida Sans"/>
                <a:cs typeface="Lucida Sans"/>
                <a:sym typeface="Lucida Sans"/>
              </a:rPr>
              <a:t> - Email: </a:t>
            </a:r>
            <a:r>
              <a:rPr kumimoji="0" lang="en-US" sz="2800" b="0" i="0" u="none" strike="noStrike" kern="0" cap="none" spc="0" normalizeH="0" baseline="0" noProof="0" dirty="0" smtClean="0">
                <a:ln>
                  <a:noFill/>
                </a:ln>
                <a:solidFill>
                  <a:srgbClr val="000000"/>
                </a:solidFill>
                <a:effectLst/>
                <a:uLnTx/>
                <a:uFillTx/>
                <a:latin typeface="Lucida Sans"/>
                <a:ea typeface="Lucida Sans"/>
                <a:cs typeface="Lucida Sans"/>
                <a:sym typeface="Lucida Sans"/>
                <a:hlinkClick r:id="rId3"/>
              </a:rPr>
              <a:t>jon.medwin@csueastbay.edu</a:t>
            </a:r>
            <a:r>
              <a:rPr kumimoji="0" lang="en-US" sz="2800" b="0" i="0" u="none" strike="noStrike" kern="0" cap="none" spc="0" normalizeH="0" baseline="0" noProof="0" dirty="0" smtClean="0">
                <a:ln>
                  <a:noFill/>
                </a:ln>
                <a:solidFill>
                  <a:srgbClr val="000000"/>
                </a:solidFill>
                <a:effectLst/>
                <a:uLnTx/>
                <a:uFillTx/>
                <a:latin typeface="Lucida Sans"/>
                <a:ea typeface="Lucida Sans"/>
                <a:cs typeface="Lucida Sans"/>
                <a:sym typeface="Lucida Sans"/>
              </a:rPr>
              <a:t> Phone: (x5-7225</a:t>
            </a:r>
            <a:r>
              <a:rPr kumimoji="0" lang="en-US" sz="2800" b="0" i="0" u="none" strike="noStrike" kern="0" cap="none" spc="0" normalizeH="0" baseline="0" noProof="0" dirty="0">
                <a:ln>
                  <a:noFill/>
                </a:ln>
                <a:solidFill>
                  <a:srgbClr val="000000"/>
                </a:solidFill>
                <a:effectLst/>
                <a:uLnTx/>
                <a:uFillTx/>
                <a:latin typeface="Lucida Sans"/>
                <a:ea typeface="Lucida Sans"/>
                <a:cs typeface="Lucida Sans"/>
                <a:sym typeface="Lucida Sans"/>
              </a:rPr>
              <a:t>) with any questions.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03300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omputer keyboard, data entry, keyboard typing, typewriting, typing letter,  typing mail icon - Download on Iconfi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9741" y="1912619"/>
            <a:ext cx="2623344" cy="2623345"/>
          </a:xfrm>
          <a:prstGeom prst="rect">
            <a:avLst/>
          </a:prstGeom>
          <a:solidFill>
            <a:schemeClr val="tx1">
              <a:alpha val="0"/>
            </a:schemeClr>
          </a:solidFill>
        </p:spPr>
      </p:pic>
      <p:grpSp>
        <p:nvGrpSpPr>
          <p:cNvPr id="3" name="Group 2">
            <a:extLst>
              <a:ext uri="{FF2B5EF4-FFF2-40B4-BE49-F238E27FC236}">
                <a16:creationId xmlns:a16="http://schemas.microsoft.com/office/drawing/2014/main" id="{F03798C4-FE06-4626-ADEB-06725A505BE7}"/>
              </a:ext>
            </a:extLst>
          </p:cNvPr>
          <p:cNvGrpSpPr/>
          <p:nvPr/>
        </p:nvGrpSpPr>
        <p:grpSpPr>
          <a:xfrm>
            <a:off x="221673" y="353291"/>
            <a:ext cx="3876675" cy="954107"/>
            <a:chOff x="0" y="381000"/>
            <a:chExt cx="3876675" cy="954107"/>
          </a:xfrm>
        </p:grpSpPr>
        <p:sp>
          <p:nvSpPr>
            <p:cNvPr id="4" name="Rectangle 3">
              <a:extLst>
                <a:ext uri="{FF2B5EF4-FFF2-40B4-BE49-F238E27FC236}">
                  <a16:creationId xmlns:a16="http://schemas.microsoft.com/office/drawing/2014/main" id="{844E08C4-2107-4288-AF38-5C84C6CFAB1F}"/>
                </a:ext>
              </a:extLst>
            </p:cNvPr>
            <p:cNvSpPr/>
            <p:nvPr/>
          </p:nvSpPr>
          <p:spPr>
            <a:xfrm>
              <a:off x="0" y="465138"/>
              <a:ext cx="3876675" cy="354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22DF3BE-9EC2-4664-B810-FF01A20B1847}"/>
                </a:ext>
              </a:extLst>
            </p:cNvPr>
            <p:cNvSpPr txBox="1"/>
            <p:nvPr/>
          </p:nvSpPr>
          <p:spPr>
            <a:xfrm>
              <a:off x="76200" y="381000"/>
              <a:ext cx="3800475" cy="954107"/>
            </a:xfrm>
            <a:prstGeom prst="rect">
              <a:avLst/>
            </a:prstGeom>
            <a:noFill/>
          </p:spPr>
          <p:txBody>
            <a:bodyPr wrap="square" rtlCol="0">
              <a:spAutoFit/>
            </a:bodyPr>
            <a:lstStyle/>
            <a:p>
              <a:r>
                <a:rPr lang="en-US" sz="2800" dirty="0">
                  <a:solidFill>
                    <a:schemeClr val="bg1"/>
                  </a:solidFill>
                  <a:latin typeface="Aharoni" panose="02010803020104030203" pitchFamily="2" charset="-79"/>
                  <a:cs typeface="Aharoni" panose="02010803020104030203" pitchFamily="2" charset="-79"/>
                </a:rPr>
                <a:t>INTRODUCTION</a:t>
              </a:r>
            </a:p>
            <a:p>
              <a:r>
                <a:rPr lang="en-US" sz="2800" dirty="0">
                  <a:solidFill>
                    <a:schemeClr val="bg1"/>
                  </a:solidFill>
                  <a:latin typeface="Aharoni" panose="02010803020104030203" pitchFamily="2" charset="-79"/>
                  <a:cs typeface="Aharoni" panose="02010803020104030203" pitchFamily="2" charset="-79"/>
                </a:rPr>
                <a:t>A</a:t>
              </a:r>
            </a:p>
          </p:txBody>
        </p:sp>
      </p:grpSp>
      <p:sp>
        <p:nvSpPr>
          <p:cNvPr id="2" name="TextBox 1">
            <a:extLst>
              <a:ext uri="{FF2B5EF4-FFF2-40B4-BE49-F238E27FC236}">
                <a16:creationId xmlns:a16="http://schemas.microsoft.com/office/drawing/2014/main" id="{8BD6E27E-4829-4385-B799-E00360DCDEEA}"/>
              </a:ext>
            </a:extLst>
          </p:cNvPr>
          <p:cNvSpPr txBox="1"/>
          <p:nvPr/>
        </p:nvSpPr>
        <p:spPr>
          <a:xfrm>
            <a:off x="513498" y="1234735"/>
            <a:ext cx="10031767" cy="5816977"/>
          </a:xfrm>
          <a:prstGeom prst="rect">
            <a:avLst/>
          </a:prstGeom>
          <a:noFill/>
        </p:spPr>
        <p:txBody>
          <a:bodyPr wrap="square" rtlCol="0">
            <a:spAutoFit/>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Accounts Payable has successfully transitioned to and implemented full usage of electronic modalities for all our processes. </a:t>
            </a:r>
          </a:p>
          <a:p>
            <a:pPr marL="285750" indent="-285750">
              <a:buFont typeface="Arial" panose="020B0604020202020204" pitchFamily="34" charset="0"/>
              <a:buChar char="•"/>
            </a:pPr>
            <a:endParaRPr lang="en-US" sz="2000" dirty="0"/>
          </a:p>
          <a:p>
            <a:r>
              <a:rPr lang="en-US" sz="2000" dirty="0" smtClean="0"/>
              <a:t>	-Streamlined </a:t>
            </a:r>
            <a:r>
              <a:rPr lang="en-US" sz="2000" dirty="0"/>
              <a:t>process</a:t>
            </a:r>
          </a:p>
          <a:p>
            <a:endParaRPr lang="en-US" sz="2000" dirty="0"/>
          </a:p>
          <a:p>
            <a:r>
              <a:rPr lang="en-US" sz="2000" dirty="0" smtClean="0"/>
              <a:t>	-</a:t>
            </a:r>
            <a:r>
              <a:rPr lang="en-US" sz="2000" dirty="0"/>
              <a:t>More efficient approval process routing</a:t>
            </a:r>
          </a:p>
          <a:p>
            <a:endParaRPr lang="en-US" sz="2000" dirty="0"/>
          </a:p>
          <a:p>
            <a:r>
              <a:rPr lang="en-US" sz="2000" dirty="0" smtClean="0"/>
              <a:t>	-</a:t>
            </a:r>
            <a:r>
              <a:rPr lang="en-US" sz="2000" dirty="0"/>
              <a:t>More sustainable approach (electronic storage vs paper)</a:t>
            </a:r>
          </a:p>
          <a:p>
            <a:endParaRPr lang="en-US" sz="2000" dirty="0"/>
          </a:p>
          <a:p>
            <a:pPr marL="285750" indent="-285750">
              <a:buFont typeface="Arial" panose="020B0604020202020204" pitchFamily="34" charset="0"/>
              <a:buChar char="•"/>
            </a:pPr>
            <a:r>
              <a:rPr lang="en-US" sz="2000" dirty="0"/>
              <a:t>Documents will continue to be submitted electronically (i.e., Adobe Sign), replacing paper submissions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9319515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4"/>
          <p:cNvSpPr txBox="1">
            <a:spLocks noGrp="1"/>
          </p:cNvSpPr>
          <p:nvPr>
            <p:ph idx="1"/>
          </p:nvPr>
        </p:nvSpPr>
        <p:spPr>
          <a:xfrm>
            <a:off x="609600" y="1324634"/>
            <a:ext cx="10972800" cy="4885859"/>
          </a:xfrm>
          <a:prstGeom prst="rect">
            <a:avLst/>
          </a:prstGeom>
          <a:noFill/>
          <a:ln>
            <a:noFill/>
          </a:ln>
        </p:spPr>
        <p:txBody>
          <a:bodyPr spcFirstLastPara="1" wrap="square" lIns="91425" tIns="45700" rIns="91425" bIns="45700" anchor="t" anchorCtr="0">
            <a:normAutofit/>
          </a:bodyPr>
          <a:lstStyle/>
          <a:p>
            <a:pPr lvl="0" algn="l" rtl="0">
              <a:spcBef>
                <a:spcPts val="0"/>
              </a:spcBef>
              <a:spcAft>
                <a:spcPts val="0"/>
              </a:spcAft>
              <a:buClrTx/>
              <a:buSzPct val="100000"/>
              <a:buFont typeface="Arial" panose="020B0604020202020204" pitchFamily="34" charset="0"/>
              <a:buChar char="•"/>
            </a:pPr>
            <a:r>
              <a:rPr lang="en-US" sz="2400" dirty="0"/>
              <a:t>P-Card: Transactions posted to the </a:t>
            </a:r>
            <a:r>
              <a:rPr lang="en-US" sz="2400" dirty="0" smtClean="0"/>
              <a:t>US Bank </a:t>
            </a:r>
            <a:r>
              <a:rPr lang="en-US" sz="2400" dirty="0"/>
              <a:t>statement by </a:t>
            </a:r>
            <a:r>
              <a:rPr lang="en-US" sz="2400" b="1" u="sng" dirty="0"/>
              <a:t>May 25</a:t>
            </a:r>
            <a:r>
              <a:rPr lang="en-US" sz="2400" b="1" u="sng" baseline="30000" dirty="0"/>
              <a:t>th  </a:t>
            </a:r>
            <a:r>
              <a:rPr lang="en-US" sz="2400" dirty="0"/>
              <a:t>will be included in the current fiscal year.</a:t>
            </a:r>
            <a:endParaRPr sz="2400" dirty="0"/>
          </a:p>
          <a:p>
            <a:pPr lvl="0" algn="l" rtl="0">
              <a:spcBef>
                <a:spcPts val="400"/>
              </a:spcBef>
              <a:spcAft>
                <a:spcPts val="0"/>
              </a:spcAft>
              <a:buClrTx/>
              <a:buSzPct val="100000"/>
              <a:buFont typeface="Arial" panose="020B0604020202020204" pitchFamily="34" charset="0"/>
              <a:buChar char="•"/>
            </a:pPr>
            <a:r>
              <a:rPr lang="en-US" sz="2400" b="1" dirty="0"/>
              <a:t>Certify:</a:t>
            </a:r>
            <a:r>
              <a:rPr lang="en-US" sz="2400" dirty="0"/>
              <a:t> University-paid expenses (i.e., air travel, Enterprise Car Rental, etc.) should be processed timely: </a:t>
            </a:r>
            <a:endParaRPr sz="2400" dirty="0"/>
          </a:p>
          <a:p>
            <a:pPr lvl="4" algn="l" rtl="0">
              <a:spcBef>
                <a:spcPts val="350"/>
              </a:spcBef>
              <a:spcAft>
                <a:spcPts val="0"/>
              </a:spcAft>
              <a:buClrTx/>
              <a:buSzPct val="100000"/>
              <a:buFont typeface="Arial" panose="020B0604020202020204" pitchFamily="34" charset="0"/>
              <a:buChar char="•"/>
            </a:pPr>
            <a:r>
              <a:rPr lang="en-US" sz="2400" dirty="0"/>
              <a:t>Check your Certify wallet for unclaimed expenses. </a:t>
            </a:r>
            <a:endParaRPr sz="2400" dirty="0"/>
          </a:p>
          <a:p>
            <a:pPr lvl="4" algn="l" rtl="0">
              <a:spcBef>
                <a:spcPts val="350"/>
              </a:spcBef>
              <a:spcAft>
                <a:spcPts val="0"/>
              </a:spcAft>
              <a:buClrTx/>
              <a:buSzPct val="100000"/>
              <a:buFont typeface="Arial" panose="020B0604020202020204" pitchFamily="34" charset="0"/>
              <a:buChar char="•"/>
            </a:pPr>
            <a:r>
              <a:rPr lang="en-US" sz="2400" dirty="0"/>
              <a:t>Unclaimed transactions posted thru </a:t>
            </a:r>
            <a:r>
              <a:rPr lang="en-US" sz="2400" b="1" u="sng" dirty="0"/>
              <a:t>June 30</a:t>
            </a:r>
            <a:r>
              <a:rPr lang="en-US" sz="2400" b="1" u="sng" baseline="30000" dirty="0"/>
              <a:t>th</a:t>
            </a:r>
            <a:r>
              <a:rPr lang="en-US" sz="2400" b="1" u="sng" dirty="0"/>
              <a:t> </a:t>
            </a:r>
            <a:r>
              <a:rPr lang="en-US" sz="2400" dirty="0"/>
              <a:t>will be accrued </a:t>
            </a:r>
            <a:endParaRPr sz="2400" dirty="0"/>
          </a:p>
          <a:p>
            <a:pPr lvl="4" algn="l" rtl="0">
              <a:spcBef>
                <a:spcPts val="350"/>
              </a:spcBef>
              <a:spcAft>
                <a:spcPts val="0"/>
              </a:spcAft>
              <a:buClrTx/>
              <a:buSzPct val="100000"/>
              <a:buFont typeface="Arial" panose="020B0604020202020204" pitchFamily="34" charset="0"/>
              <a:buChar char="•"/>
            </a:pPr>
            <a:r>
              <a:rPr lang="en-US" sz="2400" dirty="0"/>
              <a:t>Accrued expenses include incurred fees for future travels.</a:t>
            </a:r>
            <a:endParaRPr sz="2400" dirty="0"/>
          </a:p>
          <a:p>
            <a:pPr lvl="0" algn="l" rtl="0">
              <a:spcBef>
                <a:spcPts val="400"/>
              </a:spcBef>
              <a:spcAft>
                <a:spcPts val="0"/>
              </a:spcAft>
              <a:buClrTx/>
              <a:buSzPct val="100000"/>
              <a:buFont typeface="Arial" panose="020B0604020202020204" pitchFamily="34" charset="0"/>
              <a:buChar char="•"/>
            </a:pPr>
            <a:r>
              <a:rPr lang="en-US" sz="2400" dirty="0"/>
              <a:t>Transactions/requests received by the cut-off date:</a:t>
            </a:r>
            <a:endParaRPr sz="2400" dirty="0"/>
          </a:p>
          <a:p>
            <a:pPr lvl="4" algn="l" rtl="0">
              <a:spcBef>
                <a:spcPts val="350"/>
              </a:spcBef>
              <a:spcAft>
                <a:spcPts val="0"/>
              </a:spcAft>
              <a:buClrTx/>
              <a:buSzPct val="100000"/>
              <a:buFont typeface="Arial" panose="020B0604020202020204" pitchFamily="34" charset="0"/>
              <a:buChar char="•"/>
            </a:pPr>
            <a:r>
              <a:rPr lang="en-US" sz="2400" dirty="0"/>
              <a:t>Included in current fiscal year.  </a:t>
            </a:r>
            <a:endParaRPr sz="2400" dirty="0"/>
          </a:p>
          <a:p>
            <a:pPr lvl="4" algn="l" rtl="0">
              <a:spcBef>
                <a:spcPts val="350"/>
              </a:spcBef>
              <a:spcAft>
                <a:spcPts val="0"/>
              </a:spcAft>
              <a:buClrTx/>
              <a:buSzPct val="100000"/>
              <a:buFont typeface="Arial" panose="020B0604020202020204" pitchFamily="34" charset="0"/>
              <a:buChar char="•"/>
            </a:pPr>
            <a:r>
              <a:rPr lang="en-US" sz="2400" dirty="0"/>
              <a:t>Items received after the due dates will be processed as time permits.</a:t>
            </a:r>
            <a:endParaRPr sz="2400" dirty="0"/>
          </a:p>
          <a:p>
            <a:pPr marL="365760" lvl="0" indent="-139446" algn="l" rtl="0">
              <a:spcBef>
                <a:spcPts val="400"/>
              </a:spcBef>
              <a:spcAft>
                <a:spcPts val="0"/>
              </a:spcAft>
              <a:buSzPts val="1836"/>
              <a:buNone/>
            </a:pPr>
            <a:endParaRPr dirty="0"/>
          </a:p>
        </p:txBody>
      </p:sp>
      <p:grpSp>
        <p:nvGrpSpPr>
          <p:cNvPr id="4" name="Google Shape;134;p3"/>
          <p:cNvGrpSpPr/>
          <p:nvPr/>
        </p:nvGrpSpPr>
        <p:grpSpPr>
          <a:xfrm>
            <a:off x="284019" y="420256"/>
            <a:ext cx="3876675" cy="954107"/>
            <a:chOff x="0" y="381001"/>
            <a:chExt cx="3876675" cy="954107"/>
          </a:xfrm>
        </p:grpSpPr>
        <p:sp>
          <p:nvSpPr>
            <p:cNvPr id="5" name="Google Shape;135;p3"/>
            <p:cNvSpPr/>
            <p:nvPr/>
          </p:nvSpPr>
          <p:spPr>
            <a:xfrm>
              <a:off x="0" y="465138"/>
              <a:ext cx="3876675" cy="354012"/>
            </a:xfrm>
            <a:prstGeom prst="rect">
              <a:avLst/>
            </a:prstGeom>
            <a:solidFill>
              <a:schemeClr val="dk1"/>
            </a:solidFill>
            <a:ln w="55000" cap="flat" cmpd="thickThin">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Lucida Sans"/>
                <a:ea typeface="Lucida Sans"/>
                <a:cs typeface="Lucida Sans"/>
                <a:sym typeface="Lucida Sans"/>
              </a:endParaRPr>
            </a:p>
          </p:txBody>
        </p:sp>
        <p:sp>
          <p:nvSpPr>
            <p:cNvPr id="6" name="Google Shape;136;p3"/>
            <p:cNvSpPr txBox="1"/>
            <p:nvPr/>
          </p:nvSpPr>
          <p:spPr>
            <a:xfrm>
              <a:off x="76200" y="381001"/>
              <a:ext cx="3800475" cy="95410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FFFFFF"/>
                  </a:solidFill>
                  <a:effectLst/>
                  <a:uLnTx/>
                  <a:uFillTx/>
                  <a:latin typeface="Aharoni"/>
                  <a:ea typeface="Aharoni"/>
                  <a:cs typeface="Aharoni"/>
                  <a:sym typeface="Aharoni"/>
                </a:rPr>
                <a:t>Year End </a:t>
              </a:r>
              <a:r>
                <a:rPr kumimoji="0" lang="en-US" sz="2800" b="0" i="0" u="none" strike="noStrike" kern="0" cap="none" spc="0" normalizeH="0" baseline="0" noProof="0" dirty="0" smtClean="0">
                  <a:ln>
                    <a:noFill/>
                  </a:ln>
                  <a:solidFill>
                    <a:srgbClr val="FFFFFF"/>
                  </a:solidFill>
                  <a:effectLst/>
                  <a:uLnTx/>
                  <a:uFillTx/>
                  <a:latin typeface="Aharoni"/>
                  <a:ea typeface="Aharoni"/>
                  <a:cs typeface="Aharoni"/>
                  <a:sym typeface="Aharoni"/>
                </a:rPr>
                <a:t>Reminders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FFFFFF"/>
                </a:solidFill>
                <a:effectLst/>
                <a:uLnTx/>
                <a:uFillTx/>
                <a:latin typeface="Aharoni"/>
                <a:ea typeface="Aharoni"/>
                <a:cs typeface="Aharoni"/>
                <a:sym typeface="Aharoni"/>
              </a:endParaRPr>
            </a:p>
          </p:txBody>
        </p:sp>
      </p:grpSp>
    </p:spTree>
    <p:extLst>
      <p:ext uri="{BB962C8B-B14F-4D97-AF65-F5344CB8AC3E}">
        <p14:creationId xmlns:p14="http://schemas.microsoft.com/office/powerpoint/2010/main" val="18677518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c6cd126a98_1_0"/>
          <p:cNvSpPr txBox="1">
            <a:spLocks noGrp="1"/>
          </p:cNvSpPr>
          <p:nvPr>
            <p:ph idx="1"/>
          </p:nvPr>
        </p:nvSpPr>
        <p:spPr>
          <a:xfrm>
            <a:off x="76200" y="1569719"/>
            <a:ext cx="11134735" cy="3774105"/>
          </a:xfrm>
          <a:prstGeom prst="rect">
            <a:avLst/>
          </a:prstGeom>
        </p:spPr>
        <p:txBody>
          <a:bodyPr spcFirstLastPara="1" wrap="square" lIns="91425" tIns="45700" rIns="91425" bIns="45700" anchor="t" anchorCtr="0">
            <a:noAutofit/>
          </a:bodyPr>
          <a:lstStyle/>
          <a:p>
            <a:pPr marL="76200" lvl="0" indent="0" algn="l" rtl="0">
              <a:lnSpc>
                <a:spcPct val="90000"/>
              </a:lnSpc>
              <a:spcBef>
                <a:spcPts val="400"/>
              </a:spcBef>
              <a:spcAft>
                <a:spcPts val="0"/>
              </a:spcAft>
              <a:buClr>
                <a:srgbClr val="000000"/>
              </a:buClr>
              <a:buSzPts val="2400"/>
              <a:buNone/>
            </a:pPr>
            <a:r>
              <a:rPr lang="en-US" sz="2400" u="sng" dirty="0" smtClean="0"/>
              <a:t>Question:</a:t>
            </a:r>
            <a:r>
              <a:rPr lang="en-US" sz="2400" dirty="0" smtClean="0"/>
              <a:t> What </a:t>
            </a:r>
            <a:r>
              <a:rPr lang="en-US" sz="2400" dirty="0"/>
              <a:t>format should departments submit their PO close requests? </a:t>
            </a:r>
            <a:endParaRPr sz="2400" dirty="0"/>
          </a:p>
          <a:p>
            <a:pPr marL="457200" lvl="0" indent="0" algn="l" rtl="0">
              <a:lnSpc>
                <a:spcPct val="90000"/>
              </a:lnSpc>
              <a:spcBef>
                <a:spcPts val="400"/>
              </a:spcBef>
              <a:spcAft>
                <a:spcPts val="0"/>
              </a:spcAft>
              <a:buNone/>
            </a:pPr>
            <a:endParaRPr sz="2400" dirty="0"/>
          </a:p>
          <a:p>
            <a:pPr marL="0" lvl="0" indent="0" algn="l" rtl="0">
              <a:lnSpc>
                <a:spcPct val="90000"/>
              </a:lnSpc>
              <a:spcBef>
                <a:spcPts val="400"/>
              </a:spcBef>
              <a:spcAft>
                <a:spcPts val="0"/>
              </a:spcAft>
              <a:buNone/>
            </a:pPr>
            <a:endParaRPr sz="2400" dirty="0"/>
          </a:p>
        </p:txBody>
      </p:sp>
      <p:pic>
        <p:nvPicPr>
          <p:cNvPr id="5122" name="Picture 2" descr="Premium Vector | Jury judges holding scorecards. quiz people show.  professional competition judges, trivia game jury illu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559" y="2836018"/>
            <a:ext cx="4617085" cy="319360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010D07B1-0A1D-4ED9-8030-2137284D40E9}"/>
              </a:ext>
            </a:extLst>
          </p:cNvPr>
          <p:cNvGrpSpPr/>
          <p:nvPr/>
        </p:nvGrpSpPr>
        <p:grpSpPr>
          <a:xfrm>
            <a:off x="0" y="381000"/>
            <a:ext cx="3876675" cy="954107"/>
            <a:chOff x="0" y="381000"/>
            <a:chExt cx="3876675" cy="954107"/>
          </a:xfrm>
        </p:grpSpPr>
        <p:sp>
          <p:nvSpPr>
            <p:cNvPr id="6" name="Rectangle 5">
              <a:extLst>
                <a:ext uri="{FF2B5EF4-FFF2-40B4-BE49-F238E27FC236}">
                  <a16:creationId xmlns:a16="http://schemas.microsoft.com/office/drawing/2014/main" id="{452CDA9E-2DF2-4F89-85B7-9BCAAFD89E8A}"/>
                </a:ext>
              </a:extLst>
            </p:cNvPr>
            <p:cNvSpPr/>
            <p:nvPr/>
          </p:nvSpPr>
          <p:spPr>
            <a:xfrm>
              <a:off x="0" y="504041"/>
              <a:ext cx="3876675" cy="354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717800D-2C0A-454B-B524-910A03A54A47}"/>
                </a:ext>
              </a:extLst>
            </p:cNvPr>
            <p:cNvSpPr txBox="1"/>
            <p:nvPr/>
          </p:nvSpPr>
          <p:spPr>
            <a:xfrm>
              <a:off x="76200" y="381000"/>
              <a:ext cx="3800475" cy="954107"/>
            </a:xfrm>
            <a:prstGeom prst="rect">
              <a:avLst/>
            </a:prstGeom>
            <a:noFill/>
          </p:spPr>
          <p:txBody>
            <a:bodyPr wrap="square" rtlCol="0">
              <a:spAutoFit/>
            </a:bodyPr>
            <a:lstStyle/>
            <a:p>
              <a:r>
                <a:rPr lang="en-US" sz="2800" dirty="0">
                  <a:solidFill>
                    <a:schemeClr val="bg1"/>
                  </a:solidFill>
                  <a:latin typeface="Aharoni" panose="02010803020104030203" pitchFamily="2" charset="-79"/>
                  <a:cs typeface="Aharoni" panose="02010803020104030203" pitchFamily="2" charset="-79"/>
                </a:rPr>
                <a:t>TRIVIA T</a:t>
              </a:r>
              <a:r>
                <a:rPr lang="en-US" sz="2800" dirty="0" smtClean="0">
                  <a:solidFill>
                    <a:schemeClr val="bg1"/>
                  </a:solidFill>
                  <a:latin typeface="Aharoni" panose="02010803020104030203" pitchFamily="2" charset="-79"/>
                  <a:cs typeface="Aharoni" panose="02010803020104030203" pitchFamily="2" charset="-79"/>
                </a:rPr>
                <a:t>IME</a:t>
              </a:r>
              <a:endParaRPr lang="en-US" sz="2800" dirty="0">
                <a:solidFill>
                  <a:schemeClr val="bg1"/>
                </a:solidFill>
                <a:latin typeface="Aharoni" panose="02010803020104030203" pitchFamily="2" charset="-79"/>
                <a:cs typeface="Aharoni" panose="02010803020104030203" pitchFamily="2" charset="-79"/>
              </a:endParaRPr>
            </a:p>
            <a:p>
              <a:endParaRPr lang="en-US" sz="2800" dirty="0">
                <a:solidFill>
                  <a:schemeClr val="bg1"/>
                </a:solidFill>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19878208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c6cd126a98_1_0"/>
          <p:cNvSpPr txBox="1">
            <a:spLocks noGrp="1"/>
          </p:cNvSpPr>
          <p:nvPr>
            <p:ph idx="1"/>
          </p:nvPr>
        </p:nvSpPr>
        <p:spPr>
          <a:xfrm>
            <a:off x="448375" y="1481325"/>
            <a:ext cx="11273100" cy="4548300"/>
          </a:xfrm>
          <a:prstGeom prst="rect">
            <a:avLst/>
          </a:prstGeom>
        </p:spPr>
        <p:txBody>
          <a:bodyPr spcFirstLastPara="1" wrap="square" lIns="91425" tIns="45700" rIns="91425" bIns="45700" anchor="t" anchorCtr="0">
            <a:noAutofit/>
          </a:bodyPr>
          <a:lstStyle/>
          <a:p>
            <a:pPr marL="0" lvl="0" indent="0">
              <a:lnSpc>
                <a:spcPct val="90000"/>
              </a:lnSpc>
              <a:buClr>
                <a:srgbClr val="000000"/>
              </a:buClr>
              <a:buSzPts val="2400"/>
              <a:buNone/>
            </a:pPr>
            <a:r>
              <a:rPr lang="en-US" u="sng" dirty="0" smtClean="0"/>
              <a:t>Answer:</a:t>
            </a:r>
            <a:r>
              <a:rPr lang="en-US" dirty="0" smtClean="0"/>
              <a:t> List </a:t>
            </a:r>
            <a:r>
              <a:rPr lang="en-US" dirty="0"/>
              <a:t>PO in numerical order</a:t>
            </a:r>
            <a:r>
              <a:rPr lang="en-US" sz="2400" dirty="0" smtClean="0"/>
              <a:t> </a:t>
            </a:r>
            <a:endParaRPr sz="2400" dirty="0"/>
          </a:p>
          <a:p>
            <a:pPr marL="457200" lvl="0" indent="0" algn="l" rtl="0">
              <a:lnSpc>
                <a:spcPct val="90000"/>
              </a:lnSpc>
              <a:spcBef>
                <a:spcPts val="400"/>
              </a:spcBef>
              <a:spcAft>
                <a:spcPts val="0"/>
              </a:spcAft>
              <a:buNone/>
            </a:pPr>
            <a:endParaRPr sz="2400" dirty="0"/>
          </a:p>
          <a:p>
            <a:pPr marL="0" lvl="0" indent="0" algn="l" rtl="0">
              <a:lnSpc>
                <a:spcPct val="90000"/>
              </a:lnSpc>
              <a:spcBef>
                <a:spcPts val="400"/>
              </a:spcBef>
              <a:spcAft>
                <a:spcPts val="0"/>
              </a:spcAft>
              <a:buNone/>
            </a:pPr>
            <a:endParaRPr sz="2400" dirty="0"/>
          </a:p>
        </p:txBody>
      </p:sp>
      <p:pic>
        <p:nvPicPr>
          <p:cNvPr id="4" name="Picture 2" descr="Premium Vector | Jury judges holding scorecards. quiz people show.  professional competition judges, trivia game jury illu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559" y="2836018"/>
            <a:ext cx="4617085" cy="3193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1285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c6cd126a98_1_0"/>
          <p:cNvSpPr txBox="1">
            <a:spLocks noGrp="1"/>
          </p:cNvSpPr>
          <p:nvPr>
            <p:ph idx="1"/>
          </p:nvPr>
        </p:nvSpPr>
        <p:spPr>
          <a:xfrm>
            <a:off x="448375" y="1481325"/>
            <a:ext cx="11273100" cy="4548300"/>
          </a:xfrm>
          <a:prstGeom prst="rect">
            <a:avLst/>
          </a:prstGeom>
        </p:spPr>
        <p:txBody>
          <a:bodyPr spcFirstLastPara="1" wrap="square" lIns="91425" tIns="45700" rIns="91425" bIns="45700" anchor="t" anchorCtr="0">
            <a:noAutofit/>
          </a:bodyPr>
          <a:lstStyle/>
          <a:p>
            <a:pPr marL="457200" lvl="0" indent="0" algn="l" rtl="0">
              <a:lnSpc>
                <a:spcPct val="90000"/>
              </a:lnSpc>
              <a:spcBef>
                <a:spcPts val="400"/>
              </a:spcBef>
              <a:spcAft>
                <a:spcPts val="0"/>
              </a:spcAft>
              <a:buNone/>
            </a:pPr>
            <a:endParaRPr sz="2400" dirty="0"/>
          </a:p>
          <a:p>
            <a:pPr marL="76200" lvl="0" indent="0" algn="l" rtl="0">
              <a:lnSpc>
                <a:spcPct val="90000"/>
              </a:lnSpc>
              <a:spcBef>
                <a:spcPts val="400"/>
              </a:spcBef>
              <a:spcAft>
                <a:spcPts val="0"/>
              </a:spcAft>
              <a:buClr>
                <a:srgbClr val="000000"/>
              </a:buClr>
              <a:buSzPts val="2400"/>
              <a:buNone/>
            </a:pPr>
            <a:r>
              <a:rPr lang="en-US" sz="2400" u="sng" dirty="0" smtClean="0"/>
              <a:t>Question:</a:t>
            </a:r>
            <a:r>
              <a:rPr lang="en-US" sz="2400" dirty="0" smtClean="0"/>
              <a:t> In </a:t>
            </a:r>
            <a:r>
              <a:rPr lang="en-US" sz="2400" dirty="0"/>
              <a:t>what fiscal year will Purchasing recognize requisitions received after June </a:t>
            </a:r>
            <a:r>
              <a:rPr lang="en-US" sz="2400" dirty="0" smtClean="0"/>
              <a:t>7, </a:t>
            </a:r>
            <a:r>
              <a:rPr lang="en-US" sz="2400" dirty="0"/>
              <a:t>2021? </a:t>
            </a:r>
            <a:endParaRPr sz="2400" dirty="0"/>
          </a:p>
          <a:p>
            <a:pPr marL="457200" lvl="0" indent="0" algn="l" rtl="0">
              <a:lnSpc>
                <a:spcPct val="90000"/>
              </a:lnSpc>
              <a:spcBef>
                <a:spcPts val="400"/>
              </a:spcBef>
              <a:spcAft>
                <a:spcPts val="0"/>
              </a:spcAft>
              <a:buNone/>
            </a:pPr>
            <a:endParaRPr sz="2400" dirty="0"/>
          </a:p>
          <a:p>
            <a:pPr marL="0" lvl="0" indent="0" algn="l" rtl="0">
              <a:lnSpc>
                <a:spcPct val="90000"/>
              </a:lnSpc>
              <a:spcBef>
                <a:spcPts val="400"/>
              </a:spcBef>
              <a:spcAft>
                <a:spcPts val="0"/>
              </a:spcAft>
              <a:buNone/>
            </a:pPr>
            <a:endParaRPr sz="2400" dirty="0"/>
          </a:p>
        </p:txBody>
      </p:sp>
      <p:pic>
        <p:nvPicPr>
          <p:cNvPr id="4" name="Picture 2" descr="Premium Vector | Jury judges holding scorecards. quiz people show.  professional competition judges, trivia game jury illu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559" y="2836018"/>
            <a:ext cx="4617085" cy="3193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4471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c6cd126a98_1_0"/>
          <p:cNvSpPr txBox="1">
            <a:spLocks noGrp="1"/>
          </p:cNvSpPr>
          <p:nvPr>
            <p:ph idx="1"/>
          </p:nvPr>
        </p:nvSpPr>
        <p:spPr>
          <a:xfrm>
            <a:off x="448375" y="1481325"/>
            <a:ext cx="11273100" cy="4548300"/>
          </a:xfrm>
          <a:prstGeom prst="rect">
            <a:avLst/>
          </a:prstGeom>
        </p:spPr>
        <p:txBody>
          <a:bodyPr spcFirstLastPara="1" wrap="square" lIns="91425" tIns="45700" rIns="91425" bIns="45700" anchor="t" anchorCtr="0">
            <a:noAutofit/>
          </a:bodyPr>
          <a:lstStyle/>
          <a:p>
            <a:pPr marL="457200" lvl="0" indent="0" algn="l" rtl="0">
              <a:lnSpc>
                <a:spcPct val="90000"/>
              </a:lnSpc>
              <a:spcBef>
                <a:spcPts val="400"/>
              </a:spcBef>
              <a:spcAft>
                <a:spcPts val="0"/>
              </a:spcAft>
              <a:buNone/>
            </a:pPr>
            <a:endParaRPr sz="2400" dirty="0"/>
          </a:p>
          <a:p>
            <a:pPr marL="0" lvl="0" indent="0">
              <a:lnSpc>
                <a:spcPct val="90000"/>
              </a:lnSpc>
              <a:buClr>
                <a:srgbClr val="000000"/>
              </a:buClr>
              <a:buSzPts val="2400"/>
              <a:buNone/>
            </a:pPr>
            <a:r>
              <a:rPr lang="en-US" u="sng" dirty="0" smtClean="0"/>
              <a:t>Answer:</a:t>
            </a:r>
            <a:r>
              <a:rPr lang="en-US" dirty="0" smtClean="0"/>
              <a:t> FY </a:t>
            </a:r>
            <a:r>
              <a:rPr lang="en-US" dirty="0"/>
              <a:t>21/22</a:t>
            </a:r>
            <a:endParaRPr sz="2400" dirty="0"/>
          </a:p>
          <a:p>
            <a:pPr marL="0" lvl="0" indent="0" algn="l" rtl="0">
              <a:lnSpc>
                <a:spcPct val="90000"/>
              </a:lnSpc>
              <a:spcBef>
                <a:spcPts val="400"/>
              </a:spcBef>
              <a:spcAft>
                <a:spcPts val="0"/>
              </a:spcAft>
              <a:buNone/>
            </a:pPr>
            <a:endParaRPr sz="2400" dirty="0"/>
          </a:p>
        </p:txBody>
      </p:sp>
      <p:pic>
        <p:nvPicPr>
          <p:cNvPr id="4" name="Picture 2" descr="Premium Vector | Jury judges holding scorecards. quiz people show.  professional competition judges, trivia game jury illu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559" y="2836018"/>
            <a:ext cx="4617085" cy="3193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3759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c6cd126a98_1_0"/>
          <p:cNvSpPr txBox="1">
            <a:spLocks noGrp="1"/>
          </p:cNvSpPr>
          <p:nvPr>
            <p:ph idx="1"/>
          </p:nvPr>
        </p:nvSpPr>
        <p:spPr>
          <a:xfrm>
            <a:off x="448375" y="1481325"/>
            <a:ext cx="11273100" cy="4548300"/>
          </a:xfrm>
          <a:prstGeom prst="rect">
            <a:avLst/>
          </a:prstGeom>
        </p:spPr>
        <p:txBody>
          <a:bodyPr spcFirstLastPara="1" wrap="square" lIns="91425" tIns="45700" rIns="91425" bIns="45700" anchor="t" anchorCtr="0">
            <a:noAutofit/>
          </a:bodyPr>
          <a:lstStyle/>
          <a:p>
            <a:pPr marL="457200" lvl="0" indent="0" algn="l" rtl="0">
              <a:lnSpc>
                <a:spcPct val="90000"/>
              </a:lnSpc>
              <a:spcBef>
                <a:spcPts val="400"/>
              </a:spcBef>
              <a:spcAft>
                <a:spcPts val="0"/>
              </a:spcAft>
              <a:buNone/>
            </a:pPr>
            <a:endParaRPr sz="2400" dirty="0"/>
          </a:p>
          <a:p>
            <a:pPr marL="76200" lvl="0" indent="0" algn="l" rtl="0">
              <a:lnSpc>
                <a:spcPct val="90000"/>
              </a:lnSpc>
              <a:spcBef>
                <a:spcPts val="400"/>
              </a:spcBef>
              <a:spcAft>
                <a:spcPts val="0"/>
              </a:spcAft>
              <a:buClr>
                <a:srgbClr val="000000"/>
              </a:buClr>
              <a:buSzPts val="2400"/>
              <a:buNone/>
            </a:pPr>
            <a:r>
              <a:rPr lang="en-US" sz="2400" u="sng" dirty="0" smtClean="0"/>
              <a:t>Question:</a:t>
            </a:r>
            <a:r>
              <a:rPr lang="en-US" sz="2400" dirty="0" smtClean="0"/>
              <a:t> By </a:t>
            </a:r>
            <a:r>
              <a:rPr lang="en-US" sz="2400" dirty="0"/>
              <a:t>what process will Accounting recognize unclaimed expenses for the current fiscal year?</a:t>
            </a:r>
            <a:endParaRPr sz="2400" dirty="0"/>
          </a:p>
          <a:p>
            <a:pPr marL="0" lvl="0" indent="0" algn="l" rtl="0">
              <a:lnSpc>
                <a:spcPct val="90000"/>
              </a:lnSpc>
              <a:spcBef>
                <a:spcPts val="400"/>
              </a:spcBef>
              <a:spcAft>
                <a:spcPts val="0"/>
              </a:spcAft>
              <a:buNone/>
            </a:pPr>
            <a:endParaRPr sz="2400" dirty="0"/>
          </a:p>
        </p:txBody>
      </p:sp>
      <p:pic>
        <p:nvPicPr>
          <p:cNvPr id="4" name="Picture 2" descr="Premium Vector | Jury judges holding scorecards. quiz people show.  professional competition judges, trivia game jury illu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559" y="2836018"/>
            <a:ext cx="4617085" cy="3193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8575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c6cd126a98_1_0"/>
          <p:cNvSpPr txBox="1">
            <a:spLocks noGrp="1"/>
          </p:cNvSpPr>
          <p:nvPr>
            <p:ph idx="1"/>
          </p:nvPr>
        </p:nvSpPr>
        <p:spPr>
          <a:xfrm>
            <a:off x="448375" y="1481325"/>
            <a:ext cx="11273100" cy="4548300"/>
          </a:xfrm>
          <a:prstGeom prst="rect">
            <a:avLst/>
          </a:prstGeom>
        </p:spPr>
        <p:txBody>
          <a:bodyPr spcFirstLastPara="1" wrap="square" lIns="91425" tIns="45700" rIns="91425" bIns="45700" anchor="t" anchorCtr="0">
            <a:noAutofit/>
          </a:bodyPr>
          <a:lstStyle/>
          <a:p>
            <a:pPr marL="457200" lvl="0" indent="0" algn="l" rtl="0">
              <a:lnSpc>
                <a:spcPct val="90000"/>
              </a:lnSpc>
              <a:spcBef>
                <a:spcPts val="400"/>
              </a:spcBef>
              <a:spcAft>
                <a:spcPts val="0"/>
              </a:spcAft>
              <a:buNone/>
            </a:pPr>
            <a:endParaRPr sz="2400" dirty="0"/>
          </a:p>
          <a:p>
            <a:pPr marL="0" lvl="0" indent="0">
              <a:lnSpc>
                <a:spcPct val="90000"/>
              </a:lnSpc>
              <a:buClr>
                <a:srgbClr val="000000"/>
              </a:buClr>
              <a:buSzPts val="2400"/>
              <a:buNone/>
            </a:pPr>
            <a:r>
              <a:rPr lang="en-US" u="sng" dirty="0" smtClean="0"/>
              <a:t>Answer:</a:t>
            </a:r>
            <a:r>
              <a:rPr lang="en-US" dirty="0" smtClean="0"/>
              <a:t> Accrual</a:t>
            </a:r>
            <a:endParaRPr sz="2400" dirty="0"/>
          </a:p>
          <a:p>
            <a:pPr marL="0" lvl="0" indent="0" algn="l" rtl="0">
              <a:lnSpc>
                <a:spcPct val="90000"/>
              </a:lnSpc>
              <a:spcBef>
                <a:spcPts val="400"/>
              </a:spcBef>
              <a:spcAft>
                <a:spcPts val="0"/>
              </a:spcAft>
              <a:buNone/>
            </a:pPr>
            <a:endParaRPr sz="2400" dirty="0"/>
          </a:p>
        </p:txBody>
      </p:sp>
      <p:pic>
        <p:nvPicPr>
          <p:cNvPr id="4" name="Picture 2" descr="Premium Vector | Jury judges holding scorecards. quiz people show.  professional competition judges, trivia game jury illu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559" y="2836018"/>
            <a:ext cx="4617085" cy="3193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2351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c6cd126a98_1_0"/>
          <p:cNvSpPr txBox="1">
            <a:spLocks noGrp="1"/>
          </p:cNvSpPr>
          <p:nvPr>
            <p:ph idx="1"/>
          </p:nvPr>
        </p:nvSpPr>
        <p:spPr>
          <a:xfrm>
            <a:off x="448375" y="1481325"/>
            <a:ext cx="11273100" cy="4548300"/>
          </a:xfrm>
          <a:prstGeom prst="rect">
            <a:avLst/>
          </a:prstGeom>
        </p:spPr>
        <p:txBody>
          <a:bodyPr spcFirstLastPara="1" wrap="square" lIns="91425" tIns="45700" rIns="91425" bIns="45700" anchor="t" anchorCtr="0">
            <a:noAutofit/>
          </a:bodyPr>
          <a:lstStyle/>
          <a:p>
            <a:pPr marL="457200" lvl="0" indent="0" algn="l" rtl="0">
              <a:lnSpc>
                <a:spcPct val="90000"/>
              </a:lnSpc>
              <a:spcBef>
                <a:spcPts val="400"/>
              </a:spcBef>
              <a:spcAft>
                <a:spcPts val="0"/>
              </a:spcAft>
              <a:buNone/>
            </a:pPr>
            <a:endParaRPr sz="2400" dirty="0"/>
          </a:p>
          <a:p>
            <a:pPr marL="76200" lvl="0" indent="0" algn="l" rtl="0">
              <a:lnSpc>
                <a:spcPct val="90000"/>
              </a:lnSpc>
              <a:spcBef>
                <a:spcPts val="400"/>
              </a:spcBef>
              <a:spcAft>
                <a:spcPts val="0"/>
              </a:spcAft>
              <a:buClr>
                <a:srgbClr val="000000"/>
              </a:buClr>
              <a:buSzPts val="2400"/>
              <a:buNone/>
            </a:pPr>
            <a:r>
              <a:rPr lang="en-US" sz="2400" u="sng" dirty="0"/>
              <a:t>True or </a:t>
            </a:r>
            <a:r>
              <a:rPr lang="en-US" sz="2400" u="sng" dirty="0" smtClean="0"/>
              <a:t>False</a:t>
            </a:r>
            <a:r>
              <a:rPr lang="en-US" sz="2400" dirty="0" smtClean="0"/>
              <a:t> </a:t>
            </a:r>
          </a:p>
          <a:p>
            <a:pPr marL="76200" lvl="0" indent="0" algn="l" rtl="0">
              <a:lnSpc>
                <a:spcPct val="90000"/>
              </a:lnSpc>
              <a:spcBef>
                <a:spcPts val="400"/>
              </a:spcBef>
              <a:spcAft>
                <a:spcPts val="0"/>
              </a:spcAft>
              <a:buClr>
                <a:srgbClr val="000000"/>
              </a:buClr>
              <a:buSzPts val="2400"/>
              <a:buNone/>
            </a:pPr>
            <a:r>
              <a:rPr lang="en-US" sz="2400" dirty="0" smtClean="0"/>
              <a:t>P-card </a:t>
            </a:r>
            <a:r>
              <a:rPr lang="en-US" sz="2400" dirty="0"/>
              <a:t>statement dated 5/28/2021 will </a:t>
            </a:r>
            <a:r>
              <a:rPr lang="en-US" sz="2400" dirty="0" smtClean="0"/>
              <a:t> </a:t>
            </a:r>
            <a:r>
              <a:rPr lang="en-US" sz="2400" dirty="0"/>
              <a:t>be </a:t>
            </a:r>
            <a:r>
              <a:rPr lang="en-US" sz="2400" dirty="0" smtClean="0"/>
              <a:t>included in </a:t>
            </a:r>
            <a:r>
              <a:rPr lang="en-US" sz="2400" dirty="0"/>
              <a:t>fiscal 20/21.</a:t>
            </a:r>
            <a:endParaRPr sz="2400" dirty="0"/>
          </a:p>
          <a:p>
            <a:pPr marL="0" lvl="0" indent="0" algn="l" rtl="0">
              <a:lnSpc>
                <a:spcPct val="90000"/>
              </a:lnSpc>
              <a:spcBef>
                <a:spcPts val="400"/>
              </a:spcBef>
              <a:spcAft>
                <a:spcPts val="0"/>
              </a:spcAft>
              <a:buNone/>
            </a:pPr>
            <a:endParaRPr sz="2400" dirty="0"/>
          </a:p>
        </p:txBody>
      </p:sp>
      <p:pic>
        <p:nvPicPr>
          <p:cNvPr id="4" name="Picture 2" descr="Premium Vector | Jury judges holding scorecards. quiz people show.  professional competition judges, trivia game jury illu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559" y="2836018"/>
            <a:ext cx="4617085" cy="3193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682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c6cd126a98_1_0"/>
          <p:cNvSpPr txBox="1">
            <a:spLocks noGrp="1"/>
          </p:cNvSpPr>
          <p:nvPr>
            <p:ph idx="1"/>
          </p:nvPr>
        </p:nvSpPr>
        <p:spPr>
          <a:xfrm>
            <a:off x="448375" y="1481325"/>
            <a:ext cx="11273100" cy="4548300"/>
          </a:xfrm>
          <a:prstGeom prst="rect">
            <a:avLst/>
          </a:prstGeom>
        </p:spPr>
        <p:txBody>
          <a:bodyPr spcFirstLastPara="1" wrap="square" lIns="91425" tIns="45700" rIns="91425" bIns="45700" anchor="t" anchorCtr="0">
            <a:noAutofit/>
          </a:bodyPr>
          <a:lstStyle/>
          <a:p>
            <a:pPr marL="457200" lvl="0" indent="0" algn="l" rtl="0">
              <a:lnSpc>
                <a:spcPct val="90000"/>
              </a:lnSpc>
              <a:spcBef>
                <a:spcPts val="400"/>
              </a:spcBef>
              <a:spcAft>
                <a:spcPts val="0"/>
              </a:spcAft>
              <a:buNone/>
            </a:pPr>
            <a:endParaRPr sz="2400" dirty="0"/>
          </a:p>
          <a:p>
            <a:pPr marL="0" lvl="0" indent="0">
              <a:lnSpc>
                <a:spcPct val="90000"/>
              </a:lnSpc>
              <a:buClr>
                <a:srgbClr val="000000"/>
              </a:buClr>
              <a:buSzPts val="2400"/>
              <a:buNone/>
            </a:pPr>
            <a:r>
              <a:rPr lang="en-US" u="sng" dirty="0" smtClean="0"/>
              <a:t>Answer:</a:t>
            </a:r>
            <a:r>
              <a:rPr lang="en-US" dirty="0" smtClean="0"/>
              <a:t> False</a:t>
            </a:r>
            <a:endParaRPr sz="2400" dirty="0"/>
          </a:p>
        </p:txBody>
      </p:sp>
      <p:pic>
        <p:nvPicPr>
          <p:cNvPr id="4" name="Picture 2" descr="Premium Vector | Jury judges holding scorecards. quiz people show.  professional competition judges, trivia game jury illu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559" y="2836018"/>
            <a:ext cx="4617085" cy="3193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1706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c6cd126a98_1_0"/>
          <p:cNvSpPr txBox="1">
            <a:spLocks noGrp="1"/>
          </p:cNvSpPr>
          <p:nvPr>
            <p:ph idx="1"/>
          </p:nvPr>
        </p:nvSpPr>
        <p:spPr>
          <a:xfrm>
            <a:off x="76200" y="1569719"/>
            <a:ext cx="11134735" cy="3774105"/>
          </a:xfrm>
          <a:prstGeom prst="rect">
            <a:avLst/>
          </a:prstGeom>
        </p:spPr>
        <p:txBody>
          <a:bodyPr spcFirstLastPara="1" wrap="square" lIns="91425" tIns="45700" rIns="91425" bIns="45700" anchor="t" anchorCtr="0">
            <a:noAutofit/>
          </a:bodyPr>
          <a:lstStyle/>
          <a:p>
            <a:pPr marL="457200" lvl="0" indent="0" algn="l" rtl="0">
              <a:lnSpc>
                <a:spcPct val="90000"/>
              </a:lnSpc>
              <a:spcBef>
                <a:spcPts val="400"/>
              </a:spcBef>
              <a:spcAft>
                <a:spcPts val="0"/>
              </a:spcAft>
              <a:buNone/>
            </a:pPr>
            <a:endParaRPr sz="2400" dirty="0"/>
          </a:p>
          <a:p>
            <a:pPr marL="0" lvl="0" indent="0" algn="l" rtl="0">
              <a:lnSpc>
                <a:spcPct val="90000"/>
              </a:lnSpc>
              <a:spcBef>
                <a:spcPts val="400"/>
              </a:spcBef>
              <a:spcAft>
                <a:spcPts val="0"/>
              </a:spcAft>
              <a:buNone/>
            </a:pPr>
            <a:endParaRPr sz="2400" dirty="0"/>
          </a:p>
        </p:txBody>
      </p:sp>
      <p:grpSp>
        <p:nvGrpSpPr>
          <p:cNvPr id="5" name="Group 4">
            <a:extLst>
              <a:ext uri="{FF2B5EF4-FFF2-40B4-BE49-F238E27FC236}">
                <a16:creationId xmlns:a16="http://schemas.microsoft.com/office/drawing/2014/main" id="{010D07B1-0A1D-4ED9-8030-2137284D40E9}"/>
              </a:ext>
            </a:extLst>
          </p:cNvPr>
          <p:cNvGrpSpPr/>
          <p:nvPr/>
        </p:nvGrpSpPr>
        <p:grpSpPr>
          <a:xfrm>
            <a:off x="214745" y="336266"/>
            <a:ext cx="3876675" cy="954107"/>
            <a:chOff x="0" y="381000"/>
            <a:chExt cx="3876675" cy="954107"/>
          </a:xfrm>
        </p:grpSpPr>
        <p:sp>
          <p:nvSpPr>
            <p:cNvPr id="6" name="Rectangle 5">
              <a:extLst>
                <a:ext uri="{FF2B5EF4-FFF2-40B4-BE49-F238E27FC236}">
                  <a16:creationId xmlns:a16="http://schemas.microsoft.com/office/drawing/2014/main" id="{452CDA9E-2DF2-4F89-85B7-9BCAAFD89E8A}"/>
                </a:ext>
              </a:extLst>
            </p:cNvPr>
            <p:cNvSpPr/>
            <p:nvPr/>
          </p:nvSpPr>
          <p:spPr>
            <a:xfrm>
              <a:off x="0" y="504041"/>
              <a:ext cx="3876675" cy="354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717800D-2C0A-454B-B524-910A03A54A47}"/>
                </a:ext>
              </a:extLst>
            </p:cNvPr>
            <p:cNvSpPr txBox="1"/>
            <p:nvPr/>
          </p:nvSpPr>
          <p:spPr>
            <a:xfrm>
              <a:off x="76200" y="381000"/>
              <a:ext cx="3800475" cy="954107"/>
            </a:xfrm>
            <a:prstGeom prst="rect">
              <a:avLst/>
            </a:prstGeom>
            <a:noFill/>
          </p:spPr>
          <p:txBody>
            <a:bodyPr wrap="square" rtlCol="0">
              <a:spAutoFit/>
            </a:bodyPr>
            <a:lstStyle/>
            <a:p>
              <a:r>
                <a:rPr lang="en-US" sz="2800" dirty="0" smtClean="0">
                  <a:solidFill>
                    <a:schemeClr val="bg1"/>
                  </a:solidFill>
                  <a:latin typeface="Aharoni" panose="02010803020104030203" pitchFamily="2" charset="-79"/>
                  <a:cs typeface="Aharoni" panose="02010803020104030203" pitchFamily="2" charset="-79"/>
                </a:rPr>
                <a:t>Questions</a:t>
              </a:r>
              <a:endParaRPr lang="en-US" sz="2800" dirty="0">
                <a:solidFill>
                  <a:schemeClr val="bg1"/>
                </a:solidFill>
                <a:latin typeface="Aharoni" panose="02010803020104030203" pitchFamily="2" charset="-79"/>
                <a:cs typeface="Aharoni" panose="02010803020104030203" pitchFamily="2" charset="-79"/>
              </a:endParaRPr>
            </a:p>
            <a:p>
              <a:endParaRPr lang="en-US" sz="2800" dirty="0">
                <a:solidFill>
                  <a:schemeClr val="bg1"/>
                </a:solidFill>
                <a:latin typeface="Aharoni" panose="02010803020104030203" pitchFamily="2" charset="-79"/>
                <a:cs typeface="Aharoni" panose="02010803020104030203" pitchFamily="2" charset="-79"/>
              </a:endParaRPr>
            </a:p>
          </p:txBody>
        </p:sp>
      </p:grpSp>
      <p:pic>
        <p:nvPicPr>
          <p:cNvPr id="8" name="Picture 7"/>
          <p:cNvPicPr>
            <a:picLocks noChangeAspect="1"/>
          </p:cNvPicPr>
          <p:nvPr/>
        </p:nvPicPr>
        <p:blipFill>
          <a:blip r:embed="rId3"/>
          <a:stretch>
            <a:fillRect/>
          </a:stretch>
        </p:blipFill>
        <p:spPr>
          <a:xfrm>
            <a:off x="3958873" y="1717482"/>
            <a:ext cx="3157543" cy="3346996"/>
          </a:xfrm>
          <a:prstGeom prst="rect">
            <a:avLst/>
          </a:prstGeom>
        </p:spPr>
      </p:pic>
    </p:spTree>
    <p:extLst>
      <p:ext uri="{BB962C8B-B14F-4D97-AF65-F5344CB8AC3E}">
        <p14:creationId xmlns:p14="http://schemas.microsoft.com/office/powerpoint/2010/main" val="4730317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Businessman's hands typing on laptop keyboard - fin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294770">
            <a:off x="8384597" y="3824627"/>
            <a:ext cx="3408251" cy="191626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F03798C4-FE06-4626-ADEB-06725A505BE7}"/>
              </a:ext>
            </a:extLst>
          </p:cNvPr>
          <p:cNvGrpSpPr/>
          <p:nvPr/>
        </p:nvGrpSpPr>
        <p:grpSpPr>
          <a:xfrm>
            <a:off x="307758" y="237851"/>
            <a:ext cx="3876675" cy="1384995"/>
            <a:chOff x="0" y="381000"/>
            <a:chExt cx="3876675" cy="1386768"/>
          </a:xfrm>
        </p:grpSpPr>
        <p:sp>
          <p:nvSpPr>
            <p:cNvPr id="4" name="Rectangle 3">
              <a:extLst>
                <a:ext uri="{FF2B5EF4-FFF2-40B4-BE49-F238E27FC236}">
                  <a16:creationId xmlns:a16="http://schemas.microsoft.com/office/drawing/2014/main" id="{844E08C4-2107-4288-AF38-5C84C6CFAB1F}"/>
                </a:ext>
              </a:extLst>
            </p:cNvPr>
            <p:cNvSpPr/>
            <p:nvPr/>
          </p:nvSpPr>
          <p:spPr>
            <a:xfrm>
              <a:off x="0" y="465138"/>
              <a:ext cx="3876675" cy="354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22DF3BE-9EC2-4664-B810-FF01A20B1847}"/>
                </a:ext>
              </a:extLst>
            </p:cNvPr>
            <p:cNvSpPr txBox="1"/>
            <p:nvPr/>
          </p:nvSpPr>
          <p:spPr>
            <a:xfrm>
              <a:off x="76200" y="381000"/>
              <a:ext cx="3800475" cy="1386768"/>
            </a:xfrm>
            <a:prstGeom prst="rect">
              <a:avLst/>
            </a:prstGeom>
            <a:noFill/>
          </p:spPr>
          <p:txBody>
            <a:bodyPr wrap="square" rtlCol="0">
              <a:spAutoFit/>
            </a:bodyPr>
            <a:lstStyle/>
            <a:p>
              <a:r>
                <a:rPr lang="en-US" sz="2800" dirty="0">
                  <a:solidFill>
                    <a:schemeClr val="bg1"/>
                  </a:solidFill>
                  <a:latin typeface="Aharoni" panose="02010803020104030203" pitchFamily="2" charset="-79"/>
                  <a:cs typeface="Aharoni" panose="02010803020104030203" pitchFamily="2" charset="-79"/>
                </a:rPr>
                <a:t>ACCESS FORMS</a:t>
              </a:r>
            </a:p>
            <a:p>
              <a:r>
                <a:rPr lang="en-US" sz="2800" dirty="0">
                  <a:solidFill>
                    <a:schemeClr val="bg1"/>
                  </a:solidFill>
                  <a:latin typeface="Aharoni" panose="02010803020104030203" pitchFamily="2" charset="-79"/>
                  <a:cs typeface="Aharoni" panose="02010803020104030203" pitchFamily="2" charset="-79"/>
                </a:rPr>
                <a:t> </a:t>
              </a:r>
            </a:p>
            <a:p>
              <a:r>
                <a:rPr lang="en-US" sz="2800" dirty="0">
                  <a:solidFill>
                    <a:schemeClr val="bg1"/>
                  </a:solidFill>
                  <a:latin typeface="Aharoni" panose="02010803020104030203" pitchFamily="2" charset="-79"/>
                  <a:cs typeface="Aharoni" panose="02010803020104030203" pitchFamily="2" charset="-79"/>
                </a:rPr>
                <a:t>A</a:t>
              </a:r>
            </a:p>
          </p:txBody>
        </p:sp>
      </p:grpSp>
      <p:sp>
        <p:nvSpPr>
          <p:cNvPr id="2" name="TextBox 1">
            <a:extLst>
              <a:ext uri="{FF2B5EF4-FFF2-40B4-BE49-F238E27FC236}">
                <a16:creationId xmlns:a16="http://schemas.microsoft.com/office/drawing/2014/main" id="{8BD6E27E-4829-4385-B799-E00360DCDEEA}"/>
              </a:ext>
            </a:extLst>
          </p:cNvPr>
          <p:cNvSpPr txBox="1"/>
          <p:nvPr/>
        </p:nvSpPr>
        <p:spPr>
          <a:xfrm>
            <a:off x="307758" y="930349"/>
            <a:ext cx="10031767" cy="5478423"/>
          </a:xfrm>
          <a:prstGeom prst="rect">
            <a:avLst/>
          </a:prstGeom>
          <a:noFill/>
        </p:spPr>
        <p:txBody>
          <a:bodyPr wrap="square" rtlCol="0">
            <a:spAutoFit/>
          </a:bodyPr>
          <a:lstStyle/>
          <a:p>
            <a:endParaRPr lang="en-US" sz="2000" dirty="0"/>
          </a:p>
          <a:p>
            <a:pPr marL="285750" indent="-285750">
              <a:buFont typeface="Arial" panose="020B0604020202020204" pitchFamily="34" charset="0"/>
              <a:buChar char="•"/>
            </a:pPr>
            <a:endParaRPr lang="en-US" sz="2000" dirty="0"/>
          </a:p>
          <a:p>
            <a:pPr marL="742950" lvl="1" indent="-285750">
              <a:buFont typeface="Arial" panose="020B0604020202020204" pitchFamily="34" charset="0"/>
              <a:buChar char="•"/>
            </a:pPr>
            <a:r>
              <a:rPr lang="en-US" sz="2000" dirty="0"/>
              <a:t>All Accounts Payable forms can be accessed one of the following ways:</a:t>
            </a:r>
          </a:p>
          <a:p>
            <a:endParaRPr lang="en-US" sz="2000" dirty="0"/>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r>
              <a:rPr lang="en-US" sz="2000" dirty="0"/>
              <a:t>Accounts Payable website, under Forms:  </a:t>
            </a:r>
            <a:r>
              <a:rPr lang="en-US" sz="2000" dirty="0">
                <a:hlinkClick r:id="rId4"/>
              </a:rPr>
              <a:t>https://www.csueastbay.edu/accounting-fiscal/accounts-payable.html</a:t>
            </a:r>
            <a:endParaRPr lang="en-US" sz="2000" dirty="0"/>
          </a:p>
          <a:p>
            <a:pPr lvl="1"/>
            <a:endParaRPr lang="en-US" sz="2000" dirty="0"/>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r>
              <a:rPr lang="en-US" sz="2000" dirty="0"/>
              <a:t>Adobe Sign login from the Staff page</a:t>
            </a:r>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r>
              <a:rPr lang="en-US" sz="2000" dirty="0"/>
              <a:t>Sign in directly to Adobe Sign: https://sign.csueastbay.edu/</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33419392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88580" y="6057781"/>
            <a:ext cx="4354077" cy="800219"/>
          </a:xfrm>
          <a:prstGeom prst="rect">
            <a:avLst/>
          </a:prstGeom>
          <a:noFill/>
        </p:spPr>
        <p:txBody>
          <a:bodyPr wrap="none" rtlCol="0">
            <a:spAutoFit/>
          </a:bodyPr>
          <a:lstStyle/>
          <a:p>
            <a:r>
              <a:rPr lang="en-US" sz="2800" b="1" dirty="0"/>
              <a:t>GAO</a:t>
            </a:r>
          </a:p>
          <a:p>
            <a:pPr algn="r"/>
            <a:r>
              <a:rPr lang="en-US" b="1" dirty="0"/>
              <a:t>Elaine </a:t>
            </a:r>
            <a:r>
              <a:rPr lang="en-US" b="1" dirty="0" err="1"/>
              <a:t>Tayag</a:t>
            </a:r>
            <a:r>
              <a:rPr lang="en-US" b="1" dirty="0"/>
              <a:t> &amp; Donna Arredondo</a:t>
            </a:r>
          </a:p>
        </p:txBody>
      </p:sp>
      <p:sp>
        <p:nvSpPr>
          <p:cNvPr id="7" name="AutoShape 4" descr="Image result for UPDA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Image result for UPDAT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Image result for UPDAT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a:extLst>
              <a:ext uri="{FF2B5EF4-FFF2-40B4-BE49-F238E27FC236}">
                <a16:creationId xmlns:a16="http://schemas.microsoft.com/office/drawing/2014/main" id="{9845B611-1669-447C-9656-8BC813D9D294}"/>
              </a:ext>
            </a:extLst>
          </p:cNvPr>
          <p:cNvSpPr/>
          <p:nvPr/>
        </p:nvSpPr>
        <p:spPr>
          <a:xfrm>
            <a:off x="2187042" y="2540525"/>
            <a:ext cx="7912799" cy="2987040"/>
          </a:xfrm>
          <a:prstGeom prst="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Financial Services Year-End Deadlines</a:t>
            </a:r>
          </a:p>
        </p:txBody>
      </p:sp>
      <p:grpSp>
        <p:nvGrpSpPr>
          <p:cNvPr id="10" name="Group 9"/>
          <p:cNvGrpSpPr/>
          <p:nvPr/>
        </p:nvGrpSpPr>
        <p:grpSpPr>
          <a:xfrm>
            <a:off x="4807413" y="263211"/>
            <a:ext cx="1977157" cy="2057304"/>
            <a:chOff x="3429000" y="825166"/>
            <a:chExt cx="1977157" cy="2057304"/>
          </a:xfrm>
        </p:grpSpPr>
        <p:sp>
          <p:nvSpPr>
            <p:cNvPr id="11" name="TextBox 10"/>
            <p:cNvSpPr txBox="1"/>
            <p:nvPr/>
          </p:nvSpPr>
          <p:spPr>
            <a:xfrm rot="16200000">
              <a:off x="2871554" y="1972991"/>
              <a:ext cx="1377568" cy="262676"/>
            </a:xfrm>
            <a:prstGeom prst="rect">
              <a:avLst/>
            </a:prstGeom>
            <a:noFill/>
          </p:spPr>
          <p:txBody>
            <a:bodyPr wrap="none" rtlCol="0">
              <a:prstTxWarp prst="textPlain">
                <a:avLst/>
              </a:prstTxWarp>
              <a:spAutoFit/>
            </a:bodyPr>
            <a:lstStyle/>
            <a:p>
              <a:r>
                <a:rPr lang="en-US" sz="2000" dirty="0"/>
                <a:t>FINANCE</a:t>
              </a: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780" y="1338473"/>
              <a:ext cx="1403945" cy="154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rot="5400000">
              <a:off x="4586035" y="1979133"/>
              <a:ext cx="1377568" cy="262676"/>
            </a:xfrm>
            <a:prstGeom prst="rect">
              <a:avLst/>
            </a:prstGeom>
            <a:noFill/>
          </p:spPr>
          <p:txBody>
            <a:bodyPr wrap="none" rtlCol="0">
              <a:prstTxWarp prst="textPlain">
                <a:avLst/>
              </a:prstTxWarp>
              <a:spAutoFit/>
            </a:bodyPr>
            <a:lstStyle/>
            <a:p>
              <a:r>
                <a:rPr lang="en-US" sz="2000" dirty="0"/>
                <a:t>INCLUDED</a:t>
              </a:r>
            </a:p>
          </p:txBody>
        </p:sp>
        <p:grpSp>
          <p:nvGrpSpPr>
            <p:cNvPr id="14" name="Group 13"/>
            <p:cNvGrpSpPr/>
            <p:nvPr/>
          </p:nvGrpSpPr>
          <p:grpSpPr>
            <a:xfrm>
              <a:off x="3898675" y="825166"/>
              <a:ext cx="1072360" cy="660729"/>
              <a:chOff x="3898675" y="825166"/>
              <a:chExt cx="1072360" cy="660729"/>
            </a:xfrm>
          </p:grpSpPr>
          <p:grpSp>
            <p:nvGrpSpPr>
              <p:cNvPr id="15" name="Group 14"/>
              <p:cNvGrpSpPr/>
              <p:nvPr/>
            </p:nvGrpSpPr>
            <p:grpSpPr>
              <a:xfrm>
                <a:off x="4273287" y="997035"/>
                <a:ext cx="296929" cy="325170"/>
                <a:chOff x="4656708" y="3040460"/>
                <a:chExt cx="546500" cy="542498"/>
              </a:xfrm>
            </p:grpSpPr>
            <p:sp>
              <p:nvSpPr>
                <p:cNvPr id="18" name="Oval 17"/>
                <p:cNvSpPr/>
                <p:nvPr/>
              </p:nvSpPr>
              <p:spPr>
                <a:xfrm>
                  <a:off x="4656708" y="3047999"/>
                  <a:ext cx="499206" cy="53495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9" name="Picture 2" descr="Image result for POINTING FING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0710" y="3040460"/>
                  <a:ext cx="542498" cy="542498"/>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p:cNvSpPr txBox="1"/>
              <p:nvPr/>
            </p:nvSpPr>
            <p:spPr>
              <a:xfrm>
                <a:off x="3898675" y="825166"/>
                <a:ext cx="455574" cy="646331"/>
              </a:xfrm>
              <a:prstGeom prst="rect">
                <a:avLst/>
              </a:prstGeom>
              <a:noFill/>
            </p:spPr>
            <p:txBody>
              <a:bodyPr wrap="none" rtlCol="0">
                <a:spAutoFit/>
              </a:bodyPr>
              <a:lstStyle/>
              <a:p>
                <a:r>
                  <a:rPr lang="en-US" sz="3600" dirty="0">
                    <a:solidFill>
                      <a:srgbClr val="C00000"/>
                    </a:solidFill>
                    <a:latin typeface="Berlin Sans FB" panose="020E0602020502020306" pitchFamily="34" charset="0"/>
                  </a:rPr>
                  <a:t>Y</a:t>
                </a:r>
              </a:p>
            </p:txBody>
          </p:sp>
          <p:sp>
            <p:nvSpPr>
              <p:cNvPr id="17" name="TextBox 16"/>
              <p:cNvSpPr txBox="1"/>
              <p:nvPr/>
            </p:nvSpPr>
            <p:spPr>
              <a:xfrm>
                <a:off x="4481799" y="839564"/>
                <a:ext cx="489236" cy="646331"/>
              </a:xfrm>
              <a:prstGeom prst="rect">
                <a:avLst/>
              </a:prstGeom>
              <a:noFill/>
            </p:spPr>
            <p:txBody>
              <a:bodyPr wrap="none" rtlCol="0">
                <a:spAutoFit/>
              </a:bodyPr>
              <a:lstStyle/>
              <a:p>
                <a:r>
                  <a:rPr lang="en-US" sz="3600" dirty="0">
                    <a:solidFill>
                      <a:srgbClr val="C00000"/>
                    </a:solidFill>
                    <a:latin typeface="Berlin Sans FB" panose="020E0602020502020306" pitchFamily="34" charset="0"/>
                  </a:rPr>
                  <a:t>U</a:t>
                </a:r>
              </a:p>
            </p:txBody>
          </p:sp>
        </p:grpSp>
      </p:grpSp>
    </p:spTree>
    <p:extLst>
      <p:ext uri="{BB962C8B-B14F-4D97-AF65-F5344CB8AC3E}">
        <p14:creationId xmlns:p14="http://schemas.microsoft.com/office/powerpoint/2010/main" val="6734399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9466" y="1205803"/>
            <a:ext cx="7625091" cy="4127901"/>
          </a:xfrm>
        </p:spPr>
        <p:txBody>
          <a:bodyPr>
            <a:normAutofit/>
          </a:bodyPr>
          <a:lstStyle/>
          <a:p>
            <a:endParaRPr lang="en-US" dirty="0"/>
          </a:p>
          <a:p>
            <a:pPr>
              <a:buClrTx/>
              <a:buSzPct val="100000"/>
              <a:buFont typeface="Arial" panose="020B0604020202020204" pitchFamily="34" charset="0"/>
              <a:buChar char="•"/>
            </a:pPr>
            <a:r>
              <a:rPr lang="en-US" dirty="0">
                <a:latin typeface="Avant garde"/>
              </a:rPr>
              <a:t>One Touch </a:t>
            </a:r>
            <a:r>
              <a:rPr lang="en-US" dirty="0" smtClean="0">
                <a:latin typeface="Avant garde"/>
              </a:rPr>
              <a:t>Approach</a:t>
            </a:r>
            <a:endParaRPr lang="en-US" dirty="0">
              <a:latin typeface="Avant garde"/>
            </a:endParaRPr>
          </a:p>
          <a:p>
            <a:pPr>
              <a:buClrTx/>
              <a:buSzPct val="100000"/>
              <a:buFont typeface="Arial" panose="020B0604020202020204" pitchFamily="34" charset="0"/>
              <a:buChar char="•"/>
            </a:pPr>
            <a:r>
              <a:rPr lang="en-US" dirty="0">
                <a:latin typeface="Avant garde"/>
              </a:rPr>
              <a:t>Reviews and reconciliations occur throughout the </a:t>
            </a:r>
            <a:r>
              <a:rPr lang="en-US" dirty="0" smtClean="0">
                <a:latin typeface="Avant garde"/>
              </a:rPr>
              <a:t>year</a:t>
            </a:r>
          </a:p>
          <a:p>
            <a:pPr>
              <a:buClrTx/>
              <a:buSzPct val="100000"/>
              <a:buFont typeface="Arial" panose="020B0604020202020204" pitchFamily="34" charset="0"/>
              <a:buChar char="•"/>
            </a:pPr>
            <a:r>
              <a:rPr lang="en-US" sz="2400" dirty="0" smtClean="0">
                <a:latin typeface="Avant garde"/>
              </a:rPr>
              <a:t>Check </a:t>
            </a:r>
            <a:r>
              <a:rPr lang="en-US" sz="2400" dirty="0">
                <a:latin typeface="Avant garde"/>
              </a:rPr>
              <a:t>balances/transactions at least </a:t>
            </a:r>
            <a:r>
              <a:rPr lang="en-US" sz="2400" dirty="0" smtClean="0">
                <a:latin typeface="Avant garde"/>
              </a:rPr>
              <a:t>monthly</a:t>
            </a:r>
          </a:p>
          <a:p>
            <a:pPr>
              <a:buClrTx/>
              <a:buSzPct val="100000"/>
              <a:buFont typeface="Arial" panose="020B0604020202020204" pitchFamily="34" charset="0"/>
              <a:buChar char="•"/>
            </a:pPr>
            <a:r>
              <a:rPr lang="en-US" sz="2400" dirty="0" smtClean="0">
                <a:latin typeface="Avant garde"/>
              </a:rPr>
              <a:t>More </a:t>
            </a:r>
            <a:r>
              <a:rPr lang="en-US" sz="2400" dirty="0">
                <a:latin typeface="Avant garde"/>
              </a:rPr>
              <a:t>frequently as year-end approaches</a:t>
            </a:r>
          </a:p>
          <a:p>
            <a:endParaRPr lang="en-US" dirty="0">
              <a:latin typeface="Avant garde"/>
            </a:endParaRPr>
          </a:p>
          <a:p>
            <a:pPr marL="393192" lvl="1" indent="0">
              <a:buNone/>
            </a:pPr>
            <a:endParaRPr lang="en-US" dirty="0"/>
          </a:p>
        </p:txBody>
      </p:sp>
      <p:pic>
        <p:nvPicPr>
          <p:cNvPr id="13" name="Picture 12">
            <a:extLst>
              <a:ext uri="{FF2B5EF4-FFF2-40B4-BE49-F238E27FC236}">
                <a16:creationId xmlns:a16="http://schemas.microsoft.com/office/drawing/2014/main" id="{EE0E5D42-403E-45D6-8888-A32D372A870B}"/>
              </a:ext>
            </a:extLst>
          </p:cNvPr>
          <p:cNvPicPr>
            <a:picLocks noChangeAspect="1"/>
          </p:cNvPicPr>
          <p:nvPr/>
        </p:nvPicPr>
        <p:blipFill>
          <a:blip r:embed="rId2"/>
          <a:stretch>
            <a:fillRect/>
          </a:stretch>
        </p:blipFill>
        <p:spPr>
          <a:xfrm>
            <a:off x="7724633" y="1545020"/>
            <a:ext cx="4127901" cy="4127901"/>
          </a:xfrm>
          <a:prstGeom prst="rect">
            <a:avLst/>
          </a:prstGeom>
        </p:spPr>
      </p:pic>
      <p:sp>
        <p:nvSpPr>
          <p:cNvPr id="8" name="TextBox 7">
            <a:extLst>
              <a:ext uri="{FF2B5EF4-FFF2-40B4-BE49-F238E27FC236}">
                <a16:creationId xmlns:a16="http://schemas.microsoft.com/office/drawing/2014/main" id="{576114A6-5581-4713-9229-2D24CB8D1A0A}"/>
              </a:ext>
            </a:extLst>
          </p:cNvPr>
          <p:cNvSpPr txBox="1"/>
          <p:nvPr/>
        </p:nvSpPr>
        <p:spPr>
          <a:xfrm>
            <a:off x="2179438" y="527222"/>
            <a:ext cx="1777209" cy="954107"/>
          </a:xfrm>
          <a:prstGeom prst="rect">
            <a:avLst/>
          </a:prstGeom>
          <a:noFill/>
        </p:spPr>
        <p:txBody>
          <a:bodyPr wrap="square" rtlCol="0">
            <a:spAutoFit/>
          </a:bodyPr>
          <a:lstStyle/>
          <a:p>
            <a:r>
              <a:rPr lang="en-US" sz="2800" dirty="0">
                <a:solidFill>
                  <a:schemeClr val="bg1"/>
                </a:solidFill>
                <a:latin typeface="Aharoni" panose="02010803020104030203" pitchFamily="2" charset="-79"/>
                <a:cs typeface="Aharoni" panose="02010803020104030203" pitchFamily="2" charset="-79"/>
              </a:rPr>
              <a:t>Slide title</a:t>
            </a:r>
          </a:p>
          <a:p>
            <a:endParaRPr lang="en-US" sz="2800" dirty="0">
              <a:solidFill>
                <a:schemeClr val="bg1"/>
              </a:solidFill>
              <a:latin typeface="Aharoni" panose="02010803020104030203" pitchFamily="2" charset="-79"/>
              <a:cs typeface="Aharoni" panose="02010803020104030203" pitchFamily="2" charset="-79"/>
            </a:endParaRPr>
          </a:p>
        </p:txBody>
      </p:sp>
      <p:sp>
        <p:nvSpPr>
          <p:cNvPr id="9" name="Rectangle 8">
            <a:extLst>
              <a:ext uri="{FF2B5EF4-FFF2-40B4-BE49-F238E27FC236}">
                <a16:creationId xmlns:a16="http://schemas.microsoft.com/office/drawing/2014/main" id="{3E357D1F-7590-46E1-98D9-72756ADF3E52}"/>
              </a:ext>
            </a:extLst>
          </p:cNvPr>
          <p:cNvSpPr/>
          <p:nvPr/>
        </p:nvSpPr>
        <p:spPr>
          <a:xfrm>
            <a:off x="169733" y="251791"/>
            <a:ext cx="7464122" cy="41081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281045B-AE6A-4622-9F21-7827D9C9FC62}"/>
              </a:ext>
            </a:extLst>
          </p:cNvPr>
          <p:cNvSpPr txBox="1"/>
          <p:nvPr/>
        </p:nvSpPr>
        <p:spPr>
          <a:xfrm>
            <a:off x="228600" y="195589"/>
            <a:ext cx="7496033" cy="523220"/>
          </a:xfrm>
          <a:prstGeom prst="rect">
            <a:avLst/>
          </a:prstGeom>
          <a:noFill/>
        </p:spPr>
        <p:txBody>
          <a:bodyPr wrap="square" rtlCol="0">
            <a:spAutoFit/>
          </a:bodyPr>
          <a:lstStyle/>
          <a:p>
            <a:r>
              <a:rPr lang="en-US" sz="2800" dirty="0">
                <a:solidFill>
                  <a:schemeClr val="bg1"/>
                </a:solidFill>
                <a:latin typeface="Aharoni" panose="02010803020104030203" pitchFamily="2" charset="-79"/>
                <a:cs typeface="Aharoni" panose="02010803020104030203" pitchFamily="2" charset="-79"/>
              </a:rPr>
              <a:t>Effective/Successful Year-End Indicators</a:t>
            </a:r>
          </a:p>
        </p:txBody>
      </p:sp>
    </p:spTree>
    <p:extLst>
      <p:ext uri="{BB962C8B-B14F-4D97-AF65-F5344CB8AC3E}">
        <p14:creationId xmlns:p14="http://schemas.microsoft.com/office/powerpoint/2010/main" val="11427961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81328"/>
            <a:ext cx="10972800" cy="3745765"/>
          </a:xfrm>
        </p:spPr>
        <p:txBody>
          <a:bodyPr>
            <a:normAutofit lnSpcReduction="10000"/>
          </a:bodyPr>
          <a:lstStyle/>
          <a:p>
            <a:pPr marL="109728" indent="0">
              <a:buNone/>
            </a:pPr>
            <a:r>
              <a:rPr lang="en-US" sz="3200" b="1" dirty="0">
                <a:latin typeface="Avant garde"/>
              </a:rPr>
              <a:t>Year Round Transaction/Balance Reviews include:</a:t>
            </a:r>
          </a:p>
          <a:p>
            <a:pPr lvl="1">
              <a:buClrTx/>
              <a:buFont typeface="Arial" panose="020B0604020202020204" pitchFamily="34" charset="0"/>
              <a:buChar char="•"/>
            </a:pPr>
            <a:r>
              <a:rPr lang="en-US" sz="2400" dirty="0">
                <a:latin typeface="Avant garde"/>
              </a:rPr>
              <a:t>Requisitions</a:t>
            </a:r>
          </a:p>
          <a:p>
            <a:pPr lvl="1">
              <a:buClrTx/>
              <a:buFont typeface="Arial" panose="020B0604020202020204" pitchFamily="34" charset="0"/>
              <a:buChar char="•"/>
            </a:pPr>
            <a:r>
              <a:rPr lang="en-US" sz="2400" dirty="0">
                <a:latin typeface="Avant garde"/>
              </a:rPr>
              <a:t>Encumbrances and POs</a:t>
            </a:r>
          </a:p>
          <a:p>
            <a:pPr lvl="1">
              <a:buClrTx/>
              <a:buFont typeface="Arial" panose="020B0604020202020204" pitchFamily="34" charset="0"/>
              <a:buChar char="•"/>
            </a:pPr>
            <a:r>
              <a:rPr lang="en-US" sz="2400" dirty="0">
                <a:latin typeface="Avant garde"/>
              </a:rPr>
              <a:t>Accounts Payable </a:t>
            </a:r>
          </a:p>
          <a:p>
            <a:pPr lvl="1">
              <a:buClrTx/>
              <a:buFont typeface="Arial" panose="020B0604020202020204" pitchFamily="34" charset="0"/>
              <a:buChar char="•"/>
            </a:pPr>
            <a:r>
              <a:rPr lang="en-US" sz="2400" dirty="0">
                <a:latin typeface="Avant garde"/>
              </a:rPr>
              <a:t>Fund and </a:t>
            </a:r>
            <a:r>
              <a:rPr lang="en-US" sz="2400" dirty="0" err="1">
                <a:latin typeface="Avant garde"/>
              </a:rPr>
              <a:t>DeptID</a:t>
            </a:r>
            <a:r>
              <a:rPr lang="en-US" sz="2400" dirty="0">
                <a:latin typeface="Avant garde"/>
              </a:rPr>
              <a:t> Balances</a:t>
            </a:r>
          </a:p>
          <a:p>
            <a:pPr lvl="1">
              <a:buClrTx/>
              <a:buFont typeface="Arial" panose="020B0604020202020204" pitchFamily="34" charset="0"/>
              <a:buChar char="•"/>
            </a:pPr>
            <a:r>
              <a:rPr lang="en-US" sz="2400" dirty="0">
                <a:latin typeface="Avant garde"/>
              </a:rPr>
              <a:t>Accounts Receivable Billing Requests</a:t>
            </a:r>
          </a:p>
          <a:p>
            <a:pPr lvl="1">
              <a:buClrTx/>
              <a:buFont typeface="Arial" panose="020B0604020202020204" pitchFamily="34" charset="0"/>
              <a:buChar char="•"/>
            </a:pPr>
            <a:r>
              <a:rPr lang="en-US" sz="2400" dirty="0">
                <a:latin typeface="Avant garde"/>
              </a:rPr>
              <a:t>Transfers (Budget, Expense, Payroll)</a:t>
            </a:r>
          </a:p>
          <a:p>
            <a:pPr lvl="1">
              <a:buClrTx/>
              <a:buFont typeface="Arial" panose="020B0604020202020204" pitchFamily="34" charset="0"/>
              <a:buChar char="•"/>
            </a:pPr>
            <a:r>
              <a:rPr lang="en-US" sz="2400" dirty="0">
                <a:latin typeface="Avant garde"/>
              </a:rPr>
              <a:t>Other allocations (i.e., Federal Work Study)</a:t>
            </a:r>
          </a:p>
          <a:p>
            <a:pPr marL="393192" lvl="1" indent="0">
              <a:buNone/>
            </a:pPr>
            <a:r>
              <a:rPr lang="en-US" dirty="0"/>
              <a:t>	</a:t>
            </a:r>
          </a:p>
          <a:p>
            <a:pPr marL="393192" lvl="1" indent="0">
              <a:buNone/>
            </a:pPr>
            <a:endParaRPr lang="en-US" dirty="0"/>
          </a:p>
        </p:txBody>
      </p:sp>
      <p:pic>
        <p:nvPicPr>
          <p:cNvPr id="6" name="Picture 5">
            <a:extLst>
              <a:ext uri="{FF2B5EF4-FFF2-40B4-BE49-F238E27FC236}">
                <a16:creationId xmlns:a16="http://schemas.microsoft.com/office/drawing/2014/main" id="{36EA4564-7538-4A40-9567-922DC2D1607B}"/>
              </a:ext>
            </a:extLst>
          </p:cNvPr>
          <p:cNvPicPr>
            <a:picLocks noChangeAspect="1"/>
          </p:cNvPicPr>
          <p:nvPr/>
        </p:nvPicPr>
        <p:blipFill>
          <a:blip r:embed="rId2"/>
          <a:stretch>
            <a:fillRect/>
          </a:stretch>
        </p:blipFill>
        <p:spPr>
          <a:xfrm>
            <a:off x="8449423" y="4597233"/>
            <a:ext cx="3413660" cy="1986129"/>
          </a:xfrm>
          <a:prstGeom prst="rect">
            <a:avLst/>
          </a:prstGeom>
        </p:spPr>
      </p:pic>
      <p:sp>
        <p:nvSpPr>
          <p:cNvPr id="5" name="Rectangle 4">
            <a:extLst>
              <a:ext uri="{FF2B5EF4-FFF2-40B4-BE49-F238E27FC236}">
                <a16:creationId xmlns:a16="http://schemas.microsoft.com/office/drawing/2014/main" id="{1C0C2AD3-CF88-41D1-8005-B2698FC72612}"/>
              </a:ext>
            </a:extLst>
          </p:cNvPr>
          <p:cNvSpPr/>
          <p:nvPr/>
        </p:nvSpPr>
        <p:spPr>
          <a:xfrm>
            <a:off x="145472" y="239142"/>
            <a:ext cx="7758545" cy="47707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dirty="0">
                <a:latin typeface="Aharoni" panose="02010803020104030203" pitchFamily="2" charset="-79"/>
                <a:cs typeface="Aharoni" panose="02010803020104030203" pitchFamily="2" charset="-79"/>
              </a:rPr>
              <a:t>Effective/Successful Year-End Indicators</a:t>
            </a:r>
          </a:p>
        </p:txBody>
      </p:sp>
    </p:spTree>
    <p:extLst>
      <p:ext uri="{BB962C8B-B14F-4D97-AF65-F5344CB8AC3E}">
        <p14:creationId xmlns:p14="http://schemas.microsoft.com/office/powerpoint/2010/main" val="30018122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6747" y="1139194"/>
            <a:ext cx="9031566" cy="4341052"/>
          </a:xfrm>
        </p:spPr>
        <p:txBody>
          <a:bodyPr>
            <a:normAutofit/>
          </a:bodyPr>
          <a:lstStyle/>
          <a:p>
            <a:pPr marL="109728" indent="0">
              <a:buNone/>
            </a:pPr>
            <a:r>
              <a:rPr lang="en-US" sz="3200" b="1" dirty="0">
                <a:latin typeface="Avant garde"/>
                <a:cs typeface="Arial" panose="020B0604020202020204" pitchFamily="34" charset="0"/>
              </a:rPr>
              <a:t>Requisitions, Encumbrances &amp; POs</a:t>
            </a:r>
            <a:endParaRPr lang="en-US" sz="3200" b="1" dirty="0">
              <a:latin typeface="Avant garde"/>
            </a:endParaRPr>
          </a:p>
          <a:p>
            <a:pPr>
              <a:buClrTx/>
              <a:buSzPct val="100000"/>
              <a:buFont typeface="Arial" panose="020B0604020202020204" pitchFamily="34" charset="0"/>
              <a:buChar char="•"/>
            </a:pPr>
            <a:r>
              <a:rPr lang="en-US" dirty="0">
                <a:latin typeface="Avant garde"/>
              </a:rPr>
              <a:t>Ensure encumbrance/PO balances are accurate</a:t>
            </a:r>
          </a:p>
          <a:p>
            <a:pPr>
              <a:buClrTx/>
              <a:buSzPct val="100000"/>
              <a:buFont typeface="Arial" panose="020B0604020202020204" pitchFamily="34" charset="0"/>
              <a:buChar char="•"/>
            </a:pPr>
            <a:r>
              <a:rPr lang="en-US" dirty="0">
                <a:latin typeface="Avant garde"/>
              </a:rPr>
              <a:t>Identify invoices that need submission to AP</a:t>
            </a:r>
          </a:p>
          <a:p>
            <a:pPr>
              <a:buClrTx/>
              <a:buSzPct val="100000"/>
              <a:buFont typeface="Arial" panose="020B0604020202020204" pitchFamily="34" charset="0"/>
              <a:buChar char="•"/>
            </a:pPr>
            <a:r>
              <a:rPr lang="en-US" dirty="0">
                <a:latin typeface="Avant garde"/>
              </a:rPr>
              <a:t>Follow-up with vendors, if needed</a:t>
            </a:r>
          </a:p>
          <a:p>
            <a:pPr>
              <a:buClrTx/>
              <a:buSzPct val="100000"/>
              <a:buFont typeface="Arial" panose="020B0604020202020204" pitchFamily="34" charset="0"/>
              <a:buChar char="•"/>
            </a:pPr>
            <a:r>
              <a:rPr lang="en-US" dirty="0">
                <a:latin typeface="Avant garde"/>
              </a:rPr>
              <a:t>Work with buyers to close out any </a:t>
            </a:r>
            <a:r>
              <a:rPr lang="en-US" dirty="0" err="1">
                <a:latin typeface="Avant garde"/>
              </a:rPr>
              <a:t>Reqs</a:t>
            </a:r>
            <a:r>
              <a:rPr lang="en-US" dirty="0">
                <a:latin typeface="Avant garde"/>
              </a:rPr>
              <a:t> or POs that are no longer needed on a regular, and on-going basis throughout the year</a:t>
            </a:r>
          </a:p>
        </p:txBody>
      </p:sp>
      <p:pic>
        <p:nvPicPr>
          <p:cNvPr id="9" name="Picture 8">
            <a:extLst>
              <a:ext uri="{FF2B5EF4-FFF2-40B4-BE49-F238E27FC236}">
                <a16:creationId xmlns:a16="http://schemas.microsoft.com/office/drawing/2014/main" id="{41480532-337F-47C4-BCA0-A6DCB161D5E0}"/>
              </a:ext>
            </a:extLst>
          </p:cNvPr>
          <p:cNvPicPr>
            <a:picLocks noChangeAspect="1"/>
          </p:cNvPicPr>
          <p:nvPr/>
        </p:nvPicPr>
        <p:blipFill>
          <a:blip r:embed="rId2"/>
          <a:stretch>
            <a:fillRect/>
          </a:stretch>
        </p:blipFill>
        <p:spPr>
          <a:xfrm>
            <a:off x="9369287" y="4259893"/>
            <a:ext cx="2469127" cy="2439379"/>
          </a:xfrm>
          <a:prstGeom prst="rect">
            <a:avLst/>
          </a:prstGeom>
        </p:spPr>
      </p:pic>
      <p:sp>
        <p:nvSpPr>
          <p:cNvPr id="5" name="Rectangle 4">
            <a:extLst>
              <a:ext uri="{FF2B5EF4-FFF2-40B4-BE49-F238E27FC236}">
                <a16:creationId xmlns:a16="http://schemas.microsoft.com/office/drawing/2014/main" id="{9054CCE1-F4A9-4021-9B86-BCB0480BB6AC}"/>
              </a:ext>
            </a:extLst>
          </p:cNvPr>
          <p:cNvSpPr/>
          <p:nvPr/>
        </p:nvSpPr>
        <p:spPr>
          <a:xfrm>
            <a:off x="228602" y="336614"/>
            <a:ext cx="3844634" cy="46333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dirty="0">
                <a:latin typeface="Aharoni" panose="02010803020104030203" pitchFamily="2" charset="-79"/>
                <a:cs typeface="Aharoni" panose="02010803020104030203" pitchFamily="2" charset="-79"/>
              </a:rPr>
              <a:t>Year Round </a:t>
            </a:r>
            <a:r>
              <a:rPr lang="en-US" sz="2800" dirty="0" smtClean="0">
                <a:latin typeface="Aharoni" panose="02010803020104030203" pitchFamily="2" charset="-79"/>
                <a:cs typeface="Aharoni" panose="02010803020104030203" pitchFamily="2" charset="-79"/>
              </a:rPr>
              <a:t>Reviews</a:t>
            </a:r>
            <a:endParaRPr lang="en-US" sz="28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1884935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39022" y="1174805"/>
            <a:ext cx="7715656" cy="4960952"/>
          </a:xfrm>
        </p:spPr>
        <p:txBody>
          <a:bodyPr>
            <a:normAutofit/>
          </a:bodyPr>
          <a:lstStyle/>
          <a:p>
            <a:pPr marL="109728" indent="0">
              <a:buNone/>
            </a:pPr>
            <a:r>
              <a:rPr lang="en-US" sz="3200" b="1" dirty="0" smtClean="0">
                <a:latin typeface="Avant garde"/>
                <a:cs typeface="Arial" panose="020B0604020202020204" pitchFamily="34" charset="0"/>
              </a:rPr>
              <a:t>Fund-</a:t>
            </a:r>
            <a:r>
              <a:rPr lang="en-US" sz="3200" b="1" dirty="0" err="1" smtClean="0">
                <a:latin typeface="Avant garde"/>
                <a:cs typeface="Arial" panose="020B0604020202020204" pitchFamily="34" charset="0"/>
              </a:rPr>
              <a:t>DeptID</a:t>
            </a:r>
            <a:r>
              <a:rPr lang="en-US" sz="3200" b="1" dirty="0" smtClean="0">
                <a:latin typeface="Avant garde"/>
                <a:cs typeface="Arial" panose="020B0604020202020204" pitchFamily="34" charset="0"/>
              </a:rPr>
              <a:t>-Program-Class-Project </a:t>
            </a:r>
            <a:r>
              <a:rPr lang="en-US" sz="3200" b="1" dirty="0">
                <a:latin typeface="Avant garde"/>
                <a:cs typeface="Arial" panose="020B0604020202020204" pitchFamily="34" charset="0"/>
              </a:rPr>
              <a:t>codes:</a:t>
            </a:r>
            <a:endParaRPr lang="en-US" sz="3200" b="1" dirty="0">
              <a:latin typeface="Avant garde"/>
            </a:endParaRPr>
          </a:p>
          <a:p>
            <a:pPr>
              <a:buClrTx/>
              <a:buSzPct val="100000"/>
              <a:buFont typeface="Arial" panose="020B0604020202020204" pitchFamily="34" charset="0"/>
              <a:buChar char="•"/>
            </a:pPr>
            <a:r>
              <a:rPr lang="en-US" sz="2800" dirty="0">
                <a:latin typeface="Avant garde"/>
              </a:rPr>
              <a:t>Make sure all </a:t>
            </a:r>
            <a:r>
              <a:rPr lang="en-US" sz="2800" dirty="0" err="1">
                <a:latin typeface="Avant garde"/>
              </a:rPr>
              <a:t>chartfield</a:t>
            </a:r>
            <a:r>
              <a:rPr lang="en-US" sz="2800" dirty="0">
                <a:latin typeface="Avant garde"/>
              </a:rPr>
              <a:t> values are correct at the transaction level.  </a:t>
            </a:r>
          </a:p>
          <a:p>
            <a:pPr>
              <a:buClrTx/>
              <a:buSzPct val="100000"/>
              <a:buFont typeface="Arial" panose="020B0604020202020204" pitchFamily="34" charset="0"/>
              <a:buChar char="•"/>
            </a:pPr>
            <a:r>
              <a:rPr lang="en-US" sz="2800" dirty="0" err="1">
                <a:latin typeface="Avant garde"/>
              </a:rPr>
              <a:t>Chartfield</a:t>
            </a:r>
            <a:r>
              <a:rPr lang="en-US" sz="2800" dirty="0">
                <a:latin typeface="Avant garde"/>
              </a:rPr>
              <a:t> values include:</a:t>
            </a:r>
          </a:p>
          <a:p>
            <a:pPr lvl="1">
              <a:buClrTx/>
              <a:buFont typeface="Arial" panose="020B0604020202020204" pitchFamily="34" charset="0"/>
              <a:buChar char="•"/>
            </a:pPr>
            <a:r>
              <a:rPr lang="en-US" sz="2400" dirty="0">
                <a:latin typeface="Avant garde"/>
              </a:rPr>
              <a:t>Account</a:t>
            </a:r>
          </a:p>
          <a:p>
            <a:pPr lvl="1">
              <a:buClrTx/>
              <a:buFont typeface="Arial" panose="020B0604020202020204" pitchFamily="34" charset="0"/>
              <a:buChar char="•"/>
            </a:pPr>
            <a:r>
              <a:rPr lang="en-US" sz="2400" dirty="0">
                <a:latin typeface="Avant garde"/>
              </a:rPr>
              <a:t>Fund</a:t>
            </a:r>
          </a:p>
          <a:p>
            <a:pPr lvl="1">
              <a:buClrTx/>
              <a:buFont typeface="Arial" panose="020B0604020202020204" pitchFamily="34" charset="0"/>
              <a:buChar char="•"/>
            </a:pPr>
            <a:r>
              <a:rPr lang="en-US" sz="2400" dirty="0" err="1">
                <a:latin typeface="Avant garde"/>
              </a:rPr>
              <a:t>Dept</a:t>
            </a:r>
            <a:r>
              <a:rPr lang="en-US" sz="2400" dirty="0">
                <a:latin typeface="Avant garde"/>
              </a:rPr>
              <a:t> ID</a:t>
            </a:r>
          </a:p>
          <a:p>
            <a:pPr lvl="1">
              <a:buClrTx/>
              <a:buFont typeface="Arial" panose="020B0604020202020204" pitchFamily="34" charset="0"/>
              <a:buChar char="•"/>
            </a:pPr>
            <a:r>
              <a:rPr lang="en-US" sz="2400" dirty="0">
                <a:latin typeface="Avant garde"/>
              </a:rPr>
              <a:t>Program (if applicable)</a:t>
            </a:r>
          </a:p>
          <a:p>
            <a:pPr lvl="1">
              <a:buClrTx/>
              <a:buFont typeface="Arial" panose="020B0604020202020204" pitchFamily="34" charset="0"/>
              <a:buChar char="•"/>
            </a:pPr>
            <a:r>
              <a:rPr lang="en-US" sz="2400" dirty="0">
                <a:latin typeface="Avant garde"/>
              </a:rPr>
              <a:t>Class (if applicable)</a:t>
            </a:r>
          </a:p>
          <a:p>
            <a:pPr lvl="1">
              <a:buClrTx/>
              <a:buFont typeface="Arial" panose="020B0604020202020204" pitchFamily="34" charset="0"/>
              <a:buChar char="•"/>
            </a:pPr>
            <a:r>
              <a:rPr lang="en-US" sz="2400" dirty="0">
                <a:latin typeface="Avant garde"/>
              </a:rPr>
              <a:t>Project (if applicable)</a:t>
            </a:r>
          </a:p>
          <a:p>
            <a:pPr lvl="2"/>
            <a:endParaRPr lang="en-US" dirty="0"/>
          </a:p>
        </p:txBody>
      </p:sp>
      <p:pic>
        <p:nvPicPr>
          <p:cNvPr id="9" name="Picture 8">
            <a:extLst>
              <a:ext uri="{FF2B5EF4-FFF2-40B4-BE49-F238E27FC236}">
                <a16:creationId xmlns:a16="http://schemas.microsoft.com/office/drawing/2014/main" id="{215871BC-A1FD-412A-9F0A-A0D1348CBBBE}"/>
              </a:ext>
            </a:extLst>
          </p:cNvPr>
          <p:cNvPicPr>
            <a:picLocks noChangeAspect="1"/>
          </p:cNvPicPr>
          <p:nvPr/>
        </p:nvPicPr>
        <p:blipFill>
          <a:blip r:embed="rId2"/>
          <a:stretch>
            <a:fillRect/>
          </a:stretch>
        </p:blipFill>
        <p:spPr>
          <a:xfrm>
            <a:off x="702364" y="1348334"/>
            <a:ext cx="3005946" cy="4161331"/>
          </a:xfrm>
          <a:prstGeom prst="rect">
            <a:avLst/>
          </a:prstGeom>
        </p:spPr>
      </p:pic>
      <p:sp>
        <p:nvSpPr>
          <p:cNvPr id="5" name="Rectangle 4">
            <a:extLst>
              <a:ext uri="{FF2B5EF4-FFF2-40B4-BE49-F238E27FC236}">
                <a16:creationId xmlns:a16="http://schemas.microsoft.com/office/drawing/2014/main" id="{3B9423E2-7149-44BB-B489-9D3BB66D1EB6}"/>
              </a:ext>
            </a:extLst>
          </p:cNvPr>
          <p:cNvSpPr/>
          <p:nvPr/>
        </p:nvSpPr>
        <p:spPr>
          <a:xfrm>
            <a:off x="297875" y="258462"/>
            <a:ext cx="4668980" cy="45685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dirty="0">
                <a:latin typeface="Aharoni" panose="02010803020104030203" pitchFamily="2" charset="-79"/>
                <a:cs typeface="Aharoni" panose="02010803020104030203" pitchFamily="2" charset="-79"/>
              </a:rPr>
              <a:t>Year Round </a:t>
            </a:r>
            <a:r>
              <a:rPr lang="en-US" sz="2800" dirty="0" smtClean="0">
                <a:latin typeface="Aharoni" panose="02010803020104030203" pitchFamily="2" charset="-79"/>
                <a:cs typeface="Aharoni" panose="02010803020104030203" pitchFamily="2" charset="-79"/>
              </a:rPr>
              <a:t>Reviews</a:t>
            </a:r>
            <a:endParaRPr lang="en-US" sz="28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18508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9114" y="1332177"/>
            <a:ext cx="9937552" cy="4538202"/>
          </a:xfrm>
        </p:spPr>
        <p:txBody>
          <a:bodyPr>
            <a:normAutofit/>
          </a:bodyPr>
          <a:lstStyle/>
          <a:p>
            <a:pPr>
              <a:lnSpc>
                <a:spcPct val="107000"/>
              </a:lnSpc>
              <a:spcBef>
                <a:spcPts val="0"/>
              </a:spcBef>
              <a:buClrTx/>
              <a:buSzPct val="100000"/>
              <a:buFont typeface="Arial" panose="020B0604020202020204" pitchFamily="34" charset="0"/>
              <a:buChar char="•"/>
            </a:pPr>
            <a:r>
              <a:rPr lang="en-US" sz="3200" b="1" dirty="0">
                <a:latin typeface="Avant garde"/>
                <a:ea typeface="Calibri" panose="020F0502020204030204" pitchFamily="34" charset="0"/>
                <a:cs typeface="Times New Roman" panose="02020603050405020304" pitchFamily="18" charset="0"/>
              </a:rPr>
              <a:t>P-Card transactions </a:t>
            </a:r>
            <a:r>
              <a:rPr lang="en-US" sz="3200" u="sng" dirty="0">
                <a:latin typeface="Avant garde"/>
                <a:ea typeface="Calibri" panose="020F0502020204030204" pitchFamily="34" charset="0"/>
                <a:cs typeface="Times New Roman" panose="02020603050405020304" pitchFamily="18" charset="0"/>
              </a:rPr>
              <a:t>posted to USBank statement by </a:t>
            </a:r>
            <a:r>
              <a:rPr lang="en-US" sz="3200" b="1" u="sng" dirty="0">
                <a:latin typeface="Avant garde"/>
                <a:ea typeface="Calibri" panose="020F0502020204030204" pitchFamily="34" charset="0"/>
                <a:cs typeface="Times New Roman" panose="02020603050405020304" pitchFamily="18" charset="0"/>
              </a:rPr>
              <a:t>May 25</a:t>
            </a:r>
            <a:r>
              <a:rPr lang="en-US" sz="3200" b="1" baseline="30000" dirty="0">
                <a:solidFill>
                  <a:srgbClr val="7030A0"/>
                </a:solidFill>
                <a:latin typeface="Avant garde"/>
                <a:ea typeface="Calibri" panose="020F0502020204030204" pitchFamily="34" charset="0"/>
                <a:cs typeface="Times New Roman" panose="02020603050405020304" pitchFamily="18" charset="0"/>
              </a:rPr>
              <a:t>  </a:t>
            </a:r>
          </a:p>
          <a:p>
            <a:pPr lvl="1">
              <a:lnSpc>
                <a:spcPct val="107000"/>
              </a:lnSpc>
              <a:spcBef>
                <a:spcPts val="0"/>
              </a:spcBef>
              <a:buClrTx/>
              <a:buSzPct val="100000"/>
              <a:buFont typeface="Arial" panose="020B0604020202020204" pitchFamily="34" charset="0"/>
              <a:buChar char="•"/>
            </a:pPr>
            <a:r>
              <a:rPr lang="en-US" sz="2800" dirty="0">
                <a:latin typeface="Avant garde"/>
                <a:ea typeface="Calibri" panose="020F0502020204030204" pitchFamily="34" charset="0"/>
                <a:cs typeface="Times New Roman" panose="02020603050405020304" pitchFamily="18" charset="0"/>
              </a:rPr>
              <a:t>Will be included in the current fiscal year</a:t>
            </a:r>
          </a:p>
          <a:p>
            <a:pPr lvl="1">
              <a:lnSpc>
                <a:spcPct val="107000"/>
              </a:lnSpc>
              <a:spcBef>
                <a:spcPts val="0"/>
              </a:spcBef>
              <a:buClrTx/>
              <a:buSzPct val="100000"/>
              <a:buFont typeface="Arial" panose="020B0604020202020204" pitchFamily="34" charset="0"/>
              <a:buChar char="•"/>
            </a:pPr>
            <a:r>
              <a:rPr lang="en-US" sz="2800" dirty="0">
                <a:latin typeface="Avant garde"/>
                <a:ea typeface="Calibri" panose="020F0502020204030204" pitchFamily="34" charset="0"/>
                <a:cs typeface="Times New Roman" panose="02020603050405020304" pitchFamily="18" charset="0"/>
              </a:rPr>
              <a:t>Last ones to record for the year</a:t>
            </a:r>
          </a:p>
          <a:p>
            <a:pPr lvl="1">
              <a:lnSpc>
                <a:spcPct val="107000"/>
              </a:lnSpc>
              <a:spcBef>
                <a:spcPts val="0"/>
              </a:spcBef>
              <a:buClrTx/>
              <a:buSzPct val="100000"/>
              <a:buFont typeface="Arial" panose="020B0604020202020204" pitchFamily="34" charset="0"/>
              <a:buChar char="•"/>
            </a:pPr>
            <a:r>
              <a:rPr lang="en-US" sz="2800" dirty="0">
                <a:latin typeface="Avant garde"/>
                <a:ea typeface="Calibri" panose="020F0502020204030204" pitchFamily="34" charset="0"/>
                <a:cs typeface="Times New Roman" panose="02020603050405020304" pitchFamily="18" charset="0"/>
              </a:rPr>
              <a:t>Consist mostly of May transactions </a:t>
            </a:r>
            <a:r>
              <a:rPr lang="en-US" sz="3200" dirty="0">
                <a:latin typeface="Avant garde"/>
                <a:ea typeface="Calibri" panose="020F0502020204030204" pitchFamily="34" charset="0"/>
                <a:cs typeface="Times New Roman" panose="02020603050405020304" pitchFamily="18" charset="0"/>
              </a:rPr>
              <a:t>  </a:t>
            </a:r>
          </a:p>
          <a:p>
            <a:pPr>
              <a:lnSpc>
                <a:spcPct val="107000"/>
              </a:lnSpc>
              <a:spcBef>
                <a:spcPts val="0"/>
              </a:spcBef>
              <a:buClrTx/>
              <a:buSzPct val="100000"/>
              <a:buFont typeface="Arial" panose="020B0604020202020204" pitchFamily="34" charset="0"/>
              <a:buChar char="•"/>
            </a:pPr>
            <a:r>
              <a:rPr lang="en-US" sz="3200" b="1" dirty="0" err="1">
                <a:latin typeface="Avant garde"/>
                <a:ea typeface="Calibri" panose="020F0502020204030204" pitchFamily="34" charset="0"/>
                <a:cs typeface="Times New Roman" panose="02020603050405020304" pitchFamily="18" charset="0"/>
              </a:rPr>
              <a:t>Certify’s</a:t>
            </a:r>
            <a:r>
              <a:rPr lang="en-US" sz="3200" dirty="0">
                <a:latin typeface="Avant garde"/>
                <a:ea typeface="Calibri" panose="020F0502020204030204" pitchFamily="34" charset="0"/>
                <a:cs typeface="Times New Roman" panose="02020603050405020304" pitchFamily="18" charset="0"/>
              </a:rPr>
              <a:t> unclaimed company credit card transactions will be accrued by Accounting, included with June expenses.</a:t>
            </a:r>
          </a:p>
          <a:p>
            <a:pPr>
              <a:lnSpc>
                <a:spcPct val="107000"/>
              </a:lnSpc>
              <a:spcBef>
                <a:spcPts val="0"/>
              </a:spcBef>
              <a:buFont typeface="Wingdings" panose="05000000000000000000" pitchFamily="2" charset="2"/>
              <a:buChar char="Ø"/>
            </a:pP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109728" indent="0">
              <a:lnSpc>
                <a:spcPct val="107000"/>
              </a:lnSpc>
              <a:spcBef>
                <a:spcPts val="0"/>
              </a:spcBef>
              <a:buNone/>
            </a:pPr>
            <a:endParaRPr lang="en-US" sz="32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a:extLst>
              <a:ext uri="{FF2B5EF4-FFF2-40B4-BE49-F238E27FC236}">
                <a16:creationId xmlns:a16="http://schemas.microsoft.com/office/drawing/2014/main" id="{6248C885-7733-4333-A1E3-5FC0A24DF0B1}"/>
              </a:ext>
            </a:extLst>
          </p:cNvPr>
          <p:cNvPicPr>
            <a:picLocks noChangeAspect="1"/>
          </p:cNvPicPr>
          <p:nvPr/>
        </p:nvPicPr>
        <p:blipFill>
          <a:blip r:embed="rId2"/>
          <a:stretch>
            <a:fillRect/>
          </a:stretch>
        </p:blipFill>
        <p:spPr>
          <a:xfrm>
            <a:off x="10116686" y="5346627"/>
            <a:ext cx="1533685" cy="1047503"/>
          </a:xfrm>
          <a:prstGeom prst="rect">
            <a:avLst/>
          </a:prstGeom>
        </p:spPr>
      </p:pic>
      <p:sp>
        <p:nvSpPr>
          <p:cNvPr id="5" name="Rectangle 4">
            <a:extLst>
              <a:ext uri="{FF2B5EF4-FFF2-40B4-BE49-F238E27FC236}">
                <a16:creationId xmlns:a16="http://schemas.microsoft.com/office/drawing/2014/main" id="{7B1F5362-FDA7-4300-8F42-3FD1CC05FB1A}"/>
              </a:ext>
            </a:extLst>
          </p:cNvPr>
          <p:cNvSpPr/>
          <p:nvPr/>
        </p:nvSpPr>
        <p:spPr>
          <a:xfrm>
            <a:off x="200891" y="266248"/>
            <a:ext cx="4454235" cy="46382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dirty="0">
                <a:latin typeface="Aharoni" panose="02010803020104030203" pitchFamily="2" charset="-79"/>
                <a:cs typeface="Aharoni" panose="02010803020104030203" pitchFamily="2" charset="-79"/>
              </a:rPr>
              <a:t>Year End Reminders</a:t>
            </a:r>
          </a:p>
        </p:txBody>
      </p:sp>
    </p:spTree>
    <p:extLst>
      <p:ext uri="{BB962C8B-B14F-4D97-AF65-F5344CB8AC3E}">
        <p14:creationId xmlns:p14="http://schemas.microsoft.com/office/powerpoint/2010/main" val="22417653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5712" y="1267566"/>
            <a:ext cx="10254019" cy="4059662"/>
          </a:xfrm>
        </p:spPr>
        <p:txBody>
          <a:bodyPr>
            <a:normAutofit/>
          </a:bodyPr>
          <a:lstStyle/>
          <a:p>
            <a:pPr marL="571500" indent="-571500">
              <a:lnSpc>
                <a:spcPct val="107000"/>
              </a:lnSpc>
              <a:spcBef>
                <a:spcPts val="0"/>
              </a:spcBef>
              <a:buClrTx/>
              <a:buSzPct val="100000"/>
              <a:buFont typeface="Arial" panose="020B0604020202020204" pitchFamily="34" charset="0"/>
              <a:buChar char="•"/>
            </a:pPr>
            <a:r>
              <a:rPr lang="en-US" sz="3600" dirty="0" smtClean="0">
                <a:latin typeface="Calibri" panose="020F0502020204030204" pitchFamily="34" charset="0"/>
                <a:ea typeface="Calibri" panose="020F0502020204030204" pitchFamily="34" charset="0"/>
                <a:cs typeface="Times New Roman" panose="02020603050405020304" pitchFamily="18" charset="0"/>
              </a:rPr>
              <a:t>Submit </a:t>
            </a:r>
            <a:r>
              <a:rPr lang="en-US" sz="3600" dirty="0">
                <a:latin typeface="Calibri" panose="020F0502020204030204" pitchFamily="34" charset="0"/>
                <a:ea typeface="Calibri" panose="020F0502020204030204" pitchFamily="34" charset="0"/>
                <a:cs typeface="Times New Roman" panose="02020603050405020304" pitchFamily="18" charset="0"/>
              </a:rPr>
              <a:t>transactions or other requests by the cut-off dates </a:t>
            </a:r>
          </a:p>
          <a:p>
            <a:pPr marL="571500" indent="-571500">
              <a:lnSpc>
                <a:spcPct val="107000"/>
              </a:lnSpc>
              <a:spcBef>
                <a:spcPts val="0"/>
              </a:spcBef>
              <a:buClrTx/>
              <a:buSzPct val="100000"/>
              <a:buFont typeface="Arial" panose="020B0604020202020204" pitchFamily="34" charset="0"/>
              <a:buChar char="•"/>
            </a:pPr>
            <a:r>
              <a:rPr lang="en-US" sz="3600" dirty="0" smtClean="0">
                <a:latin typeface="Calibri" panose="020F0502020204030204" pitchFamily="34" charset="0"/>
                <a:ea typeface="Calibri" panose="020F0502020204030204" pitchFamily="34" charset="0"/>
                <a:cs typeface="Times New Roman" panose="02020603050405020304" pitchFamily="18" charset="0"/>
              </a:rPr>
              <a:t>Allow </a:t>
            </a:r>
            <a:r>
              <a:rPr lang="en-US" sz="3600" dirty="0">
                <a:latin typeface="Calibri" panose="020F0502020204030204" pitchFamily="34" charset="0"/>
                <a:ea typeface="Calibri" panose="020F0502020204030204" pitchFamily="34" charset="0"/>
                <a:cs typeface="Times New Roman" panose="02020603050405020304" pitchFamily="18" charset="0"/>
              </a:rPr>
              <a:t>for normal processing times and inclusion within the current fiscal </a:t>
            </a:r>
            <a:r>
              <a:rPr lang="en-US" sz="3600" dirty="0" smtClean="0">
                <a:latin typeface="Calibri" panose="020F0502020204030204" pitchFamily="34" charset="0"/>
                <a:ea typeface="Calibri" panose="020F0502020204030204" pitchFamily="34" charset="0"/>
                <a:cs typeface="Times New Roman" panose="02020603050405020304" pitchFamily="18" charset="0"/>
              </a:rPr>
              <a:t>year</a:t>
            </a:r>
          </a:p>
          <a:p>
            <a:pPr marL="571500" indent="-571500">
              <a:lnSpc>
                <a:spcPct val="107000"/>
              </a:lnSpc>
              <a:spcBef>
                <a:spcPts val="0"/>
              </a:spcBef>
              <a:buClrTx/>
              <a:buSzPct val="100000"/>
              <a:buFont typeface="Arial" panose="020B0604020202020204" pitchFamily="34" charset="0"/>
              <a:buChar char="•"/>
            </a:pPr>
            <a:r>
              <a:rPr lang="en-US" sz="3600" dirty="0" smtClean="0">
                <a:latin typeface="Calibri" panose="020F0502020204030204" pitchFamily="34" charset="0"/>
                <a:ea typeface="Calibri" panose="020F0502020204030204" pitchFamily="34" charset="0"/>
                <a:cs typeface="Times New Roman" panose="02020603050405020304" pitchFamily="18" charset="0"/>
              </a:rPr>
              <a:t>Items </a:t>
            </a:r>
            <a:r>
              <a:rPr lang="en-US" sz="3600" dirty="0">
                <a:latin typeface="Calibri" panose="020F0502020204030204" pitchFamily="34" charset="0"/>
                <a:ea typeface="Calibri" panose="020F0502020204030204" pitchFamily="34" charset="0"/>
                <a:cs typeface="Times New Roman" panose="02020603050405020304" pitchFamily="18" charset="0"/>
              </a:rPr>
              <a:t>received after the due dates will be processed as time </a:t>
            </a:r>
            <a:r>
              <a:rPr lang="en-US" sz="3600" dirty="0" smtClean="0">
                <a:latin typeface="Calibri" panose="020F0502020204030204" pitchFamily="34" charset="0"/>
                <a:ea typeface="Calibri" panose="020F0502020204030204" pitchFamily="34" charset="0"/>
                <a:cs typeface="Times New Roman" panose="02020603050405020304" pitchFamily="18" charset="0"/>
              </a:rPr>
              <a:t>permits</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32C7B7D2-80FD-4455-9CF5-695889BAAA61}"/>
              </a:ext>
            </a:extLst>
          </p:cNvPr>
          <p:cNvPicPr>
            <a:picLocks noChangeAspect="1"/>
          </p:cNvPicPr>
          <p:nvPr/>
        </p:nvPicPr>
        <p:blipFill>
          <a:blip r:embed="rId2"/>
          <a:stretch>
            <a:fillRect/>
          </a:stretch>
        </p:blipFill>
        <p:spPr>
          <a:xfrm>
            <a:off x="10169857" y="4925874"/>
            <a:ext cx="1815154" cy="1730361"/>
          </a:xfrm>
          <a:prstGeom prst="rect">
            <a:avLst/>
          </a:prstGeom>
        </p:spPr>
      </p:pic>
      <p:sp>
        <p:nvSpPr>
          <p:cNvPr id="5" name="Rectangle 4">
            <a:extLst>
              <a:ext uri="{FF2B5EF4-FFF2-40B4-BE49-F238E27FC236}">
                <a16:creationId xmlns:a16="http://schemas.microsoft.com/office/drawing/2014/main" id="{2E9005B0-96DC-4BC7-BB11-1A918304A853}"/>
              </a:ext>
            </a:extLst>
          </p:cNvPr>
          <p:cNvSpPr/>
          <p:nvPr/>
        </p:nvSpPr>
        <p:spPr>
          <a:xfrm>
            <a:off x="249384" y="405396"/>
            <a:ext cx="5387624" cy="46382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dirty="0">
                <a:latin typeface="Aharoni" panose="02010803020104030203" pitchFamily="2" charset="-79"/>
                <a:cs typeface="Aharoni" panose="02010803020104030203" pitchFamily="2" charset="-79"/>
              </a:rPr>
              <a:t>Year End Reminders </a:t>
            </a:r>
            <a:r>
              <a:rPr lang="en-US" sz="2800" dirty="0" smtClean="0">
                <a:latin typeface="Aharoni" panose="02010803020104030203" pitchFamily="2" charset="-79"/>
                <a:cs typeface="Aharoni" panose="02010803020104030203" pitchFamily="2" charset="-79"/>
              </a:rPr>
              <a:t>continued</a:t>
            </a:r>
            <a:endParaRPr lang="en-US" sz="28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4128966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155" y="1271865"/>
            <a:ext cx="10181230" cy="3905177"/>
          </a:xfrm>
        </p:spPr>
        <p:txBody>
          <a:bodyPr>
            <a:normAutofit lnSpcReduction="10000"/>
          </a:bodyPr>
          <a:lstStyle/>
          <a:p>
            <a:pPr marL="0" indent="0">
              <a:lnSpc>
                <a:spcPct val="107000"/>
              </a:lnSpc>
              <a:spcAft>
                <a:spcPts val="800"/>
              </a:spcAft>
              <a:buNone/>
            </a:pPr>
            <a:r>
              <a:rPr lang="en-US" sz="4000" b="1" dirty="0">
                <a:latin typeface="Avant garde"/>
                <a:ea typeface="Calibri" panose="020F0502020204030204" pitchFamily="34" charset="0"/>
                <a:cs typeface="Times New Roman" panose="02020603050405020304" pitchFamily="18" charset="0"/>
              </a:rPr>
              <a:t>Monday June 7, </a:t>
            </a:r>
            <a:r>
              <a:rPr lang="en-US" sz="4000" b="1" dirty="0" smtClean="0">
                <a:latin typeface="Avant garde"/>
                <a:ea typeface="Calibri" panose="020F0502020204030204" pitchFamily="34" charset="0"/>
                <a:cs typeface="Times New Roman" panose="02020603050405020304" pitchFamily="18" charset="0"/>
              </a:rPr>
              <a:t>2021: </a:t>
            </a:r>
            <a:endParaRPr lang="en-US" sz="4000" dirty="0">
              <a:latin typeface="Avant garde"/>
              <a:ea typeface="Calibri" panose="020F0502020204030204" pitchFamily="34" charset="0"/>
              <a:cs typeface="Times New Roman" panose="02020603050405020304" pitchFamily="18" charset="0"/>
            </a:endParaRPr>
          </a:p>
          <a:p>
            <a:pPr marR="0" lvl="0">
              <a:lnSpc>
                <a:spcPct val="107000"/>
              </a:lnSpc>
              <a:spcBef>
                <a:spcPts val="0"/>
              </a:spcBef>
              <a:spcAft>
                <a:spcPts val="0"/>
              </a:spcAft>
              <a:buClrTx/>
              <a:buSzPct val="100000"/>
              <a:buFont typeface="Arial" panose="020B0604020202020204" pitchFamily="34" charset="0"/>
              <a:buChar char="•"/>
            </a:pPr>
            <a:r>
              <a:rPr lang="en-US" sz="2800" dirty="0">
                <a:latin typeface="Avant garde"/>
                <a:ea typeface="Calibri" panose="020F0502020204030204" pitchFamily="34" charset="0"/>
                <a:cs typeface="Times New Roman" panose="02020603050405020304" pitchFamily="18" charset="0"/>
              </a:rPr>
              <a:t>Notify Procurement of any remaining purchase orders that are no longer needed (no further invoices or purchases)  </a:t>
            </a:r>
          </a:p>
          <a:p>
            <a:pPr marR="0" lvl="0">
              <a:lnSpc>
                <a:spcPct val="107000"/>
              </a:lnSpc>
              <a:spcBef>
                <a:spcPts val="0"/>
              </a:spcBef>
              <a:spcAft>
                <a:spcPts val="0"/>
              </a:spcAft>
              <a:buClrTx/>
              <a:buSzPct val="100000"/>
              <a:buFont typeface="Arial" panose="020B0604020202020204" pitchFamily="34" charset="0"/>
              <a:buChar char="•"/>
            </a:pPr>
            <a:r>
              <a:rPr lang="en-US" sz="2800" dirty="0">
                <a:latin typeface="Avant garde"/>
                <a:ea typeface="Calibri" panose="020F0502020204030204" pitchFamily="34" charset="0"/>
                <a:cs typeface="Times New Roman" panose="02020603050405020304" pitchFamily="18" charset="0"/>
              </a:rPr>
              <a:t>New requisitions received after this date will be dated for the new fiscal year</a:t>
            </a:r>
          </a:p>
          <a:p>
            <a:pPr marR="0" lvl="0">
              <a:lnSpc>
                <a:spcPct val="107000"/>
              </a:lnSpc>
              <a:spcBef>
                <a:spcPts val="0"/>
              </a:spcBef>
              <a:spcAft>
                <a:spcPts val="800"/>
              </a:spcAft>
              <a:buClrTx/>
              <a:buSzPct val="100000"/>
              <a:buFont typeface="Arial" panose="020B0604020202020204" pitchFamily="34" charset="0"/>
              <a:buChar char="•"/>
            </a:pPr>
            <a:r>
              <a:rPr lang="en-US" sz="2800" dirty="0">
                <a:latin typeface="Avant garde"/>
                <a:ea typeface="Calibri" panose="020F0502020204030204" pitchFamily="34" charset="0"/>
                <a:cs typeface="Times New Roman" panose="02020603050405020304" pitchFamily="18" charset="0"/>
              </a:rPr>
              <a:t>For guaranteed processing, submit final non-payroll expenditure transfers, budget transfers and payroll adjustment requests</a:t>
            </a:r>
            <a:endParaRPr lang="en-US" dirty="0"/>
          </a:p>
        </p:txBody>
      </p:sp>
      <p:pic>
        <p:nvPicPr>
          <p:cNvPr id="5" name="Picture 4">
            <a:extLst>
              <a:ext uri="{FF2B5EF4-FFF2-40B4-BE49-F238E27FC236}">
                <a16:creationId xmlns:a16="http://schemas.microsoft.com/office/drawing/2014/main" id="{E66898DA-A921-4979-B76F-B8F148370666}"/>
              </a:ext>
            </a:extLst>
          </p:cNvPr>
          <p:cNvPicPr>
            <a:picLocks noChangeAspect="1"/>
          </p:cNvPicPr>
          <p:nvPr/>
        </p:nvPicPr>
        <p:blipFill>
          <a:blip r:embed="rId2"/>
          <a:stretch>
            <a:fillRect/>
          </a:stretch>
        </p:blipFill>
        <p:spPr>
          <a:xfrm>
            <a:off x="8761863" y="5177042"/>
            <a:ext cx="3430137" cy="1519467"/>
          </a:xfrm>
          <a:prstGeom prst="rect">
            <a:avLst/>
          </a:prstGeom>
        </p:spPr>
      </p:pic>
      <p:sp>
        <p:nvSpPr>
          <p:cNvPr id="8" name="Rectangle 7">
            <a:extLst>
              <a:ext uri="{FF2B5EF4-FFF2-40B4-BE49-F238E27FC236}">
                <a16:creationId xmlns:a16="http://schemas.microsoft.com/office/drawing/2014/main" id="{EE18F48B-6DCC-4EE5-BC21-CCA581AA7006}"/>
              </a:ext>
            </a:extLst>
          </p:cNvPr>
          <p:cNvSpPr/>
          <p:nvPr/>
        </p:nvSpPr>
        <p:spPr>
          <a:xfrm>
            <a:off x="332510" y="348773"/>
            <a:ext cx="5390558" cy="43732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dirty="0">
                <a:latin typeface="Aharoni" panose="02010803020104030203" pitchFamily="2" charset="-79"/>
                <a:cs typeface="Aharoni" panose="02010803020104030203" pitchFamily="2" charset="-79"/>
              </a:rPr>
              <a:t>Year End Reminders </a:t>
            </a:r>
            <a:r>
              <a:rPr lang="en-US" sz="2800" dirty="0" smtClean="0">
                <a:latin typeface="Aharoni" panose="02010803020104030203" pitchFamily="2" charset="-79"/>
                <a:cs typeface="Aharoni" panose="02010803020104030203" pitchFamily="2" charset="-79"/>
              </a:rPr>
              <a:t>continued</a:t>
            </a:r>
            <a:endParaRPr lang="en-US" sz="28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9617536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81329"/>
            <a:ext cx="10972800" cy="3595638"/>
          </a:xfrm>
        </p:spPr>
        <p:txBody>
          <a:bodyPr>
            <a:normAutofit/>
          </a:bodyPr>
          <a:lstStyle/>
          <a:p>
            <a:pPr marL="109728" indent="0">
              <a:lnSpc>
                <a:spcPct val="107000"/>
              </a:lnSpc>
              <a:spcAft>
                <a:spcPts val="800"/>
              </a:spcAft>
              <a:buClrTx/>
              <a:buNone/>
            </a:pPr>
            <a:r>
              <a:rPr lang="en-US" sz="3200" b="1" dirty="0">
                <a:latin typeface="Avant garde"/>
                <a:ea typeface="Calibri" panose="020F0502020204030204" pitchFamily="34" charset="0"/>
                <a:cs typeface="Times New Roman" panose="02020603050405020304" pitchFamily="18" charset="0"/>
              </a:rPr>
              <a:t>Wednesday June 30, </a:t>
            </a:r>
            <a:r>
              <a:rPr lang="en-US" sz="3200" b="1" dirty="0" smtClean="0">
                <a:latin typeface="Avant garde"/>
                <a:ea typeface="Calibri" panose="020F0502020204030204" pitchFamily="34" charset="0"/>
                <a:cs typeface="Times New Roman" panose="02020603050405020304" pitchFamily="18" charset="0"/>
              </a:rPr>
              <a:t>2021:</a:t>
            </a:r>
            <a:endParaRPr lang="en-US" sz="3200" dirty="0">
              <a:latin typeface="Avant garde"/>
              <a:ea typeface="Calibri" panose="020F0502020204030204" pitchFamily="34" charset="0"/>
              <a:cs typeface="Times New Roman" panose="02020603050405020304" pitchFamily="18" charset="0"/>
            </a:endParaRPr>
          </a:p>
          <a:p>
            <a:pPr marL="914400" lvl="1" indent="-457200">
              <a:lnSpc>
                <a:spcPct val="107000"/>
              </a:lnSpc>
              <a:spcBef>
                <a:spcPts val="0"/>
              </a:spcBef>
              <a:buClrTx/>
              <a:buFont typeface="Arial" panose="020B0604020202020204" pitchFamily="34" charset="0"/>
              <a:buChar char="•"/>
            </a:pPr>
            <a:r>
              <a:rPr lang="en-US" sz="3200" dirty="0">
                <a:latin typeface="Avant garde"/>
                <a:ea typeface="Calibri" panose="020F0502020204030204" pitchFamily="34" charset="0"/>
                <a:cs typeface="Times New Roman" panose="02020603050405020304" pitchFamily="18" charset="0"/>
              </a:rPr>
              <a:t>The Cashier’s Office will close at 1:00 P.M. </a:t>
            </a:r>
            <a:endParaRPr lang="en-US" sz="3200" b="1" dirty="0" smtClean="0">
              <a:latin typeface="Avant garde"/>
              <a:ea typeface="Calibri" panose="020F0502020204030204" pitchFamily="34" charset="0"/>
              <a:cs typeface="Times New Roman" panose="02020603050405020304" pitchFamily="18" charset="0"/>
            </a:endParaRPr>
          </a:p>
          <a:p>
            <a:pPr marL="109728" indent="0">
              <a:lnSpc>
                <a:spcPct val="107000"/>
              </a:lnSpc>
              <a:spcAft>
                <a:spcPts val="800"/>
              </a:spcAft>
              <a:buClrTx/>
              <a:buSzPct val="100000"/>
              <a:buNone/>
            </a:pPr>
            <a:r>
              <a:rPr lang="en-US" sz="3200" b="1" dirty="0" smtClean="0">
                <a:latin typeface="Avant garde"/>
                <a:ea typeface="Calibri" panose="020F0502020204030204" pitchFamily="34" charset="0"/>
                <a:cs typeface="Times New Roman" panose="02020603050405020304" pitchFamily="18" charset="0"/>
              </a:rPr>
              <a:t>The </a:t>
            </a:r>
            <a:r>
              <a:rPr lang="en-US" sz="3200" b="1" dirty="0">
                <a:latin typeface="Avant garde"/>
                <a:ea typeface="Calibri" panose="020F0502020204030204" pitchFamily="34" charset="0"/>
                <a:cs typeface="Times New Roman" panose="02020603050405020304" pitchFamily="18" charset="0"/>
              </a:rPr>
              <a:t>month of July: </a:t>
            </a:r>
            <a:endParaRPr lang="en-US" sz="3200" b="1" dirty="0" smtClean="0">
              <a:latin typeface="Avant garde"/>
              <a:ea typeface="Calibri" panose="020F0502020204030204" pitchFamily="34" charset="0"/>
              <a:cs typeface="Times New Roman" panose="02020603050405020304" pitchFamily="18" charset="0"/>
            </a:endParaRPr>
          </a:p>
          <a:p>
            <a:pPr lvl="1">
              <a:lnSpc>
                <a:spcPct val="107000"/>
              </a:lnSpc>
              <a:spcAft>
                <a:spcPts val="800"/>
              </a:spcAft>
              <a:buClrTx/>
              <a:buSzPct val="100000"/>
              <a:buFont typeface="Arial" panose="020B0604020202020204" pitchFamily="34" charset="0"/>
              <a:buChar char="•"/>
            </a:pPr>
            <a:r>
              <a:rPr lang="en-US" sz="2800" dirty="0" smtClean="0">
                <a:latin typeface="Avant garde"/>
                <a:ea typeface="Calibri" panose="020F0502020204030204" pitchFamily="34" charset="0"/>
                <a:cs typeface="Times New Roman" panose="02020603050405020304" pitchFamily="18" charset="0"/>
              </a:rPr>
              <a:t>The </a:t>
            </a:r>
            <a:r>
              <a:rPr lang="en-US" sz="2800" dirty="0">
                <a:latin typeface="Avant garde"/>
                <a:ea typeface="Calibri" panose="020F0502020204030204" pitchFamily="34" charset="0"/>
                <a:cs typeface="Times New Roman" panose="02020603050405020304" pitchFamily="18" charset="0"/>
              </a:rPr>
              <a:t>year-end close work continues “behind-the-scenes”</a:t>
            </a:r>
          </a:p>
          <a:p>
            <a:pPr lvl="1">
              <a:lnSpc>
                <a:spcPct val="107000"/>
              </a:lnSpc>
              <a:spcAft>
                <a:spcPts val="800"/>
              </a:spcAft>
              <a:buClrTx/>
              <a:buSzPct val="100000"/>
              <a:buFont typeface="Arial" panose="020B0604020202020204" pitchFamily="34" charset="0"/>
              <a:buChar char="•"/>
            </a:pPr>
            <a:r>
              <a:rPr lang="en-US" sz="3200" dirty="0">
                <a:latin typeface="Avant garde"/>
                <a:ea typeface="Calibri" panose="020F0502020204030204" pitchFamily="34" charset="0"/>
                <a:cs typeface="Times New Roman" panose="02020603050405020304" pitchFamily="18" charset="0"/>
              </a:rPr>
              <a:t>Ensure department resources are available for inquiries</a:t>
            </a:r>
          </a:p>
          <a:p>
            <a:endParaRPr lang="en-US" dirty="0"/>
          </a:p>
        </p:txBody>
      </p:sp>
      <p:pic>
        <p:nvPicPr>
          <p:cNvPr id="4" name="Picture 3">
            <a:extLst>
              <a:ext uri="{FF2B5EF4-FFF2-40B4-BE49-F238E27FC236}">
                <a16:creationId xmlns:a16="http://schemas.microsoft.com/office/drawing/2014/main" id="{7B7F1564-9A32-47FA-9384-DB6BCA89708B}"/>
              </a:ext>
            </a:extLst>
          </p:cNvPr>
          <p:cNvPicPr>
            <a:picLocks noChangeAspect="1"/>
          </p:cNvPicPr>
          <p:nvPr/>
        </p:nvPicPr>
        <p:blipFill>
          <a:blip r:embed="rId2"/>
          <a:stretch>
            <a:fillRect/>
          </a:stretch>
        </p:blipFill>
        <p:spPr>
          <a:xfrm>
            <a:off x="9693929" y="5172685"/>
            <a:ext cx="1237927" cy="1371600"/>
          </a:xfrm>
          <a:prstGeom prst="rect">
            <a:avLst/>
          </a:prstGeom>
        </p:spPr>
      </p:pic>
      <p:sp>
        <p:nvSpPr>
          <p:cNvPr id="5" name="TextBox 4">
            <a:extLst>
              <a:ext uri="{FF2B5EF4-FFF2-40B4-BE49-F238E27FC236}">
                <a16:creationId xmlns:a16="http://schemas.microsoft.com/office/drawing/2014/main" id="{F6147CD1-385C-427E-9C94-13DD1734E832}"/>
              </a:ext>
            </a:extLst>
          </p:cNvPr>
          <p:cNvSpPr txBox="1"/>
          <p:nvPr/>
        </p:nvSpPr>
        <p:spPr>
          <a:xfrm>
            <a:off x="1260144" y="5172685"/>
            <a:ext cx="8284191" cy="865173"/>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pPr>
            <a:r>
              <a:rPr lang="en-US" sz="2400" b="1" dirty="0">
                <a:latin typeface="Calibri" panose="020F0502020204030204" pitchFamily="34" charset="0"/>
                <a:ea typeface="Calibri" panose="020F0502020204030204" pitchFamily="34" charset="0"/>
                <a:cs typeface="Times New Roman" panose="02020603050405020304" pitchFamily="18" charset="0"/>
              </a:rPr>
              <a:t>Please contact Accounting or Procurement for any questions.</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1CC21E4A-6D85-43A1-9F20-75CF8CF92C2D}"/>
              </a:ext>
            </a:extLst>
          </p:cNvPr>
          <p:cNvSpPr/>
          <p:nvPr/>
        </p:nvSpPr>
        <p:spPr>
          <a:xfrm>
            <a:off x="325583" y="294560"/>
            <a:ext cx="5677184" cy="47707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dirty="0">
                <a:latin typeface="Aharoni" panose="02010803020104030203" pitchFamily="2" charset="-79"/>
                <a:cs typeface="Aharoni" panose="02010803020104030203" pitchFamily="2" charset="-79"/>
              </a:rPr>
              <a:t>Year End Reminders </a:t>
            </a:r>
            <a:r>
              <a:rPr lang="en-US" sz="2800" dirty="0" smtClean="0">
                <a:latin typeface="Aharoni" panose="02010803020104030203" pitchFamily="2" charset="-79"/>
                <a:cs typeface="Aharoni" panose="02010803020104030203" pitchFamily="2" charset="-79"/>
              </a:rPr>
              <a:t>continued</a:t>
            </a:r>
            <a:endParaRPr lang="en-US" sz="28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120744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9297" y="1710099"/>
            <a:ext cx="10349033" cy="1569660"/>
          </a:xfrm>
          <a:prstGeom prst="rect">
            <a:avLst/>
          </a:prstGeom>
          <a:noFill/>
        </p:spPr>
        <p:txBody>
          <a:bodyPr wrap="square" rtlCol="0">
            <a:spAutoFit/>
          </a:bodyPr>
          <a:lstStyle/>
          <a:p>
            <a:r>
              <a:rPr lang="en-US" sz="3200" u="sng" dirty="0" smtClean="0">
                <a:latin typeface="Avant garde"/>
                <a:cs typeface="Calibri" panose="020F0502020204030204" pitchFamily="34" charset="0"/>
              </a:rPr>
              <a:t>Question:</a:t>
            </a:r>
            <a:r>
              <a:rPr lang="en-US" sz="3200" dirty="0" smtClean="0">
                <a:latin typeface="Avant garde"/>
                <a:cs typeface="Calibri" panose="020F0502020204030204" pitchFamily="34" charset="0"/>
              </a:rPr>
              <a:t> When </a:t>
            </a:r>
            <a:r>
              <a:rPr lang="en-US" sz="3200" dirty="0">
                <a:latin typeface="Avant garde"/>
                <a:cs typeface="Calibri" panose="020F0502020204030204" pitchFamily="34" charset="0"/>
              </a:rPr>
              <a:t>is the deadline to submit Budget, Payroll and Expense transfers?</a:t>
            </a:r>
          </a:p>
          <a:p>
            <a:endParaRPr lang="en-US" sz="3200" dirty="0">
              <a:latin typeface="Avant garde"/>
              <a:cs typeface="Calibri" panose="020F0502020204030204" pitchFamily="34" charset="0"/>
            </a:endParaRPr>
          </a:p>
        </p:txBody>
      </p:sp>
      <p:pic>
        <p:nvPicPr>
          <p:cNvPr id="1026" name="Picture 2" descr="File:Question book magnify2.svg - Wikimedia Commons">
            <a:extLst>
              <a:ext uri="{FF2B5EF4-FFF2-40B4-BE49-F238E27FC236}">
                <a16:creationId xmlns:a16="http://schemas.microsoft.com/office/drawing/2014/main" id="{A5764A31-D5E6-48F8-9DA7-F1975FB8AD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6618" y="3776300"/>
            <a:ext cx="2743201" cy="27432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010D07B1-0A1D-4ED9-8030-2137284D40E9}"/>
              </a:ext>
            </a:extLst>
          </p:cNvPr>
          <p:cNvGrpSpPr/>
          <p:nvPr/>
        </p:nvGrpSpPr>
        <p:grpSpPr>
          <a:xfrm>
            <a:off x="284019" y="422563"/>
            <a:ext cx="2161309" cy="954107"/>
            <a:chOff x="0" y="381000"/>
            <a:chExt cx="3876675" cy="954107"/>
          </a:xfrm>
        </p:grpSpPr>
        <p:sp>
          <p:nvSpPr>
            <p:cNvPr id="7" name="Rectangle 6">
              <a:extLst>
                <a:ext uri="{FF2B5EF4-FFF2-40B4-BE49-F238E27FC236}">
                  <a16:creationId xmlns:a16="http://schemas.microsoft.com/office/drawing/2014/main" id="{452CDA9E-2DF2-4F89-85B7-9BCAAFD89E8A}"/>
                </a:ext>
              </a:extLst>
            </p:cNvPr>
            <p:cNvSpPr/>
            <p:nvPr/>
          </p:nvSpPr>
          <p:spPr>
            <a:xfrm>
              <a:off x="0" y="504041"/>
              <a:ext cx="3876675" cy="354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717800D-2C0A-454B-B524-910A03A54A47}"/>
                </a:ext>
              </a:extLst>
            </p:cNvPr>
            <p:cNvSpPr txBox="1"/>
            <p:nvPr/>
          </p:nvSpPr>
          <p:spPr>
            <a:xfrm>
              <a:off x="76200" y="381000"/>
              <a:ext cx="3800475" cy="954107"/>
            </a:xfrm>
            <a:prstGeom prst="rect">
              <a:avLst/>
            </a:prstGeom>
            <a:noFill/>
          </p:spPr>
          <p:txBody>
            <a:bodyPr wrap="square" rtlCol="0">
              <a:spAutoFit/>
            </a:bodyPr>
            <a:lstStyle/>
            <a:p>
              <a:r>
                <a:rPr lang="en-US" sz="2800" dirty="0">
                  <a:solidFill>
                    <a:schemeClr val="bg1"/>
                  </a:solidFill>
                  <a:latin typeface="Aharoni" panose="02010803020104030203" pitchFamily="2" charset="-79"/>
                  <a:cs typeface="Aharoni" panose="02010803020104030203" pitchFamily="2" charset="-79"/>
                </a:rPr>
                <a:t>TRIVIA TIME</a:t>
              </a:r>
            </a:p>
            <a:p>
              <a:endParaRPr lang="en-US" sz="2800" dirty="0">
                <a:solidFill>
                  <a:schemeClr val="bg1"/>
                </a:solidFill>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2775870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4E08C4-2107-4288-AF38-5C84C6CFAB1F}"/>
              </a:ext>
            </a:extLst>
          </p:cNvPr>
          <p:cNvSpPr/>
          <p:nvPr/>
        </p:nvSpPr>
        <p:spPr>
          <a:xfrm>
            <a:off x="266330" y="394116"/>
            <a:ext cx="5326602" cy="354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b="1" dirty="0">
                <a:latin typeface="Aharoni" panose="02010803020104030203" pitchFamily="2" charset="-79"/>
                <a:cs typeface="Aharoni" panose="02010803020104030203" pitchFamily="2" charset="-79"/>
              </a:rPr>
              <a:t>ADOBE SIGN – HOME PAGE</a:t>
            </a:r>
          </a:p>
        </p:txBody>
      </p:sp>
      <p:pic>
        <p:nvPicPr>
          <p:cNvPr id="9" name="Picture 8">
            <a:extLst>
              <a:ext uri="{FF2B5EF4-FFF2-40B4-BE49-F238E27FC236}">
                <a16:creationId xmlns:a16="http://schemas.microsoft.com/office/drawing/2014/main" id="{93D8BE12-C525-435E-91E1-3141D755AECD}"/>
              </a:ext>
            </a:extLst>
          </p:cNvPr>
          <p:cNvPicPr>
            <a:picLocks noChangeAspect="1"/>
          </p:cNvPicPr>
          <p:nvPr/>
        </p:nvPicPr>
        <p:blipFill>
          <a:blip r:embed="rId3"/>
          <a:stretch>
            <a:fillRect/>
          </a:stretch>
        </p:blipFill>
        <p:spPr>
          <a:xfrm>
            <a:off x="0" y="927717"/>
            <a:ext cx="12192000" cy="4884730"/>
          </a:xfrm>
          <a:prstGeom prst="rect">
            <a:avLst/>
          </a:prstGeom>
        </p:spPr>
      </p:pic>
      <p:sp>
        <p:nvSpPr>
          <p:cNvPr id="14" name="Arrow: Right 13">
            <a:extLst>
              <a:ext uri="{FF2B5EF4-FFF2-40B4-BE49-F238E27FC236}">
                <a16:creationId xmlns:a16="http://schemas.microsoft.com/office/drawing/2014/main" id="{C3321738-6894-48F6-913A-EC1041B04CEC}"/>
              </a:ext>
            </a:extLst>
          </p:cNvPr>
          <p:cNvSpPr/>
          <p:nvPr/>
        </p:nvSpPr>
        <p:spPr>
          <a:xfrm rot="10800000">
            <a:off x="7039992" y="3429000"/>
            <a:ext cx="82562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92908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599" y="1395092"/>
            <a:ext cx="10561983" cy="1477328"/>
          </a:xfrm>
          <a:prstGeom prst="rect">
            <a:avLst/>
          </a:prstGeom>
          <a:noFill/>
        </p:spPr>
        <p:txBody>
          <a:bodyPr wrap="square" rtlCol="0">
            <a:spAutoFit/>
          </a:bodyPr>
          <a:lstStyle/>
          <a:p>
            <a:r>
              <a:rPr lang="en-US" sz="3000" u="sng" dirty="0" smtClean="0">
                <a:latin typeface="Calibri" panose="020F0502020204030204" pitchFamily="34" charset="0"/>
                <a:cs typeface="Calibri" panose="020F0502020204030204" pitchFamily="34" charset="0"/>
              </a:rPr>
              <a:t>Answer:</a:t>
            </a:r>
            <a:r>
              <a:rPr lang="en-US" sz="3000" dirty="0" smtClean="0">
                <a:latin typeface="Calibri" panose="020F0502020204030204" pitchFamily="34" charset="0"/>
                <a:cs typeface="Calibri" panose="020F0502020204030204" pitchFamily="34" charset="0"/>
              </a:rPr>
              <a:t> The </a:t>
            </a:r>
            <a:r>
              <a:rPr lang="en-US" sz="3000" dirty="0">
                <a:latin typeface="Calibri" panose="020F0502020204030204" pitchFamily="34" charset="0"/>
                <a:cs typeface="Calibri" panose="020F0502020204030204" pitchFamily="34" charset="0"/>
              </a:rPr>
              <a:t>deadline to submit Budget, Payroll and Expense transfers </a:t>
            </a:r>
            <a:r>
              <a:rPr lang="en-US" sz="3000" dirty="0" smtClean="0">
                <a:latin typeface="Calibri" panose="020F0502020204030204" pitchFamily="34" charset="0"/>
                <a:cs typeface="Calibri" panose="020F0502020204030204" pitchFamily="34" charset="0"/>
              </a:rPr>
              <a:t>is:</a:t>
            </a:r>
          </a:p>
          <a:p>
            <a:pPr algn="ctr"/>
            <a:r>
              <a:rPr lang="en-US" sz="3000" b="1" u="sng" dirty="0" smtClean="0">
                <a:latin typeface="Calibri" panose="020F0502020204030204" pitchFamily="34" charset="0"/>
                <a:cs typeface="Calibri" panose="020F0502020204030204" pitchFamily="34" charset="0"/>
              </a:rPr>
              <a:t>June </a:t>
            </a:r>
            <a:r>
              <a:rPr lang="en-US" sz="3000" b="1" u="sng" dirty="0">
                <a:latin typeface="Calibri" panose="020F0502020204030204" pitchFamily="34" charset="0"/>
                <a:cs typeface="Calibri" panose="020F0502020204030204" pitchFamily="34" charset="0"/>
              </a:rPr>
              <a:t>7</a:t>
            </a:r>
            <a:r>
              <a:rPr lang="en-US" sz="3000" b="1" u="sng" baseline="30000" dirty="0">
                <a:latin typeface="Calibri" panose="020F0502020204030204" pitchFamily="34" charset="0"/>
                <a:cs typeface="Calibri" panose="020F0502020204030204" pitchFamily="34" charset="0"/>
              </a:rPr>
              <a:t>th</a:t>
            </a:r>
            <a:r>
              <a:rPr lang="en-US" sz="3000" b="1" u="sng" dirty="0">
                <a:latin typeface="Calibri" panose="020F0502020204030204" pitchFamily="34" charset="0"/>
                <a:cs typeface="Calibri" panose="020F0502020204030204" pitchFamily="34" charset="0"/>
              </a:rPr>
              <a:t>, 2021</a:t>
            </a:r>
          </a:p>
        </p:txBody>
      </p:sp>
      <p:pic>
        <p:nvPicPr>
          <p:cNvPr id="4" name="Picture 3">
            <a:extLst>
              <a:ext uri="{FF2B5EF4-FFF2-40B4-BE49-F238E27FC236}">
                <a16:creationId xmlns:a16="http://schemas.microsoft.com/office/drawing/2014/main" id="{F21CEFD7-9DFE-427A-B4E6-EDCC6A179465}"/>
              </a:ext>
            </a:extLst>
          </p:cNvPr>
          <p:cNvPicPr>
            <a:picLocks noChangeAspect="1"/>
          </p:cNvPicPr>
          <p:nvPr/>
        </p:nvPicPr>
        <p:blipFill>
          <a:blip r:embed="rId2"/>
          <a:stretch>
            <a:fillRect/>
          </a:stretch>
        </p:blipFill>
        <p:spPr>
          <a:xfrm>
            <a:off x="10070241" y="5297510"/>
            <a:ext cx="1869967" cy="1241567"/>
          </a:xfrm>
          <a:prstGeom prst="rect">
            <a:avLst/>
          </a:prstGeom>
        </p:spPr>
      </p:pic>
    </p:spTree>
    <p:extLst>
      <p:ext uri="{BB962C8B-B14F-4D97-AF65-F5344CB8AC3E}">
        <p14:creationId xmlns:p14="http://schemas.microsoft.com/office/powerpoint/2010/main" val="31277509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9297" y="1710099"/>
            <a:ext cx="10349033" cy="1077218"/>
          </a:xfrm>
          <a:prstGeom prst="rect">
            <a:avLst/>
          </a:prstGeom>
          <a:noFill/>
        </p:spPr>
        <p:txBody>
          <a:bodyPr wrap="square" rtlCol="0">
            <a:spAutoFit/>
          </a:bodyPr>
          <a:lstStyle/>
          <a:p>
            <a:r>
              <a:rPr lang="en-US" sz="3200" u="sng" dirty="0" smtClean="0">
                <a:latin typeface="Avant garde"/>
                <a:cs typeface="Calibri" panose="020F0502020204030204" pitchFamily="34" charset="0"/>
              </a:rPr>
              <a:t>Question: </a:t>
            </a:r>
            <a:r>
              <a:rPr lang="en-US" sz="3200" dirty="0" smtClean="0">
                <a:latin typeface="Avant garde"/>
                <a:cs typeface="Calibri" panose="020F0502020204030204" pitchFamily="34" charset="0"/>
              </a:rPr>
              <a:t>How often should you review data warehouse financial reports, such as manage my budget?</a:t>
            </a:r>
            <a:endParaRPr lang="en-US" sz="3200" dirty="0">
              <a:latin typeface="Avant garde"/>
              <a:cs typeface="Calibri" panose="020F0502020204030204" pitchFamily="34" charset="0"/>
            </a:endParaRPr>
          </a:p>
        </p:txBody>
      </p:sp>
      <p:pic>
        <p:nvPicPr>
          <p:cNvPr id="1026" name="Picture 2" descr="File:Question book magnify2.svg - Wikimedia Commons">
            <a:extLst>
              <a:ext uri="{FF2B5EF4-FFF2-40B4-BE49-F238E27FC236}">
                <a16:creationId xmlns:a16="http://schemas.microsoft.com/office/drawing/2014/main" id="{A5764A31-D5E6-48F8-9DA7-F1975FB8AD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6618" y="3776300"/>
            <a:ext cx="2743201" cy="27432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010D07B1-0A1D-4ED9-8030-2137284D40E9}"/>
              </a:ext>
            </a:extLst>
          </p:cNvPr>
          <p:cNvGrpSpPr/>
          <p:nvPr/>
        </p:nvGrpSpPr>
        <p:grpSpPr>
          <a:xfrm>
            <a:off x="284019" y="422563"/>
            <a:ext cx="2161309" cy="954107"/>
            <a:chOff x="0" y="381000"/>
            <a:chExt cx="3876675" cy="954107"/>
          </a:xfrm>
        </p:grpSpPr>
        <p:sp>
          <p:nvSpPr>
            <p:cNvPr id="7" name="Rectangle 6">
              <a:extLst>
                <a:ext uri="{FF2B5EF4-FFF2-40B4-BE49-F238E27FC236}">
                  <a16:creationId xmlns:a16="http://schemas.microsoft.com/office/drawing/2014/main" id="{452CDA9E-2DF2-4F89-85B7-9BCAAFD89E8A}"/>
                </a:ext>
              </a:extLst>
            </p:cNvPr>
            <p:cNvSpPr/>
            <p:nvPr/>
          </p:nvSpPr>
          <p:spPr>
            <a:xfrm>
              <a:off x="0" y="504041"/>
              <a:ext cx="3876675" cy="354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717800D-2C0A-454B-B524-910A03A54A47}"/>
                </a:ext>
              </a:extLst>
            </p:cNvPr>
            <p:cNvSpPr txBox="1"/>
            <p:nvPr/>
          </p:nvSpPr>
          <p:spPr>
            <a:xfrm>
              <a:off x="76200" y="381000"/>
              <a:ext cx="3800475" cy="954107"/>
            </a:xfrm>
            <a:prstGeom prst="rect">
              <a:avLst/>
            </a:prstGeom>
            <a:noFill/>
          </p:spPr>
          <p:txBody>
            <a:bodyPr wrap="square" rtlCol="0">
              <a:spAutoFit/>
            </a:bodyPr>
            <a:lstStyle/>
            <a:p>
              <a:r>
                <a:rPr lang="en-US" sz="2800" dirty="0">
                  <a:solidFill>
                    <a:schemeClr val="bg1"/>
                  </a:solidFill>
                  <a:latin typeface="Aharoni" panose="02010803020104030203" pitchFamily="2" charset="-79"/>
                  <a:cs typeface="Aharoni" panose="02010803020104030203" pitchFamily="2" charset="-79"/>
                </a:rPr>
                <a:t>TRIVIA TIME</a:t>
              </a:r>
            </a:p>
            <a:p>
              <a:endParaRPr lang="en-US" sz="2800" dirty="0">
                <a:solidFill>
                  <a:schemeClr val="bg1"/>
                </a:solidFill>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9606324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2672" y="1305037"/>
            <a:ext cx="10561983" cy="553998"/>
          </a:xfrm>
          <a:prstGeom prst="rect">
            <a:avLst/>
          </a:prstGeom>
          <a:noFill/>
        </p:spPr>
        <p:txBody>
          <a:bodyPr wrap="square" rtlCol="0">
            <a:spAutoFit/>
          </a:bodyPr>
          <a:lstStyle/>
          <a:p>
            <a:r>
              <a:rPr lang="en-US" sz="3000" u="sng" dirty="0" smtClean="0">
                <a:latin typeface="Calibri" panose="020F0502020204030204" pitchFamily="34" charset="0"/>
                <a:cs typeface="Calibri" panose="020F0502020204030204" pitchFamily="34" charset="0"/>
              </a:rPr>
              <a:t>Answer:</a:t>
            </a:r>
            <a:r>
              <a:rPr lang="en-US" sz="3000" dirty="0" smtClean="0">
                <a:latin typeface="Calibri" panose="020F0502020204030204" pitchFamily="34" charset="0"/>
                <a:cs typeface="Calibri" panose="020F0502020204030204" pitchFamily="34" charset="0"/>
              </a:rPr>
              <a:t> At least monthly</a:t>
            </a:r>
            <a:endParaRPr lang="en-US" sz="3000"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21CEFD7-9DFE-427A-B4E6-EDCC6A179465}"/>
              </a:ext>
            </a:extLst>
          </p:cNvPr>
          <p:cNvPicPr>
            <a:picLocks noChangeAspect="1"/>
          </p:cNvPicPr>
          <p:nvPr/>
        </p:nvPicPr>
        <p:blipFill>
          <a:blip r:embed="rId2"/>
          <a:stretch>
            <a:fillRect/>
          </a:stretch>
        </p:blipFill>
        <p:spPr>
          <a:xfrm>
            <a:off x="10070241" y="5297510"/>
            <a:ext cx="1869967" cy="1241567"/>
          </a:xfrm>
          <a:prstGeom prst="rect">
            <a:avLst/>
          </a:prstGeom>
        </p:spPr>
      </p:pic>
    </p:spTree>
    <p:extLst>
      <p:ext uri="{BB962C8B-B14F-4D97-AF65-F5344CB8AC3E}">
        <p14:creationId xmlns:p14="http://schemas.microsoft.com/office/powerpoint/2010/main" val="23176039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9297" y="1710099"/>
            <a:ext cx="10349033" cy="1077218"/>
          </a:xfrm>
          <a:prstGeom prst="rect">
            <a:avLst/>
          </a:prstGeom>
          <a:noFill/>
        </p:spPr>
        <p:txBody>
          <a:bodyPr wrap="square" rtlCol="0">
            <a:spAutoFit/>
          </a:bodyPr>
          <a:lstStyle/>
          <a:p>
            <a:r>
              <a:rPr lang="en-US" sz="3200" u="sng" dirty="0" smtClean="0">
                <a:latin typeface="Avant garde"/>
                <a:cs typeface="Calibri" panose="020F0502020204030204" pitchFamily="34" charset="0"/>
              </a:rPr>
              <a:t>Question: </a:t>
            </a:r>
            <a:r>
              <a:rPr lang="en-US" sz="3200" dirty="0" smtClean="0">
                <a:latin typeface="Avant garde"/>
                <a:cs typeface="Calibri" panose="020F0502020204030204" pitchFamily="34" charset="0"/>
              </a:rPr>
              <a:t>At what time on June 30, 2021 will the Cashier’s Office close?</a:t>
            </a:r>
            <a:endParaRPr lang="en-US" sz="3200" dirty="0">
              <a:latin typeface="Avant garde"/>
              <a:cs typeface="Calibri" panose="020F0502020204030204" pitchFamily="34" charset="0"/>
            </a:endParaRPr>
          </a:p>
        </p:txBody>
      </p:sp>
      <p:pic>
        <p:nvPicPr>
          <p:cNvPr id="1026" name="Picture 2" descr="File:Question book magnify2.svg - Wikimedia Commons">
            <a:extLst>
              <a:ext uri="{FF2B5EF4-FFF2-40B4-BE49-F238E27FC236}">
                <a16:creationId xmlns:a16="http://schemas.microsoft.com/office/drawing/2014/main" id="{A5764A31-D5E6-48F8-9DA7-F1975FB8AD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6618" y="3776300"/>
            <a:ext cx="2743201" cy="27432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010D07B1-0A1D-4ED9-8030-2137284D40E9}"/>
              </a:ext>
            </a:extLst>
          </p:cNvPr>
          <p:cNvGrpSpPr/>
          <p:nvPr/>
        </p:nvGrpSpPr>
        <p:grpSpPr>
          <a:xfrm>
            <a:off x="284019" y="422563"/>
            <a:ext cx="2161309" cy="954107"/>
            <a:chOff x="0" y="381000"/>
            <a:chExt cx="3876675" cy="954107"/>
          </a:xfrm>
        </p:grpSpPr>
        <p:sp>
          <p:nvSpPr>
            <p:cNvPr id="7" name="Rectangle 6">
              <a:extLst>
                <a:ext uri="{FF2B5EF4-FFF2-40B4-BE49-F238E27FC236}">
                  <a16:creationId xmlns:a16="http://schemas.microsoft.com/office/drawing/2014/main" id="{452CDA9E-2DF2-4F89-85B7-9BCAAFD89E8A}"/>
                </a:ext>
              </a:extLst>
            </p:cNvPr>
            <p:cNvSpPr/>
            <p:nvPr/>
          </p:nvSpPr>
          <p:spPr>
            <a:xfrm>
              <a:off x="0" y="504041"/>
              <a:ext cx="3876675" cy="354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717800D-2C0A-454B-B524-910A03A54A47}"/>
                </a:ext>
              </a:extLst>
            </p:cNvPr>
            <p:cNvSpPr txBox="1"/>
            <p:nvPr/>
          </p:nvSpPr>
          <p:spPr>
            <a:xfrm>
              <a:off x="76200" y="381000"/>
              <a:ext cx="3800475" cy="954107"/>
            </a:xfrm>
            <a:prstGeom prst="rect">
              <a:avLst/>
            </a:prstGeom>
            <a:noFill/>
          </p:spPr>
          <p:txBody>
            <a:bodyPr wrap="square" rtlCol="0">
              <a:spAutoFit/>
            </a:bodyPr>
            <a:lstStyle/>
            <a:p>
              <a:r>
                <a:rPr lang="en-US" sz="2800" dirty="0">
                  <a:solidFill>
                    <a:schemeClr val="bg1"/>
                  </a:solidFill>
                  <a:latin typeface="Aharoni" panose="02010803020104030203" pitchFamily="2" charset="-79"/>
                  <a:cs typeface="Aharoni" panose="02010803020104030203" pitchFamily="2" charset="-79"/>
                </a:rPr>
                <a:t>TRIVIA TIME</a:t>
              </a:r>
            </a:p>
            <a:p>
              <a:endParaRPr lang="en-US" sz="2800" dirty="0">
                <a:solidFill>
                  <a:schemeClr val="bg1"/>
                </a:solidFill>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30573035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2672" y="1305037"/>
            <a:ext cx="10561983" cy="553998"/>
          </a:xfrm>
          <a:prstGeom prst="rect">
            <a:avLst/>
          </a:prstGeom>
          <a:noFill/>
        </p:spPr>
        <p:txBody>
          <a:bodyPr wrap="square" rtlCol="0">
            <a:spAutoFit/>
          </a:bodyPr>
          <a:lstStyle/>
          <a:p>
            <a:r>
              <a:rPr lang="en-US" sz="3000" u="sng" dirty="0" smtClean="0">
                <a:latin typeface="Calibri" panose="020F0502020204030204" pitchFamily="34" charset="0"/>
                <a:cs typeface="Calibri" panose="020F0502020204030204" pitchFamily="34" charset="0"/>
              </a:rPr>
              <a:t>Answer:</a:t>
            </a:r>
            <a:r>
              <a:rPr lang="en-US" sz="3000" dirty="0" smtClean="0">
                <a:latin typeface="Calibri" panose="020F0502020204030204" pitchFamily="34" charset="0"/>
                <a:cs typeface="Calibri" panose="020F0502020204030204" pitchFamily="34" charset="0"/>
              </a:rPr>
              <a:t> 1:00pm</a:t>
            </a:r>
            <a:endParaRPr lang="en-US" sz="3000"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21CEFD7-9DFE-427A-B4E6-EDCC6A179465}"/>
              </a:ext>
            </a:extLst>
          </p:cNvPr>
          <p:cNvPicPr>
            <a:picLocks noChangeAspect="1"/>
          </p:cNvPicPr>
          <p:nvPr/>
        </p:nvPicPr>
        <p:blipFill>
          <a:blip r:embed="rId2"/>
          <a:stretch>
            <a:fillRect/>
          </a:stretch>
        </p:blipFill>
        <p:spPr>
          <a:xfrm>
            <a:off x="10070241" y="5297510"/>
            <a:ext cx="1869967" cy="1241567"/>
          </a:xfrm>
          <a:prstGeom prst="rect">
            <a:avLst/>
          </a:prstGeom>
        </p:spPr>
      </p:pic>
    </p:spTree>
    <p:extLst>
      <p:ext uri="{BB962C8B-B14F-4D97-AF65-F5344CB8AC3E}">
        <p14:creationId xmlns:p14="http://schemas.microsoft.com/office/powerpoint/2010/main" val="23749101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2169" y="2688609"/>
            <a:ext cx="6009564" cy="2948066"/>
          </a:xfrm>
          <a:effectLst>
            <a:glow rad="228600">
              <a:schemeClr val="accent1">
                <a:satMod val="175000"/>
                <a:alpha val="40000"/>
              </a:schemeClr>
            </a:glow>
          </a:effectLst>
          <a:scene3d>
            <a:camera prst="isometricOffAxis1Right"/>
            <a:lightRig rig="threePt" dir="t"/>
          </a:scene3d>
          <a:sp3d>
            <a:bevelT/>
          </a:sp3d>
        </p:spPr>
        <p:txBody>
          <a:bodyPr>
            <a:normAutofit fontScale="92500"/>
          </a:bodyPr>
          <a:lstStyle/>
          <a:p>
            <a:pPr marL="109728" indent="0" algn="ctr">
              <a:buNone/>
            </a:pPr>
            <a:r>
              <a:rPr lang="en-US" sz="8800" b="1" dirty="0">
                <a:solidFill>
                  <a:srgbClr val="C00000"/>
                </a:solidFill>
              </a:rPr>
              <a:t>Thank You!</a:t>
            </a:r>
          </a:p>
          <a:p>
            <a:pPr marL="109728" indent="0">
              <a:buNone/>
            </a:pPr>
            <a:r>
              <a:rPr lang="en-US" sz="8800" b="1" dirty="0">
                <a:solidFill>
                  <a:srgbClr val="C00000"/>
                </a:solidFill>
              </a:rPr>
              <a:t>          </a:t>
            </a:r>
          </a:p>
        </p:txBody>
      </p:sp>
      <p:pic>
        <p:nvPicPr>
          <p:cNvPr id="2" name="Picture 1">
            <a:extLst>
              <a:ext uri="{FF2B5EF4-FFF2-40B4-BE49-F238E27FC236}">
                <a16:creationId xmlns:a16="http://schemas.microsoft.com/office/drawing/2014/main" id="{BA28CD0B-934B-4879-9C31-8DB339443A62}"/>
              </a:ext>
            </a:extLst>
          </p:cNvPr>
          <p:cNvPicPr>
            <a:picLocks noChangeAspect="1"/>
          </p:cNvPicPr>
          <p:nvPr/>
        </p:nvPicPr>
        <p:blipFill>
          <a:blip r:embed="rId2"/>
          <a:stretch>
            <a:fillRect/>
          </a:stretch>
        </p:blipFill>
        <p:spPr>
          <a:xfrm>
            <a:off x="6441744" y="1036016"/>
            <a:ext cx="4778087" cy="4785967"/>
          </a:xfrm>
          <a:prstGeom prst="rect">
            <a:avLst/>
          </a:prstGeom>
        </p:spPr>
      </p:pic>
      <p:grpSp>
        <p:nvGrpSpPr>
          <p:cNvPr id="4" name="Group 3">
            <a:extLst>
              <a:ext uri="{FF2B5EF4-FFF2-40B4-BE49-F238E27FC236}">
                <a16:creationId xmlns:a16="http://schemas.microsoft.com/office/drawing/2014/main" id="{F03798C4-FE06-4626-ADEB-06725A505BE7}"/>
              </a:ext>
            </a:extLst>
          </p:cNvPr>
          <p:cNvGrpSpPr/>
          <p:nvPr/>
        </p:nvGrpSpPr>
        <p:grpSpPr>
          <a:xfrm>
            <a:off x="0" y="388951"/>
            <a:ext cx="3876675" cy="892552"/>
            <a:chOff x="0" y="381000"/>
            <a:chExt cx="3876675" cy="892552"/>
          </a:xfrm>
        </p:grpSpPr>
        <p:sp>
          <p:nvSpPr>
            <p:cNvPr id="5" name="Rectangle 4">
              <a:extLst>
                <a:ext uri="{FF2B5EF4-FFF2-40B4-BE49-F238E27FC236}">
                  <a16:creationId xmlns:a16="http://schemas.microsoft.com/office/drawing/2014/main" id="{844E08C4-2107-4288-AF38-5C84C6CFAB1F}"/>
                </a:ext>
              </a:extLst>
            </p:cNvPr>
            <p:cNvSpPr/>
            <p:nvPr/>
          </p:nvSpPr>
          <p:spPr>
            <a:xfrm>
              <a:off x="0" y="465138"/>
              <a:ext cx="3876675" cy="354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22DF3BE-9EC2-4664-B810-FF01A20B1847}"/>
                </a:ext>
              </a:extLst>
            </p:cNvPr>
            <p:cNvSpPr txBox="1"/>
            <p:nvPr/>
          </p:nvSpPr>
          <p:spPr>
            <a:xfrm>
              <a:off x="76200" y="381000"/>
              <a:ext cx="3744686" cy="892552"/>
            </a:xfrm>
            <a:prstGeom prst="rect">
              <a:avLst/>
            </a:prstGeom>
            <a:noFill/>
          </p:spPr>
          <p:txBody>
            <a:bodyPr wrap="square" rtlCol="0">
              <a:spAutoFit/>
            </a:bodyPr>
            <a:lstStyle/>
            <a:p>
              <a:r>
                <a:rPr lang="en-US" sz="2400" dirty="0" smtClean="0">
                  <a:solidFill>
                    <a:schemeClr val="bg1"/>
                  </a:solidFill>
                  <a:latin typeface="Aharoni" panose="02010803020104030203" pitchFamily="2" charset="-79"/>
                  <a:cs typeface="Aharoni" panose="02010803020104030203" pitchFamily="2" charset="-79"/>
                </a:rPr>
                <a:t>Questions</a:t>
              </a:r>
              <a:endParaRPr lang="en-US" sz="3200" dirty="0">
                <a:solidFill>
                  <a:schemeClr val="bg1"/>
                </a:solidFill>
                <a:latin typeface="Aharoni" panose="02010803020104030203" pitchFamily="2" charset="-79"/>
                <a:cs typeface="Aharoni" panose="02010803020104030203" pitchFamily="2" charset="-79"/>
              </a:endParaRPr>
            </a:p>
            <a:p>
              <a:endParaRPr lang="en-US" sz="2800" dirty="0">
                <a:solidFill>
                  <a:schemeClr val="bg1"/>
                </a:solidFill>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20075258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88580" y="6057781"/>
            <a:ext cx="4437433" cy="800219"/>
          </a:xfrm>
          <a:prstGeom prst="rect">
            <a:avLst/>
          </a:prstGeom>
          <a:noFill/>
        </p:spPr>
        <p:txBody>
          <a:bodyPr wrap="none" rtlCol="0">
            <a:spAutoFit/>
          </a:bodyPr>
          <a:lstStyle/>
          <a:p>
            <a:r>
              <a:rPr lang="en-US" sz="2800" b="1" dirty="0"/>
              <a:t>CSUEB Financial Services</a:t>
            </a:r>
          </a:p>
          <a:p>
            <a:r>
              <a:rPr lang="en-US" b="1" dirty="0" smtClean="0"/>
              <a:t>Presenter: Kim Napoli</a:t>
            </a:r>
            <a:endParaRPr lang="en-US" b="1" dirty="0"/>
          </a:p>
        </p:txBody>
      </p:sp>
      <p:sp>
        <p:nvSpPr>
          <p:cNvPr id="7" name="AutoShape 4" descr="Image result for UPDA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Image result for UPDAT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Image result for UPDAT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a:extLst>
              <a:ext uri="{FF2B5EF4-FFF2-40B4-BE49-F238E27FC236}">
                <a16:creationId xmlns:a16="http://schemas.microsoft.com/office/drawing/2014/main" id="{9845B611-1669-447C-9656-8BC813D9D294}"/>
              </a:ext>
            </a:extLst>
          </p:cNvPr>
          <p:cNvSpPr/>
          <p:nvPr/>
        </p:nvSpPr>
        <p:spPr>
          <a:xfrm>
            <a:off x="2312478" y="2657360"/>
            <a:ext cx="7912799" cy="2987040"/>
          </a:xfrm>
          <a:prstGeom prst="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COVID-19 </a:t>
            </a:r>
          </a:p>
          <a:p>
            <a:pPr algn="ctr"/>
            <a:r>
              <a:rPr lang="en-US" sz="6000" dirty="0"/>
              <a:t>CARES Act Funding</a:t>
            </a:r>
          </a:p>
        </p:txBody>
      </p:sp>
      <p:grpSp>
        <p:nvGrpSpPr>
          <p:cNvPr id="10" name="Group 9"/>
          <p:cNvGrpSpPr/>
          <p:nvPr/>
        </p:nvGrpSpPr>
        <p:grpSpPr>
          <a:xfrm>
            <a:off x="4807413" y="263211"/>
            <a:ext cx="1977157" cy="2057304"/>
            <a:chOff x="3429000" y="825166"/>
            <a:chExt cx="1977157" cy="2057304"/>
          </a:xfrm>
        </p:grpSpPr>
        <p:sp>
          <p:nvSpPr>
            <p:cNvPr id="11" name="TextBox 10"/>
            <p:cNvSpPr txBox="1"/>
            <p:nvPr/>
          </p:nvSpPr>
          <p:spPr>
            <a:xfrm rot="16200000">
              <a:off x="2871554" y="1972991"/>
              <a:ext cx="1377568" cy="262676"/>
            </a:xfrm>
            <a:prstGeom prst="rect">
              <a:avLst/>
            </a:prstGeom>
            <a:noFill/>
          </p:spPr>
          <p:txBody>
            <a:bodyPr wrap="none" rtlCol="0">
              <a:prstTxWarp prst="textPlain">
                <a:avLst/>
              </a:prstTxWarp>
              <a:spAutoFit/>
            </a:bodyPr>
            <a:lstStyle/>
            <a:p>
              <a:r>
                <a:rPr lang="en-US" sz="2000" dirty="0"/>
                <a:t>FINANCE</a:t>
              </a: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780" y="1338473"/>
              <a:ext cx="1403945" cy="154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rot="5400000">
              <a:off x="4586035" y="1979133"/>
              <a:ext cx="1377568" cy="262676"/>
            </a:xfrm>
            <a:prstGeom prst="rect">
              <a:avLst/>
            </a:prstGeom>
            <a:noFill/>
          </p:spPr>
          <p:txBody>
            <a:bodyPr wrap="none" rtlCol="0">
              <a:prstTxWarp prst="textPlain">
                <a:avLst/>
              </a:prstTxWarp>
              <a:spAutoFit/>
            </a:bodyPr>
            <a:lstStyle/>
            <a:p>
              <a:r>
                <a:rPr lang="en-US" sz="2000" dirty="0"/>
                <a:t>INCLUDED</a:t>
              </a:r>
            </a:p>
          </p:txBody>
        </p:sp>
        <p:grpSp>
          <p:nvGrpSpPr>
            <p:cNvPr id="14" name="Group 13"/>
            <p:cNvGrpSpPr/>
            <p:nvPr/>
          </p:nvGrpSpPr>
          <p:grpSpPr>
            <a:xfrm>
              <a:off x="3898675" y="825166"/>
              <a:ext cx="1072360" cy="660729"/>
              <a:chOff x="3898675" y="825166"/>
              <a:chExt cx="1072360" cy="660729"/>
            </a:xfrm>
          </p:grpSpPr>
          <p:grpSp>
            <p:nvGrpSpPr>
              <p:cNvPr id="15" name="Group 14"/>
              <p:cNvGrpSpPr/>
              <p:nvPr/>
            </p:nvGrpSpPr>
            <p:grpSpPr>
              <a:xfrm>
                <a:off x="4273287" y="997035"/>
                <a:ext cx="296929" cy="325170"/>
                <a:chOff x="4656708" y="3040460"/>
                <a:chExt cx="546500" cy="542498"/>
              </a:xfrm>
            </p:grpSpPr>
            <p:sp>
              <p:nvSpPr>
                <p:cNvPr id="18" name="Oval 17"/>
                <p:cNvSpPr/>
                <p:nvPr/>
              </p:nvSpPr>
              <p:spPr>
                <a:xfrm>
                  <a:off x="4656708" y="3047999"/>
                  <a:ext cx="499206" cy="53495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9" name="Picture 2" descr="Image result for POINTING FINGE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8" b="92889" l="2667" r="97333"/>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660710" y="3040460"/>
                  <a:ext cx="542498" cy="542498"/>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p:cNvSpPr txBox="1"/>
              <p:nvPr/>
            </p:nvSpPr>
            <p:spPr>
              <a:xfrm>
                <a:off x="3898675" y="825166"/>
                <a:ext cx="455574" cy="646331"/>
              </a:xfrm>
              <a:prstGeom prst="rect">
                <a:avLst/>
              </a:prstGeom>
              <a:noFill/>
            </p:spPr>
            <p:txBody>
              <a:bodyPr wrap="none" rtlCol="0">
                <a:spAutoFit/>
              </a:bodyPr>
              <a:lstStyle/>
              <a:p>
                <a:r>
                  <a:rPr lang="en-US" sz="3600" dirty="0">
                    <a:solidFill>
                      <a:srgbClr val="C00000"/>
                    </a:solidFill>
                    <a:latin typeface="Berlin Sans FB" panose="020E0602020502020306" pitchFamily="34" charset="0"/>
                  </a:rPr>
                  <a:t>Y</a:t>
                </a:r>
              </a:p>
            </p:txBody>
          </p:sp>
          <p:sp>
            <p:nvSpPr>
              <p:cNvPr id="17" name="TextBox 16"/>
              <p:cNvSpPr txBox="1"/>
              <p:nvPr/>
            </p:nvSpPr>
            <p:spPr>
              <a:xfrm>
                <a:off x="4481799" y="839564"/>
                <a:ext cx="489236" cy="646331"/>
              </a:xfrm>
              <a:prstGeom prst="rect">
                <a:avLst/>
              </a:prstGeom>
              <a:noFill/>
            </p:spPr>
            <p:txBody>
              <a:bodyPr wrap="none" rtlCol="0">
                <a:spAutoFit/>
              </a:bodyPr>
              <a:lstStyle/>
              <a:p>
                <a:r>
                  <a:rPr lang="en-US" sz="3600" dirty="0">
                    <a:solidFill>
                      <a:srgbClr val="C00000"/>
                    </a:solidFill>
                    <a:latin typeface="Berlin Sans FB" panose="020E0602020502020306" pitchFamily="34" charset="0"/>
                  </a:rPr>
                  <a:t>U</a:t>
                </a:r>
              </a:p>
            </p:txBody>
          </p:sp>
        </p:grpSp>
      </p:grpSp>
    </p:spTree>
    <p:extLst>
      <p:ext uri="{BB962C8B-B14F-4D97-AF65-F5344CB8AC3E}">
        <p14:creationId xmlns:p14="http://schemas.microsoft.com/office/powerpoint/2010/main" val="7261244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6AD1EA6-B911-4483-9F4B-A66A1155DA22}"/>
              </a:ext>
            </a:extLst>
          </p:cNvPr>
          <p:cNvGrpSpPr/>
          <p:nvPr/>
        </p:nvGrpSpPr>
        <p:grpSpPr>
          <a:xfrm>
            <a:off x="193964" y="506135"/>
            <a:ext cx="3876675" cy="954107"/>
            <a:chOff x="0" y="381000"/>
            <a:chExt cx="3876675" cy="954107"/>
          </a:xfrm>
        </p:grpSpPr>
        <p:sp>
          <p:nvSpPr>
            <p:cNvPr id="7" name="Rectangle 6">
              <a:extLst>
                <a:ext uri="{FF2B5EF4-FFF2-40B4-BE49-F238E27FC236}">
                  <a16:creationId xmlns:a16="http://schemas.microsoft.com/office/drawing/2014/main" id="{9F9EB2ED-7A41-427D-AB1B-3B458AD69091}"/>
                </a:ext>
              </a:extLst>
            </p:cNvPr>
            <p:cNvSpPr/>
            <p:nvPr/>
          </p:nvSpPr>
          <p:spPr>
            <a:xfrm>
              <a:off x="0" y="465138"/>
              <a:ext cx="3876675" cy="354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D20A76D-424A-4492-A7D8-DE020DDADF54}"/>
                </a:ext>
              </a:extLst>
            </p:cNvPr>
            <p:cNvSpPr txBox="1"/>
            <p:nvPr/>
          </p:nvSpPr>
          <p:spPr>
            <a:xfrm>
              <a:off x="76200" y="381000"/>
              <a:ext cx="3800475" cy="954107"/>
            </a:xfrm>
            <a:prstGeom prst="rect">
              <a:avLst/>
            </a:prstGeom>
            <a:noFill/>
          </p:spPr>
          <p:txBody>
            <a:bodyPr wrap="square" rtlCol="0">
              <a:spAutoFit/>
            </a:bodyPr>
            <a:lstStyle/>
            <a:p>
              <a:r>
                <a:rPr lang="en-US" sz="2800" dirty="0">
                  <a:solidFill>
                    <a:schemeClr val="bg1"/>
                  </a:solidFill>
                  <a:latin typeface="Aharoni" panose="02010803020104030203" pitchFamily="2" charset="-79"/>
                  <a:cs typeface="Aharoni" panose="02010803020104030203" pitchFamily="2" charset="-79"/>
                </a:rPr>
                <a:t>CARES Act Overview</a:t>
              </a:r>
            </a:p>
            <a:p>
              <a:endParaRPr lang="en-US" sz="2800" dirty="0">
                <a:solidFill>
                  <a:schemeClr val="bg1"/>
                </a:solidFill>
                <a:latin typeface="Aharoni" panose="02010803020104030203" pitchFamily="2" charset="-79"/>
                <a:cs typeface="Aharoni" panose="02010803020104030203" pitchFamily="2" charset="-79"/>
              </a:endParaRPr>
            </a:p>
          </p:txBody>
        </p:sp>
      </p:grpSp>
      <p:sp>
        <p:nvSpPr>
          <p:cNvPr id="2" name="TextBox 1">
            <a:extLst>
              <a:ext uri="{FF2B5EF4-FFF2-40B4-BE49-F238E27FC236}">
                <a16:creationId xmlns:a16="http://schemas.microsoft.com/office/drawing/2014/main" id="{285DE1DB-5C47-40FD-B120-B8DAC3627A77}"/>
              </a:ext>
            </a:extLst>
          </p:cNvPr>
          <p:cNvSpPr txBox="1"/>
          <p:nvPr/>
        </p:nvSpPr>
        <p:spPr>
          <a:xfrm>
            <a:off x="774441" y="1460242"/>
            <a:ext cx="11229392" cy="4401205"/>
          </a:xfrm>
          <a:prstGeom prst="rect">
            <a:avLst/>
          </a:prstGeom>
          <a:noFill/>
        </p:spPr>
        <p:txBody>
          <a:bodyPr wrap="square" rtlCol="0">
            <a:spAutoFit/>
          </a:bodyPr>
          <a:lstStyle/>
          <a:p>
            <a:pPr marL="285750" indent="-285750">
              <a:buFont typeface="Arial" panose="020B0604020202020204" pitchFamily="34" charset="0"/>
              <a:buChar char="•"/>
            </a:pPr>
            <a:r>
              <a:rPr lang="en-US" sz="3200" b="1" i="0" dirty="0">
                <a:solidFill>
                  <a:srgbClr val="000000"/>
                </a:solidFill>
                <a:effectLst/>
                <a:latin typeface="museo_sans_300"/>
              </a:rPr>
              <a:t>The Coronavirus Aid, Relief and Economic Security (CARES) Act </a:t>
            </a:r>
            <a:r>
              <a:rPr lang="en-US" sz="3200" b="0" i="0" dirty="0">
                <a:solidFill>
                  <a:srgbClr val="000000"/>
                </a:solidFill>
                <a:effectLst/>
                <a:latin typeface="museo_sans_300"/>
              </a:rPr>
              <a:t>was passed by the U.S. Government in March 2020, to provide support in the wake of the coronavirus public health crisis and associated economic fallout. </a:t>
            </a:r>
          </a:p>
          <a:p>
            <a:endParaRPr lang="en-US" sz="3200" b="0" i="0" dirty="0">
              <a:solidFill>
                <a:srgbClr val="000000"/>
              </a:solidFill>
              <a:effectLst/>
              <a:latin typeface="museo_sans_300"/>
            </a:endParaRPr>
          </a:p>
          <a:p>
            <a:pPr marL="285750" indent="-285750">
              <a:buFont typeface="Arial" panose="020B0604020202020204" pitchFamily="34" charset="0"/>
              <a:buChar char="•"/>
            </a:pPr>
            <a:r>
              <a:rPr lang="en-US" sz="3200" b="0" i="0" dirty="0">
                <a:solidFill>
                  <a:srgbClr val="000000"/>
                </a:solidFill>
                <a:effectLst/>
                <a:latin typeface="museo_sans_300"/>
              </a:rPr>
              <a:t>One section of the CARES Act established the </a:t>
            </a:r>
            <a:r>
              <a:rPr lang="en-US" sz="3200" b="1" i="0" dirty="0">
                <a:solidFill>
                  <a:srgbClr val="000000"/>
                </a:solidFill>
                <a:effectLst/>
                <a:latin typeface="museo_sans_300"/>
              </a:rPr>
              <a:t>Higher Education Emergency Relief Fund (HEERF), </a:t>
            </a:r>
            <a:r>
              <a:rPr lang="en-US" sz="3200" b="0" i="0" dirty="0">
                <a:solidFill>
                  <a:srgbClr val="000000"/>
                </a:solidFill>
                <a:effectLst/>
                <a:latin typeface="museo_sans_300"/>
              </a:rPr>
              <a:t>which provides funding to the nation's colleges and universities.</a:t>
            </a:r>
          </a:p>
          <a:p>
            <a:endParaRPr lang="en-US" sz="2400" dirty="0"/>
          </a:p>
        </p:txBody>
      </p:sp>
    </p:spTree>
    <p:extLst>
      <p:ext uri="{BB962C8B-B14F-4D97-AF65-F5344CB8AC3E}">
        <p14:creationId xmlns:p14="http://schemas.microsoft.com/office/powerpoint/2010/main" val="42665624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6AD1EA6-B911-4483-9F4B-A66A1155DA22}"/>
              </a:ext>
            </a:extLst>
          </p:cNvPr>
          <p:cNvGrpSpPr/>
          <p:nvPr/>
        </p:nvGrpSpPr>
        <p:grpSpPr>
          <a:xfrm>
            <a:off x="332510" y="546700"/>
            <a:ext cx="3332018" cy="954107"/>
            <a:chOff x="0" y="381000"/>
            <a:chExt cx="3876675" cy="954107"/>
          </a:xfrm>
        </p:grpSpPr>
        <p:sp>
          <p:nvSpPr>
            <p:cNvPr id="7" name="Rectangle 6">
              <a:extLst>
                <a:ext uri="{FF2B5EF4-FFF2-40B4-BE49-F238E27FC236}">
                  <a16:creationId xmlns:a16="http://schemas.microsoft.com/office/drawing/2014/main" id="{9F9EB2ED-7A41-427D-AB1B-3B458AD69091}"/>
                </a:ext>
              </a:extLst>
            </p:cNvPr>
            <p:cNvSpPr/>
            <p:nvPr/>
          </p:nvSpPr>
          <p:spPr>
            <a:xfrm>
              <a:off x="0" y="465138"/>
              <a:ext cx="3876675" cy="354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D20A76D-424A-4492-A7D8-DE020DDADF54}"/>
                </a:ext>
              </a:extLst>
            </p:cNvPr>
            <p:cNvSpPr txBox="1"/>
            <p:nvPr/>
          </p:nvSpPr>
          <p:spPr>
            <a:xfrm>
              <a:off x="76200" y="381000"/>
              <a:ext cx="3800475" cy="954107"/>
            </a:xfrm>
            <a:prstGeom prst="rect">
              <a:avLst/>
            </a:prstGeom>
            <a:noFill/>
          </p:spPr>
          <p:txBody>
            <a:bodyPr wrap="square" rtlCol="0">
              <a:spAutoFit/>
            </a:bodyPr>
            <a:lstStyle/>
            <a:p>
              <a:r>
                <a:rPr lang="en-US" sz="2800" dirty="0">
                  <a:solidFill>
                    <a:schemeClr val="bg1"/>
                  </a:solidFill>
                  <a:latin typeface="Aharoni" panose="02010803020104030203" pitchFamily="2" charset="-79"/>
                  <a:cs typeface="Aharoni" panose="02010803020104030203" pitchFamily="2" charset="-79"/>
                </a:rPr>
                <a:t>CARES Act Overview</a:t>
              </a:r>
            </a:p>
            <a:p>
              <a:endParaRPr lang="en-US" sz="2800" dirty="0">
                <a:solidFill>
                  <a:schemeClr val="bg1"/>
                </a:solidFill>
                <a:latin typeface="Aharoni" panose="02010803020104030203" pitchFamily="2" charset="-79"/>
                <a:cs typeface="Aharoni" panose="02010803020104030203" pitchFamily="2" charset="-79"/>
              </a:endParaRPr>
            </a:p>
          </p:txBody>
        </p:sp>
      </p:grpSp>
      <p:sp>
        <p:nvSpPr>
          <p:cNvPr id="2" name="TextBox 1">
            <a:extLst>
              <a:ext uri="{FF2B5EF4-FFF2-40B4-BE49-F238E27FC236}">
                <a16:creationId xmlns:a16="http://schemas.microsoft.com/office/drawing/2014/main" id="{285DE1DB-5C47-40FD-B120-B8DAC3627A77}"/>
              </a:ext>
            </a:extLst>
          </p:cNvPr>
          <p:cNvSpPr txBox="1"/>
          <p:nvPr/>
        </p:nvSpPr>
        <p:spPr>
          <a:xfrm>
            <a:off x="1254967" y="1634122"/>
            <a:ext cx="10189029" cy="3908762"/>
          </a:xfrm>
          <a:prstGeom prst="rect">
            <a:avLst/>
          </a:prstGeom>
          <a:noFill/>
        </p:spPr>
        <p:txBody>
          <a:bodyPr wrap="square" rtlCol="0">
            <a:spAutoFit/>
          </a:bodyPr>
          <a:lstStyle/>
          <a:p>
            <a:r>
              <a:rPr lang="en-US" sz="3200" b="1" u="sng" dirty="0">
                <a:solidFill>
                  <a:srgbClr val="000000"/>
                </a:solidFill>
                <a:latin typeface="museo_sans_300"/>
              </a:rPr>
              <a:t>HEERF</a:t>
            </a:r>
            <a:r>
              <a:rPr lang="en-US" sz="3200" u="sng" dirty="0">
                <a:solidFill>
                  <a:srgbClr val="000000"/>
                </a:solidFill>
                <a:latin typeface="museo_sans_300"/>
              </a:rPr>
              <a:t> primary uses:</a:t>
            </a:r>
          </a:p>
          <a:p>
            <a:pPr marL="914400" lvl="1" indent="-457200">
              <a:buFont typeface="+mj-lt"/>
              <a:buAutoNum type="arabicPeriod"/>
            </a:pPr>
            <a:r>
              <a:rPr lang="en-US" sz="3200" dirty="0">
                <a:solidFill>
                  <a:srgbClr val="000000"/>
                </a:solidFill>
                <a:latin typeface="museo_sans_300"/>
              </a:rPr>
              <a:t>P</a:t>
            </a:r>
            <a:r>
              <a:rPr lang="en-US" sz="3200" b="0" i="0" dirty="0">
                <a:solidFill>
                  <a:srgbClr val="000000"/>
                </a:solidFill>
                <a:effectLst/>
                <a:latin typeface="museo_sans_300"/>
              </a:rPr>
              <a:t>rovide no </a:t>
            </a:r>
            <a:r>
              <a:rPr lang="en-US" sz="3200" dirty="0">
                <a:solidFill>
                  <a:srgbClr val="000000"/>
                </a:solidFill>
                <a:latin typeface="museo_sans_300"/>
              </a:rPr>
              <a:t>less than 50% of its total HEERF funding for </a:t>
            </a:r>
            <a:r>
              <a:rPr lang="en-US" sz="3200" b="0" i="0" dirty="0">
                <a:solidFill>
                  <a:srgbClr val="000000"/>
                </a:solidFill>
                <a:effectLst/>
                <a:latin typeface="museo_sans_300"/>
              </a:rPr>
              <a:t>emergency grants to students.</a:t>
            </a:r>
          </a:p>
          <a:p>
            <a:pPr marL="914400" lvl="1" indent="-457200">
              <a:buFont typeface="+mj-lt"/>
              <a:buAutoNum type="arabicPeriod"/>
            </a:pPr>
            <a:endParaRPr lang="en-US" sz="3200" dirty="0">
              <a:solidFill>
                <a:srgbClr val="000000"/>
              </a:solidFill>
              <a:latin typeface="museo_sans_300"/>
            </a:endParaRPr>
          </a:p>
          <a:p>
            <a:pPr marL="914400" lvl="1" indent="-457200">
              <a:buFont typeface="+mj-lt"/>
              <a:buAutoNum type="arabicPeriod"/>
            </a:pPr>
            <a:r>
              <a:rPr lang="en-US" sz="3200" dirty="0">
                <a:solidFill>
                  <a:srgbClr val="000000"/>
                </a:solidFill>
                <a:latin typeface="museo_sans_300"/>
              </a:rPr>
              <a:t>C</a:t>
            </a:r>
            <a:r>
              <a:rPr lang="en-US" sz="3200" b="0" i="0" dirty="0">
                <a:solidFill>
                  <a:srgbClr val="000000"/>
                </a:solidFill>
                <a:effectLst/>
                <a:latin typeface="museo_sans_300"/>
              </a:rPr>
              <a:t>over a portion of specific unbudgeted costs and lost revenue due to the disruption of campus activities due to the COVID-19 pandemic. </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41175754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03798C4-FE06-4626-ADEB-06725A505BE7}"/>
              </a:ext>
            </a:extLst>
          </p:cNvPr>
          <p:cNvGrpSpPr/>
          <p:nvPr/>
        </p:nvGrpSpPr>
        <p:grpSpPr>
          <a:xfrm>
            <a:off x="200892" y="519136"/>
            <a:ext cx="3068782" cy="1015663"/>
            <a:chOff x="0" y="373664"/>
            <a:chExt cx="3876675" cy="1015663"/>
          </a:xfrm>
        </p:grpSpPr>
        <p:sp>
          <p:nvSpPr>
            <p:cNvPr id="4" name="Rectangle 3">
              <a:extLst>
                <a:ext uri="{FF2B5EF4-FFF2-40B4-BE49-F238E27FC236}">
                  <a16:creationId xmlns:a16="http://schemas.microsoft.com/office/drawing/2014/main" id="{844E08C4-2107-4288-AF38-5C84C6CFAB1F}"/>
                </a:ext>
              </a:extLst>
            </p:cNvPr>
            <p:cNvSpPr/>
            <p:nvPr/>
          </p:nvSpPr>
          <p:spPr>
            <a:xfrm>
              <a:off x="0" y="465138"/>
              <a:ext cx="3876675" cy="354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22DF3BE-9EC2-4664-B810-FF01A20B1847}"/>
                </a:ext>
              </a:extLst>
            </p:cNvPr>
            <p:cNvSpPr txBox="1"/>
            <p:nvPr/>
          </p:nvSpPr>
          <p:spPr>
            <a:xfrm>
              <a:off x="65994" y="373664"/>
              <a:ext cx="3744686" cy="1015663"/>
            </a:xfrm>
            <a:prstGeom prst="rect">
              <a:avLst/>
            </a:prstGeom>
            <a:noFill/>
          </p:spPr>
          <p:txBody>
            <a:bodyPr wrap="square" rtlCol="0">
              <a:spAutoFit/>
            </a:bodyPr>
            <a:lstStyle/>
            <a:p>
              <a:r>
                <a:rPr lang="en-US" sz="2400" dirty="0">
                  <a:solidFill>
                    <a:schemeClr val="bg1"/>
                  </a:solidFill>
                  <a:latin typeface="Aharoni" panose="02010803020104030203" pitchFamily="2" charset="-79"/>
                  <a:cs typeface="Aharoni" panose="02010803020104030203" pitchFamily="2" charset="-79"/>
                </a:rPr>
                <a:t>CSUEB HEERF Round </a:t>
              </a:r>
              <a:r>
                <a:rPr lang="en-US" sz="3200" dirty="0">
                  <a:solidFill>
                    <a:schemeClr val="bg1"/>
                  </a:solidFill>
                  <a:latin typeface="Aharoni" panose="02010803020104030203" pitchFamily="2" charset="-79"/>
                  <a:cs typeface="Aharoni" panose="02010803020104030203" pitchFamily="2" charset="-79"/>
                </a:rPr>
                <a:t>1</a:t>
              </a:r>
            </a:p>
            <a:p>
              <a:endParaRPr lang="en-US" sz="2800" dirty="0">
                <a:solidFill>
                  <a:schemeClr val="bg1"/>
                </a:solidFill>
                <a:latin typeface="Aharoni" panose="02010803020104030203" pitchFamily="2" charset="-79"/>
                <a:cs typeface="Aharoni" panose="02010803020104030203" pitchFamily="2" charset="-79"/>
              </a:endParaRPr>
            </a:p>
          </p:txBody>
        </p:sp>
      </p:grpSp>
      <p:graphicFrame>
        <p:nvGraphicFramePr>
          <p:cNvPr id="10" name="Table 9">
            <a:extLst>
              <a:ext uri="{FF2B5EF4-FFF2-40B4-BE49-F238E27FC236}">
                <a16:creationId xmlns:a16="http://schemas.microsoft.com/office/drawing/2014/main" id="{312E3F9B-D9BF-4827-BD2B-6EAE7AB77B92}"/>
              </a:ext>
            </a:extLst>
          </p:cNvPr>
          <p:cNvGraphicFramePr>
            <a:graphicFrameLocks noGrp="1"/>
          </p:cNvGraphicFramePr>
          <p:nvPr>
            <p:extLst/>
          </p:nvPr>
        </p:nvGraphicFramePr>
        <p:xfrm>
          <a:off x="1017037" y="1406241"/>
          <a:ext cx="10039739" cy="4090480"/>
        </p:xfrm>
        <a:graphic>
          <a:graphicData uri="http://schemas.openxmlformats.org/drawingml/2006/table">
            <a:tbl>
              <a:tblPr/>
              <a:tblGrid>
                <a:gridCol w="5150953">
                  <a:extLst>
                    <a:ext uri="{9D8B030D-6E8A-4147-A177-3AD203B41FA5}">
                      <a16:colId xmlns:a16="http://schemas.microsoft.com/office/drawing/2014/main" val="639067132"/>
                    </a:ext>
                  </a:extLst>
                </a:gridCol>
                <a:gridCol w="2690279">
                  <a:extLst>
                    <a:ext uri="{9D8B030D-6E8A-4147-A177-3AD203B41FA5}">
                      <a16:colId xmlns:a16="http://schemas.microsoft.com/office/drawing/2014/main" val="3114504910"/>
                    </a:ext>
                  </a:extLst>
                </a:gridCol>
                <a:gridCol w="2198507">
                  <a:extLst>
                    <a:ext uri="{9D8B030D-6E8A-4147-A177-3AD203B41FA5}">
                      <a16:colId xmlns:a16="http://schemas.microsoft.com/office/drawing/2014/main" val="2010700601"/>
                    </a:ext>
                  </a:extLst>
                </a:gridCol>
              </a:tblGrid>
              <a:tr h="935906">
                <a:tc>
                  <a:txBody>
                    <a:bodyPr/>
                    <a:lstStyle/>
                    <a:p>
                      <a:pPr algn="ctr" fontAlgn="b"/>
                      <a:r>
                        <a:rPr lang="en-US" sz="2800" b="1" i="0" u="none" strike="noStrike" dirty="0">
                          <a:solidFill>
                            <a:srgbClr val="000000"/>
                          </a:solidFill>
                          <a:effectLst/>
                          <a:latin typeface="museo_sans_300"/>
                        </a:rPr>
                        <a:t>HEERF Grant</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1" i="0" u="none" strike="noStrike" dirty="0">
                          <a:solidFill>
                            <a:srgbClr val="000000"/>
                          </a:solidFill>
                          <a:effectLst/>
                          <a:latin typeface="museo_sans_300"/>
                        </a:rPr>
                        <a:t>Amount Received</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1" i="0" u="none" strike="noStrike">
                          <a:solidFill>
                            <a:srgbClr val="000000"/>
                          </a:solidFill>
                          <a:effectLst/>
                          <a:latin typeface="museo_sans_300"/>
                        </a:rPr>
                        <a:t>Date Received</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6218823"/>
                  </a:ext>
                </a:extLst>
              </a:tr>
              <a:tr h="739556">
                <a:tc>
                  <a:txBody>
                    <a:bodyPr/>
                    <a:lstStyle/>
                    <a:p>
                      <a:pPr algn="l" fontAlgn="b"/>
                      <a:r>
                        <a:rPr lang="en-US" sz="2800" b="0" i="0" u="none" strike="noStrike" dirty="0">
                          <a:solidFill>
                            <a:srgbClr val="000000"/>
                          </a:solidFill>
                          <a:effectLst/>
                          <a:latin typeface="museo_sans_300"/>
                        </a:rPr>
                        <a:t>Student Emergency Grants</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effectLst/>
                          <a:latin typeface="museo_sans_300"/>
                        </a:rPr>
                        <a:t>$7,308,674 </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effectLst/>
                          <a:latin typeface="museo_sans_300"/>
                        </a:rPr>
                        <a:t>04/25/20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9109523"/>
                  </a:ext>
                </a:extLst>
              </a:tr>
              <a:tr h="739556">
                <a:tc>
                  <a:txBody>
                    <a:bodyPr/>
                    <a:lstStyle/>
                    <a:p>
                      <a:pPr algn="l" fontAlgn="b"/>
                      <a:r>
                        <a:rPr lang="en-US" sz="2800" b="0" i="0" u="none" strike="noStrike" dirty="0">
                          <a:solidFill>
                            <a:srgbClr val="000000"/>
                          </a:solidFill>
                          <a:effectLst/>
                          <a:latin typeface="museo_sans_300"/>
                        </a:rPr>
                        <a:t>Institutional portion - </a:t>
                      </a:r>
                      <a:r>
                        <a:rPr lang="en-US" sz="2000" b="0" i="1" u="none" strike="noStrike" dirty="0">
                          <a:solidFill>
                            <a:srgbClr val="000000"/>
                          </a:solidFill>
                          <a:effectLst/>
                          <a:latin typeface="museo_sans_300"/>
                        </a:rPr>
                        <a:t>18004 a(1)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effectLst/>
                          <a:latin typeface="museo_sans_300"/>
                        </a:rPr>
                        <a:t>$7,308,673 </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effectLst/>
                          <a:latin typeface="museo_sans_300"/>
                        </a:rPr>
                        <a:t>05/06/20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6290681"/>
                  </a:ext>
                </a:extLst>
              </a:tr>
              <a:tr h="935906">
                <a:tc>
                  <a:txBody>
                    <a:bodyPr/>
                    <a:lstStyle/>
                    <a:p>
                      <a:pPr algn="l" fontAlgn="b"/>
                      <a:r>
                        <a:rPr lang="en-US" sz="2800" b="0" i="0" u="none" strike="noStrike" dirty="0">
                          <a:solidFill>
                            <a:srgbClr val="000000"/>
                          </a:solidFill>
                          <a:effectLst/>
                          <a:latin typeface="museo_sans_300"/>
                        </a:rPr>
                        <a:t>Minority Serving Institution (MSI) - </a:t>
                      </a:r>
                      <a:r>
                        <a:rPr lang="en-US" sz="2000" b="0" i="1" u="none" strike="noStrike" dirty="0">
                          <a:solidFill>
                            <a:srgbClr val="000000"/>
                          </a:solidFill>
                          <a:effectLst/>
                          <a:latin typeface="museo_sans_300"/>
                        </a:rPr>
                        <a:t>18004 a(2)</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effectLst/>
                          <a:latin typeface="museo_sans_300"/>
                        </a:rPr>
                        <a:t>$1,128,222 </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effectLst/>
                          <a:latin typeface="museo_sans_300"/>
                        </a:rPr>
                        <a:t>05/31/20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9976306"/>
                  </a:ext>
                </a:extLst>
              </a:tr>
              <a:tr h="739556">
                <a:tc>
                  <a:txBody>
                    <a:bodyPr/>
                    <a:lstStyle/>
                    <a:p>
                      <a:pPr algn="r" fontAlgn="b"/>
                      <a:r>
                        <a:rPr lang="en-US" sz="2800" b="1" i="0" u="none" strike="noStrike">
                          <a:solidFill>
                            <a:srgbClr val="000000"/>
                          </a:solidFill>
                          <a:effectLst/>
                          <a:latin typeface="museo_sans_300"/>
                        </a:rPr>
                        <a:t>Total</a:t>
                      </a:r>
                    </a:p>
                  </a:txBody>
                  <a:tcPr marL="3810" marR="3810" marT="381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2800" b="1" i="0" u="none" strike="noStrike">
                          <a:solidFill>
                            <a:srgbClr val="000000"/>
                          </a:solidFill>
                          <a:effectLst/>
                          <a:latin typeface="museo_sans_300"/>
                        </a:rPr>
                        <a:t>$15,745,569 </a:t>
                      </a:r>
                    </a:p>
                  </a:txBody>
                  <a:tcPr marL="3810" marR="3810" marT="381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2800" b="0" i="0" u="none" strike="noStrike" dirty="0">
                        <a:solidFill>
                          <a:srgbClr val="000000"/>
                        </a:solidFill>
                        <a:effectLst/>
                        <a:latin typeface="museo_sans_300"/>
                      </a:endParaRPr>
                    </a:p>
                  </a:txBody>
                  <a:tcPr marL="3810" marR="3810" marT="381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36287957"/>
                  </a:ext>
                </a:extLst>
              </a:tr>
            </a:tbl>
          </a:graphicData>
        </a:graphic>
      </p:graphicFrame>
    </p:spTree>
    <p:extLst>
      <p:ext uri="{BB962C8B-B14F-4D97-AF65-F5344CB8AC3E}">
        <p14:creationId xmlns:p14="http://schemas.microsoft.com/office/powerpoint/2010/main" val="7708390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03798C4-FE06-4626-ADEB-06725A505BE7}"/>
              </a:ext>
            </a:extLst>
          </p:cNvPr>
          <p:cNvGrpSpPr/>
          <p:nvPr/>
        </p:nvGrpSpPr>
        <p:grpSpPr>
          <a:xfrm>
            <a:off x="229118" y="270163"/>
            <a:ext cx="3876675" cy="954107"/>
            <a:chOff x="0" y="381000"/>
            <a:chExt cx="3876675" cy="954107"/>
          </a:xfrm>
        </p:grpSpPr>
        <p:sp>
          <p:nvSpPr>
            <p:cNvPr id="4" name="Rectangle 3">
              <a:extLst>
                <a:ext uri="{FF2B5EF4-FFF2-40B4-BE49-F238E27FC236}">
                  <a16:creationId xmlns:a16="http://schemas.microsoft.com/office/drawing/2014/main" id="{844E08C4-2107-4288-AF38-5C84C6CFAB1F}"/>
                </a:ext>
              </a:extLst>
            </p:cNvPr>
            <p:cNvSpPr/>
            <p:nvPr/>
          </p:nvSpPr>
          <p:spPr>
            <a:xfrm>
              <a:off x="0" y="465138"/>
              <a:ext cx="3876675" cy="354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22DF3BE-9EC2-4664-B810-FF01A20B1847}"/>
                </a:ext>
              </a:extLst>
            </p:cNvPr>
            <p:cNvSpPr txBox="1"/>
            <p:nvPr/>
          </p:nvSpPr>
          <p:spPr>
            <a:xfrm>
              <a:off x="76200" y="381000"/>
              <a:ext cx="3800475" cy="954107"/>
            </a:xfrm>
            <a:prstGeom prst="rect">
              <a:avLst/>
            </a:prstGeom>
            <a:noFill/>
          </p:spPr>
          <p:txBody>
            <a:bodyPr wrap="square" rtlCol="0">
              <a:spAutoFit/>
            </a:bodyPr>
            <a:lstStyle/>
            <a:p>
              <a:r>
                <a:rPr lang="en-US" sz="2800" dirty="0">
                  <a:solidFill>
                    <a:schemeClr val="bg1"/>
                  </a:solidFill>
                  <a:latin typeface="Aharoni" panose="02010803020104030203" pitchFamily="2" charset="-79"/>
                  <a:cs typeface="Aharoni" panose="02010803020104030203" pitchFamily="2" charset="-79"/>
                </a:rPr>
                <a:t>WORKFLOW</a:t>
              </a:r>
            </a:p>
            <a:p>
              <a:endParaRPr lang="en-US" sz="2800" dirty="0">
                <a:solidFill>
                  <a:schemeClr val="bg1"/>
                </a:solidFill>
                <a:latin typeface="Aharoni" panose="02010803020104030203" pitchFamily="2" charset="-79"/>
                <a:cs typeface="Aharoni" panose="02010803020104030203" pitchFamily="2" charset="-79"/>
              </a:endParaRPr>
            </a:p>
          </p:txBody>
        </p:sp>
      </p:grpSp>
      <p:pic>
        <p:nvPicPr>
          <p:cNvPr id="10" name="Picture 9">
            <a:extLst>
              <a:ext uri="{FF2B5EF4-FFF2-40B4-BE49-F238E27FC236}">
                <a16:creationId xmlns:a16="http://schemas.microsoft.com/office/drawing/2014/main" id="{39005198-3E04-4594-B934-1B84DEF95923}"/>
              </a:ext>
            </a:extLst>
          </p:cNvPr>
          <p:cNvPicPr>
            <a:picLocks noChangeAspect="1"/>
          </p:cNvPicPr>
          <p:nvPr/>
        </p:nvPicPr>
        <p:blipFill>
          <a:blip r:embed="rId3"/>
          <a:stretch>
            <a:fillRect/>
          </a:stretch>
        </p:blipFill>
        <p:spPr>
          <a:xfrm>
            <a:off x="4334912" y="465138"/>
            <a:ext cx="7659169" cy="5953956"/>
          </a:xfrm>
          <a:prstGeom prst="rect">
            <a:avLst/>
          </a:prstGeom>
        </p:spPr>
      </p:pic>
      <p:sp>
        <p:nvSpPr>
          <p:cNvPr id="11" name="Arrow: Right 10">
            <a:extLst>
              <a:ext uri="{FF2B5EF4-FFF2-40B4-BE49-F238E27FC236}">
                <a16:creationId xmlns:a16="http://schemas.microsoft.com/office/drawing/2014/main" id="{00BB76AF-4D8D-4543-AC0F-85134294EAE8}"/>
              </a:ext>
            </a:extLst>
          </p:cNvPr>
          <p:cNvSpPr/>
          <p:nvPr/>
        </p:nvSpPr>
        <p:spPr>
          <a:xfrm>
            <a:off x="2805344" y="2571936"/>
            <a:ext cx="1071331"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38135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03798C4-FE06-4626-ADEB-06725A505BE7}"/>
              </a:ext>
            </a:extLst>
          </p:cNvPr>
          <p:cNvGrpSpPr/>
          <p:nvPr/>
        </p:nvGrpSpPr>
        <p:grpSpPr>
          <a:xfrm>
            <a:off x="270163" y="290741"/>
            <a:ext cx="3048001" cy="1015663"/>
            <a:chOff x="0" y="401578"/>
            <a:chExt cx="3876675" cy="1015663"/>
          </a:xfrm>
        </p:grpSpPr>
        <p:sp>
          <p:nvSpPr>
            <p:cNvPr id="4" name="Rectangle 3">
              <a:extLst>
                <a:ext uri="{FF2B5EF4-FFF2-40B4-BE49-F238E27FC236}">
                  <a16:creationId xmlns:a16="http://schemas.microsoft.com/office/drawing/2014/main" id="{844E08C4-2107-4288-AF38-5C84C6CFAB1F}"/>
                </a:ext>
              </a:extLst>
            </p:cNvPr>
            <p:cNvSpPr/>
            <p:nvPr/>
          </p:nvSpPr>
          <p:spPr>
            <a:xfrm>
              <a:off x="0" y="465138"/>
              <a:ext cx="3876675" cy="354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22DF3BE-9EC2-4664-B810-FF01A20B1847}"/>
                </a:ext>
              </a:extLst>
            </p:cNvPr>
            <p:cNvSpPr txBox="1"/>
            <p:nvPr/>
          </p:nvSpPr>
          <p:spPr>
            <a:xfrm>
              <a:off x="65994" y="401578"/>
              <a:ext cx="3744686" cy="1015663"/>
            </a:xfrm>
            <a:prstGeom prst="rect">
              <a:avLst/>
            </a:prstGeom>
            <a:noFill/>
          </p:spPr>
          <p:txBody>
            <a:bodyPr wrap="square" rtlCol="0">
              <a:spAutoFit/>
            </a:bodyPr>
            <a:lstStyle/>
            <a:p>
              <a:r>
                <a:rPr lang="en-US" sz="2400" dirty="0">
                  <a:solidFill>
                    <a:schemeClr val="bg1"/>
                  </a:solidFill>
                  <a:latin typeface="Aharoni" panose="02010803020104030203" pitchFamily="2" charset="-79"/>
                  <a:cs typeface="Aharoni" panose="02010803020104030203" pitchFamily="2" charset="-79"/>
                </a:rPr>
                <a:t>CSUEB HEERF Round </a:t>
              </a:r>
              <a:r>
                <a:rPr lang="en-US" sz="3200" dirty="0">
                  <a:solidFill>
                    <a:schemeClr val="bg1"/>
                  </a:solidFill>
                  <a:latin typeface="Aharoni" panose="02010803020104030203" pitchFamily="2" charset="-79"/>
                  <a:cs typeface="Aharoni" panose="02010803020104030203" pitchFamily="2" charset="-79"/>
                </a:rPr>
                <a:t>1</a:t>
              </a:r>
            </a:p>
            <a:p>
              <a:endParaRPr lang="en-US" sz="2800" dirty="0">
                <a:solidFill>
                  <a:schemeClr val="bg1"/>
                </a:solidFill>
                <a:latin typeface="Aharoni" panose="02010803020104030203" pitchFamily="2" charset="-79"/>
                <a:cs typeface="Aharoni" panose="02010803020104030203" pitchFamily="2" charset="-79"/>
              </a:endParaRPr>
            </a:p>
          </p:txBody>
        </p:sp>
      </p:grpSp>
      <p:sp>
        <p:nvSpPr>
          <p:cNvPr id="2" name="TextBox 1">
            <a:extLst>
              <a:ext uri="{FF2B5EF4-FFF2-40B4-BE49-F238E27FC236}">
                <a16:creationId xmlns:a16="http://schemas.microsoft.com/office/drawing/2014/main" id="{ACD269A4-20BC-4779-AA52-80CF4A7F8674}"/>
              </a:ext>
            </a:extLst>
          </p:cNvPr>
          <p:cNvSpPr txBox="1"/>
          <p:nvPr/>
        </p:nvSpPr>
        <p:spPr>
          <a:xfrm>
            <a:off x="677686" y="888831"/>
            <a:ext cx="11341359" cy="5663089"/>
          </a:xfrm>
          <a:prstGeom prst="rect">
            <a:avLst/>
          </a:prstGeom>
          <a:noFill/>
        </p:spPr>
        <p:txBody>
          <a:bodyPr wrap="square" rtlCol="0">
            <a:spAutoFit/>
          </a:bodyPr>
          <a:lstStyle/>
          <a:p>
            <a:r>
              <a:rPr lang="en-US" sz="2000" b="1" u="sng" dirty="0">
                <a:latin typeface="museo_sans_300"/>
              </a:rPr>
              <a:t>HEERF Institutional portion Criteria and Eligible Costs</a:t>
            </a:r>
          </a:p>
          <a:p>
            <a:pPr marL="742950" lvl="1" indent="-285750">
              <a:buFont typeface="Arial" panose="020B0604020202020204" pitchFamily="34" charset="0"/>
              <a:buChar char="•"/>
            </a:pPr>
            <a:r>
              <a:rPr lang="en-US" sz="2000" dirty="0">
                <a:latin typeface="museo_sans_300"/>
              </a:rPr>
              <a:t>Demonstrate a clear nexus to significant changes </a:t>
            </a:r>
            <a:r>
              <a:rPr lang="en-US" sz="2000" dirty="0" smtClean="0">
                <a:latin typeface="museo_sans_300"/>
              </a:rPr>
              <a:t>to </a:t>
            </a:r>
            <a:r>
              <a:rPr lang="en-US" sz="2000" dirty="0">
                <a:latin typeface="museo_sans_300"/>
              </a:rPr>
              <a:t>the delivery of instruction due to the coronavirus. </a:t>
            </a:r>
          </a:p>
          <a:p>
            <a:pPr marL="742950" lvl="1" indent="-285750">
              <a:buFont typeface="Arial" panose="020B0604020202020204" pitchFamily="34" charset="0"/>
              <a:buChar char="•"/>
            </a:pPr>
            <a:r>
              <a:rPr lang="en-US" sz="2000" dirty="0">
                <a:latin typeface="museo_sans_300"/>
              </a:rPr>
              <a:t>Expend the funds within one year of grant agreement.</a:t>
            </a:r>
          </a:p>
          <a:p>
            <a:pPr lvl="1"/>
            <a:endParaRPr lang="en-US" sz="2000" dirty="0">
              <a:latin typeface="museo_sans_300"/>
            </a:endParaRPr>
          </a:p>
          <a:p>
            <a:pPr lvl="1"/>
            <a:r>
              <a:rPr lang="en-US" sz="2000" u="sng" dirty="0">
                <a:latin typeface="museo_sans_300"/>
              </a:rPr>
              <a:t>Examples of Eligible Costs:</a:t>
            </a:r>
          </a:p>
          <a:p>
            <a:pPr marL="742950" lvl="1" indent="-285750">
              <a:buFont typeface="Arial" panose="020B0604020202020204" pitchFamily="34" charset="0"/>
              <a:buChar char="•"/>
            </a:pPr>
            <a:r>
              <a:rPr lang="en-US" sz="2000" dirty="0">
                <a:latin typeface="museo_sans_300"/>
              </a:rPr>
              <a:t>Provide emergency financial aid grants to students.</a:t>
            </a:r>
          </a:p>
          <a:p>
            <a:pPr marL="742950" lvl="1" indent="-285750">
              <a:buFont typeface="Arial" panose="020B0604020202020204" pitchFamily="34" charset="0"/>
              <a:buChar char="•"/>
            </a:pPr>
            <a:r>
              <a:rPr lang="en-US" sz="2000" dirty="0">
                <a:latin typeface="museo_sans_300"/>
              </a:rPr>
              <a:t>Refunds made to students for housing, food, or other services that Institution could no longer provide.</a:t>
            </a:r>
          </a:p>
          <a:p>
            <a:pPr marL="742950" lvl="1" indent="-285750">
              <a:buFont typeface="Arial" panose="020B0604020202020204" pitchFamily="34" charset="0"/>
              <a:buChar char="•"/>
            </a:pPr>
            <a:r>
              <a:rPr lang="en-US" sz="2000" dirty="0">
                <a:latin typeface="museo_sans_300"/>
              </a:rPr>
              <a:t>Hardware, software, or internet connectivity that Institution may have purchased on behalf of students or provided to students.</a:t>
            </a:r>
          </a:p>
          <a:p>
            <a:pPr lvl="1"/>
            <a:endParaRPr lang="en-US" sz="2000" u="sng" dirty="0">
              <a:latin typeface="museo_sans_300"/>
            </a:endParaRPr>
          </a:p>
          <a:p>
            <a:pPr lvl="1"/>
            <a:r>
              <a:rPr lang="en-US" sz="2000" u="sng" dirty="0">
                <a:latin typeface="museo_sans_300"/>
              </a:rPr>
              <a:t>Exclusions:</a:t>
            </a:r>
          </a:p>
          <a:p>
            <a:pPr marL="742950" lvl="1" indent="-285750">
              <a:buFont typeface="Arial" panose="020B0604020202020204" pitchFamily="34" charset="0"/>
              <a:buChar char="•"/>
            </a:pPr>
            <a:r>
              <a:rPr lang="en-US" sz="2000" dirty="0">
                <a:latin typeface="museo_sans_300"/>
              </a:rPr>
              <a:t>Payment to contractors for pre-enrollment activities.</a:t>
            </a:r>
          </a:p>
          <a:p>
            <a:pPr marL="742950" lvl="1" indent="-285750">
              <a:buFont typeface="Arial" panose="020B0604020202020204" pitchFamily="34" charset="0"/>
              <a:buChar char="•"/>
            </a:pPr>
            <a:r>
              <a:rPr lang="en-US" sz="2000" dirty="0">
                <a:latin typeface="museo_sans_300"/>
              </a:rPr>
              <a:t>Capital outlays associated with facilities related to athletics, sectarian instruction, or religious worship.</a:t>
            </a:r>
          </a:p>
          <a:p>
            <a:pPr marL="742950" lvl="1" indent="-285750">
              <a:buFont typeface="Arial" panose="020B0604020202020204" pitchFamily="34" charset="0"/>
              <a:buChar char="•"/>
            </a:pPr>
            <a:r>
              <a:rPr lang="en-US" sz="2000" dirty="0">
                <a:latin typeface="museo_sans_300"/>
              </a:rPr>
              <a:t>Senior administrative/executive salaries, benefits, bonuses.</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32760142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03798C4-FE06-4626-ADEB-06725A505BE7}"/>
              </a:ext>
            </a:extLst>
          </p:cNvPr>
          <p:cNvGrpSpPr/>
          <p:nvPr/>
        </p:nvGrpSpPr>
        <p:grpSpPr>
          <a:xfrm>
            <a:off x="290945" y="401373"/>
            <a:ext cx="3172691" cy="1015663"/>
            <a:chOff x="0" y="380591"/>
            <a:chExt cx="4148404" cy="1015663"/>
          </a:xfrm>
        </p:grpSpPr>
        <p:sp>
          <p:nvSpPr>
            <p:cNvPr id="4" name="Rectangle 3">
              <a:extLst>
                <a:ext uri="{FF2B5EF4-FFF2-40B4-BE49-F238E27FC236}">
                  <a16:creationId xmlns:a16="http://schemas.microsoft.com/office/drawing/2014/main" id="{844E08C4-2107-4288-AF38-5C84C6CFAB1F}"/>
                </a:ext>
              </a:extLst>
            </p:cNvPr>
            <p:cNvSpPr/>
            <p:nvPr/>
          </p:nvSpPr>
          <p:spPr>
            <a:xfrm>
              <a:off x="0" y="465138"/>
              <a:ext cx="3876675" cy="354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22DF3BE-9EC2-4664-B810-FF01A20B1847}"/>
                </a:ext>
              </a:extLst>
            </p:cNvPr>
            <p:cNvSpPr txBox="1"/>
            <p:nvPr/>
          </p:nvSpPr>
          <p:spPr>
            <a:xfrm>
              <a:off x="403718" y="380591"/>
              <a:ext cx="3744686" cy="1015663"/>
            </a:xfrm>
            <a:prstGeom prst="rect">
              <a:avLst/>
            </a:prstGeom>
            <a:noFill/>
          </p:spPr>
          <p:txBody>
            <a:bodyPr wrap="square" rtlCol="0">
              <a:spAutoFit/>
            </a:bodyPr>
            <a:lstStyle/>
            <a:p>
              <a:r>
                <a:rPr lang="en-US" sz="2400" dirty="0">
                  <a:solidFill>
                    <a:schemeClr val="bg1"/>
                  </a:solidFill>
                  <a:latin typeface="Aharoni" panose="02010803020104030203" pitchFamily="2" charset="-79"/>
                  <a:cs typeface="Aharoni" panose="02010803020104030203" pitchFamily="2" charset="-79"/>
                </a:rPr>
                <a:t>CSUEB HEERF Round </a:t>
              </a:r>
              <a:r>
                <a:rPr lang="en-US" sz="3200" dirty="0">
                  <a:solidFill>
                    <a:schemeClr val="bg1"/>
                  </a:solidFill>
                  <a:latin typeface="Aharoni" panose="02010803020104030203" pitchFamily="2" charset="-79"/>
                  <a:cs typeface="Aharoni" panose="02010803020104030203" pitchFamily="2" charset="-79"/>
                </a:rPr>
                <a:t>2</a:t>
              </a:r>
            </a:p>
            <a:p>
              <a:endParaRPr lang="en-US" sz="2800" dirty="0">
                <a:solidFill>
                  <a:schemeClr val="bg1"/>
                </a:solidFill>
                <a:latin typeface="Aharoni" panose="02010803020104030203" pitchFamily="2" charset="-79"/>
                <a:cs typeface="Aharoni" panose="02010803020104030203" pitchFamily="2" charset="-79"/>
              </a:endParaRPr>
            </a:p>
          </p:txBody>
        </p:sp>
      </p:grpSp>
      <p:sp>
        <p:nvSpPr>
          <p:cNvPr id="6" name="TextBox 5">
            <a:extLst>
              <a:ext uri="{FF2B5EF4-FFF2-40B4-BE49-F238E27FC236}">
                <a16:creationId xmlns:a16="http://schemas.microsoft.com/office/drawing/2014/main" id="{9008F720-875D-4A8A-9CF3-1A595AA394EF}"/>
              </a:ext>
            </a:extLst>
          </p:cNvPr>
          <p:cNvSpPr txBox="1"/>
          <p:nvPr/>
        </p:nvSpPr>
        <p:spPr>
          <a:xfrm>
            <a:off x="1324947" y="1182745"/>
            <a:ext cx="10277668" cy="4985980"/>
          </a:xfrm>
          <a:prstGeom prst="rect">
            <a:avLst/>
          </a:prstGeom>
          <a:noFill/>
        </p:spPr>
        <p:txBody>
          <a:bodyPr wrap="square">
            <a:spAutoFit/>
          </a:bodyPr>
          <a:lstStyle/>
          <a:p>
            <a:pPr marL="285750" indent="-285750">
              <a:buFont typeface="Arial" panose="020B0604020202020204" pitchFamily="34" charset="0"/>
              <a:buChar char="•"/>
            </a:pPr>
            <a:r>
              <a:rPr lang="en-US" sz="2800" dirty="0">
                <a:latin typeface="museo_sans_300"/>
              </a:rPr>
              <a:t>The US Dept of Education recently released additional support funds under the </a:t>
            </a:r>
            <a:r>
              <a:rPr lang="en-US" sz="2800" b="1" dirty="0">
                <a:latin typeface="museo_sans_300"/>
              </a:rPr>
              <a:t>Coronavirus Response and Relief Supplemental Appropriations Act 2021 (CRRSAA)</a:t>
            </a:r>
            <a:r>
              <a:rPr lang="en-US" sz="2800" dirty="0">
                <a:latin typeface="museo_sans_300"/>
              </a:rPr>
              <a:t>, otherwise known</a:t>
            </a:r>
            <a:r>
              <a:rPr lang="en-US" sz="2800" b="1" dirty="0">
                <a:latin typeface="museo_sans_300"/>
              </a:rPr>
              <a:t> </a:t>
            </a:r>
            <a:r>
              <a:rPr lang="en-US" sz="2800" dirty="0">
                <a:latin typeface="museo_sans_300"/>
              </a:rPr>
              <a:t>as </a:t>
            </a:r>
            <a:r>
              <a:rPr lang="en-US" sz="2800" b="1" dirty="0">
                <a:latin typeface="museo_sans_300"/>
              </a:rPr>
              <a:t>HEERF II</a:t>
            </a:r>
            <a:r>
              <a:rPr lang="en-US" sz="2800" dirty="0">
                <a:latin typeface="museo_sans_300"/>
              </a:rPr>
              <a:t>.</a:t>
            </a:r>
          </a:p>
          <a:p>
            <a:pPr marL="285750" indent="-285750">
              <a:buFont typeface="Arial" panose="020B0604020202020204" pitchFamily="34" charset="0"/>
              <a:buChar char="•"/>
            </a:pPr>
            <a:endParaRPr lang="en-US" sz="2800" dirty="0">
              <a:latin typeface="museo_sans_300"/>
            </a:endParaRPr>
          </a:p>
          <a:p>
            <a:pPr marL="285750" indent="-285750">
              <a:buFont typeface="Arial" panose="020B0604020202020204" pitchFamily="34" charset="0"/>
              <a:buChar char="•"/>
            </a:pPr>
            <a:r>
              <a:rPr lang="en-US" sz="2800" dirty="0">
                <a:latin typeface="museo_sans_300"/>
              </a:rPr>
              <a:t>Same purpose as initial HEERF, must demonstrate nexus to both pandemic and instruction medium change.</a:t>
            </a:r>
          </a:p>
          <a:p>
            <a:pPr marL="285750" indent="-285750">
              <a:buFont typeface="Arial" panose="020B0604020202020204" pitchFamily="34" charset="0"/>
              <a:buChar char="•"/>
            </a:pPr>
            <a:endParaRPr lang="en-US" sz="2800" b="1" dirty="0">
              <a:latin typeface="museo_sans_300"/>
            </a:endParaRPr>
          </a:p>
          <a:p>
            <a:pPr marL="285750" indent="-285750">
              <a:buFont typeface="Arial" panose="020B0604020202020204" pitchFamily="34" charset="0"/>
              <a:buChar char="•"/>
            </a:pPr>
            <a:r>
              <a:rPr lang="en-US" sz="2800" b="1" dirty="0">
                <a:latin typeface="museo_sans_300"/>
              </a:rPr>
              <a:t>HEERF II </a:t>
            </a:r>
            <a:r>
              <a:rPr lang="en-US" sz="2800" dirty="0">
                <a:latin typeface="museo_sans_300"/>
              </a:rPr>
              <a:t>costs must be incurred </a:t>
            </a:r>
            <a:r>
              <a:rPr lang="en-US" sz="2800" dirty="0" smtClean="0">
                <a:latin typeface="museo_sans_300"/>
              </a:rPr>
              <a:t>on or after </a:t>
            </a:r>
            <a:r>
              <a:rPr lang="en-US" sz="2800" b="1" dirty="0" smtClean="0">
                <a:solidFill>
                  <a:srgbClr val="FF0000"/>
                </a:solidFill>
                <a:latin typeface="museo_sans_300"/>
              </a:rPr>
              <a:t>March 13, 2020</a:t>
            </a:r>
            <a:r>
              <a:rPr lang="en-US" sz="2800" dirty="0" smtClean="0">
                <a:latin typeface="museo_sans_300"/>
              </a:rPr>
              <a:t> </a:t>
            </a:r>
            <a:r>
              <a:rPr lang="en-US" sz="2800" dirty="0">
                <a:latin typeface="museo_sans_300"/>
              </a:rPr>
              <a:t>and spent within one year from grant issuance date.</a:t>
            </a:r>
          </a:p>
          <a:p>
            <a:endParaRPr lang="en-US" sz="2800" dirty="0">
              <a:latin typeface="museo_sans_300"/>
            </a:endParaRPr>
          </a:p>
        </p:txBody>
      </p:sp>
    </p:spTree>
    <p:extLst>
      <p:ext uri="{BB962C8B-B14F-4D97-AF65-F5344CB8AC3E}">
        <p14:creationId xmlns:p14="http://schemas.microsoft.com/office/powerpoint/2010/main" val="9166935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03798C4-FE06-4626-ADEB-06725A505BE7}"/>
              </a:ext>
            </a:extLst>
          </p:cNvPr>
          <p:cNvGrpSpPr/>
          <p:nvPr/>
        </p:nvGrpSpPr>
        <p:grpSpPr>
          <a:xfrm>
            <a:off x="332510" y="640955"/>
            <a:ext cx="3131127" cy="1015663"/>
            <a:chOff x="0" y="387518"/>
            <a:chExt cx="3876675" cy="1015663"/>
          </a:xfrm>
        </p:grpSpPr>
        <p:sp>
          <p:nvSpPr>
            <p:cNvPr id="4" name="Rectangle 3">
              <a:extLst>
                <a:ext uri="{FF2B5EF4-FFF2-40B4-BE49-F238E27FC236}">
                  <a16:creationId xmlns:a16="http://schemas.microsoft.com/office/drawing/2014/main" id="{844E08C4-2107-4288-AF38-5C84C6CFAB1F}"/>
                </a:ext>
              </a:extLst>
            </p:cNvPr>
            <p:cNvSpPr/>
            <p:nvPr/>
          </p:nvSpPr>
          <p:spPr>
            <a:xfrm>
              <a:off x="0" y="465138"/>
              <a:ext cx="3876675" cy="354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22DF3BE-9EC2-4664-B810-FF01A20B1847}"/>
                </a:ext>
              </a:extLst>
            </p:cNvPr>
            <p:cNvSpPr txBox="1"/>
            <p:nvPr/>
          </p:nvSpPr>
          <p:spPr>
            <a:xfrm>
              <a:off x="65994" y="387518"/>
              <a:ext cx="3744686" cy="1015663"/>
            </a:xfrm>
            <a:prstGeom prst="rect">
              <a:avLst/>
            </a:prstGeom>
            <a:noFill/>
          </p:spPr>
          <p:txBody>
            <a:bodyPr wrap="square" rtlCol="0">
              <a:spAutoFit/>
            </a:bodyPr>
            <a:lstStyle/>
            <a:p>
              <a:r>
                <a:rPr lang="en-US" sz="2400" dirty="0">
                  <a:solidFill>
                    <a:schemeClr val="bg1"/>
                  </a:solidFill>
                  <a:latin typeface="Aharoni" panose="02010803020104030203" pitchFamily="2" charset="-79"/>
                  <a:cs typeface="Aharoni" panose="02010803020104030203" pitchFamily="2" charset="-79"/>
                </a:rPr>
                <a:t>CSUEB HEERF Round </a:t>
              </a:r>
              <a:r>
                <a:rPr lang="en-US" sz="3200" dirty="0">
                  <a:solidFill>
                    <a:schemeClr val="bg1"/>
                  </a:solidFill>
                  <a:latin typeface="Aharoni" panose="02010803020104030203" pitchFamily="2" charset="-79"/>
                  <a:cs typeface="Aharoni" panose="02010803020104030203" pitchFamily="2" charset="-79"/>
                </a:rPr>
                <a:t>2</a:t>
              </a:r>
            </a:p>
            <a:p>
              <a:endParaRPr lang="en-US" sz="2800" dirty="0">
                <a:solidFill>
                  <a:schemeClr val="bg1"/>
                </a:solidFill>
                <a:latin typeface="Aharoni" panose="02010803020104030203" pitchFamily="2" charset="-79"/>
                <a:cs typeface="Aharoni" panose="02010803020104030203" pitchFamily="2" charset="-79"/>
              </a:endParaRPr>
            </a:p>
          </p:txBody>
        </p:sp>
      </p:grpSp>
      <p:sp>
        <p:nvSpPr>
          <p:cNvPr id="6" name="TextBox 5">
            <a:extLst>
              <a:ext uri="{FF2B5EF4-FFF2-40B4-BE49-F238E27FC236}">
                <a16:creationId xmlns:a16="http://schemas.microsoft.com/office/drawing/2014/main" id="{9008F720-875D-4A8A-9CF3-1A595AA394EF}"/>
              </a:ext>
            </a:extLst>
          </p:cNvPr>
          <p:cNvSpPr txBox="1"/>
          <p:nvPr/>
        </p:nvSpPr>
        <p:spPr>
          <a:xfrm>
            <a:off x="1595535" y="1580418"/>
            <a:ext cx="10296329" cy="3970318"/>
          </a:xfrm>
          <a:prstGeom prst="rect">
            <a:avLst/>
          </a:prstGeom>
          <a:noFill/>
        </p:spPr>
        <p:txBody>
          <a:bodyPr wrap="square">
            <a:spAutoFit/>
          </a:bodyPr>
          <a:lstStyle/>
          <a:p>
            <a:r>
              <a:rPr lang="en-US" sz="3200" b="1" dirty="0">
                <a:latin typeface="museo_sans_300"/>
              </a:rPr>
              <a:t>HEERF II </a:t>
            </a:r>
            <a:r>
              <a:rPr lang="en-US" sz="3200" dirty="0">
                <a:latin typeface="museo_sans_300"/>
              </a:rPr>
              <a:t>funds can be used to defray expenses associated with the coronavirus and lists out the following examples: </a:t>
            </a:r>
          </a:p>
          <a:p>
            <a:pPr marL="914400" lvl="1" indent="-457200">
              <a:buFont typeface="Arial" panose="020B0604020202020204" pitchFamily="34" charset="0"/>
              <a:buChar char="•"/>
            </a:pPr>
            <a:r>
              <a:rPr lang="en-US" sz="3200" dirty="0">
                <a:latin typeface="museo_sans_300"/>
              </a:rPr>
              <a:t>Lost revenue </a:t>
            </a:r>
          </a:p>
          <a:p>
            <a:pPr marL="914400" lvl="1" indent="-457200">
              <a:buFont typeface="Arial" panose="020B0604020202020204" pitchFamily="34" charset="0"/>
              <a:buChar char="•"/>
            </a:pPr>
            <a:r>
              <a:rPr lang="en-US" sz="3200" dirty="0">
                <a:latin typeface="museo_sans_300"/>
              </a:rPr>
              <a:t>Technology costs associated with a transition to distance education </a:t>
            </a:r>
          </a:p>
          <a:p>
            <a:pPr marL="914400" lvl="1" indent="-457200">
              <a:buFont typeface="Arial" panose="020B0604020202020204" pitchFamily="34" charset="0"/>
              <a:buChar char="•"/>
            </a:pPr>
            <a:r>
              <a:rPr lang="en-US" sz="3200" dirty="0">
                <a:latin typeface="museo_sans_300"/>
              </a:rPr>
              <a:t>Faculty and staff trainings </a:t>
            </a:r>
          </a:p>
          <a:p>
            <a:pPr marL="914400" lvl="1" indent="-457200">
              <a:buFont typeface="Arial" panose="020B0604020202020204" pitchFamily="34" charset="0"/>
              <a:buChar char="•"/>
            </a:pPr>
            <a:r>
              <a:rPr lang="en-US" sz="3200" dirty="0">
                <a:latin typeface="museo_sans_300"/>
              </a:rPr>
              <a:t>Payroll </a:t>
            </a:r>
          </a:p>
          <a:p>
            <a:pPr marL="285750" indent="-285750">
              <a:buFont typeface="Arial" panose="020B0604020202020204" pitchFamily="34" charset="0"/>
              <a:buChar char="•"/>
            </a:pPr>
            <a:endParaRPr lang="en-US" sz="2800" dirty="0">
              <a:latin typeface="museo_sans_300"/>
            </a:endParaRPr>
          </a:p>
        </p:txBody>
      </p:sp>
    </p:spTree>
    <p:extLst>
      <p:ext uri="{BB962C8B-B14F-4D97-AF65-F5344CB8AC3E}">
        <p14:creationId xmlns:p14="http://schemas.microsoft.com/office/powerpoint/2010/main" val="21218747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03798C4-FE06-4626-ADEB-06725A505BE7}"/>
              </a:ext>
            </a:extLst>
          </p:cNvPr>
          <p:cNvGrpSpPr/>
          <p:nvPr/>
        </p:nvGrpSpPr>
        <p:grpSpPr>
          <a:xfrm>
            <a:off x="284019" y="602264"/>
            <a:ext cx="3165763" cy="1015663"/>
            <a:chOff x="0" y="373664"/>
            <a:chExt cx="4054096" cy="1015663"/>
          </a:xfrm>
        </p:grpSpPr>
        <p:sp>
          <p:nvSpPr>
            <p:cNvPr id="4" name="Rectangle 3">
              <a:extLst>
                <a:ext uri="{FF2B5EF4-FFF2-40B4-BE49-F238E27FC236}">
                  <a16:creationId xmlns:a16="http://schemas.microsoft.com/office/drawing/2014/main" id="{844E08C4-2107-4288-AF38-5C84C6CFAB1F}"/>
                </a:ext>
              </a:extLst>
            </p:cNvPr>
            <p:cNvSpPr/>
            <p:nvPr/>
          </p:nvSpPr>
          <p:spPr>
            <a:xfrm>
              <a:off x="0" y="465138"/>
              <a:ext cx="3876675" cy="354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22DF3BE-9EC2-4664-B810-FF01A20B1847}"/>
                </a:ext>
              </a:extLst>
            </p:cNvPr>
            <p:cNvSpPr txBox="1"/>
            <p:nvPr/>
          </p:nvSpPr>
          <p:spPr>
            <a:xfrm>
              <a:off x="309411" y="373664"/>
              <a:ext cx="3744685" cy="1015663"/>
            </a:xfrm>
            <a:prstGeom prst="rect">
              <a:avLst/>
            </a:prstGeom>
            <a:noFill/>
          </p:spPr>
          <p:txBody>
            <a:bodyPr wrap="square" rtlCol="0">
              <a:spAutoFit/>
            </a:bodyPr>
            <a:lstStyle/>
            <a:p>
              <a:r>
                <a:rPr lang="en-US" sz="2400" dirty="0">
                  <a:solidFill>
                    <a:schemeClr val="bg1"/>
                  </a:solidFill>
                  <a:latin typeface="Aharoni" panose="02010803020104030203" pitchFamily="2" charset="-79"/>
                  <a:cs typeface="Aharoni" panose="02010803020104030203" pitchFamily="2" charset="-79"/>
                </a:rPr>
                <a:t>CSUEB HEERF Round </a:t>
              </a:r>
              <a:r>
                <a:rPr lang="en-US" sz="3200" dirty="0">
                  <a:solidFill>
                    <a:schemeClr val="bg1"/>
                  </a:solidFill>
                  <a:latin typeface="Aharoni" panose="02010803020104030203" pitchFamily="2" charset="-79"/>
                  <a:cs typeface="Aharoni" panose="02010803020104030203" pitchFamily="2" charset="-79"/>
                </a:rPr>
                <a:t>2</a:t>
              </a:r>
            </a:p>
            <a:p>
              <a:endParaRPr lang="en-US" sz="2800" dirty="0">
                <a:solidFill>
                  <a:schemeClr val="bg1"/>
                </a:solidFill>
                <a:latin typeface="Aharoni" panose="02010803020104030203" pitchFamily="2" charset="-79"/>
                <a:cs typeface="Aharoni" panose="02010803020104030203" pitchFamily="2" charset="-79"/>
              </a:endParaRPr>
            </a:p>
          </p:txBody>
        </p:sp>
      </p:grpSp>
      <p:graphicFrame>
        <p:nvGraphicFramePr>
          <p:cNvPr id="2" name="Table 1">
            <a:extLst>
              <a:ext uri="{FF2B5EF4-FFF2-40B4-BE49-F238E27FC236}">
                <a16:creationId xmlns:a16="http://schemas.microsoft.com/office/drawing/2014/main" id="{E58DC3EC-811B-40A8-8816-787305934FE2}"/>
              </a:ext>
            </a:extLst>
          </p:cNvPr>
          <p:cNvGraphicFramePr>
            <a:graphicFrameLocks noGrp="1"/>
          </p:cNvGraphicFramePr>
          <p:nvPr>
            <p:extLst/>
          </p:nvPr>
        </p:nvGraphicFramePr>
        <p:xfrm>
          <a:off x="1254966" y="1768150"/>
          <a:ext cx="10002418" cy="4625925"/>
        </p:xfrm>
        <a:graphic>
          <a:graphicData uri="http://schemas.openxmlformats.org/drawingml/2006/table">
            <a:tbl>
              <a:tblPr/>
              <a:tblGrid>
                <a:gridCol w="5160730">
                  <a:extLst>
                    <a:ext uri="{9D8B030D-6E8A-4147-A177-3AD203B41FA5}">
                      <a16:colId xmlns:a16="http://schemas.microsoft.com/office/drawing/2014/main" val="342269876"/>
                    </a:ext>
                  </a:extLst>
                </a:gridCol>
                <a:gridCol w="2664362">
                  <a:extLst>
                    <a:ext uri="{9D8B030D-6E8A-4147-A177-3AD203B41FA5}">
                      <a16:colId xmlns:a16="http://schemas.microsoft.com/office/drawing/2014/main" val="4294642629"/>
                    </a:ext>
                  </a:extLst>
                </a:gridCol>
                <a:gridCol w="2177326">
                  <a:extLst>
                    <a:ext uri="{9D8B030D-6E8A-4147-A177-3AD203B41FA5}">
                      <a16:colId xmlns:a16="http://schemas.microsoft.com/office/drawing/2014/main" val="3306956408"/>
                    </a:ext>
                  </a:extLst>
                </a:gridCol>
              </a:tblGrid>
              <a:tr h="926820">
                <a:tc>
                  <a:txBody>
                    <a:bodyPr/>
                    <a:lstStyle/>
                    <a:p>
                      <a:pPr algn="ctr" fontAlgn="b"/>
                      <a:r>
                        <a:rPr lang="en-US" sz="3200" b="1" i="0" u="none" strike="noStrike" dirty="0">
                          <a:solidFill>
                            <a:srgbClr val="000000"/>
                          </a:solidFill>
                          <a:effectLst/>
                          <a:latin typeface="museo_sans_300"/>
                        </a:rPr>
                        <a:t>CRRSAA (HEERF II) Grant</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200" b="1" i="0" u="none" strike="noStrike">
                          <a:solidFill>
                            <a:srgbClr val="000000"/>
                          </a:solidFill>
                          <a:effectLst/>
                          <a:latin typeface="museo_sans_300"/>
                        </a:rPr>
                        <a:t>Amount Received</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200" b="1" i="0" u="none" strike="noStrike">
                          <a:solidFill>
                            <a:srgbClr val="000000"/>
                          </a:solidFill>
                          <a:effectLst/>
                          <a:latin typeface="museo_sans_300"/>
                        </a:rPr>
                        <a:t>Date Received</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4456662"/>
                  </a:ext>
                </a:extLst>
              </a:tr>
              <a:tr h="926820">
                <a:tc>
                  <a:txBody>
                    <a:bodyPr/>
                    <a:lstStyle/>
                    <a:p>
                      <a:pPr algn="l" fontAlgn="b"/>
                      <a:r>
                        <a:rPr lang="en-US" sz="3200" b="0" i="0" u="none" strike="noStrike" dirty="0">
                          <a:solidFill>
                            <a:srgbClr val="000000"/>
                          </a:solidFill>
                          <a:effectLst/>
                          <a:latin typeface="museo_sans_300"/>
                        </a:rPr>
                        <a:t>Student Emergency Grants</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200" b="0" i="0" u="none" strike="noStrike" dirty="0">
                          <a:solidFill>
                            <a:srgbClr val="000000"/>
                          </a:solidFill>
                          <a:effectLst/>
                          <a:latin typeface="museo_sans_300"/>
                        </a:rPr>
                        <a:t>$7,308,674 </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200" b="0" i="0" u="none" strike="noStrike" dirty="0">
                          <a:solidFill>
                            <a:srgbClr val="000000"/>
                          </a:solidFill>
                          <a:effectLst/>
                          <a:latin typeface="museo_sans_300"/>
                        </a:rPr>
                        <a:t>01/17/21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3801053"/>
                  </a:ext>
                </a:extLst>
              </a:tr>
              <a:tr h="906645">
                <a:tc>
                  <a:txBody>
                    <a:bodyPr/>
                    <a:lstStyle/>
                    <a:p>
                      <a:pPr algn="l" fontAlgn="b"/>
                      <a:r>
                        <a:rPr lang="en-US" sz="3200" b="0" i="0" u="none" strike="noStrike" dirty="0">
                          <a:solidFill>
                            <a:srgbClr val="000000"/>
                          </a:solidFill>
                          <a:effectLst/>
                          <a:latin typeface="museo_sans_300"/>
                        </a:rPr>
                        <a:t>Institutional portion</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200" b="0" i="0" u="none" strike="noStrike" dirty="0">
                          <a:solidFill>
                            <a:srgbClr val="000000"/>
                          </a:solidFill>
                          <a:effectLst/>
                          <a:latin typeface="museo_sans_300"/>
                        </a:rPr>
                        <a:t>$16,934,978 </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200" b="0" i="0" u="none" strike="noStrike" dirty="0">
                          <a:solidFill>
                            <a:srgbClr val="000000"/>
                          </a:solidFill>
                          <a:effectLst/>
                          <a:latin typeface="museo_sans_300"/>
                        </a:rPr>
                        <a:t>01/17/21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5545729"/>
                  </a:ext>
                </a:extLst>
              </a:tr>
              <a:tr h="906645">
                <a:tc>
                  <a:txBody>
                    <a:bodyPr/>
                    <a:lstStyle/>
                    <a:p>
                      <a:pPr algn="l" fontAlgn="b"/>
                      <a:r>
                        <a:rPr lang="en-US" sz="3200" b="0" i="0" u="none" strike="noStrike" dirty="0" smtClean="0">
                          <a:solidFill>
                            <a:srgbClr val="000000"/>
                          </a:solidFill>
                          <a:effectLst/>
                          <a:latin typeface="museo_sans_300"/>
                        </a:rPr>
                        <a:t>MSI portion</a:t>
                      </a:r>
                      <a:endParaRPr lang="en-US" sz="3200" b="0" i="0" u="none" strike="noStrike" dirty="0">
                        <a:solidFill>
                          <a:srgbClr val="000000"/>
                        </a:solidFill>
                        <a:effectLst/>
                        <a:latin typeface="museo_sans_300"/>
                      </a:endParaRP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200" b="0" i="0" u="none" strike="noStrike" dirty="0" smtClean="0">
                          <a:solidFill>
                            <a:srgbClr val="000000"/>
                          </a:solidFill>
                          <a:effectLst/>
                          <a:latin typeface="museo_sans_300"/>
                        </a:rPr>
                        <a:t>$1,643,146</a:t>
                      </a:r>
                      <a:endParaRPr lang="en-US" sz="3200" b="0" i="0" u="none" strike="noStrike" dirty="0">
                        <a:solidFill>
                          <a:srgbClr val="000000"/>
                        </a:solidFill>
                        <a:effectLst/>
                        <a:latin typeface="museo_sans_300"/>
                      </a:endParaRP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200" b="0" i="0" u="none" strike="noStrike" dirty="0" smtClean="0">
                          <a:solidFill>
                            <a:srgbClr val="000000"/>
                          </a:solidFill>
                          <a:effectLst/>
                          <a:latin typeface="museo_sans_300"/>
                        </a:rPr>
                        <a:t>03/05/21</a:t>
                      </a:r>
                      <a:endParaRPr lang="en-US" sz="3200" b="0" i="0" u="none" strike="noStrike" dirty="0">
                        <a:solidFill>
                          <a:srgbClr val="000000"/>
                        </a:solidFill>
                        <a:effectLst/>
                        <a:latin typeface="museo_sans_300"/>
                      </a:endParaRP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0844670"/>
                  </a:ext>
                </a:extLst>
              </a:tr>
              <a:tr h="906645">
                <a:tc>
                  <a:txBody>
                    <a:bodyPr/>
                    <a:lstStyle/>
                    <a:p>
                      <a:pPr algn="r" fontAlgn="b"/>
                      <a:r>
                        <a:rPr lang="en-US" sz="3200" b="1" i="0" u="none" strike="noStrike">
                          <a:solidFill>
                            <a:srgbClr val="000000"/>
                          </a:solidFill>
                          <a:effectLst/>
                          <a:latin typeface="museo_sans_300"/>
                        </a:rPr>
                        <a:t>Total</a:t>
                      </a:r>
                    </a:p>
                  </a:txBody>
                  <a:tcPr marL="3810" marR="3810" marT="381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3200" b="1" i="0" u="none" strike="noStrike" dirty="0">
                          <a:solidFill>
                            <a:srgbClr val="000000"/>
                          </a:solidFill>
                          <a:effectLst/>
                          <a:latin typeface="museo_sans_300"/>
                        </a:rPr>
                        <a:t>$</a:t>
                      </a:r>
                      <a:r>
                        <a:rPr lang="en-US" sz="3200" b="1" i="0" u="none" strike="noStrike" dirty="0" smtClean="0">
                          <a:solidFill>
                            <a:srgbClr val="000000"/>
                          </a:solidFill>
                          <a:effectLst/>
                          <a:latin typeface="museo_sans_300"/>
                        </a:rPr>
                        <a:t>25,886,798 </a:t>
                      </a:r>
                      <a:endParaRPr lang="en-US" sz="3200" b="1" i="0" u="none" strike="noStrike" dirty="0">
                        <a:solidFill>
                          <a:srgbClr val="000000"/>
                        </a:solidFill>
                        <a:effectLst/>
                        <a:latin typeface="museo_sans_300"/>
                      </a:endParaRPr>
                    </a:p>
                  </a:txBody>
                  <a:tcPr marL="3810" marR="3810" marT="381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3200" b="0" i="0" u="none" strike="noStrike" dirty="0">
                        <a:solidFill>
                          <a:srgbClr val="000000"/>
                        </a:solidFill>
                        <a:effectLst/>
                        <a:latin typeface="museo_sans_300"/>
                      </a:endParaRPr>
                    </a:p>
                  </a:txBody>
                  <a:tcPr marL="3810" marR="3810" marT="381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22590174"/>
                  </a:ext>
                </a:extLst>
              </a:tr>
            </a:tbl>
          </a:graphicData>
        </a:graphic>
      </p:graphicFrame>
    </p:spTree>
    <p:extLst>
      <p:ext uri="{BB962C8B-B14F-4D97-AF65-F5344CB8AC3E}">
        <p14:creationId xmlns:p14="http://schemas.microsoft.com/office/powerpoint/2010/main" val="26935893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03798C4-FE06-4626-ADEB-06725A505BE7}"/>
              </a:ext>
            </a:extLst>
          </p:cNvPr>
          <p:cNvGrpSpPr/>
          <p:nvPr/>
        </p:nvGrpSpPr>
        <p:grpSpPr>
          <a:xfrm>
            <a:off x="125964" y="134943"/>
            <a:ext cx="3154896" cy="892552"/>
            <a:chOff x="0" y="372874"/>
            <a:chExt cx="4069830" cy="892552"/>
          </a:xfrm>
        </p:grpSpPr>
        <p:sp>
          <p:nvSpPr>
            <p:cNvPr id="4" name="Rectangle 3">
              <a:extLst>
                <a:ext uri="{FF2B5EF4-FFF2-40B4-BE49-F238E27FC236}">
                  <a16:creationId xmlns:a16="http://schemas.microsoft.com/office/drawing/2014/main" id="{844E08C4-2107-4288-AF38-5C84C6CFAB1F}"/>
                </a:ext>
              </a:extLst>
            </p:cNvPr>
            <p:cNvSpPr/>
            <p:nvPr/>
          </p:nvSpPr>
          <p:spPr>
            <a:xfrm>
              <a:off x="0" y="465138"/>
              <a:ext cx="3876675" cy="354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22DF3BE-9EC2-4664-B810-FF01A20B1847}"/>
                </a:ext>
              </a:extLst>
            </p:cNvPr>
            <p:cNvSpPr txBox="1"/>
            <p:nvPr/>
          </p:nvSpPr>
          <p:spPr>
            <a:xfrm>
              <a:off x="325144" y="372874"/>
              <a:ext cx="3744686" cy="892552"/>
            </a:xfrm>
            <a:prstGeom prst="rect">
              <a:avLst/>
            </a:prstGeom>
            <a:noFill/>
          </p:spPr>
          <p:txBody>
            <a:bodyPr wrap="square" rtlCol="0">
              <a:spAutoFit/>
            </a:bodyPr>
            <a:lstStyle/>
            <a:p>
              <a:r>
                <a:rPr lang="en-US" sz="2400" dirty="0">
                  <a:solidFill>
                    <a:schemeClr val="bg1"/>
                  </a:solidFill>
                  <a:latin typeface="Aharoni" panose="02010803020104030203" pitchFamily="2" charset="-79"/>
                  <a:cs typeface="Aharoni" panose="02010803020104030203" pitchFamily="2" charset="-79"/>
                </a:rPr>
                <a:t>CSUEB </a:t>
              </a:r>
              <a:r>
                <a:rPr lang="en-US" sz="2400" dirty="0" smtClean="0">
                  <a:solidFill>
                    <a:schemeClr val="bg1"/>
                  </a:solidFill>
                  <a:latin typeface="Aharoni" panose="02010803020104030203" pitchFamily="2" charset="-79"/>
                  <a:cs typeface="Aharoni" panose="02010803020104030203" pitchFamily="2" charset="-79"/>
                </a:rPr>
                <a:t>HEERF</a:t>
              </a:r>
              <a:endParaRPr lang="en-US" sz="3200" dirty="0">
                <a:solidFill>
                  <a:schemeClr val="bg1"/>
                </a:solidFill>
                <a:latin typeface="Aharoni" panose="02010803020104030203" pitchFamily="2" charset="-79"/>
                <a:cs typeface="Aharoni" panose="02010803020104030203" pitchFamily="2" charset="-79"/>
              </a:endParaRPr>
            </a:p>
            <a:p>
              <a:endParaRPr lang="en-US" sz="2800" dirty="0">
                <a:solidFill>
                  <a:schemeClr val="bg1"/>
                </a:solidFill>
                <a:latin typeface="Aharoni" panose="02010803020104030203" pitchFamily="2" charset="-79"/>
                <a:cs typeface="Aharoni" panose="02010803020104030203" pitchFamily="2" charset="-79"/>
              </a:endParaRPr>
            </a:p>
          </p:txBody>
        </p:sp>
      </p:grpSp>
      <p:graphicFrame>
        <p:nvGraphicFramePr>
          <p:cNvPr id="6" name="Table 5">
            <a:extLst>
              <a:ext uri="{FF2B5EF4-FFF2-40B4-BE49-F238E27FC236}">
                <a16:creationId xmlns:a16="http://schemas.microsoft.com/office/drawing/2014/main" id="{5D937E5B-BFAE-449D-9724-F0A017F0701D}"/>
              </a:ext>
            </a:extLst>
          </p:cNvPr>
          <p:cNvGraphicFramePr>
            <a:graphicFrameLocks noGrp="1"/>
          </p:cNvGraphicFramePr>
          <p:nvPr>
            <p:extLst>
              <p:ext uri="{D42A27DB-BD31-4B8C-83A1-F6EECF244321}">
                <p14:modId xmlns:p14="http://schemas.microsoft.com/office/powerpoint/2010/main" val="1558086471"/>
              </p:ext>
            </p:extLst>
          </p:nvPr>
        </p:nvGraphicFramePr>
        <p:xfrm>
          <a:off x="815340" y="665358"/>
          <a:ext cx="11033760" cy="5221006"/>
        </p:xfrm>
        <a:graphic>
          <a:graphicData uri="http://schemas.openxmlformats.org/drawingml/2006/table">
            <a:tbl>
              <a:tblPr/>
              <a:tblGrid>
                <a:gridCol w="5872807">
                  <a:extLst>
                    <a:ext uri="{9D8B030D-6E8A-4147-A177-3AD203B41FA5}">
                      <a16:colId xmlns:a16="http://schemas.microsoft.com/office/drawing/2014/main" val="2107033814"/>
                    </a:ext>
                  </a:extLst>
                </a:gridCol>
                <a:gridCol w="1811995">
                  <a:extLst>
                    <a:ext uri="{9D8B030D-6E8A-4147-A177-3AD203B41FA5}">
                      <a16:colId xmlns:a16="http://schemas.microsoft.com/office/drawing/2014/main" val="110168467"/>
                    </a:ext>
                  </a:extLst>
                </a:gridCol>
                <a:gridCol w="3348958">
                  <a:extLst>
                    <a:ext uri="{9D8B030D-6E8A-4147-A177-3AD203B41FA5}">
                      <a16:colId xmlns:a16="http://schemas.microsoft.com/office/drawing/2014/main" val="945701704"/>
                    </a:ext>
                  </a:extLst>
                </a:gridCol>
              </a:tblGrid>
              <a:tr h="329777">
                <a:tc gridSpan="3">
                  <a:txBody>
                    <a:bodyPr/>
                    <a:lstStyle/>
                    <a:p>
                      <a:pPr algn="ctr" fontAlgn="t"/>
                      <a:r>
                        <a:rPr lang="en-US" sz="1600" b="1" i="0" u="none" strike="noStrike" dirty="0">
                          <a:solidFill>
                            <a:srgbClr val="000000"/>
                          </a:solidFill>
                          <a:effectLst/>
                          <a:latin typeface="Calibri" panose="020F0502020204030204" pitchFamily="34" charset="0"/>
                        </a:rPr>
                        <a:t>Total Budget and Expenditure Reporting under CARES Act Sections 18004(a)(1) and (a)(2) </a:t>
                      </a:r>
                      <a:r>
                        <a:rPr lang="en-US" sz="1600" b="1" i="0" u="none" strike="noStrike" dirty="0" smtClean="0">
                          <a:solidFill>
                            <a:srgbClr val="000000"/>
                          </a:solidFill>
                          <a:effectLst/>
                          <a:highlight>
                            <a:srgbClr val="FFFF00"/>
                          </a:highlight>
                          <a:latin typeface="Calibri" panose="020F0502020204030204" pitchFamily="34" charset="0"/>
                        </a:rPr>
                        <a:t>Institutional /MSI </a:t>
                      </a:r>
                      <a:r>
                        <a:rPr lang="en-US" sz="1600" b="1" i="0" u="none" strike="noStrike" dirty="0">
                          <a:solidFill>
                            <a:srgbClr val="000000"/>
                          </a:solidFill>
                          <a:effectLst/>
                          <a:highlight>
                            <a:srgbClr val="FFFF00"/>
                          </a:highlight>
                          <a:latin typeface="Calibri" panose="020F0502020204030204" pitchFamily="34" charset="0"/>
                        </a:rPr>
                        <a:t>Portion</a:t>
                      </a:r>
                    </a:p>
                  </a:txBody>
                  <a:tcPr marL="2295" marR="2295" marT="2295" marB="0">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91943637"/>
                  </a:ext>
                </a:extLst>
              </a:tr>
              <a:tr h="258375">
                <a:tc gridSpan="3">
                  <a:txBody>
                    <a:bodyPr/>
                    <a:lstStyle/>
                    <a:p>
                      <a:pPr algn="ctr" fontAlgn="t"/>
                      <a:r>
                        <a:rPr lang="en-US" sz="1600" b="1" i="0" u="none" strike="noStrike" dirty="0">
                          <a:solidFill>
                            <a:srgbClr val="000000"/>
                          </a:solidFill>
                          <a:effectLst/>
                          <a:latin typeface="Calibri" panose="020F0502020204030204" pitchFamily="34" charset="0"/>
                        </a:rPr>
                        <a:t>Institution Name:  </a:t>
                      </a:r>
                      <a:r>
                        <a:rPr lang="en-US" sz="1600" b="1" i="0" u="sng" strike="noStrike" dirty="0">
                          <a:solidFill>
                            <a:srgbClr val="000000"/>
                          </a:solidFill>
                          <a:effectLst/>
                          <a:latin typeface="Calibri" panose="020F0502020204030204" pitchFamily="34" charset="0"/>
                        </a:rPr>
                        <a:t>California State University, East Bay </a:t>
                      </a:r>
                      <a:r>
                        <a:rPr lang="en-US" sz="1600" b="1" i="0" u="none" strike="noStrike" dirty="0">
                          <a:solidFill>
                            <a:srgbClr val="000000"/>
                          </a:solidFill>
                          <a:effectLst/>
                          <a:latin typeface="Calibri" panose="020F0502020204030204" pitchFamily="34" charset="0"/>
                        </a:rPr>
                        <a:t>         </a:t>
                      </a:r>
                      <a:r>
                        <a:rPr lang="en-US" sz="1600" b="1" i="0" u="none" strike="noStrike" dirty="0" smtClean="0">
                          <a:solidFill>
                            <a:srgbClr val="000000"/>
                          </a:solidFill>
                          <a:effectLst/>
                          <a:latin typeface="Calibri" panose="020F0502020204030204" pitchFamily="34" charset="0"/>
                        </a:rPr>
                        <a:t>                                                                                  As of: </a:t>
                      </a:r>
                      <a:r>
                        <a:rPr lang="en-US" sz="1600" b="1" i="0" u="sng" strike="noStrike" dirty="0">
                          <a:solidFill>
                            <a:srgbClr val="000000"/>
                          </a:solidFill>
                          <a:effectLst/>
                          <a:latin typeface="Calibri" panose="020F0502020204030204" pitchFamily="34" charset="0"/>
                        </a:rPr>
                        <a:t>03/31/21</a:t>
                      </a:r>
                      <a:endParaRPr lang="en-US" sz="1600" b="1" i="0" u="none" strike="noStrike" dirty="0">
                        <a:solidFill>
                          <a:srgbClr val="000000"/>
                        </a:solidFill>
                        <a:effectLst/>
                        <a:latin typeface="Calibri" panose="020F0502020204030204" pitchFamily="34" charset="0"/>
                      </a:endParaRPr>
                    </a:p>
                  </a:txBody>
                  <a:tcPr marL="2295" marR="2295" marT="2295"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32619918"/>
                  </a:ext>
                </a:extLst>
              </a:tr>
              <a:tr h="626852">
                <a:tc>
                  <a:txBody>
                    <a:bodyPr/>
                    <a:lstStyle/>
                    <a:p>
                      <a:pPr algn="ctr" fontAlgn="t"/>
                      <a:r>
                        <a:rPr lang="en-US" sz="1400" b="1" i="0" u="none" strike="noStrike" dirty="0">
                          <a:solidFill>
                            <a:srgbClr val="000000"/>
                          </a:solidFill>
                          <a:effectLst/>
                          <a:latin typeface="Calibri" panose="020F0502020204030204" pitchFamily="34" charset="0"/>
                        </a:rPr>
                        <a:t>Category</a:t>
                      </a:r>
                    </a:p>
                  </a:txBody>
                  <a:tcPr marL="2295" marR="2295" marT="22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1" i="0" u="none" strike="noStrike" dirty="0">
                          <a:solidFill>
                            <a:srgbClr val="000000"/>
                          </a:solidFill>
                          <a:effectLst/>
                          <a:latin typeface="Calibri" panose="020F0502020204030204" pitchFamily="34" charset="0"/>
                        </a:rPr>
                        <a:t>Amount in (a)(1) and (a)(2)</a:t>
                      </a:r>
                      <a:br>
                        <a:rPr lang="en-US" sz="1400" b="1" i="0" u="none" strike="noStrike" dirty="0">
                          <a:solidFill>
                            <a:srgbClr val="000000"/>
                          </a:solidFill>
                          <a:effectLst/>
                          <a:latin typeface="Calibri" panose="020F0502020204030204" pitchFamily="34" charset="0"/>
                        </a:rPr>
                      </a:br>
                      <a:r>
                        <a:rPr lang="en-US" sz="1400" b="1" i="0" u="none" strike="noStrike" dirty="0">
                          <a:solidFill>
                            <a:srgbClr val="000000"/>
                          </a:solidFill>
                          <a:effectLst/>
                          <a:latin typeface="Calibri" panose="020F0502020204030204" pitchFamily="34" charset="0"/>
                        </a:rPr>
                        <a:t>institutional dollars</a:t>
                      </a:r>
                    </a:p>
                  </a:txBody>
                  <a:tcPr marL="2295" marR="2295" marT="22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1" i="0" u="none" strike="noStrike" dirty="0">
                          <a:solidFill>
                            <a:srgbClr val="000000"/>
                          </a:solidFill>
                          <a:effectLst/>
                          <a:latin typeface="Calibri" panose="020F0502020204030204" pitchFamily="34" charset="0"/>
                        </a:rPr>
                        <a:t>Explanatory Notes</a:t>
                      </a:r>
                    </a:p>
                  </a:txBody>
                  <a:tcPr marL="330496" marR="2295" marT="22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5761377"/>
                  </a:ext>
                </a:extLst>
              </a:tr>
              <a:tr h="221855">
                <a:tc>
                  <a:txBody>
                    <a:bodyPr/>
                    <a:lstStyle/>
                    <a:p>
                      <a:pPr algn="l" fontAlgn="t"/>
                      <a:r>
                        <a:rPr lang="en-US" sz="1400" b="0" i="0" u="none" strike="noStrike" dirty="0">
                          <a:solidFill>
                            <a:srgbClr val="000000"/>
                          </a:solidFill>
                          <a:effectLst/>
                          <a:latin typeface="Calibri" panose="020F0502020204030204" pitchFamily="34" charset="0"/>
                        </a:rPr>
                        <a:t>Providing additional emergency financial aid grants to students.</a:t>
                      </a:r>
                    </a:p>
                  </a:txBody>
                  <a:tcPr marL="2295" marR="2295" marT="22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panose="020B0604020202020204" pitchFamily="34" charset="0"/>
                        </a:rPr>
                        <a:t>$ </a:t>
                      </a:r>
                      <a:r>
                        <a:rPr lang="en-US" sz="1400" b="0" i="0" u="none" strike="noStrike" dirty="0" smtClean="0">
                          <a:solidFill>
                            <a:srgbClr val="000000"/>
                          </a:solidFill>
                          <a:effectLst/>
                          <a:latin typeface="Arial" panose="020B0604020202020204" pitchFamily="34" charset="0"/>
                        </a:rPr>
                        <a:t>2,999,216</a:t>
                      </a:r>
                      <a:endParaRPr lang="en-US" sz="1400" b="0" i="0" u="none" strike="noStrike" dirty="0">
                        <a:solidFill>
                          <a:srgbClr val="000000"/>
                        </a:solidFill>
                        <a:effectLst/>
                        <a:latin typeface="Arial" panose="020B0604020202020204" pitchFamily="34" charset="0"/>
                      </a:endParaRP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Additional student aid grants</a:t>
                      </a:r>
                    </a:p>
                  </a:txBody>
                  <a:tcPr marL="2295" marR="2295" marT="2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2953223"/>
                  </a:ext>
                </a:extLst>
              </a:tr>
              <a:tr h="418648">
                <a:tc>
                  <a:txBody>
                    <a:bodyPr/>
                    <a:lstStyle/>
                    <a:p>
                      <a:pPr algn="l" fontAlgn="t"/>
                      <a:r>
                        <a:rPr lang="en-US" sz="1400" b="0" i="0" u="none" strike="noStrike" dirty="0">
                          <a:solidFill>
                            <a:srgbClr val="000000"/>
                          </a:solidFill>
                          <a:effectLst/>
                          <a:latin typeface="Calibri" panose="020F0502020204030204" pitchFamily="34" charset="0"/>
                        </a:rPr>
                        <a:t>Providing reimbursements for tuition, housing, room and board, or other fee refunds.</a:t>
                      </a:r>
                    </a:p>
                  </a:txBody>
                  <a:tcPr marL="2295" marR="2295" marT="22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panose="020B0604020202020204" pitchFamily="34" charset="0"/>
                        </a:rPr>
                        <a:t>$ 3,406,596</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rPr>
                        <a:t>Housing and parking refunds</a:t>
                      </a:r>
                    </a:p>
                  </a:txBody>
                  <a:tcPr marL="2295" marR="2295" marT="22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3340477"/>
                  </a:ext>
                </a:extLst>
              </a:tr>
              <a:tr h="440961">
                <a:tc>
                  <a:txBody>
                    <a:bodyPr/>
                    <a:lstStyle/>
                    <a:p>
                      <a:pPr algn="l" fontAlgn="t"/>
                      <a:r>
                        <a:rPr lang="en-US" sz="1400" b="0" i="0" u="none" strike="noStrike" dirty="0">
                          <a:solidFill>
                            <a:srgbClr val="000000"/>
                          </a:solidFill>
                          <a:effectLst/>
                          <a:latin typeface="Calibri" panose="020F0502020204030204" pitchFamily="34" charset="0"/>
                        </a:rPr>
                        <a:t>Covering the cost of providing additional technology hardware to students, such as laptops or tablets, or covering the added cost of technology fees.</a:t>
                      </a:r>
                    </a:p>
                  </a:txBody>
                  <a:tcPr marL="2295" marR="2295" marT="22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panose="020B0604020202020204" pitchFamily="34" charset="0"/>
                        </a:rPr>
                        <a:t>$ 562,034</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rPr>
                        <a:t>Laptops and hotspots</a:t>
                      </a:r>
                    </a:p>
                  </a:txBody>
                  <a:tcPr marL="2295" marR="2295" marT="22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2036313"/>
                  </a:ext>
                </a:extLst>
              </a:tr>
              <a:tr h="1098280">
                <a:tc>
                  <a:txBody>
                    <a:bodyPr/>
                    <a:lstStyle/>
                    <a:p>
                      <a:pPr algn="l" fontAlgn="t"/>
                      <a:r>
                        <a:rPr lang="en-US" sz="1400" b="0" i="0" u="none" strike="noStrike" dirty="0">
                          <a:solidFill>
                            <a:srgbClr val="000000"/>
                          </a:solidFill>
                          <a:effectLst/>
                          <a:latin typeface="Calibri" panose="020F0502020204030204" pitchFamily="34" charset="0"/>
                        </a:rPr>
                        <a:t>Subsidizing off-campus housing costs due to dormitory closures or decisions to limit housing to one student per room; subsidizing housing costs to reduce housing density; paying for hotels or other off-campus housing for students who need to be isolated; paying travel expenses for students who need to leave campus early due to coronavirus infections or campus interruptions.</a:t>
                      </a:r>
                    </a:p>
                  </a:txBody>
                  <a:tcPr marL="2295" marR="2295" marT="22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panose="020B0604020202020204" pitchFamily="34" charset="0"/>
                        </a:rPr>
                        <a:t>$ 3,066,008</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rPr>
                        <a:t>Added housing costs incurred due to an intentional decision to reduce housing density</a:t>
                      </a:r>
                    </a:p>
                  </a:txBody>
                  <a:tcPr marL="2295" marR="2295" marT="22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3598123"/>
                  </a:ext>
                </a:extLst>
              </a:tr>
              <a:tr h="221855">
                <a:tc>
                  <a:txBody>
                    <a:bodyPr/>
                    <a:lstStyle/>
                    <a:p>
                      <a:pPr algn="l" fontAlgn="t"/>
                      <a:r>
                        <a:rPr lang="en-US" sz="1400" b="0" i="0" u="none" strike="noStrike" dirty="0">
                          <a:solidFill>
                            <a:srgbClr val="000000"/>
                          </a:solidFill>
                          <a:effectLst/>
                          <a:latin typeface="Calibri" panose="020F0502020204030204" pitchFamily="34" charset="0"/>
                        </a:rPr>
                        <a:t>Campus safety and operations.</a:t>
                      </a:r>
                    </a:p>
                  </a:txBody>
                  <a:tcPr marL="2295" marR="2295" marT="22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panose="020B0604020202020204" pitchFamily="34" charset="0"/>
                        </a:rPr>
                        <a:t>$ 271,330</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2295" marR="2295" marT="2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6137011"/>
                  </a:ext>
                </a:extLst>
              </a:tr>
              <a:tr h="660069">
                <a:tc>
                  <a:txBody>
                    <a:bodyPr/>
                    <a:lstStyle/>
                    <a:p>
                      <a:pPr algn="l" fontAlgn="t"/>
                      <a:r>
                        <a:rPr lang="en-US" sz="1400" b="0" i="0" u="none" strike="noStrike">
                          <a:solidFill>
                            <a:srgbClr val="000000"/>
                          </a:solidFill>
                          <a:effectLst/>
                          <a:latin typeface="Calibri" panose="020F0502020204030204" pitchFamily="34" charset="0"/>
                        </a:rPr>
                        <a:t>Purchasing faculty and staff training in online instruction; or paying</a:t>
                      </a:r>
                      <a:br>
                        <a:rPr lang="en-US" sz="1400" b="0" i="0" u="none" strike="noStrike">
                          <a:solidFill>
                            <a:srgbClr val="000000"/>
                          </a:solidFill>
                          <a:effectLst/>
                          <a:latin typeface="Calibri" panose="020F0502020204030204" pitchFamily="34" charset="0"/>
                        </a:rPr>
                      </a:br>
                      <a:r>
                        <a:rPr lang="en-US" sz="1400" b="0" i="0" u="none" strike="noStrike">
                          <a:solidFill>
                            <a:srgbClr val="000000"/>
                          </a:solidFill>
                          <a:effectLst/>
                          <a:latin typeface="Calibri" panose="020F0502020204030204" pitchFamily="34" charset="0"/>
                        </a:rPr>
                        <a:t>additional funds to staff who are providing training in addition to their regular job responsibilities.</a:t>
                      </a:r>
                    </a:p>
                  </a:txBody>
                  <a:tcPr marL="2295" marR="2295" marT="22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panose="020B0604020202020204" pitchFamily="34" charset="0"/>
                        </a:rPr>
                        <a:t>$ 85,000</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rPr>
                        <a:t>Provided faculty with distant learning training</a:t>
                      </a:r>
                    </a:p>
                  </a:txBody>
                  <a:tcPr marL="2295" marR="2295" marT="22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2828091"/>
                  </a:ext>
                </a:extLst>
              </a:tr>
              <a:tr h="660069">
                <a:tc>
                  <a:txBody>
                    <a:bodyPr/>
                    <a:lstStyle/>
                    <a:p>
                      <a:pPr algn="l" fontAlgn="t"/>
                      <a:r>
                        <a:rPr lang="en-US" sz="1400" b="0" i="0" u="none" strike="noStrike" dirty="0">
                          <a:solidFill>
                            <a:srgbClr val="000000"/>
                          </a:solidFill>
                          <a:effectLst/>
                          <a:latin typeface="Calibri" panose="020F0502020204030204" pitchFamily="34" charset="0"/>
                        </a:rPr>
                        <a:t>Purchasing, leasing, or renting additional equipment or software to enable distance learning, or upgrading campus wi-fi access or</a:t>
                      </a:r>
                      <a:br>
                        <a:rPr lang="en-US" sz="1400" b="0" i="0" u="none" strike="noStrike" dirty="0">
                          <a:solidFill>
                            <a:srgbClr val="000000"/>
                          </a:solidFill>
                          <a:effectLst/>
                          <a:latin typeface="Calibri" panose="020F0502020204030204" pitchFamily="34" charset="0"/>
                        </a:rPr>
                      </a:br>
                      <a:r>
                        <a:rPr lang="en-US" sz="1400" b="0" i="0" u="none" strike="noStrike" dirty="0">
                          <a:solidFill>
                            <a:srgbClr val="000000"/>
                          </a:solidFill>
                          <a:effectLst/>
                          <a:latin typeface="Calibri" panose="020F0502020204030204" pitchFamily="34" charset="0"/>
                        </a:rPr>
                        <a:t>extending open networks to parking lots or public spaces, etc.</a:t>
                      </a:r>
                    </a:p>
                  </a:txBody>
                  <a:tcPr marL="2295" marR="2295" marT="22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panose="020B0604020202020204" pitchFamily="34" charset="0"/>
                        </a:rPr>
                        <a:t>$ 45,961</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rPr>
                        <a:t>Additional Laptops</a:t>
                      </a:r>
                    </a:p>
                  </a:txBody>
                  <a:tcPr marL="2295" marR="2295" marT="22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6791378"/>
                  </a:ext>
                </a:extLst>
              </a:tr>
              <a:tr h="258375">
                <a:tc>
                  <a:txBody>
                    <a:bodyPr/>
                    <a:lstStyle/>
                    <a:p>
                      <a:pPr algn="r" fontAlgn="t"/>
                      <a:r>
                        <a:rPr lang="en-US" sz="1600" b="1" i="0" u="none" strike="noStrike" dirty="0">
                          <a:solidFill>
                            <a:srgbClr val="000000"/>
                          </a:solidFill>
                          <a:effectLst/>
                          <a:latin typeface="Calibri" panose="020F0502020204030204" pitchFamily="34" charset="0"/>
                        </a:rPr>
                        <a:t>Total of  Expenditures</a:t>
                      </a:r>
                    </a:p>
                  </a:txBody>
                  <a:tcPr marL="2295" marR="2295" marT="22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1" i="0" u="none" strike="noStrike" dirty="0">
                          <a:solidFill>
                            <a:srgbClr val="000000"/>
                          </a:solidFill>
                          <a:effectLst/>
                          <a:latin typeface="Arial" panose="020B0604020202020204" pitchFamily="34" charset="0"/>
                        </a:rPr>
                        <a:t>$ </a:t>
                      </a:r>
                      <a:r>
                        <a:rPr lang="en-US" sz="1600" b="1" i="0" u="none" strike="noStrike" dirty="0" smtClean="0">
                          <a:solidFill>
                            <a:srgbClr val="000000"/>
                          </a:solidFill>
                          <a:effectLst/>
                          <a:latin typeface="Arial" panose="020B0604020202020204" pitchFamily="34" charset="0"/>
                        </a:rPr>
                        <a:t>10,436,145</a:t>
                      </a:r>
                      <a:endParaRPr lang="en-US" sz="1600" b="1" i="0" u="none" strike="noStrike" dirty="0">
                        <a:solidFill>
                          <a:srgbClr val="000000"/>
                        </a:solidFill>
                        <a:effectLst/>
                        <a:latin typeface="Arial" panose="020B0604020202020204" pitchFamily="34" charset="0"/>
                      </a:endParaRPr>
                    </a:p>
                  </a:txBody>
                  <a:tcPr marL="2295" marR="2295" marT="22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1" i="0" u="none" strike="noStrike" dirty="0">
                          <a:solidFill>
                            <a:srgbClr val="000000"/>
                          </a:solidFill>
                          <a:effectLst/>
                          <a:latin typeface="Arial" panose="020B0604020202020204" pitchFamily="34" charset="0"/>
                        </a:rPr>
                        <a:t> </a:t>
                      </a:r>
                    </a:p>
                  </a:txBody>
                  <a:tcPr marL="2295" marR="2295" marT="22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6262748"/>
                  </a:ext>
                </a:extLst>
              </a:tr>
            </a:tbl>
          </a:graphicData>
        </a:graphic>
      </p:graphicFrame>
    </p:spTree>
    <p:extLst>
      <p:ext uri="{BB962C8B-B14F-4D97-AF65-F5344CB8AC3E}">
        <p14:creationId xmlns:p14="http://schemas.microsoft.com/office/powerpoint/2010/main" val="17843522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0445" y="1717482"/>
            <a:ext cx="8563555" cy="2308324"/>
          </a:xfrm>
          <a:prstGeom prst="rect">
            <a:avLst/>
          </a:prstGeom>
        </p:spPr>
        <p:txBody>
          <a:bodyPr wrap="square">
            <a:spAutoFit/>
          </a:bodyPr>
          <a:lstStyle/>
          <a:p>
            <a:r>
              <a:rPr lang="en-US" dirty="0">
                <a:solidFill>
                  <a:srgbClr val="000000"/>
                </a:solidFill>
                <a:latin typeface="museo_sans_300"/>
              </a:rPr>
              <a:t>One section of the CARES Act established </a:t>
            </a:r>
            <a:r>
              <a:rPr lang="en-US" dirty="0" smtClean="0">
                <a:solidFill>
                  <a:srgbClr val="000000"/>
                </a:solidFill>
                <a:latin typeface="museo_sans_300"/>
              </a:rPr>
              <a:t>funding to the </a:t>
            </a:r>
            <a:r>
              <a:rPr lang="en-US" dirty="0">
                <a:solidFill>
                  <a:srgbClr val="000000"/>
                </a:solidFill>
                <a:latin typeface="museo_sans_300"/>
              </a:rPr>
              <a:t>nation's colleges and </a:t>
            </a:r>
            <a:r>
              <a:rPr lang="en-US" dirty="0" smtClean="0">
                <a:solidFill>
                  <a:srgbClr val="000000"/>
                </a:solidFill>
                <a:latin typeface="museo_sans_300"/>
              </a:rPr>
              <a:t>universities. Which one is it?</a:t>
            </a:r>
          </a:p>
          <a:p>
            <a:endParaRPr lang="en-US" dirty="0">
              <a:solidFill>
                <a:srgbClr val="000000"/>
              </a:solidFill>
              <a:latin typeface="museo_sans_300"/>
            </a:endParaRPr>
          </a:p>
          <a:p>
            <a:pPr marL="342900" indent="-342900">
              <a:buAutoNum type="arabicParenR"/>
            </a:pPr>
            <a:r>
              <a:rPr lang="en-US" dirty="0" smtClean="0">
                <a:solidFill>
                  <a:srgbClr val="000000"/>
                </a:solidFill>
                <a:latin typeface="museo_sans_300"/>
              </a:rPr>
              <a:t>HEEFF</a:t>
            </a:r>
          </a:p>
          <a:p>
            <a:pPr marL="342900" indent="-342900">
              <a:buAutoNum type="arabicParenR"/>
            </a:pPr>
            <a:r>
              <a:rPr lang="en-US" dirty="0" smtClean="0">
                <a:solidFill>
                  <a:srgbClr val="000000"/>
                </a:solidFill>
                <a:latin typeface="museo_sans_300"/>
              </a:rPr>
              <a:t>HERFF</a:t>
            </a:r>
          </a:p>
          <a:p>
            <a:pPr marL="342900" indent="-342900">
              <a:buAutoNum type="arabicParenR"/>
            </a:pPr>
            <a:r>
              <a:rPr lang="en-US" dirty="0" smtClean="0">
                <a:solidFill>
                  <a:srgbClr val="000000"/>
                </a:solidFill>
                <a:latin typeface="museo_sans_300"/>
              </a:rPr>
              <a:t>HEERF</a:t>
            </a:r>
          </a:p>
          <a:p>
            <a:pPr marL="342900" indent="-342900">
              <a:buAutoNum type="arabicParenR"/>
            </a:pPr>
            <a:r>
              <a:rPr lang="en-US" dirty="0" smtClean="0">
                <a:solidFill>
                  <a:srgbClr val="000000"/>
                </a:solidFill>
                <a:latin typeface="museo_sans_300"/>
              </a:rPr>
              <a:t>HAPPYHR</a:t>
            </a:r>
          </a:p>
          <a:p>
            <a:pPr marL="342900" indent="-342900">
              <a:buAutoNum type="arabicParenR"/>
            </a:pPr>
            <a:endParaRPr lang="en-US" dirty="0"/>
          </a:p>
        </p:txBody>
      </p:sp>
      <p:grpSp>
        <p:nvGrpSpPr>
          <p:cNvPr id="7" name="Group 6">
            <a:extLst>
              <a:ext uri="{FF2B5EF4-FFF2-40B4-BE49-F238E27FC236}">
                <a16:creationId xmlns:a16="http://schemas.microsoft.com/office/drawing/2014/main" id="{010D07B1-0A1D-4ED9-8030-2137284D40E9}"/>
              </a:ext>
            </a:extLst>
          </p:cNvPr>
          <p:cNvGrpSpPr/>
          <p:nvPr/>
        </p:nvGrpSpPr>
        <p:grpSpPr>
          <a:xfrm>
            <a:off x="228600" y="763375"/>
            <a:ext cx="2279073" cy="954107"/>
            <a:chOff x="0" y="381000"/>
            <a:chExt cx="3876675" cy="954107"/>
          </a:xfrm>
        </p:grpSpPr>
        <p:sp>
          <p:nvSpPr>
            <p:cNvPr id="8" name="Rectangle 7">
              <a:extLst>
                <a:ext uri="{FF2B5EF4-FFF2-40B4-BE49-F238E27FC236}">
                  <a16:creationId xmlns:a16="http://schemas.microsoft.com/office/drawing/2014/main" id="{452CDA9E-2DF2-4F89-85B7-9BCAAFD89E8A}"/>
                </a:ext>
              </a:extLst>
            </p:cNvPr>
            <p:cNvSpPr/>
            <p:nvPr/>
          </p:nvSpPr>
          <p:spPr>
            <a:xfrm>
              <a:off x="0" y="504041"/>
              <a:ext cx="3876675" cy="354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717800D-2C0A-454B-B524-910A03A54A47}"/>
                </a:ext>
              </a:extLst>
            </p:cNvPr>
            <p:cNvSpPr txBox="1"/>
            <p:nvPr/>
          </p:nvSpPr>
          <p:spPr>
            <a:xfrm>
              <a:off x="76200" y="381000"/>
              <a:ext cx="3800475" cy="954107"/>
            </a:xfrm>
            <a:prstGeom prst="rect">
              <a:avLst/>
            </a:prstGeom>
            <a:noFill/>
          </p:spPr>
          <p:txBody>
            <a:bodyPr wrap="square" rtlCol="0">
              <a:spAutoFit/>
            </a:bodyPr>
            <a:lstStyle/>
            <a:p>
              <a:r>
                <a:rPr lang="en-US" sz="2800" dirty="0">
                  <a:solidFill>
                    <a:schemeClr val="bg1"/>
                  </a:solidFill>
                  <a:latin typeface="Aharoni" panose="02010803020104030203" pitchFamily="2" charset="-79"/>
                  <a:cs typeface="Aharoni" panose="02010803020104030203" pitchFamily="2" charset="-79"/>
                </a:rPr>
                <a:t>TRIVIA TIME</a:t>
              </a:r>
            </a:p>
            <a:p>
              <a:endParaRPr lang="en-US" sz="2800" dirty="0">
                <a:solidFill>
                  <a:schemeClr val="bg1"/>
                </a:solidFill>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11526590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11480" y="3093720"/>
            <a:ext cx="1897380" cy="518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34725" y="1717482"/>
            <a:ext cx="8563555" cy="2185214"/>
          </a:xfrm>
          <a:prstGeom prst="rect">
            <a:avLst/>
          </a:prstGeom>
        </p:spPr>
        <p:txBody>
          <a:bodyPr wrap="square">
            <a:spAutoFit/>
          </a:bodyPr>
          <a:lstStyle/>
          <a:p>
            <a:r>
              <a:rPr lang="en-US" dirty="0">
                <a:solidFill>
                  <a:srgbClr val="000000"/>
                </a:solidFill>
                <a:latin typeface="museo_sans_300"/>
              </a:rPr>
              <a:t>One section of the CARES Act established </a:t>
            </a:r>
            <a:r>
              <a:rPr lang="en-US" dirty="0" smtClean="0">
                <a:solidFill>
                  <a:srgbClr val="000000"/>
                </a:solidFill>
                <a:latin typeface="museo_sans_300"/>
              </a:rPr>
              <a:t>funding to the </a:t>
            </a:r>
            <a:r>
              <a:rPr lang="en-US" dirty="0">
                <a:solidFill>
                  <a:srgbClr val="000000"/>
                </a:solidFill>
                <a:latin typeface="museo_sans_300"/>
              </a:rPr>
              <a:t>nation's colleges and </a:t>
            </a:r>
            <a:r>
              <a:rPr lang="en-US" dirty="0" smtClean="0">
                <a:solidFill>
                  <a:srgbClr val="000000"/>
                </a:solidFill>
                <a:latin typeface="museo_sans_300"/>
              </a:rPr>
              <a:t>universities. Which one is it?</a:t>
            </a:r>
          </a:p>
          <a:p>
            <a:endParaRPr lang="en-US" dirty="0">
              <a:solidFill>
                <a:srgbClr val="000000"/>
              </a:solidFill>
              <a:latin typeface="museo_sans_300"/>
            </a:endParaRPr>
          </a:p>
          <a:p>
            <a:pPr marL="342900" indent="-342900">
              <a:buAutoNum type="arabicParenR"/>
            </a:pPr>
            <a:r>
              <a:rPr lang="en-US" dirty="0" smtClean="0">
                <a:solidFill>
                  <a:srgbClr val="000000"/>
                </a:solidFill>
                <a:latin typeface="museo_sans_300"/>
              </a:rPr>
              <a:t> </a:t>
            </a:r>
          </a:p>
          <a:p>
            <a:pPr marL="342900" indent="-342900">
              <a:buAutoNum type="arabicParenR"/>
            </a:pPr>
            <a:r>
              <a:rPr lang="en-US" dirty="0" smtClean="0">
                <a:solidFill>
                  <a:srgbClr val="000000"/>
                </a:solidFill>
                <a:latin typeface="museo_sans_300"/>
              </a:rPr>
              <a:t> </a:t>
            </a:r>
          </a:p>
          <a:p>
            <a:pPr marL="342900" indent="-342900">
              <a:buAutoNum type="arabicParenR"/>
            </a:pPr>
            <a:r>
              <a:rPr lang="en-US" sz="2400" b="1" dirty="0" smtClean="0">
                <a:solidFill>
                  <a:srgbClr val="000000"/>
                </a:solidFill>
                <a:latin typeface="museo_sans_300"/>
              </a:rPr>
              <a:t>HEERF</a:t>
            </a:r>
          </a:p>
          <a:p>
            <a:pPr marL="342900" indent="-342900">
              <a:buAutoNum type="arabicParenR"/>
            </a:pPr>
            <a:r>
              <a:rPr lang="en-US" dirty="0" smtClean="0"/>
              <a:t> </a:t>
            </a:r>
            <a:endParaRPr lang="en-US" dirty="0"/>
          </a:p>
        </p:txBody>
      </p:sp>
    </p:spTree>
    <p:extLst>
      <p:ext uri="{BB962C8B-B14F-4D97-AF65-F5344CB8AC3E}">
        <p14:creationId xmlns:p14="http://schemas.microsoft.com/office/powerpoint/2010/main" val="27002373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03798C4-FE06-4626-ADEB-06725A505BE7}"/>
              </a:ext>
            </a:extLst>
          </p:cNvPr>
          <p:cNvGrpSpPr/>
          <p:nvPr/>
        </p:nvGrpSpPr>
        <p:grpSpPr>
          <a:xfrm>
            <a:off x="0" y="381000"/>
            <a:ext cx="3876675" cy="892552"/>
            <a:chOff x="0" y="381000"/>
            <a:chExt cx="3876675" cy="892552"/>
          </a:xfrm>
        </p:grpSpPr>
        <p:sp>
          <p:nvSpPr>
            <p:cNvPr id="4" name="Rectangle 3">
              <a:extLst>
                <a:ext uri="{FF2B5EF4-FFF2-40B4-BE49-F238E27FC236}">
                  <a16:creationId xmlns:a16="http://schemas.microsoft.com/office/drawing/2014/main" id="{844E08C4-2107-4288-AF38-5C84C6CFAB1F}"/>
                </a:ext>
              </a:extLst>
            </p:cNvPr>
            <p:cNvSpPr/>
            <p:nvPr/>
          </p:nvSpPr>
          <p:spPr>
            <a:xfrm>
              <a:off x="0" y="465138"/>
              <a:ext cx="3876675" cy="354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22DF3BE-9EC2-4664-B810-FF01A20B1847}"/>
                </a:ext>
              </a:extLst>
            </p:cNvPr>
            <p:cNvSpPr txBox="1"/>
            <p:nvPr/>
          </p:nvSpPr>
          <p:spPr>
            <a:xfrm>
              <a:off x="76200" y="381000"/>
              <a:ext cx="3744686" cy="892552"/>
            </a:xfrm>
            <a:prstGeom prst="rect">
              <a:avLst/>
            </a:prstGeom>
            <a:noFill/>
          </p:spPr>
          <p:txBody>
            <a:bodyPr wrap="square" rtlCol="0">
              <a:spAutoFit/>
            </a:bodyPr>
            <a:lstStyle/>
            <a:p>
              <a:r>
                <a:rPr lang="en-US" sz="2400" dirty="0" smtClean="0">
                  <a:solidFill>
                    <a:schemeClr val="bg1"/>
                  </a:solidFill>
                  <a:latin typeface="Aharoni" panose="02010803020104030203" pitchFamily="2" charset="-79"/>
                  <a:cs typeface="Aharoni" panose="02010803020104030203" pitchFamily="2" charset="-79"/>
                </a:rPr>
                <a:t>Trivia Question</a:t>
              </a:r>
              <a:endParaRPr lang="en-US" sz="3200" dirty="0">
                <a:solidFill>
                  <a:schemeClr val="bg1"/>
                </a:solidFill>
                <a:latin typeface="Aharoni" panose="02010803020104030203" pitchFamily="2" charset="-79"/>
                <a:cs typeface="Aharoni" panose="02010803020104030203" pitchFamily="2" charset="-79"/>
              </a:endParaRPr>
            </a:p>
            <a:p>
              <a:endParaRPr lang="en-US" sz="2800" dirty="0">
                <a:solidFill>
                  <a:schemeClr val="bg1"/>
                </a:solidFill>
                <a:latin typeface="Aharoni" panose="02010803020104030203" pitchFamily="2" charset="-79"/>
                <a:cs typeface="Aharoni" panose="02010803020104030203" pitchFamily="2" charset="-79"/>
              </a:endParaRPr>
            </a:p>
          </p:txBody>
        </p:sp>
      </p:grpSp>
      <p:sp>
        <p:nvSpPr>
          <p:cNvPr id="6" name="Rectangle 5"/>
          <p:cNvSpPr/>
          <p:nvPr/>
        </p:nvSpPr>
        <p:spPr>
          <a:xfrm>
            <a:off x="580445" y="1717482"/>
            <a:ext cx="9964516" cy="2400657"/>
          </a:xfrm>
          <a:prstGeom prst="rect">
            <a:avLst/>
          </a:prstGeom>
        </p:spPr>
        <p:txBody>
          <a:bodyPr wrap="square">
            <a:spAutoFit/>
          </a:bodyPr>
          <a:lstStyle/>
          <a:p>
            <a:endParaRPr lang="en-US" dirty="0" smtClean="0">
              <a:solidFill>
                <a:srgbClr val="000000"/>
              </a:solidFill>
              <a:latin typeface="museo_sans_300"/>
            </a:endParaRPr>
          </a:p>
          <a:p>
            <a:endParaRPr lang="en-US" dirty="0">
              <a:solidFill>
                <a:srgbClr val="000000"/>
              </a:solidFill>
              <a:latin typeface="museo_sans_300"/>
            </a:endParaRPr>
          </a:p>
          <a:p>
            <a:endParaRPr lang="en-US" dirty="0" smtClean="0">
              <a:solidFill>
                <a:srgbClr val="000000"/>
              </a:solidFill>
              <a:latin typeface="museo_sans_300"/>
            </a:endParaRPr>
          </a:p>
          <a:p>
            <a:r>
              <a:rPr lang="en-US" sz="3000" dirty="0" smtClean="0">
                <a:solidFill>
                  <a:srgbClr val="000000"/>
                </a:solidFill>
                <a:latin typeface="museo_sans_300"/>
              </a:rPr>
              <a:t>Question: HEERF expenses must occur on or after what date?</a:t>
            </a:r>
          </a:p>
          <a:p>
            <a:endParaRPr lang="en-US" dirty="0">
              <a:solidFill>
                <a:srgbClr val="000000"/>
              </a:solidFill>
              <a:latin typeface="museo_sans_300"/>
            </a:endParaRPr>
          </a:p>
          <a:p>
            <a:pPr marL="342900" indent="-342900">
              <a:buAutoNum type="arabicParenR"/>
            </a:pPr>
            <a:endParaRPr lang="en-US" dirty="0"/>
          </a:p>
        </p:txBody>
      </p:sp>
    </p:spTree>
    <p:extLst>
      <p:ext uri="{BB962C8B-B14F-4D97-AF65-F5344CB8AC3E}">
        <p14:creationId xmlns:p14="http://schemas.microsoft.com/office/powerpoint/2010/main" val="40829634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03798C4-FE06-4626-ADEB-06725A505BE7}"/>
              </a:ext>
            </a:extLst>
          </p:cNvPr>
          <p:cNvGrpSpPr/>
          <p:nvPr/>
        </p:nvGrpSpPr>
        <p:grpSpPr>
          <a:xfrm>
            <a:off x="0" y="381000"/>
            <a:ext cx="3876675" cy="892552"/>
            <a:chOff x="0" y="381000"/>
            <a:chExt cx="3876675" cy="892552"/>
          </a:xfrm>
        </p:grpSpPr>
        <p:sp>
          <p:nvSpPr>
            <p:cNvPr id="4" name="Rectangle 3">
              <a:extLst>
                <a:ext uri="{FF2B5EF4-FFF2-40B4-BE49-F238E27FC236}">
                  <a16:creationId xmlns:a16="http://schemas.microsoft.com/office/drawing/2014/main" id="{844E08C4-2107-4288-AF38-5C84C6CFAB1F}"/>
                </a:ext>
              </a:extLst>
            </p:cNvPr>
            <p:cNvSpPr/>
            <p:nvPr/>
          </p:nvSpPr>
          <p:spPr>
            <a:xfrm>
              <a:off x="0" y="465138"/>
              <a:ext cx="3876675" cy="354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22DF3BE-9EC2-4664-B810-FF01A20B1847}"/>
                </a:ext>
              </a:extLst>
            </p:cNvPr>
            <p:cNvSpPr txBox="1"/>
            <p:nvPr/>
          </p:nvSpPr>
          <p:spPr>
            <a:xfrm>
              <a:off x="76200" y="381000"/>
              <a:ext cx="3744686" cy="892552"/>
            </a:xfrm>
            <a:prstGeom prst="rect">
              <a:avLst/>
            </a:prstGeom>
            <a:noFill/>
          </p:spPr>
          <p:txBody>
            <a:bodyPr wrap="square" rtlCol="0">
              <a:spAutoFit/>
            </a:bodyPr>
            <a:lstStyle/>
            <a:p>
              <a:r>
                <a:rPr lang="en-US" sz="2400" dirty="0" smtClean="0">
                  <a:solidFill>
                    <a:schemeClr val="bg1"/>
                  </a:solidFill>
                  <a:latin typeface="Aharoni" panose="02010803020104030203" pitchFamily="2" charset="-79"/>
                  <a:cs typeface="Aharoni" panose="02010803020104030203" pitchFamily="2" charset="-79"/>
                </a:rPr>
                <a:t>Trivia Question</a:t>
              </a:r>
              <a:endParaRPr lang="en-US" sz="3200" dirty="0">
                <a:solidFill>
                  <a:schemeClr val="bg1"/>
                </a:solidFill>
                <a:latin typeface="Aharoni" panose="02010803020104030203" pitchFamily="2" charset="-79"/>
                <a:cs typeface="Aharoni" panose="02010803020104030203" pitchFamily="2" charset="-79"/>
              </a:endParaRPr>
            </a:p>
            <a:p>
              <a:endParaRPr lang="en-US" sz="2800" dirty="0">
                <a:solidFill>
                  <a:schemeClr val="bg1"/>
                </a:solidFill>
                <a:latin typeface="Aharoni" panose="02010803020104030203" pitchFamily="2" charset="-79"/>
                <a:cs typeface="Aharoni" panose="02010803020104030203" pitchFamily="2" charset="-79"/>
              </a:endParaRPr>
            </a:p>
          </p:txBody>
        </p:sp>
      </p:grpSp>
      <p:sp>
        <p:nvSpPr>
          <p:cNvPr id="6" name="Rectangle 5"/>
          <p:cNvSpPr/>
          <p:nvPr/>
        </p:nvSpPr>
        <p:spPr>
          <a:xfrm>
            <a:off x="580445" y="1717482"/>
            <a:ext cx="8563555" cy="2215991"/>
          </a:xfrm>
          <a:prstGeom prst="rect">
            <a:avLst/>
          </a:prstGeom>
        </p:spPr>
        <p:txBody>
          <a:bodyPr wrap="square">
            <a:spAutoFit/>
          </a:bodyPr>
          <a:lstStyle/>
          <a:p>
            <a:endParaRPr lang="en-US" dirty="0" smtClean="0">
              <a:solidFill>
                <a:srgbClr val="000000"/>
              </a:solidFill>
              <a:latin typeface="museo_sans_300"/>
            </a:endParaRPr>
          </a:p>
          <a:p>
            <a:endParaRPr lang="en-US" dirty="0">
              <a:solidFill>
                <a:srgbClr val="000000"/>
              </a:solidFill>
              <a:latin typeface="museo_sans_300"/>
            </a:endParaRPr>
          </a:p>
          <a:p>
            <a:endParaRPr lang="en-US" dirty="0" smtClean="0">
              <a:solidFill>
                <a:srgbClr val="000000"/>
              </a:solidFill>
              <a:latin typeface="museo_sans_300"/>
            </a:endParaRPr>
          </a:p>
          <a:p>
            <a:r>
              <a:rPr lang="en-US" sz="3000" dirty="0" smtClean="0">
                <a:solidFill>
                  <a:srgbClr val="000000"/>
                </a:solidFill>
                <a:latin typeface="museo_sans_300"/>
              </a:rPr>
              <a:t>Answer: March 13, 2020</a:t>
            </a:r>
          </a:p>
          <a:p>
            <a:endParaRPr lang="en-US" dirty="0" smtClean="0">
              <a:solidFill>
                <a:srgbClr val="000000"/>
              </a:solidFill>
              <a:latin typeface="museo_sans_300"/>
            </a:endParaRPr>
          </a:p>
          <a:p>
            <a:endParaRPr lang="en-US" dirty="0">
              <a:solidFill>
                <a:srgbClr val="000000"/>
              </a:solidFill>
              <a:latin typeface="museo_sans_300"/>
            </a:endParaRPr>
          </a:p>
          <a:p>
            <a:pPr marL="342900" indent="-342900">
              <a:buAutoNum type="arabicParenR"/>
            </a:pPr>
            <a:endParaRPr lang="en-US" dirty="0"/>
          </a:p>
        </p:txBody>
      </p:sp>
    </p:spTree>
    <p:extLst>
      <p:ext uri="{BB962C8B-B14F-4D97-AF65-F5344CB8AC3E}">
        <p14:creationId xmlns:p14="http://schemas.microsoft.com/office/powerpoint/2010/main" val="27411874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03798C4-FE06-4626-ADEB-06725A505BE7}"/>
              </a:ext>
            </a:extLst>
          </p:cNvPr>
          <p:cNvGrpSpPr/>
          <p:nvPr/>
        </p:nvGrpSpPr>
        <p:grpSpPr>
          <a:xfrm>
            <a:off x="0" y="381000"/>
            <a:ext cx="3876675" cy="892552"/>
            <a:chOff x="0" y="381000"/>
            <a:chExt cx="3876675" cy="892552"/>
          </a:xfrm>
        </p:grpSpPr>
        <p:sp>
          <p:nvSpPr>
            <p:cNvPr id="4" name="Rectangle 3">
              <a:extLst>
                <a:ext uri="{FF2B5EF4-FFF2-40B4-BE49-F238E27FC236}">
                  <a16:creationId xmlns:a16="http://schemas.microsoft.com/office/drawing/2014/main" id="{844E08C4-2107-4288-AF38-5C84C6CFAB1F}"/>
                </a:ext>
              </a:extLst>
            </p:cNvPr>
            <p:cNvSpPr/>
            <p:nvPr/>
          </p:nvSpPr>
          <p:spPr>
            <a:xfrm>
              <a:off x="0" y="465138"/>
              <a:ext cx="3876675" cy="354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22DF3BE-9EC2-4664-B810-FF01A20B1847}"/>
                </a:ext>
              </a:extLst>
            </p:cNvPr>
            <p:cNvSpPr txBox="1"/>
            <p:nvPr/>
          </p:nvSpPr>
          <p:spPr>
            <a:xfrm>
              <a:off x="76200" y="381000"/>
              <a:ext cx="3744686" cy="892552"/>
            </a:xfrm>
            <a:prstGeom prst="rect">
              <a:avLst/>
            </a:prstGeom>
            <a:noFill/>
          </p:spPr>
          <p:txBody>
            <a:bodyPr wrap="square" rtlCol="0">
              <a:spAutoFit/>
            </a:bodyPr>
            <a:lstStyle/>
            <a:p>
              <a:r>
                <a:rPr lang="en-US" sz="2400" dirty="0" smtClean="0">
                  <a:solidFill>
                    <a:schemeClr val="bg1"/>
                  </a:solidFill>
                  <a:latin typeface="Aharoni" panose="02010803020104030203" pitchFamily="2" charset="-79"/>
                  <a:cs typeface="Aharoni" panose="02010803020104030203" pitchFamily="2" charset="-79"/>
                </a:rPr>
                <a:t>Trivia Question</a:t>
              </a:r>
              <a:endParaRPr lang="en-US" sz="3200" dirty="0">
                <a:solidFill>
                  <a:schemeClr val="bg1"/>
                </a:solidFill>
                <a:latin typeface="Aharoni" panose="02010803020104030203" pitchFamily="2" charset="-79"/>
                <a:cs typeface="Aharoni" panose="02010803020104030203" pitchFamily="2" charset="-79"/>
              </a:endParaRPr>
            </a:p>
            <a:p>
              <a:endParaRPr lang="en-US" sz="2800" dirty="0">
                <a:solidFill>
                  <a:schemeClr val="bg1"/>
                </a:solidFill>
                <a:latin typeface="Aharoni" panose="02010803020104030203" pitchFamily="2" charset="-79"/>
                <a:cs typeface="Aharoni" panose="02010803020104030203" pitchFamily="2" charset="-79"/>
              </a:endParaRPr>
            </a:p>
          </p:txBody>
        </p:sp>
      </p:grpSp>
      <p:sp>
        <p:nvSpPr>
          <p:cNvPr id="6" name="Rectangle 5"/>
          <p:cNvSpPr/>
          <p:nvPr/>
        </p:nvSpPr>
        <p:spPr>
          <a:xfrm>
            <a:off x="580445" y="1717482"/>
            <a:ext cx="10199408" cy="2677656"/>
          </a:xfrm>
          <a:prstGeom prst="rect">
            <a:avLst/>
          </a:prstGeom>
        </p:spPr>
        <p:txBody>
          <a:bodyPr wrap="square">
            <a:spAutoFit/>
          </a:bodyPr>
          <a:lstStyle/>
          <a:p>
            <a:endParaRPr lang="en-US" dirty="0" smtClean="0">
              <a:solidFill>
                <a:srgbClr val="000000"/>
              </a:solidFill>
              <a:latin typeface="museo_sans_300"/>
            </a:endParaRPr>
          </a:p>
          <a:p>
            <a:endParaRPr lang="en-US" dirty="0">
              <a:solidFill>
                <a:srgbClr val="000000"/>
              </a:solidFill>
              <a:latin typeface="museo_sans_300"/>
            </a:endParaRPr>
          </a:p>
          <a:p>
            <a:endParaRPr lang="en-US" dirty="0" smtClean="0">
              <a:solidFill>
                <a:srgbClr val="000000"/>
              </a:solidFill>
              <a:latin typeface="museo_sans_300"/>
            </a:endParaRPr>
          </a:p>
          <a:p>
            <a:r>
              <a:rPr lang="en-US" sz="3000" dirty="0" smtClean="0">
                <a:solidFill>
                  <a:srgbClr val="000000"/>
                </a:solidFill>
                <a:latin typeface="museo_sans_300"/>
              </a:rPr>
              <a:t>Question: Provide one of the two criteria for the Institutional portion of HEERF funding:</a:t>
            </a:r>
          </a:p>
          <a:p>
            <a:endParaRPr lang="en-US" dirty="0" smtClean="0">
              <a:solidFill>
                <a:srgbClr val="000000"/>
              </a:solidFill>
              <a:latin typeface="museo_sans_300"/>
            </a:endParaRPr>
          </a:p>
          <a:p>
            <a:endParaRPr lang="en-US" dirty="0">
              <a:solidFill>
                <a:srgbClr val="000000"/>
              </a:solidFill>
              <a:latin typeface="museo_sans_300"/>
            </a:endParaRPr>
          </a:p>
          <a:p>
            <a:pPr marL="342900" indent="-342900">
              <a:buAutoNum type="arabicParenR"/>
            </a:pPr>
            <a:endParaRPr lang="en-US" dirty="0"/>
          </a:p>
        </p:txBody>
      </p:sp>
    </p:spTree>
    <p:extLst>
      <p:ext uri="{BB962C8B-B14F-4D97-AF65-F5344CB8AC3E}">
        <p14:creationId xmlns:p14="http://schemas.microsoft.com/office/powerpoint/2010/main" val="26099265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03798C4-FE06-4626-ADEB-06725A505BE7}"/>
              </a:ext>
            </a:extLst>
          </p:cNvPr>
          <p:cNvGrpSpPr/>
          <p:nvPr/>
        </p:nvGrpSpPr>
        <p:grpSpPr>
          <a:xfrm>
            <a:off x="218687" y="367145"/>
            <a:ext cx="5317724" cy="954107"/>
            <a:chOff x="0" y="381000"/>
            <a:chExt cx="5317724" cy="954107"/>
          </a:xfrm>
        </p:grpSpPr>
        <p:sp>
          <p:nvSpPr>
            <p:cNvPr id="4" name="Rectangle 3">
              <a:extLst>
                <a:ext uri="{FF2B5EF4-FFF2-40B4-BE49-F238E27FC236}">
                  <a16:creationId xmlns:a16="http://schemas.microsoft.com/office/drawing/2014/main" id="{844E08C4-2107-4288-AF38-5C84C6CFAB1F}"/>
                </a:ext>
              </a:extLst>
            </p:cNvPr>
            <p:cNvSpPr/>
            <p:nvPr/>
          </p:nvSpPr>
          <p:spPr>
            <a:xfrm>
              <a:off x="0" y="465138"/>
              <a:ext cx="5317724" cy="354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22DF3BE-9EC2-4664-B810-FF01A20B1847}"/>
                </a:ext>
              </a:extLst>
            </p:cNvPr>
            <p:cNvSpPr txBox="1"/>
            <p:nvPr/>
          </p:nvSpPr>
          <p:spPr>
            <a:xfrm>
              <a:off x="76200" y="381000"/>
              <a:ext cx="5241524" cy="954107"/>
            </a:xfrm>
            <a:prstGeom prst="rect">
              <a:avLst/>
            </a:prstGeom>
            <a:noFill/>
          </p:spPr>
          <p:txBody>
            <a:bodyPr wrap="square" rtlCol="0">
              <a:spAutoFit/>
            </a:bodyPr>
            <a:lstStyle/>
            <a:p>
              <a:r>
                <a:rPr lang="en-US" sz="2800" dirty="0">
                  <a:solidFill>
                    <a:schemeClr val="bg1"/>
                  </a:solidFill>
                  <a:latin typeface="Aharoni" panose="02010803020104030203" pitchFamily="2" charset="-79"/>
                  <a:cs typeface="Aharoni" panose="02010803020104030203" pitchFamily="2" charset="-79"/>
                </a:rPr>
                <a:t>ACCOUNTS PAYABLE FORMS</a:t>
              </a:r>
            </a:p>
            <a:p>
              <a:endParaRPr lang="en-US" sz="2800" dirty="0">
                <a:solidFill>
                  <a:schemeClr val="bg1"/>
                </a:solidFill>
                <a:latin typeface="Aharoni" panose="02010803020104030203" pitchFamily="2" charset="-79"/>
                <a:cs typeface="Aharoni" panose="02010803020104030203" pitchFamily="2" charset="-79"/>
              </a:endParaRPr>
            </a:p>
          </p:txBody>
        </p:sp>
      </p:grpSp>
      <p:sp>
        <p:nvSpPr>
          <p:cNvPr id="2" name="TextBox 1">
            <a:extLst>
              <a:ext uri="{FF2B5EF4-FFF2-40B4-BE49-F238E27FC236}">
                <a16:creationId xmlns:a16="http://schemas.microsoft.com/office/drawing/2014/main" id="{DE11EFD9-A552-4273-91A9-E2A704E2C526}"/>
              </a:ext>
            </a:extLst>
          </p:cNvPr>
          <p:cNvSpPr txBox="1"/>
          <p:nvPr/>
        </p:nvSpPr>
        <p:spPr>
          <a:xfrm>
            <a:off x="218687" y="1784560"/>
            <a:ext cx="9507984" cy="3416320"/>
          </a:xfrm>
          <a:prstGeom prst="rect">
            <a:avLst/>
          </a:prstGeom>
          <a:noFill/>
        </p:spPr>
        <p:txBody>
          <a:bodyPr wrap="square" rtlCol="0">
            <a:spAutoFit/>
          </a:bodyPr>
          <a:lstStyle/>
          <a:p>
            <a:pPr marL="285750" indent="-285750">
              <a:buFont typeface="Arial" panose="020B0604020202020204" pitchFamily="34" charset="0"/>
              <a:buChar char="•"/>
            </a:pPr>
            <a:r>
              <a:rPr lang="en-US" sz="2000" dirty="0"/>
              <a:t>AP – Check Request Form</a:t>
            </a:r>
          </a:p>
          <a:p>
            <a:pPr marL="285750" indent="-285750">
              <a:buFont typeface="Arial" panose="020B0604020202020204" pitchFamily="34" charset="0"/>
              <a:buChar char="•"/>
            </a:pPr>
            <a:r>
              <a:rPr lang="en-US" sz="2000" dirty="0"/>
              <a:t>AP – Invoice Approval Form (For Department Use)</a:t>
            </a:r>
          </a:p>
          <a:p>
            <a:pPr marL="285750" indent="-285750">
              <a:buFont typeface="Arial" panose="020B0604020202020204" pitchFamily="34" charset="0"/>
              <a:buChar char="•"/>
            </a:pPr>
            <a:r>
              <a:rPr lang="en-US" sz="2000" dirty="0"/>
              <a:t>AP – Short Term Limited Scope</a:t>
            </a:r>
          </a:p>
          <a:p>
            <a:pPr marL="285750" indent="-285750">
              <a:buFont typeface="Arial" panose="020B0604020202020204" pitchFamily="34" charset="0"/>
              <a:buChar char="•"/>
            </a:pPr>
            <a:r>
              <a:rPr lang="en-US" sz="2000" dirty="0"/>
              <a:t>AP – Travel Expense Form</a:t>
            </a:r>
          </a:p>
          <a:p>
            <a:pPr marL="285750" indent="-285750">
              <a:buFont typeface="Arial" panose="020B0604020202020204" pitchFamily="34" charset="0"/>
              <a:buChar char="•"/>
            </a:pPr>
            <a:r>
              <a:rPr lang="en-US" sz="2000" dirty="0"/>
              <a:t>AP – Hospitality Expense Form</a:t>
            </a:r>
          </a:p>
          <a:p>
            <a:pPr marL="285750" indent="-285750">
              <a:buFont typeface="Arial" panose="020B0604020202020204" pitchFamily="34" charset="0"/>
              <a:buChar char="•"/>
            </a:pPr>
            <a:r>
              <a:rPr lang="en-US" sz="2000" dirty="0"/>
              <a:t>AP – Vendor Data Record Form (VDR) (For Department Use)</a:t>
            </a:r>
          </a:p>
          <a:p>
            <a:pPr marL="285750" indent="-285750">
              <a:buFont typeface="Arial" panose="020B0604020202020204" pitchFamily="34" charset="0"/>
              <a:buChar char="•"/>
            </a:pPr>
            <a:r>
              <a:rPr lang="en-US" sz="2000" dirty="0"/>
              <a:t>AP – STD261 : Use of Privately Owned Vehicles</a:t>
            </a:r>
          </a:p>
          <a:p>
            <a:pPr marL="285750" indent="-285750">
              <a:buFont typeface="Arial" panose="020B0604020202020204" pitchFamily="34" charset="0"/>
              <a:buChar char="•"/>
            </a:pPr>
            <a:r>
              <a:rPr lang="en-US" sz="2000" dirty="0"/>
              <a:t>AP – Travel Authorization Form (SELF)</a:t>
            </a:r>
          </a:p>
          <a:p>
            <a:pPr marL="285750" indent="-285750">
              <a:buFont typeface="Arial" panose="020B0604020202020204" pitchFamily="34" charset="0"/>
              <a:buChar char="•"/>
            </a:pPr>
            <a:r>
              <a:rPr lang="en-US" sz="2000" dirty="0"/>
              <a:t>AP – Travel Authorization Form (PREPARER)</a:t>
            </a:r>
            <a:endParaRPr lang="en-US" sz="2000" dirty="0">
              <a:highlight>
                <a:srgbClr val="00FFFF"/>
              </a:highlight>
            </a:endParaRPr>
          </a:p>
          <a:p>
            <a:pPr marL="285750" indent="-285750">
              <a:buFont typeface="Arial" panose="020B0604020202020204" pitchFamily="34" charset="0"/>
              <a:buChar char="•"/>
            </a:pPr>
            <a:r>
              <a:rPr lang="en-US" sz="2000" dirty="0"/>
              <a:t>AP – Change in Procurement Cardholder Authorizing Official/</a:t>
            </a:r>
            <a:r>
              <a:rPr lang="en-US" sz="2000" dirty="0" err="1"/>
              <a:t>Chartfield</a:t>
            </a:r>
            <a:endParaRPr lang="en-US" sz="2000" dirty="0"/>
          </a:p>
          <a:p>
            <a:endParaRPr lang="en-US" sz="1600" dirty="0"/>
          </a:p>
        </p:txBody>
      </p:sp>
      <p:pic>
        <p:nvPicPr>
          <p:cNvPr id="19458" name="Picture 2" descr="Form Icons - Download Free Vector Icons | Noun Proj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6671" y="208788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6059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03798C4-FE06-4626-ADEB-06725A505BE7}"/>
              </a:ext>
            </a:extLst>
          </p:cNvPr>
          <p:cNvGrpSpPr/>
          <p:nvPr/>
        </p:nvGrpSpPr>
        <p:grpSpPr>
          <a:xfrm>
            <a:off x="0" y="381000"/>
            <a:ext cx="3876675" cy="892552"/>
            <a:chOff x="0" y="381000"/>
            <a:chExt cx="3876675" cy="892552"/>
          </a:xfrm>
        </p:grpSpPr>
        <p:sp>
          <p:nvSpPr>
            <p:cNvPr id="4" name="Rectangle 3">
              <a:extLst>
                <a:ext uri="{FF2B5EF4-FFF2-40B4-BE49-F238E27FC236}">
                  <a16:creationId xmlns:a16="http://schemas.microsoft.com/office/drawing/2014/main" id="{844E08C4-2107-4288-AF38-5C84C6CFAB1F}"/>
                </a:ext>
              </a:extLst>
            </p:cNvPr>
            <p:cNvSpPr/>
            <p:nvPr/>
          </p:nvSpPr>
          <p:spPr>
            <a:xfrm>
              <a:off x="0" y="465138"/>
              <a:ext cx="3876675" cy="354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22DF3BE-9EC2-4664-B810-FF01A20B1847}"/>
                </a:ext>
              </a:extLst>
            </p:cNvPr>
            <p:cNvSpPr txBox="1"/>
            <p:nvPr/>
          </p:nvSpPr>
          <p:spPr>
            <a:xfrm>
              <a:off x="76200" y="381000"/>
              <a:ext cx="3744686" cy="892552"/>
            </a:xfrm>
            <a:prstGeom prst="rect">
              <a:avLst/>
            </a:prstGeom>
            <a:noFill/>
          </p:spPr>
          <p:txBody>
            <a:bodyPr wrap="square" rtlCol="0">
              <a:spAutoFit/>
            </a:bodyPr>
            <a:lstStyle/>
            <a:p>
              <a:r>
                <a:rPr lang="en-US" sz="2400" dirty="0" smtClean="0">
                  <a:solidFill>
                    <a:schemeClr val="bg1"/>
                  </a:solidFill>
                  <a:latin typeface="Aharoni" panose="02010803020104030203" pitchFamily="2" charset="-79"/>
                  <a:cs typeface="Aharoni" panose="02010803020104030203" pitchFamily="2" charset="-79"/>
                </a:rPr>
                <a:t>Trivia Question</a:t>
              </a:r>
              <a:endParaRPr lang="en-US" sz="3200" dirty="0">
                <a:solidFill>
                  <a:schemeClr val="bg1"/>
                </a:solidFill>
                <a:latin typeface="Aharoni" panose="02010803020104030203" pitchFamily="2" charset="-79"/>
                <a:cs typeface="Aharoni" panose="02010803020104030203" pitchFamily="2" charset="-79"/>
              </a:endParaRPr>
            </a:p>
            <a:p>
              <a:endParaRPr lang="en-US" sz="2800" dirty="0">
                <a:solidFill>
                  <a:schemeClr val="bg1"/>
                </a:solidFill>
                <a:latin typeface="Aharoni" panose="02010803020104030203" pitchFamily="2" charset="-79"/>
                <a:cs typeface="Aharoni" panose="02010803020104030203" pitchFamily="2" charset="-79"/>
              </a:endParaRPr>
            </a:p>
          </p:txBody>
        </p:sp>
      </p:grpSp>
      <p:sp>
        <p:nvSpPr>
          <p:cNvPr id="6" name="Rectangle 5"/>
          <p:cNvSpPr/>
          <p:nvPr/>
        </p:nvSpPr>
        <p:spPr>
          <a:xfrm>
            <a:off x="580445" y="1717482"/>
            <a:ext cx="10199408" cy="4801314"/>
          </a:xfrm>
          <a:prstGeom prst="rect">
            <a:avLst/>
          </a:prstGeom>
        </p:spPr>
        <p:txBody>
          <a:bodyPr wrap="square">
            <a:spAutoFit/>
          </a:bodyPr>
          <a:lstStyle/>
          <a:p>
            <a:endParaRPr lang="en-US" dirty="0" smtClean="0">
              <a:solidFill>
                <a:srgbClr val="000000"/>
              </a:solidFill>
              <a:latin typeface="museo_sans_300"/>
            </a:endParaRPr>
          </a:p>
          <a:p>
            <a:endParaRPr lang="en-US" dirty="0">
              <a:solidFill>
                <a:srgbClr val="000000"/>
              </a:solidFill>
              <a:latin typeface="museo_sans_300"/>
            </a:endParaRPr>
          </a:p>
          <a:p>
            <a:r>
              <a:rPr lang="en-US" sz="3000" dirty="0" smtClean="0">
                <a:solidFill>
                  <a:srgbClr val="000000"/>
                </a:solidFill>
                <a:latin typeface="museo_sans_300"/>
              </a:rPr>
              <a:t>Answers:</a:t>
            </a:r>
          </a:p>
          <a:p>
            <a:pPr lvl="1"/>
            <a:r>
              <a:rPr lang="en-US" sz="3000" dirty="0" smtClean="0">
                <a:latin typeface="museo_sans_300"/>
              </a:rPr>
              <a:t>1 - Demonstrate </a:t>
            </a:r>
            <a:r>
              <a:rPr lang="en-US" sz="3000" dirty="0">
                <a:latin typeface="museo_sans_300"/>
              </a:rPr>
              <a:t>a clear nexus to significant changes </a:t>
            </a:r>
            <a:r>
              <a:rPr lang="en-US" sz="3000" dirty="0" smtClean="0">
                <a:latin typeface="museo_sans_300"/>
              </a:rPr>
              <a:t>to </a:t>
            </a:r>
            <a:r>
              <a:rPr lang="en-US" sz="3000" dirty="0">
                <a:latin typeface="museo_sans_300"/>
              </a:rPr>
              <a:t>the delivery of instruction due to the coronavirus. </a:t>
            </a:r>
            <a:endParaRPr lang="en-US" sz="3000" dirty="0" smtClean="0">
              <a:latin typeface="museo_sans_300"/>
            </a:endParaRPr>
          </a:p>
          <a:p>
            <a:pPr marL="742950" lvl="1" indent="-285750">
              <a:buFont typeface="Arial" panose="020B0604020202020204" pitchFamily="34" charset="0"/>
              <a:buChar char="•"/>
            </a:pPr>
            <a:endParaRPr lang="en-US" sz="3000" dirty="0" smtClean="0">
              <a:latin typeface="museo_sans_300"/>
            </a:endParaRPr>
          </a:p>
          <a:p>
            <a:pPr marL="742950" lvl="1" indent="-285750">
              <a:buFont typeface="Arial" panose="020B0604020202020204" pitchFamily="34" charset="0"/>
              <a:buChar char="•"/>
            </a:pPr>
            <a:endParaRPr lang="en-US" sz="3000" dirty="0">
              <a:latin typeface="museo_sans_300"/>
            </a:endParaRPr>
          </a:p>
          <a:p>
            <a:pPr lvl="1"/>
            <a:r>
              <a:rPr lang="en-US" sz="3000" dirty="0" smtClean="0">
                <a:latin typeface="museo_sans_300"/>
              </a:rPr>
              <a:t>2 - Expend </a:t>
            </a:r>
            <a:r>
              <a:rPr lang="en-US" sz="3000" dirty="0">
                <a:latin typeface="museo_sans_300"/>
              </a:rPr>
              <a:t>the funds within one year of grant agreement.</a:t>
            </a:r>
          </a:p>
          <a:p>
            <a:endParaRPr lang="en-US" dirty="0" smtClean="0">
              <a:solidFill>
                <a:srgbClr val="000000"/>
              </a:solidFill>
              <a:latin typeface="museo_sans_300"/>
            </a:endParaRPr>
          </a:p>
          <a:p>
            <a:endParaRPr lang="en-US" dirty="0">
              <a:solidFill>
                <a:srgbClr val="000000"/>
              </a:solidFill>
              <a:latin typeface="museo_sans_300"/>
            </a:endParaRPr>
          </a:p>
          <a:p>
            <a:pPr marL="342900" indent="-342900">
              <a:buAutoNum type="arabicParenR"/>
            </a:pPr>
            <a:endParaRPr lang="en-US" dirty="0"/>
          </a:p>
        </p:txBody>
      </p:sp>
    </p:spTree>
    <p:extLst>
      <p:ext uri="{BB962C8B-B14F-4D97-AF65-F5344CB8AC3E}">
        <p14:creationId xmlns:p14="http://schemas.microsoft.com/office/powerpoint/2010/main" val="311510743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03798C4-FE06-4626-ADEB-06725A505BE7}"/>
              </a:ext>
            </a:extLst>
          </p:cNvPr>
          <p:cNvGrpSpPr/>
          <p:nvPr/>
        </p:nvGrpSpPr>
        <p:grpSpPr>
          <a:xfrm>
            <a:off x="311727" y="395879"/>
            <a:ext cx="1821873" cy="892552"/>
            <a:chOff x="0" y="381000"/>
            <a:chExt cx="3876675" cy="892552"/>
          </a:xfrm>
        </p:grpSpPr>
        <p:sp>
          <p:nvSpPr>
            <p:cNvPr id="4" name="Rectangle 3">
              <a:extLst>
                <a:ext uri="{FF2B5EF4-FFF2-40B4-BE49-F238E27FC236}">
                  <a16:creationId xmlns:a16="http://schemas.microsoft.com/office/drawing/2014/main" id="{844E08C4-2107-4288-AF38-5C84C6CFAB1F}"/>
                </a:ext>
              </a:extLst>
            </p:cNvPr>
            <p:cNvSpPr/>
            <p:nvPr/>
          </p:nvSpPr>
          <p:spPr>
            <a:xfrm>
              <a:off x="0" y="465138"/>
              <a:ext cx="3876675" cy="354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22DF3BE-9EC2-4664-B810-FF01A20B1847}"/>
                </a:ext>
              </a:extLst>
            </p:cNvPr>
            <p:cNvSpPr txBox="1"/>
            <p:nvPr/>
          </p:nvSpPr>
          <p:spPr>
            <a:xfrm>
              <a:off x="76200" y="381000"/>
              <a:ext cx="3744686" cy="892552"/>
            </a:xfrm>
            <a:prstGeom prst="rect">
              <a:avLst/>
            </a:prstGeom>
            <a:noFill/>
          </p:spPr>
          <p:txBody>
            <a:bodyPr wrap="square" rtlCol="0">
              <a:spAutoFit/>
            </a:bodyPr>
            <a:lstStyle/>
            <a:p>
              <a:r>
                <a:rPr lang="en-US" sz="2400" dirty="0" smtClean="0">
                  <a:solidFill>
                    <a:schemeClr val="bg1"/>
                  </a:solidFill>
                  <a:latin typeface="Aharoni" panose="02010803020104030203" pitchFamily="2" charset="-79"/>
                  <a:cs typeface="Aharoni" panose="02010803020104030203" pitchFamily="2" charset="-79"/>
                </a:rPr>
                <a:t>Questions</a:t>
              </a:r>
              <a:endParaRPr lang="en-US" sz="3200" dirty="0">
                <a:solidFill>
                  <a:schemeClr val="bg1"/>
                </a:solidFill>
                <a:latin typeface="Aharoni" panose="02010803020104030203" pitchFamily="2" charset="-79"/>
                <a:cs typeface="Aharoni" panose="02010803020104030203" pitchFamily="2" charset="-79"/>
              </a:endParaRPr>
            </a:p>
            <a:p>
              <a:endParaRPr lang="en-US" sz="2800" dirty="0">
                <a:solidFill>
                  <a:schemeClr val="bg1"/>
                </a:solidFill>
                <a:latin typeface="Aharoni" panose="02010803020104030203" pitchFamily="2" charset="-79"/>
                <a:cs typeface="Aharoni" panose="02010803020104030203" pitchFamily="2" charset="-79"/>
              </a:endParaRPr>
            </a:p>
          </p:txBody>
        </p:sp>
      </p:grpSp>
      <p:pic>
        <p:nvPicPr>
          <p:cNvPr id="7" name="Picture 6"/>
          <p:cNvPicPr>
            <a:picLocks noChangeAspect="1"/>
          </p:cNvPicPr>
          <p:nvPr/>
        </p:nvPicPr>
        <p:blipFill>
          <a:blip r:embed="rId3"/>
          <a:stretch>
            <a:fillRect/>
          </a:stretch>
        </p:blipFill>
        <p:spPr>
          <a:xfrm>
            <a:off x="3958873" y="1717482"/>
            <a:ext cx="3157543" cy="3346996"/>
          </a:xfrm>
          <a:prstGeom prst="rect">
            <a:avLst/>
          </a:prstGeom>
        </p:spPr>
      </p:pic>
    </p:spTree>
    <p:extLst>
      <p:ext uri="{BB962C8B-B14F-4D97-AF65-F5344CB8AC3E}">
        <p14:creationId xmlns:p14="http://schemas.microsoft.com/office/powerpoint/2010/main" val="35886403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72654" y="5981245"/>
            <a:ext cx="5165197" cy="677108"/>
          </a:xfrm>
          <a:prstGeom prst="rect">
            <a:avLst/>
          </a:prstGeom>
          <a:noFill/>
        </p:spPr>
        <p:txBody>
          <a:bodyPr wrap="none" rtlCol="0">
            <a:spAutoFit/>
          </a:bodyPr>
          <a:lstStyle/>
          <a:p>
            <a:r>
              <a:rPr lang="en-US" sz="2000" b="1" dirty="0" smtClean="0"/>
              <a:t>CSUEB Planning, Design, &amp; Construction</a:t>
            </a:r>
            <a:endParaRPr lang="en-US" sz="2000" b="1" dirty="0"/>
          </a:p>
          <a:p>
            <a:r>
              <a:rPr lang="en-US" b="1" dirty="0" smtClean="0"/>
              <a:t>Presenter: Sharon Chen-Bateman</a:t>
            </a:r>
            <a:endParaRPr lang="en-US" b="1" dirty="0"/>
          </a:p>
        </p:txBody>
      </p:sp>
      <p:sp>
        <p:nvSpPr>
          <p:cNvPr id="7" name="AutoShape 4" descr="Image result for UPDA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Image result for UPDAT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Image result for UPDAT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a:extLst>
              <a:ext uri="{FF2B5EF4-FFF2-40B4-BE49-F238E27FC236}">
                <a16:creationId xmlns:a16="http://schemas.microsoft.com/office/drawing/2014/main" id="{9845B611-1669-447C-9656-8BC813D9D294}"/>
              </a:ext>
            </a:extLst>
          </p:cNvPr>
          <p:cNvSpPr/>
          <p:nvPr/>
        </p:nvSpPr>
        <p:spPr>
          <a:xfrm>
            <a:off x="2312478" y="2657360"/>
            <a:ext cx="7912799" cy="2987040"/>
          </a:xfrm>
          <a:prstGeom prst="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t>CORE Building</a:t>
            </a:r>
            <a:endParaRPr lang="en-US" sz="6000" dirty="0"/>
          </a:p>
        </p:txBody>
      </p:sp>
      <p:grpSp>
        <p:nvGrpSpPr>
          <p:cNvPr id="10" name="Group 9"/>
          <p:cNvGrpSpPr/>
          <p:nvPr/>
        </p:nvGrpSpPr>
        <p:grpSpPr>
          <a:xfrm>
            <a:off x="4807413" y="263211"/>
            <a:ext cx="1977157" cy="2057304"/>
            <a:chOff x="3429000" y="825166"/>
            <a:chExt cx="1977157" cy="2057304"/>
          </a:xfrm>
        </p:grpSpPr>
        <p:sp>
          <p:nvSpPr>
            <p:cNvPr id="11" name="TextBox 10"/>
            <p:cNvSpPr txBox="1"/>
            <p:nvPr/>
          </p:nvSpPr>
          <p:spPr>
            <a:xfrm rot="16200000">
              <a:off x="2871554" y="1972991"/>
              <a:ext cx="1377568" cy="262676"/>
            </a:xfrm>
            <a:prstGeom prst="rect">
              <a:avLst/>
            </a:prstGeom>
            <a:noFill/>
          </p:spPr>
          <p:txBody>
            <a:bodyPr wrap="none" rtlCol="0">
              <a:prstTxWarp prst="textPlain">
                <a:avLst/>
              </a:prstTxWarp>
              <a:spAutoFit/>
            </a:bodyPr>
            <a:lstStyle/>
            <a:p>
              <a:r>
                <a:rPr lang="en-US" sz="2000" dirty="0"/>
                <a:t>FINANCE</a:t>
              </a: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780" y="1338473"/>
              <a:ext cx="1403945" cy="154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rot="5400000">
              <a:off x="4586035" y="1979133"/>
              <a:ext cx="1377568" cy="262676"/>
            </a:xfrm>
            <a:prstGeom prst="rect">
              <a:avLst/>
            </a:prstGeom>
            <a:noFill/>
          </p:spPr>
          <p:txBody>
            <a:bodyPr wrap="none" rtlCol="0">
              <a:prstTxWarp prst="textPlain">
                <a:avLst/>
              </a:prstTxWarp>
              <a:spAutoFit/>
            </a:bodyPr>
            <a:lstStyle/>
            <a:p>
              <a:r>
                <a:rPr lang="en-US" sz="2000" dirty="0"/>
                <a:t>INCLUDED</a:t>
              </a:r>
            </a:p>
          </p:txBody>
        </p:sp>
        <p:grpSp>
          <p:nvGrpSpPr>
            <p:cNvPr id="14" name="Group 13"/>
            <p:cNvGrpSpPr/>
            <p:nvPr/>
          </p:nvGrpSpPr>
          <p:grpSpPr>
            <a:xfrm>
              <a:off x="3898675" y="825166"/>
              <a:ext cx="1072360" cy="660729"/>
              <a:chOff x="3898675" y="825166"/>
              <a:chExt cx="1072360" cy="660729"/>
            </a:xfrm>
          </p:grpSpPr>
          <p:grpSp>
            <p:nvGrpSpPr>
              <p:cNvPr id="15" name="Group 14"/>
              <p:cNvGrpSpPr/>
              <p:nvPr/>
            </p:nvGrpSpPr>
            <p:grpSpPr>
              <a:xfrm>
                <a:off x="4273287" y="997035"/>
                <a:ext cx="296929" cy="325170"/>
                <a:chOff x="4656708" y="3040460"/>
                <a:chExt cx="546500" cy="542498"/>
              </a:xfrm>
            </p:grpSpPr>
            <p:sp>
              <p:nvSpPr>
                <p:cNvPr id="18" name="Oval 17"/>
                <p:cNvSpPr/>
                <p:nvPr/>
              </p:nvSpPr>
              <p:spPr>
                <a:xfrm>
                  <a:off x="4656708" y="3047999"/>
                  <a:ext cx="499206" cy="53495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9" name="Picture 2" descr="Image result for POINTING FINGE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8" b="92889" l="2667" r="97333"/>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660710" y="3040460"/>
                  <a:ext cx="542498" cy="542498"/>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p:cNvSpPr txBox="1"/>
              <p:nvPr/>
            </p:nvSpPr>
            <p:spPr>
              <a:xfrm>
                <a:off x="3898675" y="825166"/>
                <a:ext cx="455574" cy="646331"/>
              </a:xfrm>
              <a:prstGeom prst="rect">
                <a:avLst/>
              </a:prstGeom>
              <a:noFill/>
            </p:spPr>
            <p:txBody>
              <a:bodyPr wrap="none" rtlCol="0">
                <a:spAutoFit/>
              </a:bodyPr>
              <a:lstStyle/>
              <a:p>
                <a:r>
                  <a:rPr lang="en-US" sz="3600" dirty="0">
                    <a:solidFill>
                      <a:srgbClr val="C00000"/>
                    </a:solidFill>
                    <a:latin typeface="Berlin Sans FB" panose="020E0602020502020306" pitchFamily="34" charset="0"/>
                  </a:rPr>
                  <a:t>Y</a:t>
                </a:r>
              </a:p>
            </p:txBody>
          </p:sp>
          <p:sp>
            <p:nvSpPr>
              <p:cNvPr id="17" name="TextBox 16"/>
              <p:cNvSpPr txBox="1"/>
              <p:nvPr/>
            </p:nvSpPr>
            <p:spPr>
              <a:xfrm>
                <a:off x="4481799" y="839564"/>
                <a:ext cx="489236" cy="646331"/>
              </a:xfrm>
              <a:prstGeom prst="rect">
                <a:avLst/>
              </a:prstGeom>
              <a:noFill/>
            </p:spPr>
            <p:txBody>
              <a:bodyPr wrap="none" rtlCol="0">
                <a:spAutoFit/>
              </a:bodyPr>
              <a:lstStyle/>
              <a:p>
                <a:r>
                  <a:rPr lang="en-US" sz="3600" dirty="0">
                    <a:solidFill>
                      <a:srgbClr val="C00000"/>
                    </a:solidFill>
                    <a:latin typeface="Berlin Sans FB" panose="020E0602020502020306" pitchFamily="34" charset="0"/>
                  </a:rPr>
                  <a:t>U</a:t>
                </a:r>
              </a:p>
            </p:txBody>
          </p:sp>
        </p:grpSp>
      </p:grpSp>
    </p:spTree>
    <p:extLst>
      <p:ext uri="{BB962C8B-B14F-4D97-AF65-F5344CB8AC3E}">
        <p14:creationId xmlns:p14="http://schemas.microsoft.com/office/powerpoint/2010/main" val="9519499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08592" y="3165603"/>
            <a:ext cx="1976120" cy="848360"/>
          </a:xfrm>
          <a:prstGeom prst="rect">
            <a:avLst/>
          </a:prstGeom>
        </p:spPr>
        <p:txBody>
          <a:bodyPr spcFirstLastPara="1" vert="horz" wrap="square" lIns="0" tIns="12700" rIns="0" bIns="0" rtlCol="0" anchor="ctr" anchorCtr="0">
            <a:spAutoFit/>
          </a:bodyPr>
          <a:lstStyle/>
          <a:p>
            <a:pPr marL="12700">
              <a:spcBef>
                <a:spcPts val="100"/>
              </a:spcBef>
            </a:pPr>
            <a:r>
              <a:rPr spc="-305" dirty="0"/>
              <a:t>Exterior</a:t>
            </a:r>
          </a:p>
        </p:txBody>
      </p:sp>
    </p:spTree>
    <p:extLst>
      <p:ext uri="{BB962C8B-B14F-4D97-AF65-F5344CB8AC3E}">
        <p14:creationId xmlns:p14="http://schemas.microsoft.com/office/powerpoint/2010/main" val="18558417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25601" y="218231"/>
            <a:ext cx="8773795" cy="890269"/>
          </a:xfrm>
          <a:prstGeom prst="rect">
            <a:avLst/>
          </a:prstGeom>
        </p:spPr>
        <p:txBody>
          <a:bodyPr vert="horz" wrap="square" lIns="0" tIns="12700" rIns="0" bIns="0" rtlCol="0">
            <a:spAutoFit/>
          </a:bodyPr>
          <a:lstStyle/>
          <a:p>
            <a:pPr marL="12700">
              <a:spcBef>
                <a:spcPts val="100"/>
              </a:spcBef>
            </a:pPr>
            <a:r>
              <a:rPr b="1" spc="-65" dirty="0">
                <a:solidFill>
                  <a:srgbClr val="EE6C00"/>
                </a:solidFill>
                <a:latin typeface="Tahoma"/>
                <a:cs typeface="Tahoma"/>
              </a:rPr>
              <a:t>CORE</a:t>
            </a:r>
            <a:r>
              <a:rPr b="1" spc="-70" dirty="0">
                <a:solidFill>
                  <a:srgbClr val="EE6C00"/>
                </a:solidFill>
                <a:latin typeface="Tahoma"/>
                <a:cs typeface="Tahoma"/>
              </a:rPr>
              <a:t> </a:t>
            </a:r>
            <a:r>
              <a:rPr b="1" spc="-15" dirty="0">
                <a:solidFill>
                  <a:srgbClr val="EE6C00"/>
                </a:solidFill>
                <a:latin typeface="Tahoma"/>
                <a:cs typeface="Tahoma"/>
              </a:rPr>
              <a:t>Building</a:t>
            </a:r>
            <a:endParaRPr>
              <a:latin typeface="Tahoma"/>
              <a:cs typeface="Tahoma"/>
            </a:endParaRPr>
          </a:p>
          <a:p>
            <a:pPr marL="12700">
              <a:spcBef>
                <a:spcPts val="15"/>
              </a:spcBef>
            </a:pPr>
            <a:r>
              <a:rPr spc="55" dirty="0">
                <a:solidFill>
                  <a:srgbClr val="685D46"/>
                </a:solidFill>
                <a:latin typeface="Tahoma"/>
                <a:cs typeface="Tahoma"/>
              </a:rPr>
              <a:t>A</a:t>
            </a:r>
            <a:r>
              <a:rPr spc="-95" dirty="0">
                <a:solidFill>
                  <a:srgbClr val="685D46"/>
                </a:solidFill>
                <a:latin typeface="Tahoma"/>
                <a:cs typeface="Tahoma"/>
              </a:rPr>
              <a:t> </a:t>
            </a:r>
            <a:r>
              <a:rPr spc="70" dirty="0">
                <a:solidFill>
                  <a:srgbClr val="685D46"/>
                </a:solidFill>
                <a:latin typeface="Tahoma"/>
                <a:cs typeface="Tahoma"/>
              </a:rPr>
              <a:t>new</a:t>
            </a:r>
            <a:r>
              <a:rPr spc="-95" dirty="0">
                <a:solidFill>
                  <a:srgbClr val="685D46"/>
                </a:solidFill>
                <a:latin typeface="Tahoma"/>
                <a:cs typeface="Tahoma"/>
              </a:rPr>
              <a:t> </a:t>
            </a:r>
            <a:r>
              <a:rPr spc="5" dirty="0">
                <a:solidFill>
                  <a:srgbClr val="685D46"/>
                </a:solidFill>
                <a:latin typeface="Tahoma"/>
                <a:cs typeface="Tahoma"/>
              </a:rPr>
              <a:t>3-Story,</a:t>
            </a:r>
            <a:r>
              <a:rPr spc="-95" dirty="0">
                <a:solidFill>
                  <a:srgbClr val="685D46"/>
                </a:solidFill>
                <a:latin typeface="Tahoma"/>
                <a:cs typeface="Tahoma"/>
              </a:rPr>
              <a:t> </a:t>
            </a:r>
            <a:r>
              <a:rPr spc="20" dirty="0">
                <a:solidFill>
                  <a:srgbClr val="685D46"/>
                </a:solidFill>
                <a:latin typeface="Tahoma"/>
                <a:cs typeface="Tahoma"/>
              </a:rPr>
              <a:t>100,000</a:t>
            </a:r>
            <a:r>
              <a:rPr spc="-95" dirty="0">
                <a:solidFill>
                  <a:srgbClr val="685D46"/>
                </a:solidFill>
                <a:latin typeface="Tahoma"/>
                <a:cs typeface="Tahoma"/>
              </a:rPr>
              <a:t> </a:t>
            </a:r>
            <a:r>
              <a:rPr spc="75" dirty="0">
                <a:solidFill>
                  <a:srgbClr val="685D46"/>
                </a:solidFill>
                <a:latin typeface="Tahoma"/>
                <a:cs typeface="Tahoma"/>
              </a:rPr>
              <a:t>sq</a:t>
            </a:r>
            <a:r>
              <a:rPr spc="-95" dirty="0">
                <a:solidFill>
                  <a:srgbClr val="685D46"/>
                </a:solidFill>
                <a:latin typeface="Tahoma"/>
                <a:cs typeface="Tahoma"/>
              </a:rPr>
              <a:t> </a:t>
            </a:r>
            <a:r>
              <a:rPr spc="30" dirty="0">
                <a:solidFill>
                  <a:srgbClr val="685D46"/>
                </a:solidFill>
                <a:latin typeface="Tahoma"/>
                <a:cs typeface="Tahoma"/>
              </a:rPr>
              <a:t>ft</a:t>
            </a:r>
            <a:r>
              <a:rPr spc="-95" dirty="0">
                <a:solidFill>
                  <a:srgbClr val="685D46"/>
                </a:solidFill>
                <a:latin typeface="Tahoma"/>
                <a:cs typeface="Tahoma"/>
              </a:rPr>
              <a:t> </a:t>
            </a:r>
            <a:r>
              <a:rPr spc="60" dirty="0">
                <a:solidFill>
                  <a:srgbClr val="685D46"/>
                </a:solidFill>
                <a:latin typeface="Tahoma"/>
                <a:cs typeface="Tahoma"/>
              </a:rPr>
              <a:t>building</a:t>
            </a:r>
            <a:r>
              <a:rPr spc="-95" dirty="0">
                <a:solidFill>
                  <a:srgbClr val="685D46"/>
                </a:solidFill>
                <a:latin typeface="Tahoma"/>
                <a:cs typeface="Tahoma"/>
              </a:rPr>
              <a:t> </a:t>
            </a:r>
            <a:r>
              <a:rPr spc="55" dirty="0">
                <a:solidFill>
                  <a:srgbClr val="685D46"/>
                </a:solidFill>
                <a:latin typeface="Tahoma"/>
                <a:cs typeface="Tahoma"/>
              </a:rPr>
              <a:t>located</a:t>
            </a:r>
            <a:r>
              <a:rPr spc="-90" dirty="0">
                <a:solidFill>
                  <a:srgbClr val="685D46"/>
                </a:solidFill>
                <a:latin typeface="Tahoma"/>
                <a:cs typeface="Tahoma"/>
              </a:rPr>
              <a:t> </a:t>
            </a:r>
            <a:r>
              <a:rPr spc="40" dirty="0">
                <a:solidFill>
                  <a:srgbClr val="685D46"/>
                </a:solidFill>
                <a:latin typeface="Tahoma"/>
                <a:cs typeface="Tahoma"/>
              </a:rPr>
              <a:t>at</a:t>
            </a:r>
            <a:r>
              <a:rPr spc="-95" dirty="0">
                <a:solidFill>
                  <a:srgbClr val="685D46"/>
                </a:solidFill>
                <a:latin typeface="Tahoma"/>
                <a:cs typeface="Tahoma"/>
              </a:rPr>
              <a:t> </a:t>
            </a:r>
            <a:r>
              <a:rPr spc="60" dirty="0">
                <a:solidFill>
                  <a:srgbClr val="685D46"/>
                </a:solidFill>
                <a:latin typeface="Tahoma"/>
                <a:cs typeface="Tahoma"/>
              </a:rPr>
              <a:t>the</a:t>
            </a:r>
            <a:r>
              <a:rPr spc="-95" dirty="0">
                <a:solidFill>
                  <a:srgbClr val="685D46"/>
                </a:solidFill>
                <a:latin typeface="Tahoma"/>
                <a:cs typeface="Tahoma"/>
              </a:rPr>
              <a:t> </a:t>
            </a:r>
            <a:r>
              <a:rPr spc="85" dirty="0">
                <a:solidFill>
                  <a:srgbClr val="685D46"/>
                </a:solidFill>
                <a:latin typeface="Tahoma"/>
                <a:cs typeface="Tahoma"/>
              </a:rPr>
              <a:t>former</a:t>
            </a:r>
            <a:r>
              <a:rPr spc="-95" dirty="0">
                <a:solidFill>
                  <a:srgbClr val="685D46"/>
                </a:solidFill>
                <a:latin typeface="Tahoma"/>
                <a:cs typeface="Tahoma"/>
              </a:rPr>
              <a:t> </a:t>
            </a:r>
            <a:r>
              <a:rPr spc="50" dirty="0">
                <a:solidFill>
                  <a:srgbClr val="685D46"/>
                </a:solidFill>
                <a:latin typeface="Tahoma"/>
                <a:cs typeface="Tahoma"/>
              </a:rPr>
              <a:t>trailer</a:t>
            </a:r>
            <a:r>
              <a:rPr spc="-95" dirty="0">
                <a:solidFill>
                  <a:srgbClr val="685D46"/>
                </a:solidFill>
                <a:latin typeface="Tahoma"/>
                <a:cs typeface="Tahoma"/>
              </a:rPr>
              <a:t> </a:t>
            </a:r>
            <a:r>
              <a:rPr spc="80" dirty="0">
                <a:solidFill>
                  <a:srgbClr val="685D46"/>
                </a:solidFill>
                <a:latin typeface="Tahoma"/>
                <a:cs typeface="Tahoma"/>
              </a:rPr>
              <a:t>row</a:t>
            </a:r>
            <a:r>
              <a:rPr spc="-95" dirty="0">
                <a:solidFill>
                  <a:srgbClr val="685D46"/>
                </a:solidFill>
                <a:latin typeface="Tahoma"/>
                <a:cs typeface="Tahoma"/>
              </a:rPr>
              <a:t> </a:t>
            </a:r>
            <a:r>
              <a:rPr spc="40" dirty="0">
                <a:solidFill>
                  <a:srgbClr val="685D46"/>
                </a:solidFill>
                <a:latin typeface="Tahoma"/>
                <a:cs typeface="Tahoma"/>
              </a:rPr>
              <a:t>at</a:t>
            </a:r>
            <a:r>
              <a:rPr spc="-95" dirty="0">
                <a:solidFill>
                  <a:srgbClr val="685D46"/>
                </a:solidFill>
                <a:latin typeface="Tahoma"/>
                <a:cs typeface="Tahoma"/>
              </a:rPr>
              <a:t> </a:t>
            </a:r>
            <a:r>
              <a:rPr spc="60" dirty="0">
                <a:solidFill>
                  <a:srgbClr val="685D46"/>
                </a:solidFill>
                <a:latin typeface="Tahoma"/>
                <a:cs typeface="Tahoma"/>
              </a:rPr>
              <a:t>the</a:t>
            </a:r>
            <a:r>
              <a:rPr spc="-95" dirty="0">
                <a:solidFill>
                  <a:srgbClr val="685D46"/>
                </a:solidFill>
                <a:latin typeface="Tahoma"/>
                <a:cs typeface="Tahoma"/>
              </a:rPr>
              <a:t> </a:t>
            </a:r>
            <a:r>
              <a:rPr spc="55" dirty="0">
                <a:solidFill>
                  <a:srgbClr val="685D46"/>
                </a:solidFill>
                <a:latin typeface="Tahoma"/>
                <a:cs typeface="Tahoma"/>
              </a:rPr>
              <a:t>center</a:t>
            </a:r>
            <a:endParaRPr>
              <a:latin typeface="Tahoma"/>
              <a:cs typeface="Tahoma"/>
            </a:endParaRPr>
          </a:p>
          <a:p>
            <a:pPr marL="12700">
              <a:spcBef>
                <a:spcPts val="315"/>
              </a:spcBef>
            </a:pPr>
            <a:r>
              <a:rPr spc="70" dirty="0">
                <a:solidFill>
                  <a:srgbClr val="685D46"/>
                </a:solidFill>
                <a:latin typeface="Tahoma"/>
                <a:cs typeface="Tahoma"/>
              </a:rPr>
              <a:t>of </a:t>
            </a:r>
            <a:r>
              <a:rPr spc="60" dirty="0">
                <a:solidFill>
                  <a:srgbClr val="685D46"/>
                </a:solidFill>
                <a:latin typeface="Tahoma"/>
                <a:cs typeface="Tahoma"/>
              </a:rPr>
              <a:t>the</a:t>
            </a:r>
            <a:r>
              <a:rPr spc="-275" dirty="0">
                <a:solidFill>
                  <a:srgbClr val="685D46"/>
                </a:solidFill>
                <a:latin typeface="Tahoma"/>
                <a:cs typeface="Tahoma"/>
              </a:rPr>
              <a:t> </a:t>
            </a:r>
            <a:r>
              <a:rPr spc="55" dirty="0">
                <a:solidFill>
                  <a:srgbClr val="685D46"/>
                </a:solidFill>
                <a:latin typeface="Tahoma"/>
                <a:cs typeface="Tahoma"/>
              </a:rPr>
              <a:t>campus.</a:t>
            </a:r>
            <a:endParaRPr>
              <a:latin typeface="Tahoma"/>
              <a:cs typeface="Tahoma"/>
            </a:endParaRPr>
          </a:p>
        </p:txBody>
      </p:sp>
      <p:sp>
        <p:nvSpPr>
          <p:cNvPr id="3" name="object 3"/>
          <p:cNvSpPr/>
          <p:nvPr/>
        </p:nvSpPr>
        <p:spPr>
          <a:xfrm>
            <a:off x="1524001" y="1128841"/>
            <a:ext cx="9143999" cy="5100458"/>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956991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97026" y="675481"/>
            <a:ext cx="1924685" cy="299720"/>
          </a:xfrm>
          <a:prstGeom prst="rect">
            <a:avLst/>
          </a:prstGeom>
        </p:spPr>
        <p:txBody>
          <a:bodyPr vert="horz" wrap="square" lIns="0" tIns="12700" rIns="0" bIns="0" rtlCol="0">
            <a:spAutoFit/>
          </a:bodyPr>
          <a:lstStyle/>
          <a:p>
            <a:pPr marL="12700">
              <a:spcBef>
                <a:spcPts val="100"/>
              </a:spcBef>
            </a:pPr>
            <a:r>
              <a:rPr b="1" spc="-10" dirty="0">
                <a:solidFill>
                  <a:srgbClr val="EE6C00"/>
                </a:solidFill>
                <a:latin typeface="Tahoma"/>
                <a:cs typeface="Tahoma"/>
              </a:rPr>
              <a:t>Exterior</a:t>
            </a:r>
            <a:r>
              <a:rPr b="1" spc="-114" dirty="0">
                <a:solidFill>
                  <a:srgbClr val="EE6C00"/>
                </a:solidFill>
                <a:latin typeface="Tahoma"/>
                <a:cs typeface="Tahoma"/>
              </a:rPr>
              <a:t> </a:t>
            </a:r>
            <a:r>
              <a:rPr b="1" spc="-15" dirty="0">
                <a:solidFill>
                  <a:srgbClr val="EE6C00"/>
                </a:solidFill>
                <a:latin typeface="Tahoma"/>
                <a:cs typeface="Tahoma"/>
              </a:rPr>
              <a:t>Finishes</a:t>
            </a:r>
            <a:endParaRPr>
              <a:latin typeface="Tahoma"/>
              <a:cs typeface="Tahoma"/>
            </a:endParaRPr>
          </a:p>
        </p:txBody>
      </p:sp>
      <p:sp>
        <p:nvSpPr>
          <p:cNvPr id="3" name="object 3"/>
          <p:cNvSpPr/>
          <p:nvPr/>
        </p:nvSpPr>
        <p:spPr>
          <a:xfrm>
            <a:off x="1524001" y="1145301"/>
            <a:ext cx="9143997" cy="5019915"/>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067364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33600" y="417816"/>
            <a:ext cx="10972800" cy="856645"/>
          </a:xfrm>
          <a:prstGeom prst="rect">
            <a:avLst/>
          </a:prstGeom>
        </p:spPr>
        <p:txBody>
          <a:bodyPr spcFirstLastPara="1" vert="horz" wrap="square" lIns="0" tIns="12700" rIns="0" bIns="0" rtlCol="0" anchor="ctr" anchorCtr="0">
            <a:spAutoFit/>
          </a:bodyPr>
          <a:lstStyle/>
          <a:p>
            <a:pPr marL="13335">
              <a:spcBef>
                <a:spcPts val="100"/>
              </a:spcBef>
            </a:pPr>
            <a:r>
              <a:rPr spc="-330" dirty="0"/>
              <a:t>Interior</a:t>
            </a:r>
          </a:p>
        </p:txBody>
      </p:sp>
    </p:spTree>
    <p:extLst>
      <p:ext uri="{BB962C8B-B14F-4D97-AF65-F5344CB8AC3E}">
        <p14:creationId xmlns:p14="http://schemas.microsoft.com/office/powerpoint/2010/main" val="245465037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04067" y="1314018"/>
            <a:ext cx="8778239" cy="472675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785851" y="6046400"/>
            <a:ext cx="4882149" cy="68817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93140972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03955" y="1131752"/>
            <a:ext cx="8637872" cy="486442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24727840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83248" y="2036911"/>
            <a:ext cx="8442342" cy="359248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6027115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03798C4-FE06-4626-ADEB-06725A505BE7}"/>
              </a:ext>
            </a:extLst>
          </p:cNvPr>
          <p:cNvGrpSpPr/>
          <p:nvPr/>
        </p:nvGrpSpPr>
        <p:grpSpPr>
          <a:xfrm>
            <a:off x="585926" y="372122"/>
            <a:ext cx="6498455" cy="954107"/>
            <a:chOff x="0" y="381000"/>
            <a:chExt cx="4543117" cy="954107"/>
          </a:xfrm>
        </p:grpSpPr>
        <p:sp>
          <p:nvSpPr>
            <p:cNvPr id="4" name="Rectangle 3">
              <a:extLst>
                <a:ext uri="{FF2B5EF4-FFF2-40B4-BE49-F238E27FC236}">
                  <a16:creationId xmlns:a16="http://schemas.microsoft.com/office/drawing/2014/main" id="{844E08C4-2107-4288-AF38-5C84C6CFAB1F}"/>
                </a:ext>
              </a:extLst>
            </p:cNvPr>
            <p:cNvSpPr/>
            <p:nvPr/>
          </p:nvSpPr>
          <p:spPr>
            <a:xfrm>
              <a:off x="0" y="465138"/>
              <a:ext cx="3876675" cy="354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22DF3BE-9EC2-4664-B810-FF01A20B1847}"/>
                </a:ext>
              </a:extLst>
            </p:cNvPr>
            <p:cNvSpPr txBox="1"/>
            <p:nvPr/>
          </p:nvSpPr>
          <p:spPr>
            <a:xfrm>
              <a:off x="76200" y="381000"/>
              <a:ext cx="4466917" cy="954107"/>
            </a:xfrm>
            <a:prstGeom prst="rect">
              <a:avLst/>
            </a:prstGeom>
            <a:noFill/>
          </p:spPr>
          <p:txBody>
            <a:bodyPr wrap="square" rtlCol="0">
              <a:spAutoFit/>
            </a:bodyPr>
            <a:lstStyle/>
            <a:p>
              <a:r>
                <a:rPr lang="en-US" sz="2800" dirty="0">
                  <a:solidFill>
                    <a:schemeClr val="bg1"/>
                  </a:solidFill>
                  <a:latin typeface="Aharoni" panose="02010803020104030203" pitchFamily="2" charset="-79"/>
                  <a:cs typeface="Aharoni" panose="02010803020104030203" pitchFamily="2" charset="-79"/>
                </a:rPr>
                <a:t>VENDOR DATA RECORD (VDR)</a:t>
              </a:r>
            </a:p>
            <a:p>
              <a:endParaRPr lang="en-US" sz="2800" dirty="0">
                <a:solidFill>
                  <a:schemeClr val="bg1"/>
                </a:solidFill>
                <a:latin typeface="Aharoni" panose="02010803020104030203" pitchFamily="2" charset="-79"/>
                <a:cs typeface="Aharoni" panose="02010803020104030203" pitchFamily="2" charset="-79"/>
              </a:endParaRPr>
            </a:p>
          </p:txBody>
        </p:sp>
      </p:grpSp>
      <p:sp>
        <p:nvSpPr>
          <p:cNvPr id="8" name="TextBox 7">
            <a:extLst>
              <a:ext uri="{FF2B5EF4-FFF2-40B4-BE49-F238E27FC236}">
                <a16:creationId xmlns:a16="http://schemas.microsoft.com/office/drawing/2014/main" id="{A2875E41-B279-4379-8E91-604602819564}"/>
              </a:ext>
            </a:extLst>
          </p:cNvPr>
          <p:cNvSpPr txBox="1"/>
          <p:nvPr/>
        </p:nvSpPr>
        <p:spPr>
          <a:xfrm>
            <a:off x="1545788" y="1012610"/>
            <a:ext cx="9170633" cy="5447645"/>
          </a:xfrm>
          <a:prstGeom prst="rect">
            <a:avLst/>
          </a:prstGeom>
          <a:noFill/>
        </p:spPr>
        <p:txBody>
          <a:bodyPr wrap="square">
            <a:spAutoFit/>
          </a:bodyPr>
          <a:lstStyle/>
          <a:p>
            <a:r>
              <a:rPr lang="en-US" sz="2400" dirty="0"/>
              <a:t>There are two categories for VDRs</a:t>
            </a:r>
          </a:p>
          <a:p>
            <a:endParaRPr lang="en-US" dirty="0"/>
          </a:p>
          <a:p>
            <a:pPr marL="742950" lvl="1" indent="-285750">
              <a:buFont typeface="Arial" panose="020B0604020202020204" pitchFamily="34" charset="0"/>
              <a:buChar char="•"/>
            </a:pPr>
            <a:r>
              <a:rPr lang="en-US" dirty="0"/>
              <a:t>Vendors with Level 1/sensitive data – Social Security numbers, usually individuals/sole proprietors:</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Contact General Accounting at </a:t>
            </a:r>
            <a:r>
              <a:rPr lang="en-US" dirty="0">
                <a:hlinkClick r:id="rId3"/>
              </a:rPr>
              <a:t>general.accounting@csueastbay.edu</a:t>
            </a:r>
            <a:r>
              <a:rPr lang="en-US" dirty="0"/>
              <a:t> and provide the vendor’s name and email address.  A secure VDR will be emailed to the vendor for completion.</a:t>
            </a:r>
          </a:p>
          <a:p>
            <a:pPr marL="742950" lvl="1" indent="-285750">
              <a:buFont typeface="Arial" panose="020B0604020202020204" pitchFamily="34" charset="0"/>
              <a:buChar char="•"/>
            </a:pPr>
            <a:endParaRPr lang="en-US" dirty="0"/>
          </a:p>
          <a:p>
            <a:pPr marL="1200150" lvl="2" indent="-285750">
              <a:buFont typeface="Arial" panose="020B0604020202020204" pitchFamily="34" charset="0"/>
              <a:buChar char="•"/>
            </a:pPr>
            <a:r>
              <a:rPr lang="en-US" dirty="0" smtClean="0"/>
              <a:t>Please </a:t>
            </a:r>
            <a:r>
              <a:rPr lang="en-US" dirty="0"/>
              <a:t>let the vendor know to expect such an email.</a:t>
            </a:r>
          </a:p>
          <a:p>
            <a:pPr marL="1200150" lvl="2" indent="-285750">
              <a:buFont typeface="Arial" panose="020B0604020202020204" pitchFamily="34" charset="0"/>
              <a:buChar char="•"/>
            </a:pPr>
            <a:r>
              <a:rPr lang="en-US" dirty="0" smtClean="0"/>
              <a:t>If </a:t>
            </a:r>
            <a:r>
              <a:rPr lang="en-US" dirty="0"/>
              <a:t>it’s a student payment, be prepared to answer student </a:t>
            </a:r>
            <a:r>
              <a:rPr lang="en-US" dirty="0" smtClean="0"/>
              <a:t> </a:t>
            </a:r>
            <a:r>
              <a:rPr lang="en-US" dirty="0"/>
              <a:t>inquiries as  part of program support.</a:t>
            </a:r>
          </a:p>
          <a:p>
            <a:pPr marL="1200150" lvl="2" indent="-285750">
              <a:buFont typeface="Arial" panose="020B0604020202020204" pitchFamily="34" charset="0"/>
              <a:buChar char="•"/>
            </a:pPr>
            <a:r>
              <a:rPr lang="en-US" dirty="0" smtClean="0"/>
              <a:t>FAQs </a:t>
            </a:r>
            <a:r>
              <a:rPr lang="en-US" dirty="0"/>
              <a:t>coming soon   </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Vendors with Taxpayer ID numbers, non-sensitive data:</a:t>
            </a:r>
          </a:p>
          <a:p>
            <a:pPr marL="742950" lvl="1" indent="-285750">
              <a:buFont typeface="Arial" panose="020B0604020202020204" pitchFamily="34" charset="0"/>
              <a:buChar char="•"/>
            </a:pPr>
            <a:endParaRPr lang="en-US" dirty="0"/>
          </a:p>
          <a:p>
            <a:pPr marL="1200150" lvl="2" indent="-285750">
              <a:buFont typeface="Arial" panose="020B0604020202020204" pitchFamily="34" charset="0"/>
              <a:buChar char="•"/>
            </a:pPr>
            <a:r>
              <a:rPr lang="en-US" dirty="0"/>
              <a:t>Use the Adobe Sign AP Vendor Data Record Form (For Departmental Use) found in the Workflow.</a:t>
            </a:r>
          </a:p>
          <a:p>
            <a:pPr marL="393192" lvl="1" indent="0">
              <a:buNone/>
            </a:pPr>
            <a:endParaRPr lang="en-US" dirty="0"/>
          </a:p>
        </p:txBody>
      </p:sp>
    </p:spTree>
    <p:extLst>
      <p:ext uri="{BB962C8B-B14F-4D97-AF65-F5344CB8AC3E}">
        <p14:creationId xmlns:p14="http://schemas.microsoft.com/office/powerpoint/2010/main" val="259253989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82808" y="1175237"/>
            <a:ext cx="8431990" cy="4664505"/>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0657901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785851" y="6046400"/>
            <a:ext cx="4882149" cy="68817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883249" y="1057397"/>
            <a:ext cx="8784751" cy="474320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27630861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03515" y="1013974"/>
            <a:ext cx="8616675" cy="4891758"/>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0126872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83691" y="2279677"/>
            <a:ext cx="8784309" cy="3242832"/>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298349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83029" y="1148609"/>
            <a:ext cx="8437161" cy="466736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4023154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83690" y="1099444"/>
            <a:ext cx="8452720" cy="4675973"/>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14173106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82808" y="1166827"/>
            <a:ext cx="8431990" cy="4619654"/>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01352566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785851" y="6046400"/>
            <a:ext cx="4882149" cy="68817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524001" y="1049093"/>
            <a:ext cx="9143999" cy="475981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45098328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03294" y="991721"/>
            <a:ext cx="8964704" cy="4874557"/>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69935991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83028" y="1401986"/>
            <a:ext cx="8784970" cy="435882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1276912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10D07B1-0A1D-4ED9-8030-2137284D40E9}"/>
              </a:ext>
            </a:extLst>
          </p:cNvPr>
          <p:cNvGrpSpPr/>
          <p:nvPr/>
        </p:nvGrpSpPr>
        <p:grpSpPr>
          <a:xfrm>
            <a:off x="235528" y="381000"/>
            <a:ext cx="3876675" cy="954107"/>
            <a:chOff x="0" y="381000"/>
            <a:chExt cx="3876675" cy="954107"/>
          </a:xfrm>
        </p:grpSpPr>
        <p:sp>
          <p:nvSpPr>
            <p:cNvPr id="7" name="Rectangle 6">
              <a:extLst>
                <a:ext uri="{FF2B5EF4-FFF2-40B4-BE49-F238E27FC236}">
                  <a16:creationId xmlns:a16="http://schemas.microsoft.com/office/drawing/2014/main" id="{452CDA9E-2DF2-4F89-85B7-9BCAAFD89E8A}"/>
                </a:ext>
              </a:extLst>
            </p:cNvPr>
            <p:cNvSpPr/>
            <p:nvPr/>
          </p:nvSpPr>
          <p:spPr>
            <a:xfrm>
              <a:off x="0" y="504041"/>
              <a:ext cx="3876675" cy="354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717800D-2C0A-454B-B524-910A03A54A47}"/>
                </a:ext>
              </a:extLst>
            </p:cNvPr>
            <p:cNvSpPr txBox="1"/>
            <p:nvPr/>
          </p:nvSpPr>
          <p:spPr>
            <a:xfrm>
              <a:off x="76200" y="381000"/>
              <a:ext cx="3800475" cy="954107"/>
            </a:xfrm>
            <a:prstGeom prst="rect">
              <a:avLst/>
            </a:prstGeom>
            <a:noFill/>
          </p:spPr>
          <p:txBody>
            <a:bodyPr wrap="square" rtlCol="0">
              <a:spAutoFit/>
            </a:bodyPr>
            <a:lstStyle/>
            <a:p>
              <a:r>
                <a:rPr lang="en-US" sz="2800" dirty="0">
                  <a:solidFill>
                    <a:schemeClr val="bg1"/>
                  </a:solidFill>
                  <a:latin typeface="Aharoni" panose="02010803020104030203" pitchFamily="2" charset="-79"/>
                  <a:cs typeface="Aharoni" panose="02010803020104030203" pitchFamily="2" charset="-79"/>
                </a:rPr>
                <a:t>TRIVIA TIME</a:t>
              </a:r>
            </a:p>
            <a:p>
              <a:endParaRPr lang="en-US" sz="2800" dirty="0">
                <a:solidFill>
                  <a:schemeClr val="bg1"/>
                </a:solidFill>
                <a:latin typeface="Aharoni" panose="02010803020104030203" pitchFamily="2" charset="-79"/>
                <a:cs typeface="Aharoni" panose="02010803020104030203" pitchFamily="2" charset="-79"/>
              </a:endParaRPr>
            </a:p>
          </p:txBody>
        </p:sp>
      </p:grpSp>
      <p:sp>
        <p:nvSpPr>
          <p:cNvPr id="2" name="TextBox 1">
            <a:extLst>
              <a:ext uri="{FF2B5EF4-FFF2-40B4-BE49-F238E27FC236}">
                <a16:creationId xmlns:a16="http://schemas.microsoft.com/office/drawing/2014/main" id="{F421AFE9-4941-4BCF-B86E-5ACA8B949F09}"/>
              </a:ext>
            </a:extLst>
          </p:cNvPr>
          <p:cNvSpPr txBox="1"/>
          <p:nvPr/>
        </p:nvSpPr>
        <p:spPr>
          <a:xfrm>
            <a:off x="1652725" y="1882760"/>
            <a:ext cx="9650027" cy="2031325"/>
          </a:xfrm>
          <a:prstGeom prst="rect">
            <a:avLst/>
          </a:prstGeom>
          <a:noFill/>
        </p:spPr>
        <p:txBody>
          <a:bodyPr wrap="square" rtlCol="0">
            <a:spAutoFit/>
          </a:bodyPr>
          <a:lstStyle/>
          <a:p>
            <a:r>
              <a:rPr lang="en-US" b="1" u="sng" dirty="0" smtClean="0"/>
              <a:t>Question: </a:t>
            </a:r>
            <a:r>
              <a:rPr lang="en-US" b="1" dirty="0" smtClean="0"/>
              <a:t>When </a:t>
            </a:r>
            <a:r>
              <a:rPr lang="en-US" b="1" dirty="0"/>
              <a:t>preparing an AP form in Adobe Sign, do I select it from the Templates or the Workflow section?</a:t>
            </a:r>
          </a:p>
          <a:p>
            <a:r>
              <a:rPr lang="en-US" dirty="0"/>
              <a:t>    </a:t>
            </a:r>
          </a:p>
          <a:p>
            <a:endParaRPr lang="en-US" dirty="0"/>
          </a:p>
          <a:p>
            <a:endParaRPr lang="en-US" dirty="0"/>
          </a:p>
          <a:p>
            <a:endParaRPr lang="en-US" dirty="0"/>
          </a:p>
          <a:p>
            <a:endParaRPr lang="en-US" dirty="0"/>
          </a:p>
        </p:txBody>
      </p:sp>
      <p:pic>
        <p:nvPicPr>
          <p:cNvPr id="2050" name="Picture 2" descr="Game show Illustrations and Clip Art. 18,468 Game show royalty free  illustrations and drawings available to search from thousands of stock  vector EPS clipart graphic designers.">
            <a:extLst>
              <a:ext uri="{FF2B5EF4-FFF2-40B4-BE49-F238E27FC236}">
                <a16:creationId xmlns:a16="http://schemas.microsoft.com/office/drawing/2014/main" id="{D729D478-77D3-4C76-B180-BB1818933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3902" y="4224635"/>
            <a:ext cx="2228850" cy="204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63145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83029" y="1193488"/>
            <a:ext cx="8437161" cy="465053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769333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83690" y="1144406"/>
            <a:ext cx="8452720" cy="4631011"/>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80130644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93934" y="991162"/>
            <a:ext cx="8682861" cy="4813814"/>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26634752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9609" y="927022"/>
            <a:ext cx="9138388" cy="5003954"/>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68127913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48531" y="956359"/>
            <a:ext cx="7589127" cy="4939668"/>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15647551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76788" y="3250295"/>
            <a:ext cx="2437765" cy="574040"/>
          </a:xfrm>
          <a:prstGeom prst="rect">
            <a:avLst/>
          </a:prstGeom>
        </p:spPr>
        <p:txBody>
          <a:bodyPr spcFirstLastPara="1" vert="horz" wrap="square" lIns="0" tIns="12700" rIns="0" bIns="0" rtlCol="0" anchor="ctr" anchorCtr="0">
            <a:spAutoFit/>
          </a:bodyPr>
          <a:lstStyle/>
          <a:p>
            <a:pPr marL="12700">
              <a:spcBef>
                <a:spcPts val="100"/>
              </a:spcBef>
            </a:pPr>
            <a:r>
              <a:rPr sz="3600" spc="10" dirty="0">
                <a:latin typeface="Tahoma"/>
                <a:cs typeface="Tahoma"/>
              </a:rPr>
              <a:t>Thank</a:t>
            </a:r>
            <a:r>
              <a:rPr sz="3600" spc="-195" dirty="0">
                <a:latin typeface="Tahoma"/>
                <a:cs typeface="Tahoma"/>
              </a:rPr>
              <a:t> </a:t>
            </a:r>
            <a:r>
              <a:rPr sz="3600" spc="-40" dirty="0">
                <a:latin typeface="Tahoma"/>
                <a:cs typeface="Tahoma"/>
              </a:rPr>
              <a:t>You</a:t>
            </a:r>
            <a:endParaRPr sz="3600">
              <a:latin typeface="Tahoma"/>
              <a:cs typeface="Tahoma"/>
            </a:endParaRPr>
          </a:p>
        </p:txBody>
      </p:sp>
    </p:spTree>
    <p:extLst>
      <p:ext uri="{BB962C8B-B14F-4D97-AF65-F5344CB8AC3E}">
        <p14:creationId xmlns:p14="http://schemas.microsoft.com/office/powerpoint/2010/main" val="8925933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21AFE9-4941-4BCF-B86E-5ACA8B949F09}"/>
              </a:ext>
            </a:extLst>
          </p:cNvPr>
          <p:cNvSpPr txBox="1"/>
          <p:nvPr/>
        </p:nvSpPr>
        <p:spPr>
          <a:xfrm>
            <a:off x="1652725" y="1882760"/>
            <a:ext cx="9650027" cy="1477328"/>
          </a:xfrm>
          <a:prstGeom prst="rect">
            <a:avLst/>
          </a:prstGeom>
          <a:noFill/>
        </p:spPr>
        <p:txBody>
          <a:bodyPr wrap="square" rtlCol="0">
            <a:spAutoFit/>
          </a:bodyPr>
          <a:lstStyle/>
          <a:p>
            <a:r>
              <a:rPr lang="en-US" b="1" u="sng" dirty="0" smtClean="0"/>
              <a:t>Answer</a:t>
            </a:r>
            <a:r>
              <a:rPr lang="en-US" b="1" dirty="0" smtClean="0"/>
              <a:t>: Select </a:t>
            </a:r>
            <a:r>
              <a:rPr lang="en-US" b="1" dirty="0"/>
              <a:t>it from the Workflow section, which includes all AP forms.</a:t>
            </a:r>
            <a:endParaRPr lang="en-US" dirty="0"/>
          </a:p>
          <a:p>
            <a:endParaRPr lang="en-US" dirty="0"/>
          </a:p>
          <a:p>
            <a:endParaRPr lang="en-US" dirty="0"/>
          </a:p>
          <a:p>
            <a:r>
              <a:rPr lang="en-US" dirty="0" smtClean="0"/>
              <a:t>    </a:t>
            </a:r>
            <a:endParaRPr lang="en-US" dirty="0"/>
          </a:p>
          <a:p>
            <a:endParaRPr lang="en-US" dirty="0"/>
          </a:p>
        </p:txBody>
      </p:sp>
      <p:pic>
        <p:nvPicPr>
          <p:cNvPr id="2050" name="Picture 2" descr="Game show Illustrations and Clip Art. 18,468 Game show royalty free  illustrations and drawings available to search from thousands of stock  vector EPS clipart graphic designers.">
            <a:extLst>
              <a:ext uri="{FF2B5EF4-FFF2-40B4-BE49-F238E27FC236}">
                <a16:creationId xmlns:a16="http://schemas.microsoft.com/office/drawing/2014/main" id="{D729D478-77D3-4C76-B180-BB1818933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3902" y="4384795"/>
            <a:ext cx="2228850" cy="204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06902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5512</TotalTime>
  <Words>2325</Words>
  <Application>Microsoft Office PowerPoint</Application>
  <PresentationFormat>Widescreen</PresentationFormat>
  <Paragraphs>441</Paragraphs>
  <Slides>85</Slides>
  <Notes>38</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85</vt:i4>
      </vt:variant>
    </vt:vector>
  </HeadingPairs>
  <TitlesOfParts>
    <vt:vector size="103" baseType="lpstr">
      <vt:lpstr>Aharoni</vt:lpstr>
      <vt:lpstr>Arial</vt:lpstr>
      <vt:lpstr>Avant garde</vt:lpstr>
      <vt:lpstr>Baskerville Old Face</vt:lpstr>
      <vt:lpstr>Berlin Sans FB</vt:lpstr>
      <vt:lpstr>Calibri</vt:lpstr>
      <vt:lpstr>Lucida Sans</vt:lpstr>
      <vt:lpstr>Lucida Sans Unicode</vt:lpstr>
      <vt:lpstr>museo_sans_300</vt:lpstr>
      <vt:lpstr>Overlock</vt:lpstr>
      <vt:lpstr>Symbol</vt:lpstr>
      <vt:lpstr>Tahoma</vt:lpstr>
      <vt:lpstr>Times New Roman</vt:lpstr>
      <vt:lpstr>Verdana</vt:lpstr>
      <vt:lpstr>Wingdings</vt:lpstr>
      <vt:lpstr>Wingdings 2</vt:lpstr>
      <vt:lpstr>Wingdings 3</vt:lpstr>
      <vt:lpstr>Concourse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Exterior</vt:lpstr>
      <vt:lpstr>PowerPoint Presentation</vt:lpstr>
      <vt:lpstr>PowerPoint Presentation</vt:lpstr>
      <vt:lpstr>Interior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CSU East Bay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Services Year-End Deadlines</dc:title>
  <dc:creator>Kim Napoli</dc:creator>
  <cp:lastModifiedBy>Matthew Marshall</cp:lastModifiedBy>
  <cp:revision>168</cp:revision>
  <cp:lastPrinted>2019-03-14T23:36:22Z</cp:lastPrinted>
  <dcterms:created xsi:type="dcterms:W3CDTF">2019-03-14T23:13:28Z</dcterms:created>
  <dcterms:modified xsi:type="dcterms:W3CDTF">2021-04-20T17:03:53Z</dcterms:modified>
</cp:coreProperties>
</file>