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5" r:id="rId3"/>
    <p:sldMasterId id="2147483731" r:id="rId4"/>
  </p:sldMasterIdLst>
  <p:notesMasterIdLst>
    <p:notesMasterId r:id="rId42"/>
  </p:notesMasterIdLst>
  <p:sldIdLst>
    <p:sldId id="405" r:id="rId5"/>
    <p:sldId id="273" r:id="rId6"/>
    <p:sldId id="466" r:id="rId7"/>
    <p:sldId id="460" r:id="rId8"/>
    <p:sldId id="387" r:id="rId9"/>
    <p:sldId id="388" r:id="rId10"/>
    <p:sldId id="491" r:id="rId11"/>
    <p:sldId id="390" r:id="rId12"/>
    <p:sldId id="391" r:id="rId13"/>
    <p:sldId id="400" r:id="rId14"/>
    <p:sldId id="392" r:id="rId15"/>
    <p:sldId id="393" r:id="rId16"/>
    <p:sldId id="394" r:id="rId17"/>
    <p:sldId id="395" r:id="rId18"/>
    <p:sldId id="396" r:id="rId19"/>
    <p:sldId id="492" r:id="rId20"/>
    <p:sldId id="515" r:id="rId21"/>
    <p:sldId id="514" r:id="rId22"/>
    <p:sldId id="494" r:id="rId23"/>
    <p:sldId id="397" r:id="rId24"/>
    <p:sldId id="495" r:id="rId25"/>
    <p:sldId id="497" r:id="rId26"/>
    <p:sldId id="498" r:id="rId27"/>
    <p:sldId id="499" r:id="rId28"/>
    <p:sldId id="500" r:id="rId29"/>
    <p:sldId id="503" r:id="rId30"/>
    <p:sldId id="504" r:id="rId31"/>
    <p:sldId id="501" r:id="rId32"/>
    <p:sldId id="506" r:id="rId33"/>
    <p:sldId id="505" r:id="rId34"/>
    <p:sldId id="508" r:id="rId35"/>
    <p:sldId id="509" r:id="rId36"/>
    <p:sldId id="510" r:id="rId37"/>
    <p:sldId id="511" r:id="rId38"/>
    <p:sldId id="512" r:id="rId39"/>
    <p:sldId id="513" r:id="rId40"/>
    <p:sldId id="34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A7C97C-C6A1-47C0-9750-4AA562738EF1}">
          <p14:sldIdLst>
            <p14:sldId id="405"/>
            <p14:sldId id="273"/>
            <p14:sldId id="466"/>
            <p14:sldId id="460"/>
            <p14:sldId id="387"/>
            <p14:sldId id="388"/>
            <p14:sldId id="491"/>
            <p14:sldId id="390"/>
            <p14:sldId id="391"/>
            <p14:sldId id="400"/>
            <p14:sldId id="392"/>
            <p14:sldId id="393"/>
            <p14:sldId id="394"/>
            <p14:sldId id="395"/>
            <p14:sldId id="396"/>
            <p14:sldId id="492"/>
            <p14:sldId id="515"/>
            <p14:sldId id="514"/>
            <p14:sldId id="494"/>
            <p14:sldId id="397"/>
            <p14:sldId id="495"/>
            <p14:sldId id="497"/>
          </p14:sldIdLst>
        </p14:section>
        <p14:section name="Untitled Section" id="{7926F023-04F3-4439-A562-FAEB2E9F72CC}">
          <p14:sldIdLst>
            <p14:sldId id="498"/>
            <p14:sldId id="499"/>
            <p14:sldId id="500"/>
            <p14:sldId id="503"/>
            <p14:sldId id="504"/>
            <p14:sldId id="501"/>
            <p14:sldId id="506"/>
            <p14:sldId id="505"/>
            <p14:sldId id="508"/>
            <p14:sldId id="509"/>
            <p14:sldId id="510"/>
            <p14:sldId id="511"/>
            <p14:sldId id="512"/>
            <p14:sldId id="513"/>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87" d="100"/>
          <a:sy n="87" d="100"/>
        </p:scale>
        <p:origin x="2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5B7640-F9B4-41F5-A3A8-30939A61D082}" type="datetimeFigureOut">
              <a:rPr lang="en-US" smtClean="0"/>
              <a:t>10/19/2023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6BD8CF-8446-4B50-B087-EC2520ABF1F8}" type="slidenum">
              <a:rPr lang="en-US" smtClean="0"/>
              <a:t>‹#›</a:t>
            </a:fld>
            <a:endParaRPr lang="en-US" dirty="0"/>
          </a:p>
        </p:txBody>
      </p:sp>
    </p:spTree>
    <p:extLst>
      <p:ext uri="{BB962C8B-B14F-4D97-AF65-F5344CB8AC3E}">
        <p14:creationId xmlns:p14="http://schemas.microsoft.com/office/powerpoint/2010/main" val="130823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17271" y="4454527"/>
            <a:ext cx="5731650" cy="4218886"/>
          </a:xfrm>
          <a:prstGeom prst="rect">
            <a:avLst/>
          </a:prstGeom>
        </p:spPr>
        <p:txBody>
          <a:bodyPr wrap="square" lIns="92735" tIns="92735" rIns="92735" bIns="92735" anchor="t" anchorCtr="0">
            <a:noAutofit/>
          </a:bodyPr>
          <a:lstStyle/>
          <a:p>
            <a:pPr>
              <a:buNone/>
            </a:pPr>
            <a:endParaRPr dirty="0"/>
          </a:p>
        </p:txBody>
      </p:sp>
      <p:sp>
        <p:nvSpPr>
          <p:cNvPr id="167" name="Shape 167"/>
          <p:cNvSpPr>
            <a:spLocks noGrp="1" noRot="1" noChangeAspect="1"/>
          </p:cNvSpPr>
          <p:nvPr>
            <p:ph type="sldImg" idx="2"/>
          </p:nvPr>
        </p:nvSpPr>
        <p:spPr>
          <a:xfrm>
            <a:off x="454025" y="703263"/>
            <a:ext cx="6257925"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fld id="{EC6BD8CF-8446-4B50-B087-EC2520ABF1F8}" type="slidenum">
              <a:rPr lang="en-US" smtClean="0"/>
              <a:t>12</a:t>
            </a:fld>
            <a:endParaRPr lang="en-US" dirty="0"/>
          </a:p>
        </p:txBody>
      </p:sp>
    </p:spTree>
    <p:extLst>
      <p:ext uri="{BB962C8B-B14F-4D97-AF65-F5344CB8AC3E}">
        <p14:creationId xmlns:p14="http://schemas.microsoft.com/office/powerpoint/2010/main" val="142169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fld id="{EC6BD8CF-8446-4B50-B087-EC2520ABF1F8}" type="slidenum">
              <a:rPr lang="en-US" smtClean="0"/>
              <a:t>13</a:t>
            </a:fld>
            <a:endParaRPr lang="en-US" dirty="0"/>
          </a:p>
        </p:txBody>
      </p:sp>
    </p:spTree>
    <p:extLst>
      <p:ext uri="{BB962C8B-B14F-4D97-AF65-F5344CB8AC3E}">
        <p14:creationId xmlns:p14="http://schemas.microsoft.com/office/powerpoint/2010/main" val="267814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fld id="{EC6BD8CF-8446-4B50-B087-EC2520ABF1F8}" type="slidenum">
              <a:rPr lang="en-US" smtClean="0"/>
              <a:t>14</a:t>
            </a:fld>
            <a:endParaRPr lang="en-US" dirty="0"/>
          </a:p>
        </p:txBody>
      </p:sp>
    </p:spTree>
    <p:extLst>
      <p:ext uri="{BB962C8B-B14F-4D97-AF65-F5344CB8AC3E}">
        <p14:creationId xmlns:p14="http://schemas.microsoft.com/office/powerpoint/2010/main" val="45543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fld id="{EC6BD8CF-8446-4B50-B087-EC2520ABF1F8}" type="slidenum">
              <a:rPr lang="en-US" smtClean="0"/>
              <a:t>15</a:t>
            </a:fld>
            <a:endParaRPr lang="en-US" dirty="0"/>
          </a:p>
        </p:txBody>
      </p:sp>
    </p:spTree>
    <p:extLst>
      <p:ext uri="{BB962C8B-B14F-4D97-AF65-F5344CB8AC3E}">
        <p14:creationId xmlns:p14="http://schemas.microsoft.com/office/powerpoint/2010/main" val="219953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Previously, a Hospitality Expense Form was required for all hospitality expenses. The update to the policy now requires the Hospitality Justification Form. This is not only a change to the name but also additional required information. [READ bullet points in slide).</a:t>
            </a:r>
          </a:p>
          <a:p>
            <a:endParaRPr lang="en-US" dirty="0"/>
          </a:p>
          <a:p>
            <a:r>
              <a:rPr lang="en-US" dirty="0"/>
              <a:t>The updated Hospitality Justification Form is available in AdobeSign under the Library. </a:t>
            </a:r>
          </a:p>
        </p:txBody>
      </p:sp>
      <p:sp>
        <p:nvSpPr>
          <p:cNvPr id="4" name="Slide Number Placeholder 3"/>
          <p:cNvSpPr>
            <a:spLocks noGrp="1"/>
          </p:cNvSpPr>
          <p:nvPr>
            <p:ph type="sldNum" sz="quarter" idx="5"/>
          </p:nvPr>
        </p:nvSpPr>
        <p:spPr/>
        <p:txBody>
          <a:bodyPr/>
          <a:lstStyle/>
          <a:p>
            <a:fld id="{EC6BD8CF-8446-4B50-B087-EC2520ABF1F8}" type="slidenum">
              <a:rPr lang="en-US" smtClean="0"/>
              <a:t>16</a:t>
            </a:fld>
            <a:endParaRPr lang="en-US" dirty="0"/>
          </a:p>
        </p:txBody>
      </p:sp>
    </p:spTree>
    <p:extLst>
      <p:ext uri="{BB962C8B-B14F-4D97-AF65-F5344CB8AC3E}">
        <p14:creationId xmlns:p14="http://schemas.microsoft.com/office/powerpoint/2010/main" val="94135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a:p>
            <a:r>
              <a:rPr lang="en-US" dirty="0"/>
              <a:t>The Hospitality Justification Form is now available in </a:t>
            </a:r>
            <a:r>
              <a:rPr lang="en-US" dirty="0" err="1"/>
              <a:t>AdobeSign</a:t>
            </a:r>
            <a:r>
              <a:rPr lang="en-US" dirty="0"/>
              <a:t> under the Library Workflow. </a:t>
            </a:r>
          </a:p>
        </p:txBody>
      </p:sp>
      <p:sp>
        <p:nvSpPr>
          <p:cNvPr id="4" name="Slide Number Placeholder 3"/>
          <p:cNvSpPr>
            <a:spLocks noGrp="1"/>
          </p:cNvSpPr>
          <p:nvPr>
            <p:ph type="sldNum" sz="quarter" idx="5"/>
          </p:nvPr>
        </p:nvSpPr>
        <p:spPr/>
        <p:txBody>
          <a:bodyPr/>
          <a:lstStyle/>
          <a:p>
            <a:fld id="{EC6BD8CF-8446-4B50-B087-EC2520ABF1F8}" type="slidenum">
              <a:rPr lang="en-US" smtClean="0"/>
              <a:t>17</a:t>
            </a:fld>
            <a:endParaRPr lang="en-US" dirty="0"/>
          </a:p>
        </p:txBody>
      </p:sp>
    </p:spTree>
    <p:extLst>
      <p:ext uri="{BB962C8B-B14F-4D97-AF65-F5344CB8AC3E}">
        <p14:creationId xmlns:p14="http://schemas.microsoft.com/office/powerpoint/2010/main" val="97812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Updates to the Hospitality Policy clarifies who the approving authorities for Hospitality expenses. It is the department’s responsibility to ensure the proper approvers sign the Hospitality Justification Form. The policy updates clarifies that [READ SLIDE]. </a:t>
            </a:r>
          </a:p>
        </p:txBody>
      </p:sp>
      <p:sp>
        <p:nvSpPr>
          <p:cNvPr id="4" name="Slide Number Placeholder 3"/>
          <p:cNvSpPr>
            <a:spLocks noGrp="1"/>
          </p:cNvSpPr>
          <p:nvPr>
            <p:ph type="sldNum" sz="quarter" idx="5"/>
          </p:nvPr>
        </p:nvSpPr>
        <p:spPr/>
        <p:txBody>
          <a:bodyPr/>
          <a:lstStyle/>
          <a:p>
            <a:fld id="{EC6BD8CF-8446-4B50-B087-EC2520ABF1F8}" type="slidenum">
              <a:rPr lang="en-US" smtClean="0"/>
              <a:t>18</a:t>
            </a:fld>
            <a:endParaRPr lang="en-US" dirty="0"/>
          </a:p>
        </p:txBody>
      </p:sp>
    </p:spTree>
    <p:extLst>
      <p:ext uri="{BB962C8B-B14F-4D97-AF65-F5344CB8AC3E}">
        <p14:creationId xmlns:p14="http://schemas.microsoft.com/office/powerpoint/2010/main" val="92827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EC6BD8CF-8446-4B50-B087-EC2520ABF1F8}" type="slidenum">
              <a:rPr lang="en-US" smtClean="0"/>
              <a:t>19</a:t>
            </a:fld>
            <a:endParaRPr lang="en-US" dirty="0"/>
          </a:p>
        </p:txBody>
      </p:sp>
    </p:spTree>
    <p:extLst>
      <p:ext uri="{BB962C8B-B14F-4D97-AF65-F5344CB8AC3E}">
        <p14:creationId xmlns:p14="http://schemas.microsoft.com/office/powerpoint/2010/main" val="611353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EC6BD8CF-8446-4B50-B087-EC2520ABF1F8}" type="slidenum">
              <a:rPr lang="en-US" smtClean="0"/>
              <a:t>20</a:t>
            </a:fld>
            <a:endParaRPr lang="en-US" dirty="0"/>
          </a:p>
        </p:txBody>
      </p:sp>
    </p:spTree>
    <p:extLst>
      <p:ext uri="{BB962C8B-B14F-4D97-AF65-F5344CB8AC3E}">
        <p14:creationId xmlns:p14="http://schemas.microsoft.com/office/powerpoint/2010/main" val="154070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p:txBody>
      </p:sp>
      <p:sp>
        <p:nvSpPr>
          <p:cNvPr id="4" name="Slide Number Placeholder 3"/>
          <p:cNvSpPr>
            <a:spLocks noGrp="1"/>
          </p:cNvSpPr>
          <p:nvPr>
            <p:ph type="sldNum" sz="quarter" idx="5"/>
          </p:nvPr>
        </p:nvSpPr>
        <p:spPr/>
        <p:txBody>
          <a:bodyPr/>
          <a:lstStyle/>
          <a:p>
            <a:fld id="{EC6BD8CF-8446-4B50-B087-EC2520ABF1F8}" type="slidenum">
              <a:rPr lang="en-US" smtClean="0"/>
              <a:t>21</a:t>
            </a:fld>
            <a:endParaRPr lang="en-US" dirty="0"/>
          </a:p>
        </p:txBody>
      </p:sp>
    </p:spTree>
    <p:extLst>
      <p:ext uri="{BB962C8B-B14F-4D97-AF65-F5344CB8AC3E}">
        <p14:creationId xmlns:p14="http://schemas.microsoft.com/office/powerpoint/2010/main" val="104969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17268" y="4454526"/>
            <a:ext cx="5731651" cy="4218887"/>
          </a:xfrm>
          <a:prstGeom prst="rect">
            <a:avLst/>
          </a:prstGeom>
        </p:spPr>
        <p:txBody>
          <a:bodyPr spcFirstLastPara="1" wrap="square" lIns="93162" tIns="46568" rIns="93162" bIns="46568" anchor="t" anchorCtr="0">
            <a:noAutofit/>
          </a:bodyPr>
          <a:lstStyle/>
          <a:p>
            <a:endParaRPr dirty="0"/>
          </a:p>
        </p:txBody>
      </p:sp>
      <p:sp>
        <p:nvSpPr>
          <p:cNvPr id="104" name="Google Shape;104;p1:notes"/>
          <p:cNvSpPr>
            <a:spLocks noGrp="1" noRot="1" noChangeAspect="1"/>
          </p:cNvSpPr>
          <p:nvPr>
            <p:ph type="sldImg" idx="2"/>
          </p:nvPr>
        </p:nvSpPr>
        <p:spPr>
          <a:xfrm>
            <a:off x="455613" y="703263"/>
            <a:ext cx="6254750" cy="351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p:txBody>
      </p:sp>
      <p:sp>
        <p:nvSpPr>
          <p:cNvPr id="4" name="Slide Number Placeholder 3"/>
          <p:cNvSpPr>
            <a:spLocks noGrp="1"/>
          </p:cNvSpPr>
          <p:nvPr>
            <p:ph type="sldNum" sz="quarter" idx="5"/>
          </p:nvPr>
        </p:nvSpPr>
        <p:spPr/>
        <p:txBody>
          <a:bodyPr/>
          <a:lstStyle/>
          <a:p>
            <a:fld id="{EC6BD8CF-8446-4B50-B087-EC2520ABF1F8}" type="slidenum">
              <a:rPr lang="en-US" smtClean="0"/>
              <a:t>29</a:t>
            </a:fld>
            <a:endParaRPr lang="en-US" dirty="0"/>
          </a:p>
        </p:txBody>
      </p:sp>
    </p:spTree>
    <p:extLst>
      <p:ext uri="{BB962C8B-B14F-4D97-AF65-F5344CB8AC3E}">
        <p14:creationId xmlns:p14="http://schemas.microsoft.com/office/powerpoint/2010/main" val="378794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The Hospitality Policy applies to all hospitality expenses regardless of funding source and payment methods. This includes restricted grant funds and auxiliaries such as ASI and the Foundation. </a:t>
            </a:r>
          </a:p>
        </p:txBody>
      </p:sp>
      <p:sp>
        <p:nvSpPr>
          <p:cNvPr id="4" name="Slide Number Placeholder 3"/>
          <p:cNvSpPr>
            <a:spLocks noGrp="1"/>
          </p:cNvSpPr>
          <p:nvPr>
            <p:ph type="sldNum" sz="quarter" idx="5"/>
          </p:nvPr>
        </p:nvSpPr>
        <p:spPr/>
        <p:txBody>
          <a:bodyPr/>
          <a:lstStyle/>
          <a:p>
            <a:fld id="{EC6BD8CF-8446-4B50-B087-EC2520ABF1F8}" type="slidenum">
              <a:rPr lang="en-US" smtClean="0"/>
              <a:t>5</a:t>
            </a:fld>
            <a:endParaRPr lang="en-US" dirty="0"/>
          </a:p>
        </p:txBody>
      </p:sp>
    </p:spTree>
    <p:extLst>
      <p:ext uri="{BB962C8B-B14F-4D97-AF65-F5344CB8AC3E}">
        <p14:creationId xmlns:p14="http://schemas.microsoft.com/office/powerpoint/2010/main" val="331473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EC6BD8CF-8446-4B50-B087-EC2520ABF1F8}" type="slidenum">
              <a:rPr lang="en-US" smtClean="0"/>
              <a:t>6</a:t>
            </a:fld>
            <a:endParaRPr lang="en-US" dirty="0"/>
          </a:p>
        </p:txBody>
      </p:sp>
    </p:spTree>
    <p:extLst>
      <p:ext uri="{BB962C8B-B14F-4D97-AF65-F5344CB8AC3E}">
        <p14:creationId xmlns:p14="http://schemas.microsoft.com/office/powerpoint/2010/main" val="317752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READ SLIDE and provide examples:</a:t>
            </a:r>
          </a:p>
          <a:p>
            <a:endParaRPr lang="en-US" dirty="0"/>
          </a:p>
          <a:p>
            <a:r>
              <a:rPr lang="en-US" dirty="0"/>
              <a:t>Hosts or sponsors a business meeting such as an employee recognition event.</a:t>
            </a:r>
          </a:p>
          <a:p>
            <a:r>
              <a:rPr lang="en-US" dirty="0"/>
              <a:t>Hosts official guests with an interest in CSUEB such as a prospective student event or potential donor.</a:t>
            </a:r>
          </a:p>
          <a:p>
            <a:r>
              <a:rPr lang="en-US" dirty="0"/>
              <a:t> </a:t>
            </a:r>
          </a:p>
        </p:txBody>
      </p:sp>
      <p:sp>
        <p:nvSpPr>
          <p:cNvPr id="4" name="Slide Number Placeholder 3"/>
          <p:cNvSpPr>
            <a:spLocks noGrp="1"/>
          </p:cNvSpPr>
          <p:nvPr>
            <p:ph type="sldNum" sz="quarter" idx="5"/>
          </p:nvPr>
        </p:nvSpPr>
        <p:spPr/>
        <p:txBody>
          <a:bodyPr/>
          <a:lstStyle/>
          <a:p>
            <a:fld id="{EC6BD8CF-8446-4B50-B087-EC2520ABF1F8}" type="slidenum">
              <a:rPr lang="en-US" smtClean="0"/>
              <a:t>7</a:t>
            </a:fld>
            <a:endParaRPr lang="en-US" dirty="0"/>
          </a:p>
        </p:txBody>
      </p:sp>
    </p:spTree>
    <p:extLst>
      <p:ext uri="{BB962C8B-B14F-4D97-AF65-F5344CB8AC3E}">
        <p14:creationId xmlns:p14="http://schemas.microsoft.com/office/powerpoint/2010/main" val="20416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READ SLIDE. Emphasis change to hospitality policy defining re-occurring events/meetings more than once a month are not permitted.</a:t>
            </a:r>
          </a:p>
        </p:txBody>
      </p:sp>
      <p:sp>
        <p:nvSpPr>
          <p:cNvPr id="4" name="Slide Number Placeholder 3"/>
          <p:cNvSpPr>
            <a:spLocks noGrp="1"/>
          </p:cNvSpPr>
          <p:nvPr>
            <p:ph type="sldNum" sz="quarter" idx="5"/>
          </p:nvPr>
        </p:nvSpPr>
        <p:spPr/>
        <p:txBody>
          <a:bodyPr/>
          <a:lstStyle/>
          <a:p>
            <a:fld id="{EC6BD8CF-8446-4B50-B087-EC2520ABF1F8}" type="slidenum">
              <a:rPr lang="en-US" smtClean="0"/>
              <a:t>8</a:t>
            </a:fld>
            <a:endParaRPr lang="en-US" dirty="0"/>
          </a:p>
        </p:txBody>
      </p:sp>
    </p:spTree>
    <p:extLst>
      <p:ext uri="{BB962C8B-B14F-4D97-AF65-F5344CB8AC3E}">
        <p14:creationId xmlns:p14="http://schemas.microsoft.com/office/powerpoint/2010/main" val="221147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pPr defTabSz="931774">
              <a:defRPr/>
            </a:pPr>
            <a:fld id="{DE28662D-9DB5-4CDD-A75B-8768A79A84B8}" type="slidenum">
              <a:rPr lang="en-US">
                <a:solidFill>
                  <a:prstClr val="black"/>
                </a:solidFill>
                <a:latin typeface="Calibri"/>
              </a:rPr>
              <a:pPr defTabSz="931774">
                <a:defRPr/>
              </a:pPr>
              <a:t>9</a:t>
            </a:fld>
            <a:endParaRPr lang="en-US" dirty="0">
              <a:solidFill>
                <a:prstClr val="black"/>
              </a:solidFill>
              <a:latin typeface="Calibri"/>
            </a:endParaRPr>
          </a:p>
        </p:txBody>
      </p:sp>
    </p:spTree>
    <p:extLst>
      <p:ext uri="{BB962C8B-B14F-4D97-AF65-F5344CB8AC3E}">
        <p14:creationId xmlns:p14="http://schemas.microsoft.com/office/powerpoint/2010/main" val="371671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fld id="{EC6BD8CF-8446-4B50-B087-EC2520ABF1F8}" type="slidenum">
              <a:rPr lang="en-US" smtClean="0"/>
              <a:t>10</a:t>
            </a:fld>
            <a:endParaRPr lang="en-US" dirty="0"/>
          </a:p>
        </p:txBody>
      </p:sp>
    </p:spTree>
    <p:extLst>
      <p:ext uri="{BB962C8B-B14F-4D97-AF65-F5344CB8AC3E}">
        <p14:creationId xmlns:p14="http://schemas.microsoft.com/office/powerpoint/2010/main" val="191745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p:txBody>
      </p:sp>
      <p:sp>
        <p:nvSpPr>
          <p:cNvPr id="4" name="Slide Number Placeholder 3"/>
          <p:cNvSpPr>
            <a:spLocks noGrp="1"/>
          </p:cNvSpPr>
          <p:nvPr>
            <p:ph type="sldNum" sz="quarter" idx="5"/>
          </p:nvPr>
        </p:nvSpPr>
        <p:spPr/>
        <p:txBody>
          <a:bodyPr/>
          <a:lstStyle/>
          <a:p>
            <a:fld id="{EC6BD8CF-8446-4B50-B087-EC2520ABF1F8}" type="slidenum">
              <a:rPr lang="en-US" smtClean="0"/>
              <a:t>11</a:t>
            </a:fld>
            <a:endParaRPr lang="en-US" dirty="0"/>
          </a:p>
        </p:txBody>
      </p:sp>
    </p:spTree>
    <p:extLst>
      <p:ext uri="{BB962C8B-B14F-4D97-AF65-F5344CB8AC3E}">
        <p14:creationId xmlns:p14="http://schemas.microsoft.com/office/powerpoint/2010/main" val="255388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EECC69E-B8DF-4FBB-AEA7-186CF38F5A40}" type="datetimeFigureOut">
              <a:rPr lang="en-US" smtClean="0"/>
              <a:t>10/19/2023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52A64D-6A18-4D83-8292-AD4A0CC9C366}" type="slidenum">
              <a:rPr lang="en-US" smtClean="0"/>
              <a:t>‹#›</a:t>
            </a:fld>
            <a:endParaRPr lang="en-US" dirty="0"/>
          </a:p>
        </p:txBody>
      </p:sp>
    </p:spTree>
    <p:extLst>
      <p:ext uri="{BB962C8B-B14F-4D97-AF65-F5344CB8AC3E}">
        <p14:creationId xmlns:p14="http://schemas.microsoft.com/office/powerpoint/2010/main" val="318916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124043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100233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5"/>
            <a:ext cx="103632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828803"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18" name="Shape 18"/>
          <p:cNvSpPr txBox="1">
            <a:spLocks noGrp="1"/>
          </p:cNvSpPr>
          <p:nvPr>
            <p:ph type="dt" idx="10"/>
          </p:nvPr>
        </p:nvSpPr>
        <p:spPr>
          <a:xfrm>
            <a:off x="609603" y="6356355"/>
            <a:ext cx="2844799"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19" name="Shape 19"/>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20" name="Shape 20"/>
          <p:cNvSpPr txBox="1">
            <a:spLocks noGrp="1"/>
          </p:cNvSpPr>
          <p:nvPr>
            <p:ph type="sldNum" idx="12"/>
          </p:nvPr>
        </p:nvSpPr>
        <p:spPr>
          <a:xfrm>
            <a:off x="8737603" y="6356355"/>
            <a:ext cx="2844799"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694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3" y="273055"/>
            <a:ext cx="4011084" cy="1162049"/>
          </a:xfrm>
          <a:prstGeom prst="rect">
            <a:avLst/>
          </a:prstGeom>
          <a:noFill/>
          <a:ln>
            <a:noFill/>
          </a:ln>
        </p:spPr>
        <p:txBody>
          <a:bodyPr wrap="square"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4766733" y="273050"/>
            <a:ext cx="6815667" cy="5853112"/>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2"/>
          </p:nvPr>
        </p:nvSpPr>
        <p:spPr>
          <a:xfrm>
            <a:off x="609603" y="1435103"/>
            <a:ext cx="4011084" cy="4691063"/>
          </a:xfrm>
          <a:prstGeom prst="rect">
            <a:avLst/>
          </a:prstGeom>
          <a:noFill/>
          <a:ln>
            <a:noFill/>
          </a:ln>
        </p:spPr>
        <p:txBody>
          <a:bodyPr wrap="square"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8" name="Shape 68"/>
          <p:cNvSpPr txBox="1">
            <a:spLocks noGrp="1"/>
          </p:cNvSpPr>
          <p:nvPr>
            <p:ph type="dt" idx="10"/>
          </p:nvPr>
        </p:nvSpPr>
        <p:spPr>
          <a:xfrm>
            <a:off x="609603" y="6356355"/>
            <a:ext cx="2844799"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69" name="Shape 69"/>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70" name="Shape 70"/>
          <p:cNvSpPr txBox="1">
            <a:spLocks noGrp="1"/>
          </p:cNvSpPr>
          <p:nvPr>
            <p:ph type="sldNum" idx="12"/>
          </p:nvPr>
        </p:nvSpPr>
        <p:spPr>
          <a:xfrm>
            <a:off x="8737603" y="6356355"/>
            <a:ext cx="2844799"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16662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3833021" y="-1623218"/>
            <a:ext cx="4525963" cy="10972800"/>
          </a:xfrm>
          <a:prstGeom prst="rect">
            <a:avLst/>
          </a:prstGeom>
          <a:noFill/>
          <a:ln>
            <a:noFill/>
          </a:ln>
        </p:spPr>
        <p:txBody>
          <a:bodyPr wrap="square"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81" name="Shape 81"/>
          <p:cNvSpPr txBox="1">
            <a:spLocks noGrp="1"/>
          </p:cNvSpPr>
          <p:nvPr>
            <p:ph type="dt" idx="10"/>
          </p:nvPr>
        </p:nvSpPr>
        <p:spPr>
          <a:xfrm>
            <a:off x="609603" y="6356355"/>
            <a:ext cx="2844799"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82" name="Shape 82"/>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83" name="Shape 83"/>
          <p:cNvSpPr txBox="1">
            <a:spLocks noGrp="1"/>
          </p:cNvSpPr>
          <p:nvPr>
            <p:ph type="sldNum" idx="12"/>
          </p:nvPr>
        </p:nvSpPr>
        <p:spPr>
          <a:xfrm>
            <a:off x="8737603" y="6356355"/>
            <a:ext cx="2844799"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65512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7285040" y="1828800"/>
            <a:ext cx="5851525" cy="2743200"/>
          </a:xfrm>
          <a:prstGeom prst="rect">
            <a:avLst/>
          </a:prstGeom>
          <a:noFill/>
          <a:ln>
            <a:noFill/>
          </a:ln>
        </p:spPr>
        <p:txBody>
          <a:bodyPr wrap="square"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rot="5400000">
            <a:off x="1697040" y="-812798"/>
            <a:ext cx="5851525" cy="8026399"/>
          </a:xfrm>
          <a:prstGeom prst="rect">
            <a:avLst/>
          </a:prstGeom>
          <a:noFill/>
          <a:ln>
            <a:noFill/>
          </a:ln>
        </p:spPr>
        <p:txBody>
          <a:bodyPr wrap="square"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87" name="Shape 87"/>
          <p:cNvSpPr txBox="1">
            <a:spLocks noGrp="1"/>
          </p:cNvSpPr>
          <p:nvPr>
            <p:ph type="dt" idx="10"/>
          </p:nvPr>
        </p:nvSpPr>
        <p:spPr>
          <a:xfrm>
            <a:off x="609603" y="6356355"/>
            <a:ext cx="2844799"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88" name="Shape 88"/>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solidFill>
                <a:srgbClr val="000000"/>
              </a:solidFill>
            </a:endParaRPr>
          </a:p>
        </p:txBody>
      </p:sp>
      <p:sp>
        <p:nvSpPr>
          <p:cNvPr id="89" name="Shape 89"/>
          <p:cNvSpPr txBox="1">
            <a:spLocks noGrp="1"/>
          </p:cNvSpPr>
          <p:nvPr>
            <p:ph type="sldNum" idx="12"/>
          </p:nvPr>
        </p:nvSpPr>
        <p:spPr>
          <a:xfrm>
            <a:off x="8737603" y="6356355"/>
            <a:ext cx="2844799"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85242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963083" y="4406905"/>
            <a:ext cx="103632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14" name="Shape 114"/>
          <p:cNvSpPr txBox="1">
            <a:spLocks noGrp="1"/>
          </p:cNvSpPr>
          <p:nvPr>
            <p:ph type="body" idx="1"/>
          </p:nvPr>
        </p:nvSpPr>
        <p:spPr>
          <a:xfrm>
            <a:off x="963083" y="2906713"/>
            <a:ext cx="10363200" cy="150018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115" name="Shape 115"/>
          <p:cNvSpPr txBox="1">
            <a:spLocks noGrp="1"/>
          </p:cNvSpPr>
          <p:nvPr>
            <p:ph type="dt" idx="10"/>
          </p:nvPr>
        </p:nvSpPr>
        <p:spPr>
          <a:xfrm>
            <a:off x="609600" y="6356355"/>
            <a:ext cx="2844797"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6" name="Shape 116"/>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7" name="Shape 117"/>
          <p:cNvSpPr txBox="1">
            <a:spLocks noGrp="1"/>
          </p:cNvSpPr>
          <p:nvPr>
            <p:ph type="sldNum" idx="12"/>
          </p:nvPr>
        </p:nvSpPr>
        <p:spPr>
          <a:xfrm>
            <a:off x="8737600" y="6356355"/>
            <a:ext cx="2844797" cy="365125"/>
          </a:xfrm>
          <a:prstGeom prst="rect">
            <a:avLst/>
          </a:prstGeom>
          <a:noFill/>
          <a:ln>
            <a:noFill/>
          </a:ln>
        </p:spPr>
        <p:txBody>
          <a:bodyPr wrap="square"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1179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389721" y="4800600"/>
            <a:ext cx="7315199" cy="56673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48" name="Shape 148"/>
          <p:cNvSpPr>
            <a:spLocks noGrp="1"/>
          </p:cNvSpPr>
          <p:nvPr>
            <p:ph type="pic" idx="2"/>
          </p:nvPr>
        </p:nvSpPr>
        <p:spPr>
          <a:xfrm>
            <a:off x="2389721" y="612775"/>
            <a:ext cx="7315199" cy="4114800"/>
          </a:xfrm>
          <a:prstGeom prst="rect">
            <a:avLst/>
          </a:prstGeom>
          <a:noFill/>
          <a:ln>
            <a:noFill/>
          </a:ln>
        </p:spPr>
        <p:txBody>
          <a:bodyPr wrap="square" lIns="91425" tIns="91425" rIns="91425" bIns="91425" anchor="ctr" anchorCtr="0"/>
          <a:lstStyle>
            <a:lvl1pPr lvl="0">
              <a:spcBef>
                <a:spcPts val="0"/>
              </a:spcBef>
              <a:buNone/>
              <a:defRPr/>
            </a:lvl1pPr>
          </a:lstStyle>
          <a:p>
            <a:endParaRPr dirty="0"/>
          </a:p>
        </p:txBody>
      </p:sp>
      <p:sp>
        <p:nvSpPr>
          <p:cNvPr id="149" name="Shape 149"/>
          <p:cNvSpPr txBox="1">
            <a:spLocks noGrp="1"/>
          </p:cNvSpPr>
          <p:nvPr>
            <p:ph type="body" idx="1"/>
          </p:nvPr>
        </p:nvSpPr>
        <p:spPr>
          <a:xfrm>
            <a:off x="2389721" y="5367342"/>
            <a:ext cx="7315199" cy="804861"/>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09600" y="6356355"/>
            <a:ext cx="2844797"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51" name="Shape 151"/>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52" name="Shape 152"/>
          <p:cNvSpPr txBox="1">
            <a:spLocks noGrp="1"/>
          </p:cNvSpPr>
          <p:nvPr>
            <p:ph type="sldNum" idx="12"/>
          </p:nvPr>
        </p:nvSpPr>
        <p:spPr>
          <a:xfrm>
            <a:off x="8737600" y="6356355"/>
            <a:ext cx="2844797" cy="365125"/>
          </a:xfrm>
          <a:prstGeom prst="rect">
            <a:avLst/>
          </a:prstGeom>
          <a:noFill/>
          <a:ln>
            <a:noFill/>
          </a:ln>
        </p:spPr>
        <p:txBody>
          <a:bodyPr wrap="square"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622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55" name="Shape 155"/>
          <p:cNvSpPr txBox="1">
            <a:spLocks noGrp="1"/>
          </p:cNvSpPr>
          <p:nvPr>
            <p:ph type="body" idx="1"/>
          </p:nvPr>
        </p:nvSpPr>
        <p:spPr>
          <a:xfrm rot="5400000">
            <a:off x="3833020" y="-1623218"/>
            <a:ext cx="4525963" cy="10972800"/>
          </a:xfrm>
          <a:prstGeom prst="rect">
            <a:avLst/>
          </a:prstGeom>
          <a:noFill/>
          <a:ln>
            <a:noFill/>
          </a:ln>
        </p:spPr>
        <p:txBody>
          <a:bodyPr wrap="square"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609600" y="6356355"/>
            <a:ext cx="2844797"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57" name="Shape 157"/>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58" name="Shape 158"/>
          <p:cNvSpPr txBox="1">
            <a:spLocks noGrp="1"/>
          </p:cNvSpPr>
          <p:nvPr>
            <p:ph type="sldNum" idx="12"/>
          </p:nvPr>
        </p:nvSpPr>
        <p:spPr>
          <a:xfrm>
            <a:off x="8737600" y="6356355"/>
            <a:ext cx="2844797" cy="365125"/>
          </a:xfrm>
          <a:prstGeom prst="rect">
            <a:avLst/>
          </a:prstGeom>
          <a:noFill/>
          <a:ln>
            <a:noFill/>
          </a:ln>
        </p:spPr>
        <p:txBody>
          <a:bodyPr wrap="square"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38366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7285039" y="1828800"/>
            <a:ext cx="5851525" cy="27432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61" name="Shape 161"/>
          <p:cNvSpPr txBox="1">
            <a:spLocks noGrp="1"/>
          </p:cNvSpPr>
          <p:nvPr>
            <p:ph type="body" idx="1"/>
          </p:nvPr>
        </p:nvSpPr>
        <p:spPr>
          <a:xfrm rot="5400000">
            <a:off x="1697039" y="-812800"/>
            <a:ext cx="5851525" cy="8026397"/>
          </a:xfrm>
          <a:prstGeom prst="rect">
            <a:avLst/>
          </a:prstGeom>
          <a:noFill/>
          <a:ln>
            <a:noFill/>
          </a:ln>
        </p:spPr>
        <p:txBody>
          <a:bodyPr wrap="square"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09600" y="6356355"/>
            <a:ext cx="2844797"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63" name="Shape 163"/>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64" name="Shape 164"/>
          <p:cNvSpPr txBox="1">
            <a:spLocks noGrp="1"/>
          </p:cNvSpPr>
          <p:nvPr>
            <p:ph type="sldNum" idx="12"/>
          </p:nvPr>
        </p:nvSpPr>
        <p:spPr>
          <a:xfrm>
            <a:off x="8737600" y="6356355"/>
            <a:ext cx="2844797" cy="365125"/>
          </a:xfrm>
          <a:prstGeom prst="rect">
            <a:avLst/>
          </a:prstGeom>
          <a:noFill/>
          <a:ln>
            <a:noFill/>
          </a:ln>
        </p:spPr>
        <p:txBody>
          <a:bodyPr wrap="square"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0239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54700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5"/>
            <a:ext cx="103632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828803"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18" name="Shape 18"/>
          <p:cNvSpPr txBox="1">
            <a:spLocks noGrp="1"/>
          </p:cNvSpPr>
          <p:nvPr>
            <p:ph type="dt" idx="10"/>
          </p:nvPr>
        </p:nvSpPr>
        <p:spPr>
          <a:xfrm>
            <a:off x="609603" y="6356355"/>
            <a:ext cx="2844799"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p>
        </p:txBody>
      </p:sp>
      <p:sp>
        <p:nvSpPr>
          <p:cNvPr id="19" name="Shape 19"/>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dirty="0"/>
          </a:p>
        </p:txBody>
      </p:sp>
      <p:sp>
        <p:nvSpPr>
          <p:cNvPr id="20" name="Shape 20"/>
          <p:cNvSpPr txBox="1">
            <a:spLocks noGrp="1"/>
          </p:cNvSpPr>
          <p:nvPr>
            <p:ph type="sldNum" idx="12"/>
          </p:nvPr>
        </p:nvSpPr>
        <p:spPr>
          <a:xfrm>
            <a:off x="8737603" y="6356355"/>
            <a:ext cx="2844799"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3232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7"/>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1" name="Google Shape;21;p17"/>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7"/>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7"/>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23398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38"/>
        <p:cNvGrpSpPr/>
        <p:nvPr/>
      </p:nvGrpSpPr>
      <p:grpSpPr>
        <a:xfrm>
          <a:off x="0" y="0"/>
          <a:ext cx="0" cy="0"/>
          <a:chOff x="0" y="0"/>
          <a:chExt cx="0" cy="0"/>
        </a:xfrm>
      </p:grpSpPr>
      <p:sp>
        <p:nvSpPr>
          <p:cNvPr id="39" name="Google Shape;39;p20"/>
          <p:cNvSpPr/>
          <p:nvPr/>
        </p:nvSpPr>
        <p:spPr>
          <a:xfrm>
            <a:off x="-2" y="4664147"/>
            <a:ext cx="12201452" cy="0"/>
          </a:xfrm>
          <a:prstGeom prst="rtTriangle">
            <a:avLst/>
          </a:prstGeom>
          <a:gradFill>
            <a:gsLst>
              <a:gs pos="0">
                <a:srgbClr val="900000"/>
              </a:gs>
              <a:gs pos="55000">
                <a:srgbClr val="CE4242"/>
              </a:gs>
              <a:gs pos="100000">
                <a:srgbClr val="900000"/>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cida Sans"/>
              <a:ea typeface="Lucida Sans"/>
              <a:cs typeface="Lucida Sans"/>
              <a:sym typeface="Lucida Sans"/>
            </a:endParaRPr>
          </a:p>
        </p:txBody>
      </p:sp>
      <p:sp>
        <p:nvSpPr>
          <p:cNvPr id="40" name="Google Shape;40;p20"/>
          <p:cNvSpPr txBox="1">
            <a:spLocks noGrp="1"/>
          </p:cNvSpPr>
          <p:nvPr>
            <p:ph type="ctrTitle"/>
          </p:nvPr>
        </p:nvSpPr>
        <p:spPr>
          <a:xfrm>
            <a:off x="914400" y="1752602"/>
            <a:ext cx="103632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914400" y="3611607"/>
            <a:ext cx="10363200" cy="1199704"/>
          </a:xfrm>
          <a:prstGeom prst="rect">
            <a:avLst/>
          </a:prstGeom>
          <a:noFill/>
          <a:ln>
            <a:noFill/>
          </a:ln>
        </p:spPr>
        <p:txBody>
          <a:bodyPr spcFirstLastPara="1" wrap="square" lIns="45700" tIns="45700" rIns="45700" bIns="45700" anchor="t" anchorCtr="0">
            <a:normAutofit/>
          </a:bodyPr>
          <a:lstStyle>
            <a:lvl1pPr marR="64008" lvl="0"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grpSp>
        <p:nvGrpSpPr>
          <p:cNvPr id="42" name="Google Shape;42;p20"/>
          <p:cNvGrpSpPr/>
          <p:nvPr/>
        </p:nvGrpSpPr>
        <p:grpSpPr>
          <a:xfrm>
            <a:off x="-5019" y="4953000"/>
            <a:ext cx="12197020" cy="1912088"/>
            <a:chOff x="-3765" y="4832896"/>
            <a:chExt cx="9147765" cy="2032192"/>
          </a:xfrm>
        </p:grpSpPr>
        <p:sp>
          <p:nvSpPr>
            <p:cNvPr id="43" name="Google Shape;43;p20"/>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D19A9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Lucida Sans"/>
                <a:ea typeface="Lucida Sans"/>
                <a:cs typeface="Lucida Sans"/>
                <a:sym typeface="Lucida Sans"/>
              </a:endParaRPr>
            </a:p>
          </p:txBody>
        </p:sp>
        <p:sp>
          <p:nvSpPr>
            <p:cNvPr id="44" name="Google Shape;44;p20"/>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Lucida Sans"/>
                <a:ea typeface="Lucida Sans"/>
                <a:cs typeface="Lucida Sans"/>
                <a:sym typeface="Lucida Sans"/>
              </a:endParaRPr>
            </a:p>
          </p:txBody>
        </p:sp>
        <p:sp>
          <p:nvSpPr>
            <p:cNvPr id="45" name="Google Shape;45;p20"/>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cida Sans"/>
                <a:ea typeface="Lucida Sans"/>
                <a:cs typeface="Lucida Sans"/>
                <a:sym typeface="Lucida Sans"/>
              </a:endParaRPr>
            </a:p>
          </p:txBody>
        </p:sp>
        <p:cxnSp>
          <p:nvCxnSpPr>
            <p:cNvPr id="46" name="Google Shape;46;p20"/>
            <p:cNvCxnSpPr/>
            <p:nvPr/>
          </p:nvCxnSpPr>
          <p:spPr>
            <a:xfrm>
              <a:off x="-3765" y="4880373"/>
              <a:ext cx="9147765" cy="839943"/>
            </a:xfrm>
            <a:prstGeom prst="straightConnector1">
              <a:avLst/>
            </a:prstGeom>
            <a:noFill/>
            <a:ln w="12050" cap="flat" cmpd="sng">
              <a:solidFill>
                <a:srgbClr val="CC9191"/>
              </a:solidFill>
              <a:prstDash val="solid"/>
              <a:miter lim="800000"/>
              <a:headEnd type="none" w="sm" len="sm"/>
              <a:tailEnd type="none" w="sm" len="sm"/>
            </a:ln>
          </p:spPr>
        </p:cxnSp>
      </p:grpSp>
      <p:sp>
        <p:nvSpPr>
          <p:cNvPr id="47" name="Google Shape;47;p20"/>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0"/>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F1E6E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20"/>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rgbClr val="FFFFFF"/>
                </a:solidFill>
                <a:latin typeface="Lucida Sans"/>
                <a:ea typeface="Lucida Sans"/>
                <a:cs typeface="Lucida Sans"/>
                <a:sym typeface="Lucida Sans"/>
              </a:defRPr>
            </a:lvl1pPr>
            <a:lvl2pPr marL="0" lvl="1" indent="0" algn="r">
              <a:spcBef>
                <a:spcPts val="0"/>
              </a:spcBef>
              <a:buNone/>
              <a:defRPr sz="1000" b="0">
                <a:solidFill>
                  <a:srgbClr val="FFFFFF"/>
                </a:solidFill>
                <a:latin typeface="Lucida Sans"/>
                <a:ea typeface="Lucida Sans"/>
                <a:cs typeface="Lucida Sans"/>
                <a:sym typeface="Lucida Sans"/>
              </a:defRPr>
            </a:lvl2pPr>
            <a:lvl3pPr marL="0" lvl="2" indent="0" algn="r">
              <a:spcBef>
                <a:spcPts val="0"/>
              </a:spcBef>
              <a:buNone/>
              <a:defRPr sz="1000" b="0">
                <a:solidFill>
                  <a:srgbClr val="FFFFFF"/>
                </a:solidFill>
                <a:latin typeface="Lucida Sans"/>
                <a:ea typeface="Lucida Sans"/>
                <a:cs typeface="Lucida Sans"/>
                <a:sym typeface="Lucida Sans"/>
              </a:defRPr>
            </a:lvl3pPr>
            <a:lvl4pPr marL="0" lvl="3" indent="0" algn="r">
              <a:spcBef>
                <a:spcPts val="0"/>
              </a:spcBef>
              <a:buNone/>
              <a:defRPr sz="1000" b="0">
                <a:solidFill>
                  <a:srgbClr val="FFFFFF"/>
                </a:solidFill>
                <a:latin typeface="Lucida Sans"/>
                <a:ea typeface="Lucida Sans"/>
                <a:cs typeface="Lucida Sans"/>
                <a:sym typeface="Lucida Sans"/>
              </a:defRPr>
            </a:lvl4pPr>
            <a:lvl5pPr marL="0" lvl="4" indent="0" algn="r">
              <a:spcBef>
                <a:spcPts val="0"/>
              </a:spcBef>
              <a:buNone/>
              <a:defRPr sz="1000" b="0">
                <a:solidFill>
                  <a:srgbClr val="FFFFFF"/>
                </a:solidFill>
                <a:latin typeface="Lucida Sans"/>
                <a:ea typeface="Lucida Sans"/>
                <a:cs typeface="Lucida Sans"/>
                <a:sym typeface="Lucida Sans"/>
              </a:defRPr>
            </a:lvl5pPr>
            <a:lvl6pPr marL="0" lvl="5" indent="0" algn="r">
              <a:spcBef>
                <a:spcPts val="0"/>
              </a:spcBef>
              <a:buNone/>
              <a:defRPr sz="1000" b="0">
                <a:solidFill>
                  <a:srgbClr val="FFFFFF"/>
                </a:solidFill>
                <a:latin typeface="Lucida Sans"/>
                <a:ea typeface="Lucida Sans"/>
                <a:cs typeface="Lucida Sans"/>
                <a:sym typeface="Lucida Sans"/>
              </a:defRPr>
            </a:lvl6pPr>
            <a:lvl7pPr marL="0" lvl="6" indent="0" algn="r">
              <a:spcBef>
                <a:spcPts val="0"/>
              </a:spcBef>
              <a:buNone/>
              <a:defRPr sz="1000" b="0">
                <a:solidFill>
                  <a:srgbClr val="FFFFFF"/>
                </a:solidFill>
                <a:latin typeface="Lucida Sans"/>
                <a:ea typeface="Lucida Sans"/>
                <a:cs typeface="Lucida Sans"/>
                <a:sym typeface="Lucida Sans"/>
              </a:defRPr>
            </a:lvl7pPr>
            <a:lvl8pPr marL="0" lvl="7" indent="0" algn="r">
              <a:spcBef>
                <a:spcPts val="0"/>
              </a:spcBef>
              <a:buNone/>
              <a:defRPr sz="1000" b="0">
                <a:solidFill>
                  <a:srgbClr val="FFFFFF"/>
                </a:solidFill>
                <a:latin typeface="Lucida Sans"/>
                <a:ea typeface="Lucida Sans"/>
                <a:cs typeface="Lucida Sans"/>
                <a:sym typeface="Lucida Sans"/>
              </a:defRPr>
            </a:lvl8pPr>
            <a:lvl9pPr marL="0" lvl="8" indent="0" algn="r">
              <a:spcBef>
                <a:spcPts val="0"/>
              </a:spcBef>
              <a:buNone/>
              <a:defRPr sz="1000" b="0">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21482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963168" y="1059712"/>
            <a:ext cx="10363200" cy="182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5230284" y="2931712"/>
            <a:ext cx="6096000" cy="145488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4"/>
              </a:spcBef>
              <a:spcAft>
                <a:spcPts val="0"/>
              </a:spcAft>
              <a:buSzPts val="1800"/>
              <a:buNone/>
              <a:defRPr sz="1800">
                <a:solidFill>
                  <a:schemeClr val="lt1"/>
                </a:solidFill>
              </a:defRPr>
            </a:lvl2pPr>
            <a:lvl3pPr marL="1371600" lvl="2" indent="-228600" algn="l">
              <a:spcBef>
                <a:spcPts val="350"/>
              </a:spcBef>
              <a:spcAft>
                <a:spcPts val="0"/>
              </a:spcAft>
              <a:buSzPts val="1600"/>
              <a:buNone/>
              <a:defRPr sz="1600">
                <a:solidFill>
                  <a:schemeClr val="lt1"/>
                </a:solidFill>
              </a:defRPr>
            </a:lvl3pPr>
            <a:lvl4pPr marL="1828800" lvl="3" indent="-228600" algn="l">
              <a:spcBef>
                <a:spcPts val="350"/>
              </a:spcBef>
              <a:spcAft>
                <a:spcPts val="0"/>
              </a:spcAft>
              <a:buSzPts val="1400"/>
              <a:buNone/>
              <a:defRPr sz="1400">
                <a:solidFill>
                  <a:schemeClr val="lt1"/>
                </a:solidFill>
              </a:defRPr>
            </a:lvl4pPr>
            <a:lvl5pPr marL="2286000" lvl="4" indent="-228600" algn="l">
              <a:spcBef>
                <a:spcPts val="350"/>
              </a:spcBef>
              <a:spcAft>
                <a:spcPts val="0"/>
              </a:spcAft>
              <a:buSzPts val="1400"/>
              <a:buNone/>
              <a:defRPr sz="1400">
                <a:solidFill>
                  <a:schemeClr val="lt1"/>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3" name="Google Shape;53;p21"/>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21"/>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21"/>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6" name="Google Shape;56;p21"/>
          <p:cNvSpPr/>
          <p:nvPr/>
        </p:nvSpPr>
        <p:spPr>
          <a:xfrm>
            <a:off x="4848907" y="3005472"/>
            <a:ext cx="243840" cy="228600"/>
          </a:xfrm>
          <a:prstGeom prst="chevron">
            <a:avLst>
              <a:gd name="adj" fmla="val 50000"/>
            </a:avLst>
          </a:prstGeom>
          <a:gradFill>
            <a:gsLst>
              <a:gs pos="0">
                <a:srgbClr val="9A0000"/>
              </a:gs>
              <a:gs pos="72000">
                <a:srgbClr val="C84848"/>
              </a:gs>
              <a:gs pos="100000">
                <a:srgbClr val="D07979"/>
              </a:gs>
            </a:gsLst>
            <a:lin ang="16200000" scaled="0"/>
          </a:gradFill>
          <a:ln w="9525" cap="rnd" cmpd="sng">
            <a:solidFill>
              <a:srgbClr val="7E0000"/>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Lucida Sans"/>
              <a:ea typeface="Lucida Sans"/>
              <a:cs typeface="Lucida Sans"/>
              <a:sym typeface="Lucida Sans"/>
            </a:endParaRPr>
          </a:p>
        </p:txBody>
      </p:sp>
      <p:sp>
        <p:nvSpPr>
          <p:cNvPr id="57" name="Google Shape;57;p21"/>
          <p:cNvSpPr/>
          <p:nvPr/>
        </p:nvSpPr>
        <p:spPr>
          <a:xfrm>
            <a:off x="4600352" y="3005472"/>
            <a:ext cx="243840" cy="228600"/>
          </a:xfrm>
          <a:prstGeom prst="chevron">
            <a:avLst>
              <a:gd name="adj" fmla="val 50000"/>
            </a:avLst>
          </a:prstGeom>
          <a:gradFill>
            <a:gsLst>
              <a:gs pos="0">
                <a:srgbClr val="9A0000"/>
              </a:gs>
              <a:gs pos="72000">
                <a:srgbClr val="C84848"/>
              </a:gs>
              <a:gs pos="100000">
                <a:srgbClr val="D07979"/>
              </a:gs>
            </a:gsLst>
            <a:lin ang="16200000" scaled="0"/>
          </a:gradFill>
          <a:ln w="9525" cap="rnd" cmpd="sng">
            <a:solidFill>
              <a:srgbClr val="7E0000"/>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1723322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8"/>
        <p:cNvGrpSpPr/>
        <p:nvPr/>
      </p:nvGrpSpPr>
      <p:grpSpPr>
        <a:xfrm>
          <a:off x="0" y="0"/>
          <a:ext cx="0" cy="0"/>
          <a:chOff x="0" y="0"/>
          <a:chExt cx="0" cy="0"/>
        </a:xfrm>
      </p:grpSpPr>
      <p:sp>
        <p:nvSpPr>
          <p:cNvPr id="59" name="Google Shape;59;p22"/>
          <p:cNvSpPr txBox="1">
            <a:spLocks noGrp="1"/>
          </p:cNvSpPr>
          <p:nvPr>
            <p:ph type="body" idx="1"/>
          </p:nvPr>
        </p:nvSpPr>
        <p:spPr>
          <a:xfrm>
            <a:off x="609600" y="1481329"/>
            <a:ext cx="53848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0" name="Google Shape;60;p22"/>
          <p:cNvSpPr txBox="1">
            <a:spLocks noGrp="1"/>
          </p:cNvSpPr>
          <p:nvPr>
            <p:ph type="body" idx="2"/>
          </p:nvPr>
        </p:nvSpPr>
        <p:spPr>
          <a:xfrm>
            <a:off x="6197600" y="1481329"/>
            <a:ext cx="53848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1" name="Google Shape;61;p22"/>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22"/>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2"/>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4" name="Google Shape;64;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7954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5"/>
        <p:cNvGrpSpPr/>
        <p:nvPr/>
      </p:nvGrpSpPr>
      <p:grpSpPr>
        <a:xfrm>
          <a:off x="0" y="0"/>
          <a:ext cx="0" cy="0"/>
          <a:chOff x="0" y="0"/>
          <a:chExt cx="0" cy="0"/>
        </a:xfrm>
      </p:grpSpPr>
      <p:sp>
        <p:nvSpPr>
          <p:cNvPr id="66" name="Google Shape;66;p23"/>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3"/>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23"/>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9" name="Google Shape;69;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2923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1219200" y="4876800"/>
            <a:ext cx="9975701"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5892800" y="5355102"/>
            <a:ext cx="5299456" cy="914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1088"/>
              <a:buNone/>
              <a:defRPr sz="1600"/>
            </a:lvl1pPr>
            <a:lvl2pPr marL="914400" lvl="1" indent="-228600" algn="l">
              <a:spcBef>
                <a:spcPts val="324"/>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3" name="Google Shape;73;p24"/>
          <p:cNvSpPr txBox="1">
            <a:spLocks noGrp="1"/>
          </p:cNvSpPr>
          <p:nvPr>
            <p:ph type="body" idx="2"/>
          </p:nvPr>
        </p:nvSpPr>
        <p:spPr>
          <a:xfrm>
            <a:off x="1219200" y="274320"/>
            <a:ext cx="9973056" cy="4572000"/>
          </a:xfrm>
          <a:prstGeom prst="rect">
            <a:avLst/>
          </a:prstGeom>
          <a:noFill/>
          <a:ln>
            <a:noFill/>
          </a:ln>
        </p:spPr>
        <p:txBody>
          <a:bodyPr spcFirstLastPara="1" wrap="square" lIns="91425" tIns="45700" rIns="91425" bIns="45700" anchor="t" anchorCtr="0">
            <a:normAutofit/>
          </a:bodyPr>
          <a:lstStyle>
            <a:lvl1pPr marL="457200" lvl="0" indent="-366776" algn="l">
              <a:spcBef>
                <a:spcPts val="400"/>
              </a:spcBef>
              <a:spcAft>
                <a:spcPts val="0"/>
              </a:spcAft>
              <a:buSzPts val="2176"/>
              <a:buChar char="🞂"/>
              <a:defRPr sz="3200"/>
            </a:lvl1pPr>
            <a:lvl2pPr marL="914400" lvl="1" indent="-406400" algn="l">
              <a:spcBef>
                <a:spcPts val="324"/>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4" name="Google Shape;74;p24"/>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24"/>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4"/>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892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25"/>
          <p:cNvSpPr txBox="1">
            <a:spLocks noGrp="1"/>
          </p:cNvSpPr>
          <p:nvPr>
            <p:ph type="body" idx="1"/>
          </p:nvPr>
        </p:nvSpPr>
        <p:spPr>
          <a:xfrm>
            <a:off x="1521643" y="5443402"/>
            <a:ext cx="9550400" cy="648232"/>
          </a:xfrm>
          <a:prstGeom prst="rect">
            <a:avLst/>
          </a:prstGeom>
          <a:noFill/>
          <a:ln>
            <a:noFill/>
          </a:ln>
        </p:spPr>
        <p:txBody>
          <a:bodyPr spcFirstLastPara="1" wrap="square" lIns="91425" tIns="0" rIns="91425" bIns="45700" anchor="t" anchorCtr="0">
            <a:norm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9" name="Google Shape;79;p25"/>
          <p:cNvSpPr>
            <a:spLocks noGrp="1"/>
          </p:cNvSpPr>
          <p:nvPr>
            <p:ph type="pic" idx="2"/>
          </p:nvPr>
        </p:nvSpPr>
        <p:spPr>
          <a:xfrm>
            <a:off x="304800" y="189968"/>
            <a:ext cx="11582400" cy="4389120"/>
          </a:xfrm>
          <a:prstGeom prst="rect">
            <a:avLst/>
          </a:prstGeom>
          <a:solidFill>
            <a:schemeClr val="dk2"/>
          </a:solidFill>
          <a:ln w="9525" cap="flat" cmpd="sng">
            <a:solidFill>
              <a:schemeClr val="dk1"/>
            </a:solidFill>
            <a:prstDash val="solid"/>
            <a:round/>
            <a:headEnd type="none" w="sm" len="sm"/>
            <a:tailEnd type="none" w="sm" len="sm"/>
          </a:ln>
        </p:spPr>
      </p:sp>
      <p:sp>
        <p:nvSpPr>
          <p:cNvPr id="80" name="Google Shape;80;p25"/>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25"/>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5"/>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chemeClr val="lt1"/>
                </a:solidFill>
                <a:latin typeface="Lucida Sans"/>
                <a:ea typeface="Lucida Sans"/>
                <a:cs typeface="Lucida Sans"/>
                <a:sym typeface="Lucida Sans"/>
              </a:defRPr>
            </a:lvl1pPr>
            <a:lvl2pPr marL="0" lvl="1" indent="0" algn="r">
              <a:spcBef>
                <a:spcPts val="0"/>
              </a:spcBef>
              <a:buNone/>
              <a:defRPr sz="1000" b="0">
                <a:solidFill>
                  <a:schemeClr val="lt1"/>
                </a:solidFill>
                <a:latin typeface="Lucida Sans"/>
                <a:ea typeface="Lucida Sans"/>
                <a:cs typeface="Lucida Sans"/>
                <a:sym typeface="Lucida Sans"/>
              </a:defRPr>
            </a:lvl2pPr>
            <a:lvl3pPr marL="0" lvl="2" indent="0" algn="r">
              <a:spcBef>
                <a:spcPts val="0"/>
              </a:spcBef>
              <a:buNone/>
              <a:defRPr sz="1000" b="0">
                <a:solidFill>
                  <a:schemeClr val="lt1"/>
                </a:solidFill>
                <a:latin typeface="Lucida Sans"/>
                <a:ea typeface="Lucida Sans"/>
                <a:cs typeface="Lucida Sans"/>
                <a:sym typeface="Lucida Sans"/>
              </a:defRPr>
            </a:lvl3pPr>
            <a:lvl4pPr marL="0" lvl="3" indent="0" algn="r">
              <a:spcBef>
                <a:spcPts val="0"/>
              </a:spcBef>
              <a:buNone/>
              <a:defRPr sz="1000" b="0">
                <a:solidFill>
                  <a:schemeClr val="lt1"/>
                </a:solidFill>
                <a:latin typeface="Lucida Sans"/>
                <a:ea typeface="Lucida Sans"/>
                <a:cs typeface="Lucida Sans"/>
                <a:sym typeface="Lucida Sans"/>
              </a:defRPr>
            </a:lvl4pPr>
            <a:lvl5pPr marL="0" lvl="4" indent="0" algn="r">
              <a:spcBef>
                <a:spcPts val="0"/>
              </a:spcBef>
              <a:buNone/>
              <a:defRPr sz="1000" b="0">
                <a:solidFill>
                  <a:schemeClr val="lt1"/>
                </a:solidFill>
                <a:latin typeface="Lucida Sans"/>
                <a:ea typeface="Lucida Sans"/>
                <a:cs typeface="Lucida Sans"/>
                <a:sym typeface="Lucida Sans"/>
              </a:defRPr>
            </a:lvl5pPr>
            <a:lvl6pPr marL="0" lvl="5" indent="0" algn="r">
              <a:spcBef>
                <a:spcPts val="0"/>
              </a:spcBef>
              <a:buNone/>
              <a:defRPr sz="1000" b="0">
                <a:solidFill>
                  <a:schemeClr val="lt1"/>
                </a:solidFill>
                <a:latin typeface="Lucida Sans"/>
                <a:ea typeface="Lucida Sans"/>
                <a:cs typeface="Lucida Sans"/>
                <a:sym typeface="Lucida Sans"/>
              </a:defRPr>
            </a:lvl6pPr>
            <a:lvl7pPr marL="0" lvl="6" indent="0" algn="r">
              <a:spcBef>
                <a:spcPts val="0"/>
              </a:spcBef>
              <a:buNone/>
              <a:defRPr sz="1000" b="0">
                <a:solidFill>
                  <a:schemeClr val="lt1"/>
                </a:solidFill>
                <a:latin typeface="Lucida Sans"/>
                <a:ea typeface="Lucida Sans"/>
                <a:cs typeface="Lucida Sans"/>
                <a:sym typeface="Lucida Sans"/>
              </a:defRPr>
            </a:lvl7pPr>
            <a:lvl8pPr marL="0" lvl="7" indent="0" algn="r">
              <a:spcBef>
                <a:spcPts val="0"/>
              </a:spcBef>
              <a:buNone/>
              <a:defRPr sz="1000" b="0">
                <a:solidFill>
                  <a:schemeClr val="lt1"/>
                </a:solidFill>
                <a:latin typeface="Lucida Sans"/>
                <a:ea typeface="Lucida Sans"/>
                <a:cs typeface="Lucida Sans"/>
                <a:sym typeface="Lucida Sans"/>
              </a:defRPr>
            </a:lvl8pPr>
            <a:lvl9pPr marL="0" lvl="8" indent="0" algn="r">
              <a:spcBef>
                <a:spcPts val="0"/>
              </a:spcBef>
              <a:buNone/>
              <a:defRPr sz="1000" b="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dirty="0"/>
          </a:p>
        </p:txBody>
      </p:sp>
      <p:sp>
        <p:nvSpPr>
          <p:cNvPr id="83" name="Google Shape;83;p25"/>
          <p:cNvSpPr txBox="1">
            <a:spLocks noGrp="1"/>
          </p:cNvSpPr>
          <p:nvPr>
            <p:ph type="title"/>
          </p:nvPr>
        </p:nvSpPr>
        <p:spPr>
          <a:xfrm>
            <a:off x="304800" y="4865122"/>
            <a:ext cx="10767243"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p:nvPr/>
        </p:nvSpPr>
        <p:spPr>
          <a:xfrm>
            <a:off x="665697" y="5944936"/>
            <a:ext cx="6587499" cy="921076"/>
          </a:xfrm>
          <a:custGeom>
            <a:avLst/>
            <a:gdLst/>
            <a:ahLst/>
            <a:cxnLst/>
            <a:rect l="l" t="t" r="r" b="b"/>
            <a:pathLst>
              <a:path w="7485" h="337" extrusionOk="0">
                <a:moveTo>
                  <a:pt x="0" y="2"/>
                </a:moveTo>
                <a:lnTo>
                  <a:pt x="7485" y="337"/>
                </a:lnTo>
                <a:lnTo>
                  <a:pt x="5558" y="337"/>
                </a:lnTo>
                <a:lnTo>
                  <a:pt x="1" y="0"/>
                </a:lnTo>
              </a:path>
            </a:pathLst>
          </a:custGeom>
          <a:solidFill>
            <a:srgbClr val="D19A9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Lucida Sans"/>
              <a:ea typeface="Lucida Sans"/>
              <a:cs typeface="Lucida Sans"/>
              <a:sym typeface="Lucida Sans"/>
            </a:endParaRPr>
          </a:p>
        </p:txBody>
      </p:sp>
      <p:sp>
        <p:nvSpPr>
          <p:cNvPr id="85" name="Google Shape;85;p25"/>
          <p:cNvSpPr/>
          <p:nvPr/>
        </p:nvSpPr>
        <p:spPr>
          <a:xfrm>
            <a:off x="647623" y="5939011"/>
            <a:ext cx="492060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Lucida Sans"/>
              <a:ea typeface="Lucida Sans"/>
              <a:cs typeface="Lucida Sans"/>
              <a:sym typeface="Lucida Sans"/>
            </a:endParaRPr>
          </a:p>
        </p:txBody>
      </p:sp>
      <p:sp>
        <p:nvSpPr>
          <p:cNvPr id="86" name="Google Shape;86;p25"/>
          <p:cNvSpPr/>
          <p:nvPr/>
        </p:nvSpPr>
        <p:spPr>
          <a:xfrm>
            <a:off x="-8056" y="5791253"/>
            <a:ext cx="4536419"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cida Sans"/>
              <a:ea typeface="Lucida Sans"/>
              <a:cs typeface="Lucida Sans"/>
              <a:sym typeface="Lucida Sans"/>
            </a:endParaRPr>
          </a:p>
        </p:txBody>
      </p:sp>
      <p:cxnSp>
        <p:nvCxnSpPr>
          <p:cNvPr id="87" name="Google Shape;87;p25"/>
          <p:cNvCxnSpPr/>
          <p:nvPr/>
        </p:nvCxnSpPr>
        <p:spPr>
          <a:xfrm>
            <a:off x="-12316" y="5787739"/>
            <a:ext cx="4540679" cy="1084383"/>
          </a:xfrm>
          <a:prstGeom prst="straightConnector1">
            <a:avLst/>
          </a:prstGeom>
          <a:noFill/>
          <a:ln w="12050" cap="flat" cmpd="sng">
            <a:solidFill>
              <a:srgbClr val="CC9191"/>
            </a:solidFill>
            <a:prstDash val="solid"/>
            <a:miter lim="800000"/>
            <a:headEnd type="none" w="sm" len="sm"/>
            <a:tailEnd type="none" w="sm" len="sm"/>
          </a:ln>
        </p:spPr>
      </p:cxnSp>
      <p:sp>
        <p:nvSpPr>
          <p:cNvPr id="88" name="Google Shape;88;p25"/>
          <p:cNvSpPr/>
          <p:nvPr/>
        </p:nvSpPr>
        <p:spPr>
          <a:xfrm>
            <a:off x="11552149" y="4988440"/>
            <a:ext cx="243840" cy="228600"/>
          </a:xfrm>
          <a:prstGeom prst="chevron">
            <a:avLst>
              <a:gd name="adj" fmla="val 50000"/>
            </a:avLst>
          </a:prstGeom>
          <a:gradFill>
            <a:gsLst>
              <a:gs pos="0">
                <a:srgbClr val="9A0000"/>
              </a:gs>
              <a:gs pos="72000">
                <a:srgbClr val="C84848"/>
              </a:gs>
              <a:gs pos="100000">
                <a:srgbClr val="D07979"/>
              </a:gs>
            </a:gsLst>
            <a:lin ang="16200000" scaled="0"/>
          </a:gradFill>
          <a:ln w="9525" cap="rnd" cmpd="sng">
            <a:solidFill>
              <a:srgbClr val="7E0000"/>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Lucida Sans"/>
              <a:ea typeface="Lucida Sans"/>
              <a:cs typeface="Lucida Sans"/>
              <a:sym typeface="Lucida Sans"/>
            </a:endParaRPr>
          </a:p>
        </p:txBody>
      </p:sp>
      <p:sp>
        <p:nvSpPr>
          <p:cNvPr id="89" name="Google Shape;89;p25"/>
          <p:cNvSpPr/>
          <p:nvPr/>
        </p:nvSpPr>
        <p:spPr>
          <a:xfrm>
            <a:off x="11303595" y="4988440"/>
            <a:ext cx="243840" cy="228600"/>
          </a:xfrm>
          <a:prstGeom prst="chevron">
            <a:avLst>
              <a:gd name="adj" fmla="val 50000"/>
            </a:avLst>
          </a:prstGeom>
          <a:gradFill>
            <a:gsLst>
              <a:gs pos="0">
                <a:srgbClr val="9A0000"/>
              </a:gs>
              <a:gs pos="72000">
                <a:srgbClr val="C84848"/>
              </a:gs>
              <a:gs pos="100000">
                <a:srgbClr val="D07979"/>
              </a:gs>
            </a:gsLst>
            <a:lin ang="16200000" scaled="0"/>
          </a:gradFill>
          <a:ln w="9525" cap="rnd" cmpd="sng">
            <a:solidFill>
              <a:srgbClr val="7E0000"/>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3024952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6"/>
          <p:cNvSpPr txBox="1">
            <a:spLocks noGrp="1"/>
          </p:cNvSpPr>
          <p:nvPr>
            <p:ph type="body" idx="1"/>
          </p:nvPr>
        </p:nvSpPr>
        <p:spPr>
          <a:xfrm rot="5400000">
            <a:off x="3902965" y="-1812035"/>
            <a:ext cx="4386071" cy="109728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26"/>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26"/>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26"/>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5071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rot="5400000">
            <a:off x="7513950" y="1886041"/>
            <a:ext cx="5592761" cy="236996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7"/>
          <p:cNvSpPr txBox="1">
            <a:spLocks noGrp="1"/>
          </p:cNvSpPr>
          <p:nvPr>
            <p:ph type="body" idx="1"/>
          </p:nvPr>
        </p:nvSpPr>
        <p:spPr>
          <a:xfrm rot="5400000">
            <a:off x="2029620" y="-1145379"/>
            <a:ext cx="5592760" cy="84328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27"/>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27"/>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27"/>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8687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9875366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2A64D-6A18-4D83-8292-AD4A0CC9C366}"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0711685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8696784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52A64D-6A18-4D83-8292-AD4A0CC9C366}"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3373079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CC69E-B8DF-4FBB-AEA7-186CF38F5A40}" type="datetimeFigureOut">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41032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CEECC69E-B8DF-4FBB-AEA7-186CF38F5A40}"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41763589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EECC69E-B8DF-4FBB-AEA7-186CF38F5A40}" type="datetimeFigureOut">
              <a:rPr lang="en-US" smtClean="0"/>
              <a:t>10/19/2023</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52A64D-6A18-4D83-8292-AD4A0CC9C366}" type="slidenum">
              <a:rPr lang="en-US" smtClean="0"/>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1506162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EECC69E-B8DF-4FBB-AEA7-186CF38F5A40}" type="datetimeFigureOut">
              <a:rPr lang="en-US" smtClean="0"/>
              <a:t>10/19/2023</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752A64D-6A18-4D83-8292-AD4A0CC9C366}" type="slidenum">
              <a:rPr lang="en-US" smtClean="0"/>
              <a:t>‹#›</a:t>
            </a:fld>
            <a:endParaRPr lang="en-US" dirty="0"/>
          </a:p>
        </p:txBody>
      </p:sp>
    </p:spTree>
    <p:extLst>
      <p:ext uri="{BB962C8B-B14F-4D97-AF65-F5344CB8AC3E}">
        <p14:creationId xmlns:p14="http://schemas.microsoft.com/office/powerpoint/2010/main" val="1722189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609600" y="1600205"/>
            <a:ext cx="109728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chemeClr val="dk1"/>
              </a:buClr>
              <a:buFont typeface="Arial"/>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12" name="Shape 12"/>
          <p:cNvSpPr txBox="1">
            <a:spLocks noGrp="1"/>
          </p:cNvSpPr>
          <p:nvPr>
            <p:ph type="dt" idx="10"/>
          </p:nvPr>
        </p:nvSpPr>
        <p:spPr>
          <a:xfrm>
            <a:off x="609603" y="6356355"/>
            <a:ext cx="2844799"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sz="1400" kern="0" dirty="0">
              <a:solidFill>
                <a:srgbClr val="000000"/>
              </a:solidFill>
              <a:cs typeface="Arial"/>
              <a:sym typeface="Arial"/>
            </a:endParaRPr>
          </a:p>
        </p:txBody>
      </p:sp>
      <p:sp>
        <p:nvSpPr>
          <p:cNvPr id="13" name="Shape 13"/>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sz="1400" kern="0" dirty="0">
              <a:solidFill>
                <a:srgbClr val="000000"/>
              </a:solidFill>
              <a:cs typeface="Arial"/>
              <a:sym typeface="Arial"/>
            </a:endParaRPr>
          </a:p>
        </p:txBody>
      </p:sp>
      <p:sp>
        <p:nvSpPr>
          <p:cNvPr id="14" name="Shape 14"/>
          <p:cNvSpPr txBox="1">
            <a:spLocks noGrp="1"/>
          </p:cNvSpPr>
          <p:nvPr>
            <p:ph type="sldNum" idx="12"/>
          </p:nvPr>
        </p:nvSpPr>
        <p:spPr>
          <a:xfrm>
            <a:off x="8737603" y="6356355"/>
            <a:ext cx="2844799"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kern="0">
                <a:solidFill>
                  <a:srgbClr val="888888"/>
                </a:solidFill>
                <a:latin typeface="Calibri"/>
                <a:ea typeface="Calibri"/>
                <a:cs typeface="Calibri"/>
                <a:sym typeface="Calibri"/>
              </a:rPr>
              <a:pPr algn="r">
                <a:buSzPct val="25000"/>
              </a:pPr>
              <a:t>‹#›</a:t>
            </a:fld>
            <a:endParaRPr lang="en-US" sz="1200"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905173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09600" y="274637"/>
            <a:ext cx="109728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92" name="Shape 92"/>
          <p:cNvSpPr txBox="1">
            <a:spLocks noGrp="1"/>
          </p:cNvSpPr>
          <p:nvPr>
            <p:ph type="body" idx="1"/>
          </p:nvPr>
        </p:nvSpPr>
        <p:spPr>
          <a:xfrm>
            <a:off x="609600" y="1600205"/>
            <a:ext cx="10972800" cy="4525963"/>
          </a:xfrm>
          <a:prstGeom prst="rect">
            <a:avLst/>
          </a:prstGeom>
          <a:noFill/>
          <a:ln>
            <a:noFill/>
          </a:ln>
        </p:spPr>
        <p:txBody>
          <a:bodyPr wrap="square"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dt" idx="10"/>
          </p:nvPr>
        </p:nvSpPr>
        <p:spPr>
          <a:xfrm>
            <a:off x="609600" y="6356355"/>
            <a:ext cx="2844797"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kern="0" dirty="0"/>
          </a:p>
        </p:txBody>
      </p:sp>
      <p:sp>
        <p:nvSpPr>
          <p:cNvPr id="94" name="Shape 94"/>
          <p:cNvSpPr txBox="1">
            <a:spLocks noGrp="1"/>
          </p:cNvSpPr>
          <p:nvPr>
            <p:ph type="ftr" idx="11"/>
          </p:nvPr>
        </p:nvSpPr>
        <p:spPr>
          <a:xfrm>
            <a:off x="4165600" y="6356355"/>
            <a:ext cx="3860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kern="0" dirty="0"/>
          </a:p>
        </p:txBody>
      </p:sp>
      <p:sp>
        <p:nvSpPr>
          <p:cNvPr id="95" name="Shape 95"/>
          <p:cNvSpPr txBox="1">
            <a:spLocks noGrp="1"/>
          </p:cNvSpPr>
          <p:nvPr>
            <p:ph type="sldNum" idx="12"/>
          </p:nvPr>
        </p:nvSpPr>
        <p:spPr>
          <a:xfrm>
            <a:off x="8737600" y="6356355"/>
            <a:ext cx="2844797" cy="365125"/>
          </a:xfrm>
          <a:prstGeom prst="rect">
            <a:avLst/>
          </a:prstGeom>
          <a:noFill/>
          <a:ln>
            <a:noFill/>
          </a:ln>
        </p:spPr>
        <p:txBody>
          <a:bodyPr wrap="square" lIns="91425" tIns="45700" rIns="91425" bIns="45700" anchor="ctr" anchorCtr="0">
            <a:noAutofit/>
          </a:bodyPr>
          <a:lstStyle/>
          <a:p>
            <a:pPr algn="r">
              <a:buClr>
                <a:srgbClr val="888888"/>
              </a:buClr>
              <a:buSzPct val="25000"/>
              <a:buFont typeface="Calibri"/>
              <a:buNone/>
            </a:pPr>
            <a:fld id="{00000000-1234-1234-1234-123412341234}" type="slidenum">
              <a:rPr lang="en-US" sz="1200" kern="0">
                <a:solidFill>
                  <a:srgbClr val="888888"/>
                </a:solidFill>
                <a:latin typeface="Calibri"/>
                <a:ea typeface="Calibri"/>
                <a:cs typeface="Calibri"/>
                <a:sym typeface="Calibri"/>
              </a:rPr>
              <a:pPr algn="r">
                <a:buClr>
                  <a:srgbClr val="888888"/>
                </a:buClr>
                <a:buSzPct val="25000"/>
                <a:buFont typeface="Calibri"/>
                <a:buNone/>
              </a:pPr>
              <a:t>‹#›</a:t>
            </a:fld>
            <a:endParaRPr lang="en-US" sz="1200"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02662781"/>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665697" y="5944936"/>
            <a:ext cx="6587499" cy="921076"/>
          </a:xfrm>
          <a:custGeom>
            <a:avLst/>
            <a:gdLst/>
            <a:ahLst/>
            <a:cxnLst/>
            <a:rect l="l" t="t" r="r" b="b"/>
            <a:pathLst>
              <a:path w="7485" h="337" extrusionOk="0">
                <a:moveTo>
                  <a:pt x="0" y="2"/>
                </a:moveTo>
                <a:lnTo>
                  <a:pt x="7485" y="337"/>
                </a:lnTo>
                <a:lnTo>
                  <a:pt x="5558" y="337"/>
                </a:lnTo>
                <a:lnTo>
                  <a:pt x="1" y="0"/>
                </a:lnTo>
              </a:path>
            </a:pathLst>
          </a:custGeom>
          <a:solidFill>
            <a:srgbClr val="D19A9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Lucida Sans"/>
              <a:ea typeface="Lucida Sans"/>
              <a:cs typeface="Lucida Sans"/>
              <a:sym typeface="Lucida Sans"/>
            </a:endParaRPr>
          </a:p>
        </p:txBody>
      </p:sp>
      <p:sp>
        <p:nvSpPr>
          <p:cNvPr id="11" name="Google Shape;11;p16"/>
          <p:cNvSpPr/>
          <p:nvPr/>
        </p:nvSpPr>
        <p:spPr>
          <a:xfrm>
            <a:off x="647623" y="5939011"/>
            <a:ext cx="492060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Lucida Sans"/>
              <a:ea typeface="Lucida Sans"/>
              <a:cs typeface="Lucida Sans"/>
              <a:sym typeface="Lucida Sans"/>
            </a:endParaRPr>
          </a:p>
        </p:txBody>
      </p:sp>
      <p:sp>
        <p:nvSpPr>
          <p:cNvPr id="12" name="Google Shape;12;p16"/>
          <p:cNvSpPr/>
          <p:nvPr/>
        </p:nvSpPr>
        <p:spPr>
          <a:xfrm>
            <a:off x="-8056" y="5791253"/>
            <a:ext cx="4536419" cy="1080868"/>
          </a:xfrm>
          <a:prstGeom prst="rtTriangle">
            <a:avLst/>
          </a:prstGeom>
          <a:blipFill rotWithShape="1">
            <a:blip r:embed="rId11">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cida Sans"/>
              <a:ea typeface="Lucida Sans"/>
              <a:cs typeface="Lucida Sans"/>
              <a:sym typeface="Lucida Sans"/>
            </a:endParaRPr>
          </a:p>
        </p:txBody>
      </p:sp>
      <p:cxnSp>
        <p:nvCxnSpPr>
          <p:cNvPr id="13" name="Google Shape;13;p16"/>
          <p:cNvCxnSpPr/>
          <p:nvPr/>
        </p:nvCxnSpPr>
        <p:spPr>
          <a:xfrm>
            <a:off x="-12316" y="5787739"/>
            <a:ext cx="4540679" cy="1084383"/>
          </a:xfrm>
          <a:prstGeom prst="straightConnector1">
            <a:avLst/>
          </a:prstGeom>
          <a:noFill/>
          <a:ln w="12050" cap="flat" cmpd="sng">
            <a:solidFill>
              <a:srgbClr val="CC9191"/>
            </a:solidFill>
            <a:prstDash val="solid"/>
            <a:miter lim="800000"/>
            <a:headEnd type="none" w="sm" len="sm"/>
            <a:tailEnd type="none" w="sm" len="sm"/>
          </a:ln>
        </p:spPr>
      </p:cxnSp>
      <p:sp>
        <p:nvSpPr>
          <p:cNvPr id="14" name="Google Shape;14;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6"/>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16"/>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dirty="0"/>
          </a:p>
        </p:txBody>
      </p:sp>
      <p:sp>
        <p:nvSpPr>
          <p:cNvPr id="17" name="Google Shape;17;p16"/>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dirty="0"/>
          </a:p>
        </p:txBody>
      </p:sp>
      <p:sp>
        <p:nvSpPr>
          <p:cNvPr id="18" name="Google Shape;18;p16"/>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Lucida Sans"/>
                <a:ea typeface="Lucida Sans"/>
                <a:cs typeface="Lucida Sans"/>
                <a:sym typeface="Lucida Sans"/>
              </a:defRPr>
            </a:lvl1pPr>
            <a:lvl2pPr marL="0" marR="0" lvl="1" indent="0" algn="r" rtl="0">
              <a:spcBef>
                <a:spcPts val="0"/>
              </a:spcBef>
              <a:buNone/>
              <a:defRPr sz="1000" b="0" u="none">
                <a:solidFill>
                  <a:schemeClr val="dk1"/>
                </a:solidFill>
                <a:latin typeface="Lucida Sans"/>
                <a:ea typeface="Lucida Sans"/>
                <a:cs typeface="Lucida Sans"/>
                <a:sym typeface="Lucida Sans"/>
              </a:defRPr>
            </a:lvl2pPr>
            <a:lvl3pPr marL="0" marR="0" lvl="2" indent="0" algn="r" rtl="0">
              <a:spcBef>
                <a:spcPts val="0"/>
              </a:spcBef>
              <a:buNone/>
              <a:defRPr sz="1000" b="0" u="none">
                <a:solidFill>
                  <a:schemeClr val="dk1"/>
                </a:solidFill>
                <a:latin typeface="Lucida Sans"/>
                <a:ea typeface="Lucida Sans"/>
                <a:cs typeface="Lucida Sans"/>
                <a:sym typeface="Lucida Sans"/>
              </a:defRPr>
            </a:lvl3pPr>
            <a:lvl4pPr marL="0" marR="0" lvl="3" indent="0" algn="r" rtl="0">
              <a:spcBef>
                <a:spcPts val="0"/>
              </a:spcBef>
              <a:buNone/>
              <a:defRPr sz="1000" b="0" u="none">
                <a:solidFill>
                  <a:schemeClr val="dk1"/>
                </a:solidFill>
                <a:latin typeface="Lucida Sans"/>
                <a:ea typeface="Lucida Sans"/>
                <a:cs typeface="Lucida Sans"/>
                <a:sym typeface="Lucida Sans"/>
              </a:defRPr>
            </a:lvl4pPr>
            <a:lvl5pPr marL="0" marR="0" lvl="4" indent="0" algn="r" rtl="0">
              <a:spcBef>
                <a:spcPts val="0"/>
              </a:spcBef>
              <a:buNone/>
              <a:defRPr sz="1000" b="0" u="none">
                <a:solidFill>
                  <a:schemeClr val="dk1"/>
                </a:solidFill>
                <a:latin typeface="Lucida Sans"/>
                <a:ea typeface="Lucida Sans"/>
                <a:cs typeface="Lucida Sans"/>
                <a:sym typeface="Lucida Sans"/>
              </a:defRPr>
            </a:lvl5pPr>
            <a:lvl6pPr marL="0" marR="0" lvl="5" indent="0" algn="r" rtl="0">
              <a:spcBef>
                <a:spcPts val="0"/>
              </a:spcBef>
              <a:buNone/>
              <a:defRPr sz="1000" b="0" u="none">
                <a:solidFill>
                  <a:schemeClr val="dk1"/>
                </a:solidFill>
                <a:latin typeface="Lucida Sans"/>
                <a:ea typeface="Lucida Sans"/>
                <a:cs typeface="Lucida Sans"/>
                <a:sym typeface="Lucida Sans"/>
              </a:defRPr>
            </a:lvl6pPr>
            <a:lvl7pPr marL="0" marR="0" lvl="6" indent="0" algn="r" rtl="0">
              <a:spcBef>
                <a:spcPts val="0"/>
              </a:spcBef>
              <a:buNone/>
              <a:defRPr sz="1000" b="0" u="none">
                <a:solidFill>
                  <a:schemeClr val="dk1"/>
                </a:solidFill>
                <a:latin typeface="Lucida Sans"/>
                <a:ea typeface="Lucida Sans"/>
                <a:cs typeface="Lucida Sans"/>
                <a:sym typeface="Lucida Sans"/>
              </a:defRPr>
            </a:lvl7pPr>
            <a:lvl8pPr marL="0" marR="0" lvl="7" indent="0" algn="r" rtl="0">
              <a:spcBef>
                <a:spcPts val="0"/>
              </a:spcBef>
              <a:buNone/>
              <a:defRPr sz="1000" b="0" u="none">
                <a:solidFill>
                  <a:schemeClr val="dk1"/>
                </a:solidFill>
                <a:latin typeface="Lucida Sans"/>
                <a:ea typeface="Lucida Sans"/>
                <a:cs typeface="Lucida Sans"/>
                <a:sym typeface="Lucida Sans"/>
              </a:defRPr>
            </a:lvl8pPr>
            <a:lvl9pPr marL="0" marR="0" lvl="8" indent="0" algn="r" rtl="0">
              <a:spcBef>
                <a:spcPts val="0"/>
              </a:spcBef>
              <a:buNone/>
              <a:defRPr sz="1000" b="0" u="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96538754"/>
      </p:ext>
    </p:extLst>
  </p:cSld>
  <p:clrMap bg1="lt1" tx1="dk1" bg2="dk2" tx2="lt2" accent1="accent1" accent2="accent2" accent3="accent3" accent4="accent4" accent5="accent5" accent6="accent6" hlink="hlink" folHlink="folHlink"/>
  <p:sldLayoutIdLst>
    <p:sldLayoutId id="2147483732"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59B00.27FA2D7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sueastbay.edu/accounting-fiscal/accounts-payable.html"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hyperlink" Target="https://csueastbay.policystat.com/policy/14263671/lates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csueb.catertrax.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Dayrll.lewis@csueastbay.edu" TargetMode="External"/><Relationship Id="rId2" Type="http://schemas.openxmlformats.org/officeDocument/2006/relationships/hyperlink" Target="http://www.csueastbay.edu/riskmanagement/support-service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youtu.be/Wt6kC6lugvU?si=QvUSD6d-vHgMuYqT"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image001.png@01D59B00.27FA2D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23758" y="1477378"/>
            <a:ext cx="4544484" cy="3903243"/>
          </a:xfrm>
          <a:prstGeom prst="rect">
            <a:avLst/>
          </a:prstGeom>
          <a:noFill/>
          <a:ln>
            <a:noFill/>
          </a:ln>
        </p:spPr>
      </p:pic>
    </p:spTree>
    <p:extLst>
      <p:ext uri="{BB962C8B-B14F-4D97-AF65-F5344CB8AC3E}">
        <p14:creationId xmlns:p14="http://schemas.microsoft.com/office/powerpoint/2010/main" val="195288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9C2C67-196A-4CC2-B833-3BB7907B52D4}"/>
              </a:ext>
            </a:extLst>
          </p:cNvPr>
          <p:cNvSpPr>
            <a:spLocks noGrp="1"/>
          </p:cNvSpPr>
          <p:nvPr>
            <p:ph idx="1"/>
          </p:nvPr>
        </p:nvSpPr>
        <p:spPr/>
        <p:txBody>
          <a:bodyPr>
            <a:normAutofit lnSpcReduction="10000"/>
          </a:bodyPr>
          <a:lstStyle/>
          <a:p>
            <a:pPr marL="109728" indent="0">
              <a:buNone/>
            </a:pPr>
            <a:r>
              <a:rPr lang="en-US" sz="3600" b="1" dirty="0"/>
              <a:t>Awards, Prizes, and Cash Equivalents</a:t>
            </a:r>
          </a:p>
          <a:p>
            <a:pPr>
              <a:buFont typeface="Wingdings" panose="05000000000000000000" pitchFamily="2" charset="2"/>
              <a:buChar char="Ø"/>
            </a:pPr>
            <a:endParaRPr lang="en-US" sz="2400" dirty="0"/>
          </a:p>
          <a:p>
            <a:pPr>
              <a:buFont typeface="Wingdings" panose="05000000000000000000" pitchFamily="2" charset="2"/>
              <a:buChar char="Ø"/>
            </a:pPr>
            <a:r>
              <a:rPr lang="en-US" sz="2800" dirty="0"/>
              <a:t>Pre-approvals are required via Hospitality Justification Form</a:t>
            </a:r>
          </a:p>
          <a:p>
            <a:pPr marL="109728" indent="0">
              <a:buNone/>
            </a:pPr>
            <a:endParaRPr lang="en-US" sz="2400" dirty="0"/>
          </a:p>
          <a:p>
            <a:pPr>
              <a:buFont typeface="Wingdings" panose="05000000000000000000" pitchFamily="2" charset="2"/>
              <a:buChar char="Ø"/>
            </a:pPr>
            <a:r>
              <a:rPr lang="en-US" sz="2800" dirty="0"/>
              <a:t>Supporting documentation is needed</a:t>
            </a:r>
          </a:p>
          <a:p>
            <a:pPr lvl="1">
              <a:buFont typeface="Wingdings" panose="05000000000000000000" pitchFamily="2" charset="2"/>
              <a:buChar char="§"/>
            </a:pPr>
            <a:r>
              <a:rPr lang="en-US" sz="2400" dirty="0"/>
              <a:t>Clear description of award program and business purpose</a:t>
            </a:r>
          </a:p>
          <a:p>
            <a:pPr lvl="1">
              <a:buFont typeface="Wingdings" panose="05000000000000000000" pitchFamily="2" charset="2"/>
              <a:buChar char="§"/>
            </a:pPr>
            <a:r>
              <a:rPr lang="en-US" sz="2400" dirty="0"/>
              <a:t>Eligibility requirements</a:t>
            </a:r>
          </a:p>
          <a:p>
            <a:pPr lvl="1">
              <a:buFont typeface="Wingdings" panose="05000000000000000000" pitchFamily="2" charset="2"/>
              <a:buChar char="§"/>
            </a:pPr>
            <a:r>
              <a:rPr lang="en-US" sz="2400" dirty="0"/>
              <a:t>List of recipients and relationship to CSUEB</a:t>
            </a:r>
          </a:p>
          <a:p>
            <a:pPr lvl="1">
              <a:buFont typeface="Wingdings" panose="05000000000000000000" pitchFamily="2" charset="2"/>
              <a:buChar char="§"/>
            </a:pPr>
            <a:r>
              <a:rPr lang="en-US" sz="2400" dirty="0"/>
              <a:t>Cash equivalents not to exceed $25 per recipient per event</a:t>
            </a:r>
          </a:p>
          <a:p>
            <a:pPr lvl="1">
              <a:buFont typeface="Wingdings" panose="05000000000000000000" pitchFamily="2" charset="2"/>
              <a:buChar char="§"/>
            </a:pPr>
            <a:r>
              <a:rPr lang="en-US" sz="2400" dirty="0"/>
              <a:t>Non-cash awards and prizes not to exceed $50 (including tax and shipping) per recipient per event</a:t>
            </a:r>
          </a:p>
          <a:p>
            <a:endParaRPr lang="en-US" dirty="0"/>
          </a:p>
        </p:txBody>
      </p:sp>
      <p:sp>
        <p:nvSpPr>
          <p:cNvPr id="3" name="Title 2">
            <a:extLst>
              <a:ext uri="{FF2B5EF4-FFF2-40B4-BE49-F238E27FC236}">
                <a16:creationId xmlns:a16="http://schemas.microsoft.com/office/drawing/2014/main" id="{77A23F84-E8D4-40EA-BD10-E2D2F4B0C506}"/>
              </a:ext>
            </a:extLst>
          </p:cNvPr>
          <p:cNvSpPr>
            <a:spLocks noGrp="1"/>
          </p:cNvSpPr>
          <p:nvPr>
            <p:ph type="title"/>
          </p:nvPr>
        </p:nvSpPr>
        <p:spPr/>
        <p:txBody>
          <a:bodyPr/>
          <a:lstStyle/>
          <a:p>
            <a:r>
              <a:rPr lang="en-US" dirty="0"/>
              <a:t>Hospitality Expenditures (cont’d)</a:t>
            </a:r>
          </a:p>
        </p:txBody>
      </p:sp>
    </p:spTree>
    <p:extLst>
      <p:ext uri="{BB962C8B-B14F-4D97-AF65-F5344CB8AC3E}">
        <p14:creationId xmlns:p14="http://schemas.microsoft.com/office/powerpoint/2010/main" val="341667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B2B5E4-A5F0-DFC7-D5F3-1EC4DF5CC53C}"/>
              </a:ext>
            </a:extLst>
          </p:cNvPr>
          <p:cNvSpPr>
            <a:spLocks noGrp="1"/>
          </p:cNvSpPr>
          <p:nvPr>
            <p:ph idx="1"/>
          </p:nvPr>
        </p:nvSpPr>
        <p:spPr/>
        <p:txBody>
          <a:bodyPr/>
          <a:lstStyle/>
          <a:p>
            <a:pPr marL="109728" indent="0">
              <a:buNone/>
            </a:pPr>
            <a:r>
              <a:rPr lang="en-US" sz="3200" b="1" dirty="0"/>
              <a:t>Gift Cards:</a:t>
            </a:r>
          </a:p>
          <a:p>
            <a:pPr marL="109728" indent="0">
              <a:buNone/>
            </a:pPr>
            <a:endParaRPr lang="en-US" sz="1600" b="1" dirty="0"/>
          </a:p>
          <a:p>
            <a:pPr marL="109728" indent="0">
              <a:buNone/>
            </a:pPr>
            <a:r>
              <a:rPr lang="en-US" sz="2800" b="1" dirty="0"/>
              <a:t>All gift cards must be</a:t>
            </a:r>
            <a:r>
              <a:rPr lang="en-US" sz="3200" b="1" dirty="0"/>
              <a:t>:</a:t>
            </a:r>
          </a:p>
          <a:p>
            <a:pPr>
              <a:buFont typeface="Wingdings" panose="05000000000000000000" pitchFamily="2" charset="2"/>
              <a:buChar char="Ø"/>
            </a:pPr>
            <a:r>
              <a:rPr lang="en-US" sz="2400" dirty="0"/>
              <a:t>Secured properly, such as in a locked drawer or safe</a:t>
            </a:r>
          </a:p>
          <a:p>
            <a:pPr>
              <a:buFont typeface="Wingdings" panose="05000000000000000000" pitchFamily="2" charset="2"/>
              <a:buChar char="Ø"/>
            </a:pPr>
            <a:r>
              <a:rPr lang="en-US" sz="2400" dirty="0"/>
              <a:t>Maintained by an ongoing inventory of issuance and distribution which may be subject to audit</a:t>
            </a:r>
          </a:p>
          <a:p>
            <a:pPr>
              <a:buFont typeface="Wingdings" panose="05000000000000000000" pitchFamily="2" charset="2"/>
              <a:buChar char="Ø"/>
            </a:pPr>
            <a:endParaRPr lang="en-US" sz="2400" dirty="0"/>
          </a:p>
          <a:p>
            <a:pPr>
              <a:buFont typeface="Wingdings" panose="05000000000000000000" pitchFamily="2" charset="2"/>
              <a:buChar char="v"/>
            </a:pPr>
            <a:r>
              <a:rPr lang="en-US" sz="2400" b="1" dirty="0"/>
              <a:t>Gift cards may affect a student’s financial aid or an employee’s W-2</a:t>
            </a:r>
          </a:p>
          <a:p>
            <a:pPr>
              <a:buFont typeface="Wingdings" panose="05000000000000000000" pitchFamily="2" charset="2"/>
              <a:buChar char="v"/>
            </a:pPr>
            <a:r>
              <a:rPr lang="en-US" sz="2400" b="1" dirty="0"/>
              <a:t>Gift cards for employees are reported to payroll</a:t>
            </a:r>
          </a:p>
          <a:p>
            <a:pPr>
              <a:buFont typeface="Wingdings" panose="05000000000000000000" pitchFamily="2" charset="2"/>
              <a:buChar char="Ø"/>
            </a:pPr>
            <a:endParaRPr lang="en-US" sz="2400" dirty="0"/>
          </a:p>
        </p:txBody>
      </p:sp>
      <p:sp>
        <p:nvSpPr>
          <p:cNvPr id="3" name="Title 2">
            <a:extLst>
              <a:ext uri="{FF2B5EF4-FFF2-40B4-BE49-F238E27FC236}">
                <a16:creationId xmlns:a16="http://schemas.microsoft.com/office/drawing/2014/main" id="{8CB8F247-D319-34E9-C20A-38B9B10A0FB5}"/>
              </a:ext>
            </a:extLst>
          </p:cNvPr>
          <p:cNvSpPr>
            <a:spLocks noGrp="1"/>
          </p:cNvSpPr>
          <p:nvPr>
            <p:ph type="title"/>
          </p:nvPr>
        </p:nvSpPr>
        <p:spPr/>
        <p:txBody>
          <a:bodyPr/>
          <a:lstStyle/>
          <a:p>
            <a:r>
              <a:rPr lang="en-US" dirty="0"/>
              <a:t>Hospitality Expenditures (cont’d)</a:t>
            </a:r>
          </a:p>
        </p:txBody>
      </p:sp>
    </p:spTree>
    <p:extLst>
      <p:ext uri="{BB962C8B-B14F-4D97-AF65-F5344CB8AC3E}">
        <p14:creationId xmlns:p14="http://schemas.microsoft.com/office/powerpoint/2010/main" val="251582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6006A-0DDF-4B24-EC00-268194A96C38}"/>
              </a:ext>
            </a:extLst>
          </p:cNvPr>
          <p:cNvSpPr>
            <a:spLocks noGrp="1"/>
          </p:cNvSpPr>
          <p:nvPr>
            <p:ph idx="1"/>
          </p:nvPr>
        </p:nvSpPr>
        <p:spPr/>
        <p:txBody>
          <a:bodyPr>
            <a:normAutofit fontScale="92500" lnSpcReduction="20000"/>
          </a:bodyPr>
          <a:lstStyle/>
          <a:p>
            <a:pPr marL="109728" indent="0">
              <a:buNone/>
            </a:pPr>
            <a:r>
              <a:rPr lang="en-US" dirty="0"/>
              <a:t>Hospitality expenses that are of a personal nature and not related to the active conduct of official CSUEB business, such as: </a:t>
            </a:r>
          </a:p>
          <a:p>
            <a:pPr marL="109728" indent="0">
              <a:buNone/>
            </a:pPr>
            <a:endParaRPr lang="en-US" dirty="0"/>
          </a:p>
          <a:p>
            <a:pPr>
              <a:buFont typeface="Wingdings" panose="05000000000000000000" pitchFamily="2" charset="2"/>
              <a:buChar char="Ø"/>
            </a:pPr>
            <a:r>
              <a:rPr lang="en-US" dirty="0"/>
              <a:t>Birthday celebrations</a:t>
            </a:r>
          </a:p>
          <a:p>
            <a:pPr>
              <a:buFont typeface="Wingdings" panose="05000000000000000000" pitchFamily="2" charset="2"/>
              <a:buChar char="Ø"/>
            </a:pPr>
            <a:endParaRPr lang="en-US" dirty="0"/>
          </a:p>
          <a:p>
            <a:pPr>
              <a:buFont typeface="Wingdings" panose="05000000000000000000" pitchFamily="2" charset="2"/>
              <a:buChar char="Ø"/>
            </a:pPr>
            <a:r>
              <a:rPr lang="en-US" dirty="0"/>
              <a:t>Weddings/Anniversaries</a:t>
            </a:r>
          </a:p>
          <a:p>
            <a:pPr>
              <a:buFont typeface="Wingdings" panose="05000000000000000000" pitchFamily="2" charset="2"/>
              <a:buChar char="Ø"/>
            </a:pPr>
            <a:endParaRPr lang="en-US" dirty="0"/>
          </a:p>
          <a:p>
            <a:pPr>
              <a:buFont typeface="Wingdings" panose="05000000000000000000" pitchFamily="2" charset="2"/>
              <a:buChar char="Ø"/>
            </a:pPr>
            <a:r>
              <a:rPr lang="en-US" dirty="0"/>
              <a:t>Funerals</a:t>
            </a:r>
          </a:p>
          <a:p>
            <a:pPr>
              <a:buFont typeface="Wingdings" panose="05000000000000000000" pitchFamily="2" charset="2"/>
              <a:buChar char="Ø"/>
            </a:pPr>
            <a:endParaRPr lang="en-US" dirty="0"/>
          </a:p>
          <a:p>
            <a:pPr>
              <a:buFont typeface="Wingdings" panose="05000000000000000000" pitchFamily="2" charset="2"/>
              <a:buChar char="Ø"/>
            </a:pPr>
            <a:r>
              <a:rPr lang="en-US" dirty="0"/>
              <a:t>Baby showers</a:t>
            </a:r>
          </a:p>
          <a:p>
            <a:pPr>
              <a:buFont typeface="Wingdings" panose="05000000000000000000" pitchFamily="2" charset="2"/>
              <a:buChar char="Ø"/>
            </a:pPr>
            <a:endParaRPr lang="en-US" dirty="0"/>
          </a:p>
          <a:p>
            <a:pPr>
              <a:buFont typeface="Wingdings" panose="05000000000000000000" pitchFamily="2" charset="2"/>
              <a:buChar char="Ø"/>
            </a:pPr>
            <a:r>
              <a:rPr lang="en-US" dirty="0"/>
              <a:t>Parties</a:t>
            </a:r>
          </a:p>
        </p:txBody>
      </p:sp>
      <p:sp>
        <p:nvSpPr>
          <p:cNvPr id="3" name="Title 2">
            <a:extLst>
              <a:ext uri="{FF2B5EF4-FFF2-40B4-BE49-F238E27FC236}">
                <a16:creationId xmlns:a16="http://schemas.microsoft.com/office/drawing/2014/main" id="{21B081D2-4958-B875-07E3-8553500D0308}"/>
              </a:ext>
            </a:extLst>
          </p:cNvPr>
          <p:cNvSpPr>
            <a:spLocks noGrp="1"/>
          </p:cNvSpPr>
          <p:nvPr>
            <p:ph type="title"/>
          </p:nvPr>
        </p:nvSpPr>
        <p:spPr/>
        <p:txBody>
          <a:bodyPr/>
          <a:lstStyle/>
          <a:p>
            <a:r>
              <a:rPr lang="en-US" dirty="0"/>
              <a:t>Unallowed Expenditures</a:t>
            </a:r>
          </a:p>
        </p:txBody>
      </p:sp>
    </p:spTree>
    <p:extLst>
      <p:ext uri="{BB962C8B-B14F-4D97-AF65-F5344CB8AC3E}">
        <p14:creationId xmlns:p14="http://schemas.microsoft.com/office/powerpoint/2010/main" val="400326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EE7C8-017D-EA3A-FA8A-6A5E45142869}"/>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May be used to pay for awards and prizes to employees for exceptional contributions, to students for excellence, and individuals to participate in a research-funded survey or study.</a:t>
            </a:r>
          </a:p>
          <a:p>
            <a:pPr>
              <a:buFont typeface="Wingdings" panose="05000000000000000000" pitchFamily="2" charset="2"/>
              <a:buChar char="Ø"/>
            </a:pPr>
            <a:endParaRPr lang="en-US" sz="1600" dirty="0"/>
          </a:p>
          <a:p>
            <a:pPr>
              <a:buFont typeface="Wingdings" panose="05000000000000000000" pitchFamily="2" charset="2"/>
              <a:buChar char="Ø"/>
            </a:pPr>
            <a:r>
              <a:rPr lang="en-US" dirty="0"/>
              <a:t>May be used for employee recognition, official presentations for length of service awards, or exceptional contributions with at least 5 years of service.</a:t>
            </a:r>
          </a:p>
          <a:p>
            <a:pPr>
              <a:buFont typeface="Wingdings" panose="05000000000000000000" pitchFamily="2" charset="2"/>
              <a:buChar char="Ø"/>
            </a:pPr>
            <a:endParaRPr lang="en-US" sz="1600" dirty="0"/>
          </a:p>
          <a:p>
            <a:pPr>
              <a:buFont typeface="Wingdings" panose="05000000000000000000" pitchFamily="2" charset="2"/>
              <a:buChar char="Ø"/>
            </a:pPr>
            <a:r>
              <a:rPr lang="en-US" dirty="0"/>
              <a:t>Allows for official employee morale-building and appreciation activities that serve a clear business purpose.</a:t>
            </a:r>
          </a:p>
        </p:txBody>
      </p:sp>
      <p:sp>
        <p:nvSpPr>
          <p:cNvPr id="3" name="Title 2">
            <a:extLst>
              <a:ext uri="{FF2B5EF4-FFF2-40B4-BE49-F238E27FC236}">
                <a16:creationId xmlns:a16="http://schemas.microsoft.com/office/drawing/2014/main" id="{7F429FD0-DB41-EAED-A1FA-F7954B6A430F}"/>
              </a:ext>
            </a:extLst>
          </p:cNvPr>
          <p:cNvSpPr>
            <a:spLocks noGrp="1"/>
          </p:cNvSpPr>
          <p:nvPr>
            <p:ph type="title"/>
          </p:nvPr>
        </p:nvSpPr>
        <p:spPr>
          <a:xfrm>
            <a:off x="609600" y="252604"/>
            <a:ext cx="10972800" cy="1143000"/>
          </a:xfrm>
        </p:spPr>
        <p:txBody>
          <a:bodyPr/>
          <a:lstStyle/>
          <a:p>
            <a:r>
              <a:rPr lang="en-US" dirty="0"/>
              <a:t>Funding Sources – State Funds</a:t>
            </a:r>
          </a:p>
        </p:txBody>
      </p:sp>
    </p:spTree>
    <p:extLst>
      <p:ext uri="{BB962C8B-B14F-4D97-AF65-F5344CB8AC3E}">
        <p14:creationId xmlns:p14="http://schemas.microsoft.com/office/powerpoint/2010/main" val="211591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FF5E5C-31F8-BCD2-9298-8947841C0DFE}"/>
              </a:ext>
            </a:extLst>
          </p:cNvPr>
          <p:cNvSpPr>
            <a:spLocks noGrp="1"/>
          </p:cNvSpPr>
          <p:nvPr>
            <p:ph idx="1"/>
          </p:nvPr>
        </p:nvSpPr>
        <p:spPr/>
        <p:txBody>
          <a:bodyPr/>
          <a:lstStyle/>
          <a:p>
            <a:pPr>
              <a:buFont typeface="Wingdings" panose="05000000000000000000" pitchFamily="2" charset="2"/>
              <a:buChar char="Ø"/>
            </a:pPr>
            <a:r>
              <a:rPr lang="en-US" dirty="0"/>
              <a:t>For any expenditure prohibited by applicable laws, regulations, or agreements including the California Budget Act</a:t>
            </a:r>
          </a:p>
          <a:p>
            <a:pPr>
              <a:buFont typeface="Wingdings" panose="05000000000000000000" pitchFamily="2" charset="2"/>
              <a:buChar char="Ø"/>
            </a:pPr>
            <a:endParaRPr lang="en-US" dirty="0"/>
          </a:p>
          <a:p>
            <a:pPr>
              <a:buFont typeface="Wingdings" panose="05000000000000000000" pitchFamily="2" charset="2"/>
              <a:buChar char="Ø"/>
            </a:pPr>
            <a:r>
              <a:rPr lang="en-US" dirty="0"/>
              <a:t>To pay for alcoholic beverages or memberships in social organizations</a:t>
            </a:r>
          </a:p>
          <a:p>
            <a:pPr>
              <a:buFont typeface="Wingdings" panose="05000000000000000000" pitchFamily="2" charset="2"/>
              <a:buChar char="Ø"/>
            </a:pPr>
            <a:endParaRPr lang="en-US" dirty="0"/>
          </a:p>
          <a:p>
            <a:pPr>
              <a:buFont typeface="Wingdings" panose="05000000000000000000" pitchFamily="2" charset="2"/>
              <a:buChar char="Ø"/>
            </a:pPr>
            <a:r>
              <a:rPr lang="en-US" dirty="0"/>
              <a:t>Local trust agreements (LTA) must be on file when expenditures vary from the standard restrictions (this would apply to a PRxxx fund).</a:t>
            </a:r>
          </a:p>
        </p:txBody>
      </p:sp>
      <p:sp>
        <p:nvSpPr>
          <p:cNvPr id="3" name="Title 2">
            <a:extLst>
              <a:ext uri="{FF2B5EF4-FFF2-40B4-BE49-F238E27FC236}">
                <a16:creationId xmlns:a16="http://schemas.microsoft.com/office/drawing/2014/main" id="{45867B2F-DAC8-64CC-A931-399A3CDC91CB}"/>
              </a:ext>
            </a:extLst>
          </p:cNvPr>
          <p:cNvSpPr>
            <a:spLocks noGrp="1"/>
          </p:cNvSpPr>
          <p:nvPr>
            <p:ph type="title"/>
          </p:nvPr>
        </p:nvSpPr>
        <p:spPr/>
        <p:txBody>
          <a:bodyPr>
            <a:normAutofit fontScale="90000"/>
          </a:bodyPr>
          <a:lstStyle/>
          <a:p>
            <a:r>
              <a:rPr lang="en-US" dirty="0"/>
              <a:t>Funding Source – Unable to use State Funds </a:t>
            </a:r>
          </a:p>
        </p:txBody>
      </p:sp>
    </p:spTree>
    <p:extLst>
      <p:ext uri="{BB962C8B-B14F-4D97-AF65-F5344CB8AC3E}">
        <p14:creationId xmlns:p14="http://schemas.microsoft.com/office/powerpoint/2010/main" val="126786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D902E-C7F8-92D8-9E2B-28C2B4C28D48}"/>
              </a:ext>
            </a:extLst>
          </p:cNvPr>
          <p:cNvSpPr>
            <a:spLocks noGrp="1"/>
          </p:cNvSpPr>
          <p:nvPr>
            <p:ph idx="1"/>
          </p:nvPr>
        </p:nvSpPr>
        <p:spPr/>
        <p:txBody>
          <a:bodyPr>
            <a:normAutofit/>
          </a:bodyPr>
          <a:lstStyle/>
          <a:p>
            <a:pPr marL="109728" indent="0">
              <a:buNone/>
            </a:pPr>
            <a:r>
              <a:rPr lang="en-US" sz="3200" b="1" dirty="0"/>
              <a:t>Include some of the following funds:</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EB001, PRxxx, PExxx, PLxxx, PVxxx, PUxxx, and PTxxx funds</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State funds are those State University Trust funds that are continuously appropriated by the legislature (EC 89700-89726)</a:t>
            </a:r>
          </a:p>
          <a:p>
            <a:pPr marL="109728" indent="0">
              <a:buNone/>
            </a:pPr>
            <a:endParaRPr lang="en-US" sz="3200" dirty="0"/>
          </a:p>
        </p:txBody>
      </p:sp>
      <p:sp>
        <p:nvSpPr>
          <p:cNvPr id="3" name="Title 2">
            <a:extLst>
              <a:ext uri="{FF2B5EF4-FFF2-40B4-BE49-F238E27FC236}">
                <a16:creationId xmlns:a16="http://schemas.microsoft.com/office/drawing/2014/main" id="{51F9DE1B-D1E5-01F3-DADF-35C16DDD108F}"/>
              </a:ext>
            </a:extLst>
          </p:cNvPr>
          <p:cNvSpPr>
            <a:spLocks noGrp="1"/>
          </p:cNvSpPr>
          <p:nvPr>
            <p:ph type="title"/>
          </p:nvPr>
        </p:nvSpPr>
        <p:spPr/>
        <p:txBody>
          <a:bodyPr>
            <a:normAutofit/>
          </a:bodyPr>
          <a:lstStyle/>
          <a:p>
            <a:r>
              <a:rPr lang="en-US" dirty="0"/>
              <a:t>State Funds</a:t>
            </a:r>
          </a:p>
        </p:txBody>
      </p:sp>
    </p:spTree>
    <p:extLst>
      <p:ext uri="{BB962C8B-B14F-4D97-AF65-F5344CB8AC3E}">
        <p14:creationId xmlns:p14="http://schemas.microsoft.com/office/powerpoint/2010/main" val="64577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D902E-C7F8-92D8-9E2B-28C2B4C28D48}"/>
              </a:ext>
            </a:extLst>
          </p:cNvPr>
          <p:cNvSpPr>
            <a:spLocks noGrp="1"/>
          </p:cNvSpPr>
          <p:nvPr>
            <p:ph idx="1"/>
          </p:nvPr>
        </p:nvSpPr>
        <p:spPr/>
        <p:txBody>
          <a:bodyPr>
            <a:noAutofit/>
          </a:bodyPr>
          <a:lstStyle/>
          <a:p>
            <a:pPr marL="109728" indent="0">
              <a:buNone/>
            </a:pPr>
            <a:r>
              <a:rPr lang="en-US" sz="2000" b="1" i="0" dirty="0">
                <a:effectLst/>
              </a:rPr>
              <a:t>All hospitality expenses must have a completed Hospitality Justification Form (located in AdobeSign) submitted along with supporting backup documentation. </a:t>
            </a:r>
            <a:r>
              <a:rPr lang="en-US" sz="2000" b="1" dirty="0"/>
              <a:t>Information required on the justification form includes:</a:t>
            </a:r>
          </a:p>
          <a:p>
            <a:endParaRPr lang="en-US" sz="2000" dirty="0"/>
          </a:p>
          <a:p>
            <a:pPr lvl="1"/>
            <a:r>
              <a:rPr lang="en-US" sz="2000" dirty="0"/>
              <a:t>Type of event (department meeting, host of official guest, etc.)</a:t>
            </a:r>
          </a:p>
          <a:p>
            <a:pPr lvl="1"/>
            <a:r>
              <a:rPr lang="en-US" sz="2000" dirty="0"/>
              <a:t>If the meeting is reoccurring.</a:t>
            </a:r>
          </a:p>
          <a:p>
            <a:pPr lvl="1"/>
            <a:r>
              <a:rPr lang="en-US" sz="2000" dirty="0"/>
              <a:t>The business purpose of the meeting or event. </a:t>
            </a:r>
          </a:p>
          <a:p>
            <a:pPr lvl="1"/>
            <a:r>
              <a:rPr lang="en-US" sz="2000" dirty="0"/>
              <a:t>Type of hospitality (meals/refreshments, service recognition, etc.)</a:t>
            </a:r>
          </a:p>
          <a:p>
            <a:pPr lvl="1"/>
            <a:r>
              <a:rPr lang="en-US" sz="2000" dirty="0"/>
              <a:t>Location and date(s).</a:t>
            </a:r>
          </a:p>
          <a:p>
            <a:pPr lvl="1"/>
            <a:r>
              <a:rPr lang="en-US" sz="2000" dirty="0"/>
              <a:t>List of attendees and their business relationship to the campus.</a:t>
            </a:r>
          </a:p>
          <a:p>
            <a:pPr lvl="1"/>
            <a:r>
              <a:rPr lang="en-US" sz="2000" dirty="0"/>
              <a:t>The cost of the meal per attendee.</a:t>
            </a:r>
          </a:p>
          <a:p>
            <a:pPr lvl="1"/>
            <a:r>
              <a:rPr lang="en-US" sz="2000" dirty="0"/>
              <a:t>For a large group where the names of attendees are unknown, a description of the group and estimated cost of the meal per attendee is sufficient.</a:t>
            </a:r>
          </a:p>
        </p:txBody>
      </p:sp>
      <p:sp>
        <p:nvSpPr>
          <p:cNvPr id="3" name="Title 2">
            <a:extLst>
              <a:ext uri="{FF2B5EF4-FFF2-40B4-BE49-F238E27FC236}">
                <a16:creationId xmlns:a16="http://schemas.microsoft.com/office/drawing/2014/main" id="{51F9DE1B-D1E5-01F3-DADF-35C16DDD108F}"/>
              </a:ext>
            </a:extLst>
          </p:cNvPr>
          <p:cNvSpPr>
            <a:spLocks noGrp="1"/>
          </p:cNvSpPr>
          <p:nvPr>
            <p:ph type="title"/>
          </p:nvPr>
        </p:nvSpPr>
        <p:spPr/>
        <p:txBody>
          <a:bodyPr>
            <a:normAutofit/>
          </a:bodyPr>
          <a:lstStyle/>
          <a:p>
            <a:r>
              <a:rPr lang="en-US" dirty="0"/>
              <a:t>Hospitality Justification Form</a:t>
            </a:r>
          </a:p>
        </p:txBody>
      </p:sp>
    </p:spTree>
    <p:extLst>
      <p:ext uri="{BB962C8B-B14F-4D97-AF65-F5344CB8AC3E}">
        <p14:creationId xmlns:p14="http://schemas.microsoft.com/office/powerpoint/2010/main" val="272231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98F999-45F6-4423-B16E-3733F19299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253" y="1249195"/>
            <a:ext cx="11414734" cy="5247857"/>
          </a:xfrm>
          <a:ln w="28575">
            <a:solidFill>
              <a:schemeClr val="tx1">
                <a:lumMod val="95000"/>
                <a:lumOff val="5000"/>
              </a:schemeClr>
            </a:solidFill>
          </a:ln>
        </p:spPr>
      </p:pic>
      <p:sp>
        <p:nvSpPr>
          <p:cNvPr id="3" name="Title 2">
            <a:extLst>
              <a:ext uri="{FF2B5EF4-FFF2-40B4-BE49-F238E27FC236}">
                <a16:creationId xmlns:a16="http://schemas.microsoft.com/office/drawing/2014/main" id="{51F9DE1B-D1E5-01F3-DADF-35C16DDD108F}"/>
              </a:ext>
            </a:extLst>
          </p:cNvPr>
          <p:cNvSpPr>
            <a:spLocks noGrp="1"/>
          </p:cNvSpPr>
          <p:nvPr>
            <p:ph type="title"/>
          </p:nvPr>
        </p:nvSpPr>
        <p:spPr/>
        <p:txBody>
          <a:bodyPr>
            <a:normAutofit/>
          </a:bodyPr>
          <a:lstStyle/>
          <a:p>
            <a:r>
              <a:rPr lang="en-US" dirty="0"/>
              <a:t>Hospitality Justification Form (con’t)</a:t>
            </a:r>
          </a:p>
        </p:txBody>
      </p:sp>
    </p:spTree>
    <p:extLst>
      <p:ext uri="{BB962C8B-B14F-4D97-AF65-F5344CB8AC3E}">
        <p14:creationId xmlns:p14="http://schemas.microsoft.com/office/powerpoint/2010/main" val="313289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D902E-C7F8-92D8-9E2B-28C2B4C28D48}"/>
              </a:ext>
            </a:extLst>
          </p:cNvPr>
          <p:cNvSpPr>
            <a:spLocks noGrp="1"/>
          </p:cNvSpPr>
          <p:nvPr>
            <p:ph idx="1"/>
          </p:nvPr>
        </p:nvSpPr>
        <p:spPr>
          <a:xfrm>
            <a:off x="609600" y="1234194"/>
            <a:ext cx="10972800" cy="4835249"/>
          </a:xfrm>
        </p:spPr>
        <p:txBody>
          <a:bodyPr>
            <a:noAutofit/>
          </a:bodyPr>
          <a:lstStyle/>
          <a:p>
            <a:pPr marL="109728" indent="0">
              <a:buNone/>
            </a:pPr>
            <a:r>
              <a:rPr lang="en-US" sz="1800" b="1" dirty="0"/>
              <a:t>Approving Authority</a:t>
            </a:r>
          </a:p>
          <a:p>
            <a:pPr>
              <a:buFont typeface="Wingdings" panose="05000000000000000000" pitchFamily="2" charset="2"/>
              <a:buChar char="Ø"/>
            </a:pPr>
            <a:r>
              <a:rPr lang="en-US" sz="1800" dirty="0"/>
              <a:t>Any department providing hospitality must have the expenditure approved by the delegated approval authority.</a:t>
            </a:r>
          </a:p>
          <a:p>
            <a:pPr marL="395478" indent="-285750">
              <a:buFont typeface="Wingdings" panose="05000000000000000000" pitchFamily="2" charset="2"/>
              <a:buChar char="Ø"/>
            </a:pPr>
            <a:endParaRPr lang="en-US" sz="1800" dirty="0"/>
          </a:p>
          <a:p>
            <a:pPr>
              <a:buFont typeface="Wingdings" panose="05000000000000000000" pitchFamily="2" charset="2"/>
              <a:buChar char="Ø"/>
            </a:pPr>
            <a:r>
              <a:rPr lang="en-US" sz="1800" dirty="0"/>
              <a:t>The individual making the order/purchase may not also approve.</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Individuals with delegated approval authority may not approve their own expenses and individuals may not approve expenses of their supervisor. The exception is approval of the President's expenditures by the Chief Financial Officer.</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Payment or reimbursement of hospitality expenses for recreational, sporting, or entertainment events be approved by the President or their designee.</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Payment or reimbursement of hospitality expenses for a spouse/domestic partner/significant other of an employee be approved by the President or their designee.</a:t>
            </a:r>
          </a:p>
          <a:p>
            <a:pPr marL="393192" lvl="1" indent="0">
              <a:buNone/>
            </a:pPr>
            <a:endParaRPr lang="en-US" sz="2000" dirty="0"/>
          </a:p>
        </p:txBody>
      </p:sp>
      <p:sp>
        <p:nvSpPr>
          <p:cNvPr id="3" name="Title 2">
            <a:extLst>
              <a:ext uri="{FF2B5EF4-FFF2-40B4-BE49-F238E27FC236}">
                <a16:creationId xmlns:a16="http://schemas.microsoft.com/office/drawing/2014/main" id="{51F9DE1B-D1E5-01F3-DADF-35C16DDD108F}"/>
              </a:ext>
            </a:extLst>
          </p:cNvPr>
          <p:cNvSpPr>
            <a:spLocks noGrp="1"/>
          </p:cNvSpPr>
          <p:nvPr>
            <p:ph type="title"/>
          </p:nvPr>
        </p:nvSpPr>
        <p:spPr/>
        <p:txBody>
          <a:bodyPr>
            <a:normAutofit/>
          </a:bodyPr>
          <a:lstStyle/>
          <a:p>
            <a:r>
              <a:rPr lang="en-US" dirty="0"/>
              <a:t>Hospitality Justification Form (con’t)</a:t>
            </a:r>
          </a:p>
        </p:txBody>
      </p:sp>
    </p:spTree>
    <p:extLst>
      <p:ext uri="{BB962C8B-B14F-4D97-AF65-F5344CB8AC3E}">
        <p14:creationId xmlns:p14="http://schemas.microsoft.com/office/powerpoint/2010/main" val="227181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D902E-C7F8-92D8-9E2B-28C2B4C28D48}"/>
              </a:ext>
            </a:extLst>
          </p:cNvPr>
          <p:cNvSpPr>
            <a:spLocks noGrp="1"/>
          </p:cNvSpPr>
          <p:nvPr>
            <p:ph idx="1"/>
          </p:nvPr>
        </p:nvSpPr>
        <p:spPr/>
        <p:txBody>
          <a:bodyPr>
            <a:normAutofit fontScale="92500" lnSpcReduction="20000"/>
          </a:bodyPr>
          <a:lstStyle/>
          <a:p>
            <a:pPr marL="624078" indent="-514350">
              <a:buFont typeface="+mj-lt"/>
              <a:buAutoNum type="arabicPeriod"/>
            </a:pPr>
            <a:r>
              <a:rPr lang="en-US" sz="3200" dirty="0"/>
              <a:t>Obtain quote(s) </a:t>
            </a:r>
          </a:p>
          <a:p>
            <a:pPr marL="624078" indent="-514350">
              <a:buFont typeface="+mj-lt"/>
              <a:buAutoNum type="arabicPeriod"/>
            </a:pPr>
            <a:r>
              <a:rPr lang="en-US" sz="3200" dirty="0"/>
              <a:t>Complete Hospitality Justification Form</a:t>
            </a:r>
          </a:p>
          <a:p>
            <a:pPr marL="624078" indent="-514350">
              <a:buFont typeface="+mj-lt"/>
              <a:buAutoNum type="arabicPeriod"/>
            </a:pPr>
            <a:r>
              <a:rPr lang="en-US" sz="3200" dirty="0"/>
              <a:t>Purchase Method:</a:t>
            </a:r>
          </a:p>
          <a:p>
            <a:pPr marL="109728" indent="0">
              <a:buNone/>
            </a:pPr>
            <a:endParaRPr lang="en-US" sz="3200" dirty="0"/>
          </a:p>
          <a:p>
            <a:pPr marL="880110" lvl="1" indent="-514350"/>
            <a:r>
              <a:rPr lang="en-US" sz="2800" u="sng" dirty="0"/>
              <a:t>PCard or Reimbursements:</a:t>
            </a:r>
            <a:r>
              <a:rPr lang="en-US" sz="2800" dirty="0"/>
              <a:t> Attach Hospitality Justification Form and supporting documentation in Certify (Process by Accounts Payable)</a:t>
            </a:r>
          </a:p>
          <a:p>
            <a:pPr marL="365760" lvl="1" indent="0">
              <a:buNone/>
            </a:pPr>
            <a:endParaRPr lang="en-US" sz="2800" dirty="0"/>
          </a:p>
          <a:p>
            <a:pPr marL="880110" lvl="1" indent="-514350"/>
            <a:r>
              <a:rPr lang="en-US" sz="2800" u="sng" dirty="0"/>
              <a:t>Purchase Order:</a:t>
            </a:r>
            <a:r>
              <a:rPr lang="en-US" sz="2800" dirty="0"/>
              <a:t> Attach completed Hospitality Justification Form and supporting documentation to requisition (Processed by Procurement Services)</a:t>
            </a:r>
          </a:p>
          <a:p>
            <a:pPr>
              <a:buFont typeface="Arial" panose="020B0604020202020204" pitchFamily="34" charset="0"/>
              <a:buChar char="•"/>
            </a:pPr>
            <a:endParaRPr lang="en-US" sz="3200" dirty="0"/>
          </a:p>
        </p:txBody>
      </p:sp>
      <p:sp>
        <p:nvSpPr>
          <p:cNvPr id="3" name="Title 2">
            <a:extLst>
              <a:ext uri="{FF2B5EF4-FFF2-40B4-BE49-F238E27FC236}">
                <a16:creationId xmlns:a16="http://schemas.microsoft.com/office/drawing/2014/main" id="{51F9DE1B-D1E5-01F3-DADF-35C16DDD108F}"/>
              </a:ext>
            </a:extLst>
          </p:cNvPr>
          <p:cNvSpPr>
            <a:spLocks noGrp="1"/>
          </p:cNvSpPr>
          <p:nvPr>
            <p:ph type="title"/>
          </p:nvPr>
        </p:nvSpPr>
        <p:spPr/>
        <p:txBody>
          <a:bodyPr>
            <a:normAutofit/>
          </a:bodyPr>
          <a:lstStyle/>
          <a:p>
            <a:r>
              <a:rPr lang="en-US" dirty="0"/>
              <a:t>Procedure</a:t>
            </a:r>
          </a:p>
        </p:txBody>
      </p:sp>
    </p:spTree>
    <p:extLst>
      <p:ext uri="{BB962C8B-B14F-4D97-AF65-F5344CB8AC3E}">
        <p14:creationId xmlns:p14="http://schemas.microsoft.com/office/powerpoint/2010/main" val="39374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ctrTitle"/>
          </p:nvPr>
        </p:nvSpPr>
        <p:spPr>
          <a:xfrm>
            <a:off x="2398629" y="2819400"/>
            <a:ext cx="7513344" cy="838200"/>
          </a:xfrm>
          <a:prstGeom prst="rect">
            <a:avLst/>
          </a:prstGeom>
          <a:ln/>
        </p:spPr>
        <p:style>
          <a:lnRef idx="0">
            <a:schemeClr val="accent2"/>
          </a:lnRef>
          <a:fillRef idx="3">
            <a:schemeClr val="accent2"/>
          </a:fillRef>
          <a:effectRef idx="3">
            <a:schemeClr val="accent2"/>
          </a:effectRef>
          <a:fontRef idx="minor">
            <a:schemeClr val="lt1"/>
          </a:fontRef>
        </p:style>
        <p:txBody>
          <a:bodyPr wrap="square" lIns="91425" tIns="45700" rIns="91425" bIns="45700" anchor="ctr" anchorCtr="0">
            <a:noAutofit/>
            <a:scene3d>
              <a:camera prst="orthographicFront"/>
              <a:lightRig rig="soft" dir="t">
                <a:rot lat="0" lon="0" rev="10800000"/>
              </a:lightRig>
            </a:scene3d>
            <a:sp3d>
              <a:bevelT w="27940" h="12700"/>
              <a:contourClr>
                <a:srgbClr val="DDDDDD"/>
              </a:contourClr>
            </a:sp3d>
          </a:bodyPr>
          <a:lstStyle/>
          <a:p>
            <a:pPr marL="0" marR="0" lvl="0" indent="0" algn="ctr" rtl="0">
              <a:spcBef>
                <a:spcPts val="0"/>
              </a:spcBef>
              <a:buClr>
                <a:schemeClr val="dk1"/>
              </a:buClr>
              <a:buSzPct val="25000"/>
              <a:buFont typeface="Calibri"/>
              <a:buNone/>
            </a:pPr>
            <a:r>
              <a:rPr lang="en-US" sz="4400" b="1" i="0" u="none" strike="noStrike" spc="150" dirty="0">
                <a:ln w="11430">
                  <a:solidFill>
                    <a:schemeClr val="accent2"/>
                  </a:solidFill>
                </a:ln>
                <a:solidFill>
                  <a:srgbClr val="F8F8F8"/>
                </a:solidFill>
                <a:effectLst>
                  <a:outerShdw blurRad="25400" algn="tl" rotWithShape="0">
                    <a:srgbClr val="000000">
                      <a:alpha val="43000"/>
                    </a:srgbClr>
                  </a:outerShdw>
                </a:effectLst>
                <a:latin typeface="Calibri"/>
                <a:ea typeface="Calibri"/>
                <a:cs typeface="Calibri"/>
                <a:sym typeface="Calibri"/>
              </a:rPr>
              <a:t>FINANCIAL  SERVICES</a:t>
            </a:r>
          </a:p>
        </p:txBody>
      </p:sp>
      <p:sp>
        <p:nvSpPr>
          <p:cNvPr id="7" name="TextBox 6"/>
          <p:cNvSpPr txBox="1"/>
          <p:nvPr/>
        </p:nvSpPr>
        <p:spPr>
          <a:xfrm>
            <a:off x="736636" y="899966"/>
            <a:ext cx="2492990"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General Accounting</a:t>
            </a:r>
          </a:p>
        </p:txBody>
      </p:sp>
      <p:sp>
        <p:nvSpPr>
          <p:cNvPr id="8" name="TextBox 7"/>
          <p:cNvSpPr txBox="1"/>
          <p:nvPr/>
        </p:nvSpPr>
        <p:spPr>
          <a:xfrm>
            <a:off x="6423939" y="4246702"/>
            <a:ext cx="3288080"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Student Financial Services</a:t>
            </a:r>
          </a:p>
        </p:txBody>
      </p:sp>
      <p:sp>
        <p:nvSpPr>
          <p:cNvPr id="9" name="TextBox 8"/>
          <p:cNvSpPr txBox="1"/>
          <p:nvPr/>
        </p:nvSpPr>
        <p:spPr>
          <a:xfrm>
            <a:off x="8737605" y="915888"/>
            <a:ext cx="1973617"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Cashiers Office</a:t>
            </a:r>
          </a:p>
        </p:txBody>
      </p:sp>
      <p:sp>
        <p:nvSpPr>
          <p:cNvPr id="10" name="TextBox 9"/>
          <p:cNvSpPr txBox="1"/>
          <p:nvPr/>
        </p:nvSpPr>
        <p:spPr>
          <a:xfrm>
            <a:off x="1930400" y="1948934"/>
            <a:ext cx="227498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Accounts Payable</a:t>
            </a:r>
          </a:p>
        </p:txBody>
      </p:sp>
      <p:sp>
        <p:nvSpPr>
          <p:cNvPr id="11" name="TextBox 10"/>
          <p:cNvSpPr txBox="1"/>
          <p:nvPr/>
        </p:nvSpPr>
        <p:spPr>
          <a:xfrm>
            <a:off x="6463370" y="1803527"/>
            <a:ext cx="303159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University Budget Office</a:t>
            </a:r>
          </a:p>
        </p:txBody>
      </p:sp>
      <p:sp>
        <p:nvSpPr>
          <p:cNvPr id="12" name="TextBox 11"/>
          <p:cNvSpPr txBox="1"/>
          <p:nvPr/>
        </p:nvSpPr>
        <p:spPr>
          <a:xfrm>
            <a:off x="1682469" y="4246702"/>
            <a:ext cx="264687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Finance Support Unit</a:t>
            </a:r>
          </a:p>
        </p:txBody>
      </p:sp>
      <p:sp>
        <p:nvSpPr>
          <p:cNvPr id="14" name="TextBox 13"/>
          <p:cNvSpPr txBox="1"/>
          <p:nvPr/>
        </p:nvSpPr>
        <p:spPr>
          <a:xfrm>
            <a:off x="736636" y="5086768"/>
            <a:ext cx="2185214"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Support Services</a:t>
            </a:r>
          </a:p>
        </p:txBody>
      </p:sp>
      <p:sp>
        <p:nvSpPr>
          <p:cNvPr id="15" name="TextBox 14"/>
          <p:cNvSpPr txBox="1"/>
          <p:nvPr/>
        </p:nvSpPr>
        <p:spPr>
          <a:xfrm>
            <a:off x="7543050" y="5267587"/>
            <a:ext cx="239039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Asset Management</a:t>
            </a:r>
          </a:p>
        </p:txBody>
      </p:sp>
      <p:sp>
        <p:nvSpPr>
          <p:cNvPr id="16" name="TextBox 15"/>
          <p:cNvSpPr txBox="1"/>
          <p:nvPr/>
        </p:nvSpPr>
        <p:spPr>
          <a:xfrm>
            <a:off x="4631711" y="5408193"/>
            <a:ext cx="1249060"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Bay Card</a:t>
            </a:r>
          </a:p>
        </p:txBody>
      </p:sp>
      <p:sp>
        <p:nvSpPr>
          <p:cNvPr id="21" name="TextBox 20"/>
          <p:cNvSpPr txBox="1"/>
          <p:nvPr/>
        </p:nvSpPr>
        <p:spPr>
          <a:xfrm>
            <a:off x="5164635" y="731222"/>
            <a:ext cx="1678665"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Arial"/>
                <a:sym typeface="Arial"/>
              </a:rPr>
              <a:t>Procurement</a:t>
            </a:r>
          </a:p>
        </p:txBody>
      </p:sp>
      <p:pic>
        <p:nvPicPr>
          <p:cNvPr id="20" name="Picture 2" descr="brandbook-pg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5313" y="6169581"/>
            <a:ext cx="2946400" cy="67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62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D076B-F927-170F-2A55-13856E9C0FB0}"/>
              </a:ext>
            </a:extLst>
          </p:cNvPr>
          <p:cNvSpPr>
            <a:spLocks noGrp="1"/>
          </p:cNvSpPr>
          <p:nvPr>
            <p:ph idx="1"/>
          </p:nvPr>
        </p:nvSpPr>
        <p:spPr/>
        <p:txBody>
          <a:bodyPr/>
          <a:lstStyle/>
          <a:p>
            <a:pPr>
              <a:buFont typeface="Wingdings" panose="05000000000000000000" pitchFamily="2" charset="2"/>
              <a:buChar char="Ø"/>
            </a:pPr>
            <a:r>
              <a:rPr lang="en-US" dirty="0"/>
              <a:t>Acknowledgement of Receipt Form located in the AdobeSign</a:t>
            </a:r>
          </a:p>
          <a:p>
            <a:pPr>
              <a:buFont typeface="Wingdings" panose="05000000000000000000" pitchFamily="2" charset="2"/>
              <a:buChar char="Ø"/>
            </a:pPr>
            <a:endParaRPr lang="en-US" sz="1600" dirty="0"/>
          </a:p>
          <a:p>
            <a:pPr>
              <a:buFont typeface="Wingdings" panose="05000000000000000000" pitchFamily="2" charset="2"/>
              <a:buChar char="Ø"/>
            </a:pPr>
            <a:r>
              <a:rPr lang="en-US" dirty="0"/>
              <a:t>Link to the Accounts Payable web page:</a:t>
            </a:r>
          </a:p>
          <a:p>
            <a:pPr marL="109728" indent="0">
              <a:buNone/>
            </a:pPr>
            <a:r>
              <a:rPr lang="en-US" dirty="0">
                <a:hlinkClick r:id="rId3"/>
              </a:rPr>
              <a:t>https://www.csueastbay.edu/accounting-fiscal/accounts-payable.html</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CSUEB Hospitality Policy can be found in the CSUEB Policy Library:</a:t>
            </a:r>
          </a:p>
          <a:p>
            <a:pPr marL="109728" indent="0">
              <a:buNone/>
            </a:pPr>
            <a:r>
              <a:rPr lang="en-US" dirty="0">
                <a:hlinkClick r:id="rId4"/>
              </a:rPr>
              <a:t>https://csueastbay.policystat.com/policy/14263671/latest</a:t>
            </a:r>
            <a:endParaRPr lang="en-US" dirty="0"/>
          </a:p>
          <a:p>
            <a:endParaRPr lang="en-US" dirty="0"/>
          </a:p>
        </p:txBody>
      </p:sp>
      <p:sp>
        <p:nvSpPr>
          <p:cNvPr id="3" name="Title 2">
            <a:extLst>
              <a:ext uri="{FF2B5EF4-FFF2-40B4-BE49-F238E27FC236}">
                <a16:creationId xmlns:a16="http://schemas.microsoft.com/office/drawing/2014/main" id="{B496D103-362E-8FE3-1FA8-F367E1FFCBD8}"/>
              </a:ext>
            </a:extLst>
          </p:cNvPr>
          <p:cNvSpPr>
            <a:spLocks noGrp="1"/>
          </p:cNvSpPr>
          <p:nvPr>
            <p:ph type="title"/>
          </p:nvPr>
        </p:nvSpPr>
        <p:spPr/>
        <p:txBody>
          <a:bodyPr/>
          <a:lstStyle/>
          <a:p>
            <a:r>
              <a:rPr lang="en-US" dirty="0"/>
              <a:t>Additional Information</a:t>
            </a:r>
          </a:p>
        </p:txBody>
      </p:sp>
    </p:spTree>
    <p:extLst>
      <p:ext uri="{BB962C8B-B14F-4D97-AF65-F5344CB8AC3E}">
        <p14:creationId xmlns:p14="http://schemas.microsoft.com/office/powerpoint/2010/main" val="309112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D076B-F927-170F-2A55-13856E9C0FB0}"/>
              </a:ext>
            </a:extLst>
          </p:cNvPr>
          <p:cNvSpPr>
            <a:spLocks noGrp="1"/>
          </p:cNvSpPr>
          <p:nvPr>
            <p:ph idx="1"/>
          </p:nvPr>
        </p:nvSpPr>
        <p:spPr/>
        <p:txBody>
          <a:bodyPr/>
          <a:lstStyle/>
          <a:p>
            <a:pPr marL="109728" indent="0">
              <a:buNone/>
            </a:pPr>
            <a:endParaRPr lang="en-US" dirty="0"/>
          </a:p>
          <a:p>
            <a:endParaRPr lang="en-US" dirty="0"/>
          </a:p>
        </p:txBody>
      </p:sp>
      <p:sp>
        <p:nvSpPr>
          <p:cNvPr id="3" name="Title 2">
            <a:extLst>
              <a:ext uri="{FF2B5EF4-FFF2-40B4-BE49-F238E27FC236}">
                <a16:creationId xmlns:a16="http://schemas.microsoft.com/office/drawing/2014/main" id="{B496D103-362E-8FE3-1FA8-F367E1FFCBD8}"/>
              </a:ext>
            </a:extLst>
          </p:cNvPr>
          <p:cNvSpPr>
            <a:spLocks noGrp="1"/>
          </p:cNvSpPr>
          <p:nvPr>
            <p:ph type="title"/>
          </p:nvPr>
        </p:nvSpPr>
        <p:spPr>
          <a:xfrm>
            <a:off x="609600" y="274637"/>
            <a:ext cx="10972800" cy="4251063"/>
          </a:xfrm>
        </p:spPr>
        <p:txBody>
          <a:bodyPr>
            <a:normAutofit/>
          </a:bodyPr>
          <a:lstStyle/>
          <a:p>
            <a:pPr algn="ctr"/>
            <a:r>
              <a:rPr lang="en-US" dirty="0"/>
              <a:t>Thank you!</a:t>
            </a:r>
            <a:br>
              <a:rPr lang="en-US" dirty="0"/>
            </a:br>
            <a:br>
              <a:rPr lang="en-US" dirty="0"/>
            </a:br>
            <a:r>
              <a:rPr lang="en-US" dirty="0"/>
              <a:t>Questions? </a:t>
            </a:r>
          </a:p>
        </p:txBody>
      </p:sp>
    </p:spTree>
    <p:extLst>
      <p:ext uri="{BB962C8B-B14F-4D97-AF65-F5344CB8AC3E}">
        <p14:creationId xmlns:p14="http://schemas.microsoft.com/office/powerpoint/2010/main" val="125936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0;p1">
            <a:extLst>
              <a:ext uri="{FF2B5EF4-FFF2-40B4-BE49-F238E27FC236}">
                <a16:creationId xmlns:a16="http://schemas.microsoft.com/office/drawing/2014/main" id="{BFD9E353-ADCF-4DE8-8358-32E7818C6367}"/>
              </a:ext>
            </a:extLst>
          </p:cNvPr>
          <p:cNvGrpSpPr/>
          <p:nvPr/>
        </p:nvGrpSpPr>
        <p:grpSpPr>
          <a:xfrm>
            <a:off x="4934336" y="142612"/>
            <a:ext cx="1804248" cy="1796793"/>
            <a:chOff x="3429000" y="825166"/>
            <a:chExt cx="1977157" cy="2057304"/>
          </a:xfrm>
        </p:grpSpPr>
        <p:sp>
          <p:nvSpPr>
            <p:cNvPr id="3" name="Google Shape;111;p1">
              <a:extLst>
                <a:ext uri="{FF2B5EF4-FFF2-40B4-BE49-F238E27FC236}">
                  <a16:creationId xmlns:a16="http://schemas.microsoft.com/office/drawing/2014/main" id="{2E312860-B20F-47EE-B02E-AF60C2DC61D2}"/>
                </a:ext>
              </a:extLst>
            </p:cNvPr>
            <p:cNvSpPr/>
            <p:nvPr/>
          </p:nvSpPr>
          <p:spPr>
            <a:xfrm rot="-5400000">
              <a:off x="2871554" y="1972991"/>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FINANCE</a:t>
              </a:r>
            </a:p>
          </p:txBody>
        </p:sp>
        <p:pic>
          <p:nvPicPr>
            <p:cNvPr id="4" name="Google Shape;112;p1">
              <a:extLst>
                <a:ext uri="{FF2B5EF4-FFF2-40B4-BE49-F238E27FC236}">
                  <a16:creationId xmlns:a16="http://schemas.microsoft.com/office/drawing/2014/main" id="{7AF2F321-D238-411B-9970-32E8ECD7117F}"/>
                </a:ext>
              </a:extLst>
            </p:cNvPr>
            <p:cNvPicPr preferRelativeResize="0"/>
            <p:nvPr/>
          </p:nvPicPr>
          <p:blipFill rotWithShape="1">
            <a:blip r:embed="rId2">
              <a:alphaModFix/>
            </a:blip>
            <a:srcRect/>
            <a:stretch/>
          </p:blipFill>
          <p:spPr>
            <a:xfrm>
              <a:off x="3719780" y="1338473"/>
              <a:ext cx="1403945" cy="1543997"/>
            </a:xfrm>
            <a:prstGeom prst="rect">
              <a:avLst/>
            </a:prstGeom>
            <a:noFill/>
            <a:ln>
              <a:noFill/>
            </a:ln>
          </p:spPr>
        </p:pic>
        <p:sp>
          <p:nvSpPr>
            <p:cNvPr id="5" name="Google Shape;113;p1">
              <a:extLst>
                <a:ext uri="{FF2B5EF4-FFF2-40B4-BE49-F238E27FC236}">
                  <a16:creationId xmlns:a16="http://schemas.microsoft.com/office/drawing/2014/main" id="{BDE9504B-82A8-4D09-B096-1370B81546CD}"/>
                </a:ext>
              </a:extLst>
            </p:cNvPr>
            <p:cNvSpPr/>
            <p:nvPr/>
          </p:nvSpPr>
          <p:spPr>
            <a:xfrm rot="5400000">
              <a:off x="4586035" y="1979133"/>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INCLUDED</a:t>
              </a:r>
            </a:p>
          </p:txBody>
        </p:sp>
        <p:grpSp>
          <p:nvGrpSpPr>
            <p:cNvPr id="6" name="Google Shape;114;p1">
              <a:extLst>
                <a:ext uri="{FF2B5EF4-FFF2-40B4-BE49-F238E27FC236}">
                  <a16:creationId xmlns:a16="http://schemas.microsoft.com/office/drawing/2014/main" id="{C22E5A3F-691C-4DC3-B665-BAAE793A9295}"/>
                </a:ext>
              </a:extLst>
            </p:cNvPr>
            <p:cNvGrpSpPr/>
            <p:nvPr/>
          </p:nvGrpSpPr>
          <p:grpSpPr>
            <a:xfrm>
              <a:off x="3898675" y="825166"/>
              <a:ext cx="1072360" cy="660729"/>
              <a:chOff x="3898675" y="825166"/>
              <a:chExt cx="1072360" cy="660729"/>
            </a:xfrm>
          </p:grpSpPr>
          <p:grpSp>
            <p:nvGrpSpPr>
              <p:cNvPr id="7" name="Google Shape;115;p1">
                <a:extLst>
                  <a:ext uri="{FF2B5EF4-FFF2-40B4-BE49-F238E27FC236}">
                    <a16:creationId xmlns:a16="http://schemas.microsoft.com/office/drawing/2014/main" id="{1B801EC3-6181-4A78-9087-00E7EDAABB93}"/>
                  </a:ext>
                </a:extLst>
              </p:cNvPr>
              <p:cNvGrpSpPr/>
              <p:nvPr/>
            </p:nvGrpSpPr>
            <p:grpSpPr>
              <a:xfrm>
                <a:off x="4273287" y="997035"/>
                <a:ext cx="296929" cy="325170"/>
                <a:chOff x="4656708" y="3040460"/>
                <a:chExt cx="546500" cy="542498"/>
              </a:xfrm>
            </p:grpSpPr>
            <p:sp>
              <p:nvSpPr>
                <p:cNvPr id="10" name="Google Shape;116;p1">
                  <a:extLst>
                    <a:ext uri="{FF2B5EF4-FFF2-40B4-BE49-F238E27FC236}">
                      <a16:creationId xmlns:a16="http://schemas.microsoft.com/office/drawing/2014/main" id="{9C26AA26-00F0-43CD-8464-BEF7352E0EA4}"/>
                    </a:ext>
                  </a:extLst>
                </p:cNvPr>
                <p:cNvSpPr/>
                <p:nvPr/>
              </p:nvSpPr>
              <p:spPr>
                <a:xfrm>
                  <a:off x="4656708" y="3047999"/>
                  <a:ext cx="499206" cy="534959"/>
                </a:xfrm>
                <a:prstGeom prst="ellipse">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pic>
              <p:nvPicPr>
                <p:cNvPr id="11" name="Google Shape;117;p1" descr="Image result for POINTING FINGER">
                  <a:extLst>
                    <a:ext uri="{FF2B5EF4-FFF2-40B4-BE49-F238E27FC236}">
                      <a16:creationId xmlns:a16="http://schemas.microsoft.com/office/drawing/2014/main" id="{704C5326-F243-4FCD-AA9E-060070B631D4}"/>
                    </a:ext>
                  </a:extLst>
                </p:cNvPr>
                <p:cNvPicPr preferRelativeResize="0"/>
                <p:nvPr/>
              </p:nvPicPr>
              <p:blipFill rotWithShape="1">
                <a:blip r:embed="rId3">
                  <a:alphaModFix/>
                </a:blip>
                <a:srcRect/>
                <a:stretch/>
              </p:blipFill>
              <p:spPr>
                <a:xfrm>
                  <a:off x="4660710" y="3040460"/>
                  <a:ext cx="542498" cy="542498"/>
                </a:xfrm>
                <a:prstGeom prst="rect">
                  <a:avLst/>
                </a:prstGeom>
                <a:noFill/>
                <a:ln>
                  <a:noFill/>
                </a:ln>
              </p:spPr>
            </p:pic>
          </p:grpSp>
          <p:sp>
            <p:nvSpPr>
              <p:cNvPr id="8" name="Google Shape;118;p1">
                <a:extLst>
                  <a:ext uri="{FF2B5EF4-FFF2-40B4-BE49-F238E27FC236}">
                    <a16:creationId xmlns:a16="http://schemas.microsoft.com/office/drawing/2014/main" id="{E96A0882-789A-40EE-85AF-B67681479C47}"/>
                  </a:ext>
                </a:extLst>
              </p:cNvPr>
              <p:cNvSpPr txBox="1"/>
              <p:nvPr/>
            </p:nvSpPr>
            <p:spPr>
              <a:xfrm>
                <a:off x="3898675" y="825166"/>
                <a:ext cx="45557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119;p1">
                <a:extLst>
                  <a:ext uri="{FF2B5EF4-FFF2-40B4-BE49-F238E27FC236}">
                    <a16:creationId xmlns:a16="http://schemas.microsoft.com/office/drawing/2014/main" id="{55C2F5C8-7F8E-48E4-B8D8-054D8C8698EB}"/>
                  </a:ext>
                </a:extLst>
              </p:cNvPr>
              <p:cNvSpPr txBox="1"/>
              <p:nvPr/>
            </p:nvSpPr>
            <p:spPr>
              <a:xfrm>
                <a:off x="4481799" y="839564"/>
                <a:ext cx="4892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2" name="Rectangle 11">
            <a:extLst>
              <a:ext uri="{FF2B5EF4-FFF2-40B4-BE49-F238E27FC236}">
                <a16:creationId xmlns:a16="http://schemas.microsoft.com/office/drawing/2014/main" id="{6754BD3B-D98C-4C88-A9C1-3FE51257394C}"/>
              </a:ext>
            </a:extLst>
          </p:cNvPr>
          <p:cNvSpPr/>
          <p:nvPr/>
        </p:nvSpPr>
        <p:spPr>
          <a:xfrm>
            <a:off x="1424026" y="2185134"/>
            <a:ext cx="8709286" cy="3275865"/>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3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0" dirty="0">
                <a:solidFill>
                  <a:prstClr val="black"/>
                </a:solidFill>
                <a:latin typeface="Cambria Math" panose="02040503050406030204" pitchFamily="18" charset="0"/>
                <a:ea typeface="Cambria Math" panose="02040503050406030204" pitchFamily="18" charset="0"/>
              </a:rPr>
              <a:t>Chartwells Catering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a:solidFill>
                  <a:prstClr val="black"/>
                </a:solidFill>
                <a:latin typeface="Cambria Math" panose="02040503050406030204" pitchFamily="18" charset="0"/>
                <a:ea typeface="Cambria Math" panose="02040503050406030204" pitchFamily="18" charset="0"/>
              </a:rPr>
              <a:t>Paul Chan</a:t>
            </a:r>
            <a:endParaRPr kumimoji="0" lang="en-US" sz="21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5561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6EF08A-85E3-4421-BCA8-820DC2AB23D6}"/>
              </a:ext>
            </a:extLst>
          </p:cNvPr>
          <p:cNvSpPr txBox="1"/>
          <p:nvPr/>
        </p:nvSpPr>
        <p:spPr>
          <a:xfrm>
            <a:off x="612702" y="3078759"/>
            <a:ext cx="11283192" cy="3293209"/>
          </a:xfrm>
          <a:prstGeom prst="rect">
            <a:avLst/>
          </a:prstGeom>
          <a:noFill/>
        </p:spPr>
        <p:txBody>
          <a:bodyPr wrap="square" rtlCol="0">
            <a:spAutoFit/>
          </a:bodyPr>
          <a:lstStyle/>
          <a:p>
            <a:pPr algn="ctr"/>
            <a:r>
              <a:rPr lang="en-US" sz="3800" dirty="0">
                <a:effectLst/>
                <a:latin typeface="Calibri" panose="020F0502020204030204" pitchFamily="34" charset="0"/>
                <a:ea typeface="Calibri" panose="020F0502020204030204" pitchFamily="34" charset="0"/>
              </a:rPr>
              <a:t>In order to streamline and develop more environmentally friendly processes, staff from Student Affairs, Accounts Payable (AP) and Chartwells teamed up to develop a new catering invoice payment process, effective January 2020.</a:t>
            </a:r>
          </a:p>
          <a:p>
            <a:endParaRPr lang="en-US" dirty="0"/>
          </a:p>
        </p:txBody>
      </p:sp>
      <p:pic>
        <p:nvPicPr>
          <p:cNvPr id="4" name="Picture 3">
            <a:extLst>
              <a:ext uri="{FF2B5EF4-FFF2-40B4-BE49-F238E27FC236}">
                <a16:creationId xmlns:a16="http://schemas.microsoft.com/office/drawing/2014/main" id="{D4341112-0DD1-42C2-B870-B4D105F48ADF}"/>
              </a:ext>
            </a:extLst>
          </p:cNvPr>
          <p:cNvPicPr>
            <a:picLocks noChangeAspect="1"/>
          </p:cNvPicPr>
          <p:nvPr/>
        </p:nvPicPr>
        <p:blipFill>
          <a:blip r:embed="rId2"/>
          <a:stretch>
            <a:fillRect/>
          </a:stretch>
        </p:blipFill>
        <p:spPr>
          <a:xfrm>
            <a:off x="1382468" y="359674"/>
            <a:ext cx="9743660" cy="2719085"/>
          </a:xfrm>
          <a:prstGeom prst="rect">
            <a:avLst/>
          </a:prstGeom>
        </p:spPr>
      </p:pic>
    </p:spTree>
    <p:extLst>
      <p:ext uri="{BB962C8B-B14F-4D97-AF65-F5344CB8AC3E}">
        <p14:creationId xmlns:p14="http://schemas.microsoft.com/office/powerpoint/2010/main" val="232055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AF40A2-ADDA-4DC0-9A07-5AFA038D134C}"/>
              </a:ext>
            </a:extLst>
          </p:cNvPr>
          <p:cNvSpPr txBox="1"/>
          <p:nvPr/>
        </p:nvSpPr>
        <p:spPr>
          <a:xfrm>
            <a:off x="629174" y="494950"/>
            <a:ext cx="11224470" cy="5697329"/>
          </a:xfrm>
          <a:prstGeom prst="rect">
            <a:avLst/>
          </a:prstGeom>
          <a:noFill/>
        </p:spPr>
        <p:txBody>
          <a:bodyPr wrap="square" rtlCol="0">
            <a:spAutoFit/>
          </a:bodyPr>
          <a:lstStyle/>
          <a:p>
            <a:r>
              <a:rPr lang="en-US" sz="3000" b="1" u="sng" dirty="0"/>
              <a:t>Department Process</a:t>
            </a:r>
          </a:p>
          <a:p>
            <a:endParaRPr lang="en-US" dirty="0"/>
          </a:p>
          <a:p>
            <a:r>
              <a:rPr lang="en-US" sz="2000" dirty="0">
                <a:effectLst/>
                <a:latin typeface="Calibri" panose="020F0502020204030204" pitchFamily="34" charset="0"/>
                <a:ea typeface="Calibri" panose="020F0502020204030204" pitchFamily="34" charset="0"/>
              </a:rPr>
              <a:t>Department places the order through the </a:t>
            </a:r>
            <a:r>
              <a:rPr lang="en-US" sz="2000" u="sng" dirty="0">
                <a:solidFill>
                  <a:srgbClr val="0563C1"/>
                </a:solidFill>
                <a:effectLst/>
                <a:latin typeface="Calibri" panose="020F0502020204030204" pitchFamily="34" charset="0"/>
                <a:ea typeface="Calibri" panose="020F0502020204030204" pitchFamily="34" charset="0"/>
                <a:hlinkClick r:id="rId2"/>
              </a:rPr>
              <a:t>Chartwells Pioneer Catering system</a:t>
            </a:r>
            <a:r>
              <a:rPr lang="en-US" sz="2000" dirty="0">
                <a:effectLst/>
                <a:latin typeface="Calibri" panose="020F0502020204030204" pitchFamily="34" charset="0"/>
                <a:ea typeface="Calibri" panose="020F0502020204030204" pitchFamily="34" charset="0"/>
              </a:rPr>
              <a:t>. The following information will be captured:</a:t>
            </a:r>
          </a:p>
          <a:p>
            <a:endParaRPr lang="en-US" dirty="0"/>
          </a:p>
          <a:p>
            <a:pPr marL="514350" marR="0" indent="-285750">
              <a:lnSpc>
                <a:spcPct val="107000"/>
              </a:lnSpc>
              <a:spcBef>
                <a:spcPts val="0"/>
              </a:spcBef>
              <a:spcAft>
                <a:spcPts val="0"/>
              </a:spcAft>
              <a:buFont typeface="Arial" panose="020B0604020202020204" pitchFamily="34" charset="0"/>
              <a:buChar char="•"/>
            </a:pPr>
            <a:r>
              <a:rPr lang="en-US" sz="1900" dirty="0" err="1">
                <a:solidFill>
                  <a:srgbClr val="000000"/>
                </a:solidFill>
                <a:effectLst/>
                <a:latin typeface="Calibri" panose="020F0502020204030204" pitchFamily="34" charset="0"/>
                <a:ea typeface="Calibri" panose="020F0502020204030204" pitchFamily="34" charset="0"/>
              </a:rPr>
              <a:t>Chartfield</a:t>
            </a:r>
            <a:r>
              <a:rPr lang="en-US" sz="1900" dirty="0">
                <a:solidFill>
                  <a:srgbClr val="000000"/>
                </a:solidFill>
                <a:effectLst/>
                <a:latin typeface="Calibri" panose="020F0502020204030204" pitchFamily="34" charset="0"/>
                <a:ea typeface="Calibri" panose="020F0502020204030204" pitchFamily="34" charset="0"/>
              </a:rPr>
              <a:t> String</a:t>
            </a:r>
            <a:endParaRPr lang="en-US" sz="1900" dirty="0">
              <a:effectLst/>
              <a:latin typeface="Calibri" panose="020F0502020204030204" pitchFamily="34"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1900" dirty="0">
                <a:solidFill>
                  <a:srgbClr val="000000"/>
                </a:solidFill>
                <a:effectLst/>
                <a:latin typeface="Calibri" panose="020F0502020204030204" pitchFamily="34" charset="0"/>
                <a:ea typeface="Calibri" panose="020F0502020204030204" pitchFamily="34" charset="0"/>
              </a:rPr>
              <a:t>Approver (cannot be the same person who places the order</a:t>
            </a:r>
            <a:r>
              <a:rPr lang="en-US" sz="1900" i="1" dirty="0">
                <a:solidFill>
                  <a:srgbClr val="000000"/>
                </a:solidFill>
                <a:effectLst/>
                <a:latin typeface="Calibri" panose="020F0502020204030204" pitchFamily="34" charset="0"/>
                <a:ea typeface="Calibri" panose="020F0502020204030204" pitchFamily="34" charset="0"/>
              </a:rPr>
              <a:t> and</a:t>
            </a:r>
            <a:r>
              <a:rPr lang="en-US" sz="1900" dirty="0">
                <a:solidFill>
                  <a:srgbClr val="000000"/>
                </a:solidFill>
                <a:effectLst/>
                <a:latin typeface="Calibri" panose="020F0502020204030204" pitchFamily="34" charset="0"/>
                <a:ea typeface="Calibri" panose="020F0502020204030204" pitchFamily="34" charset="0"/>
              </a:rPr>
              <a:t> must follow Delegation of Authority)</a:t>
            </a:r>
            <a:endParaRPr lang="en-US" sz="1900" dirty="0">
              <a:effectLst/>
              <a:latin typeface="Calibri" panose="020F0502020204030204" pitchFamily="34"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1900" dirty="0">
                <a:solidFill>
                  <a:srgbClr val="000000"/>
                </a:solidFill>
                <a:effectLst/>
                <a:latin typeface="Calibri" panose="020F0502020204030204" pitchFamily="34" charset="0"/>
                <a:ea typeface="Calibri" panose="020F0502020204030204" pitchFamily="34" charset="0"/>
              </a:rPr>
              <a:t>List of attendees (either attach a list or the email invite/flyer which has names of attendees) </a:t>
            </a:r>
            <a:endParaRPr lang="en-US" sz="1900" dirty="0">
              <a:effectLst/>
              <a:latin typeface="Calibri" panose="020F0502020204030204" pitchFamily="34"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1900" dirty="0">
                <a:solidFill>
                  <a:srgbClr val="000000"/>
                </a:solidFill>
                <a:effectLst/>
                <a:latin typeface="Calibri" panose="020F0502020204030204" pitchFamily="34" charset="0"/>
                <a:ea typeface="Calibri" panose="020F0502020204030204" pitchFamily="34" charset="0"/>
              </a:rPr>
              <a:t>List of attendees (either attach a list or a flyer of the event with names of attendees)</a:t>
            </a:r>
            <a:endParaRPr lang="en-US" sz="1900" dirty="0">
              <a:effectLst/>
              <a:latin typeface="Calibri" panose="020F0502020204030204" pitchFamily="34"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1900" dirty="0">
                <a:solidFill>
                  <a:srgbClr val="000000"/>
                </a:solidFill>
                <a:effectLst/>
                <a:latin typeface="Calibri" panose="020F0502020204030204" pitchFamily="34" charset="0"/>
                <a:ea typeface="Calibri" panose="020F0502020204030204" pitchFamily="34" charset="0"/>
              </a:rPr>
              <a:t>List of attendees - either key into system or attach list (or a flyer of the event) with attendee information</a:t>
            </a:r>
          </a:p>
          <a:p>
            <a:pPr marL="514350" marR="0" indent="-285750">
              <a:lnSpc>
                <a:spcPct val="107000"/>
              </a:lnSpc>
              <a:spcBef>
                <a:spcPts val="0"/>
              </a:spcBef>
              <a:spcAft>
                <a:spcPts val="0"/>
              </a:spcAft>
              <a:buFont typeface="Arial" panose="020B0604020202020204" pitchFamily="34" charset="0"/>
              <a:buChar char="•"/>
            </a:pPr>
            <a:r>
              <a:rPr lang="en-US" sz="1900" dirty="0">
                <a:solidFill>
                  <a:srgbClr val="000000"/>
                </a:solidFill>
                <a:latin typeface="Calibri" panose="020F0502020204030204" pitchFamily="34" charset="0"/>
                <a:ea typeface="Calibri" panose="020F0502020204030204" pitchFamily="34" charset="0"/>
              </a:rPr>
              <a:t>Hospitality </a:t>
            </a:r>
            <a:r>
              <a:rPr lang="en-US" sz="1900">
                <a:solidFill>
                  <a:srgbClr val="000000"/>
                </a:solidFill>
                <a:latin typeface="Calibri" panose="020F0502020204030204" pitchFamily="34" charset="0"/>
                <a:ea typeface="Calibri" panose="020F0502020204030204" pitchFamily="34" charset="0"/>
              </a:rPr>
              <a:t>Justification Form will </a:t>
            </a:r>
            <a:r>
              <a:rPr lang="en-US" sz="1900" dirty="0">
                <a:solidFill>
                  <a:srgbClr val="000000"/>
                </a:solidFill>
                <a:latin typeface="Calibri" panose="020F0502020204030204" pitchFamily="34" charset="0"/>
                <a:ea typeface="Calibri" panose="020F0502020204030204" pitchFamily="34" charset="0"/>
              </a:rPr>
              <a:t>also need to be attached</a:t>
            </a:r>
            <a:endParaRPr lang="en-US" sz="1900" dirty="0">
              <a:effectLst/>
              <a:latin typeface="Calibri" panose="020F0502020204030204" pitchFamily="34" charset="0"/>
              <a:ea typeface="Calibri" panose="020F0502020204030204" pitchFamily="34" charset="0"/>
            </a:endParaRPr>
          </a:p>
          <a:p>
            <a:endParaRPr lang="en-US" dirty="0"/>
          </a:p>
          <a:p>
            <a:pPr marL="228600" marR="0">
              <a:lnSpc>
                <a:spcPct val="107000"/>
              </a:lnSpc>
              <a:spcBef>
                <a:spcPts val="0"/>
              </a:spcBef>
              <a:spcAft>
                <a:spcPts val="800"/>
              </a:spcAft>
            </a:pPr>
            <a:r>
              <a:rPr lang="en-US" sz="2000" i="1" dirty="0">
                <a:effectLst/>
                <a:latin typeface="Calibri" panose="020F0502020204030204" pitchFamily="34" charset="0"/>
                <a:ea typeface="Calibri" panose="020F0502020204030204" pitchFamily="34" charset="0"/>
              </a:rPr>
              <a:t>Note: It is important that the information entered is accurate to avoid processing delays.</a:t>
            </a:r>
          </a:p>
          <a:p>
            <a:pPr marL="228600" marR="0">
              <a:lnSpc>
                <a:spcPct val="107000"/>
              </a:lnSpc>
              <a:spcBef>
                <a:spcPts val="0"/>
              </a:spcBef>
              <a:spcAft>
                <a:spcPts val="800"/>
              </a:spcAft>
            </a:pPr>
            <a:endParaRPr lang="en-US" sz="1500" i="1"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rPr>
              <a:t>The Chartwells Pioneer Catering system will automatically route the catering request to the approver. Upon approval, Chartwells will begin to work with the department on the event.</a:t>
            </a:r>
          </a:p>
          <a:p>
            <a:endParaRPr lang="en-US" dirty="0"/>
          </a:p>
        </p:txBody>
      </p:sp>
    </p:spTree>
    <p:extLst>
      <p:ext uri="{BB962C8B-B14F-4D97-AF65-F5344CB8AC3E}">
        <p14:creationId xmlns:p14="http://schemas.microsoft.com/office/powerpoint/2010/main" val="170172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486561"/>
            <a:ext cx="11009153" cy="4008661"/>
          </a:xfrm>
          <a:prstGeom prst="rect">
            <a:avLst/>
          </a:prstGeom>
          <a:noFill/>
        </p:spPr>
        <p:txBody>
          <a:bodyPr wrap="square" rtlCol="0">
            <a:spAutoFit/>
          </a:bodyPr>
          <a:lstStyle/>
          <a:p>
            <a:r>
              <a:rPr lang="en-US" sz="3000" b="1" u="sng" dirty="0"/>
              <a:t>AP Process</a:t>
            </a:r>
          </a:p>
          <a:p>
            <a:endParaRPr lang="en-US" sz="3000" u="sng" dirty="0"/>
          </a:p>
          <a:p>
            <a:endParaRPr lang="en-US" sz="1400" dirty="0"/>
          </a:p>
          <a:p>
            <a:pPr marL="542925" marR="0" indent="-285750">
              <a:lnSpc>
                <a:spcPct val="107000"/>
              </a:lnSpc>
              <a:spcBef>
                <a:spcPts val="0"/>
              </a:spcBef>
              <a:spcAft>
                <a:spcPts val="0"/>
              </a:spcAft>
              <a:buFont typeface="Arial" panose="020B0604020202020204" pitchFamily="34" charset="0"/>
              <a:buChar char="•"/>
            </a:pPr>
            <a:r>
              <a:rPr lang="en-US" sz="2300" dirty="0">
                <a:solidFill>
                  <a:srgbClr val="000000"/>
                </a:solidFill>
                <a:effectLst/>
                <a:latin typeface="Calibri" panose="020F0502020204030204" pitchFamily="34" charset="0"/>
                <a:ea typeface="Calibri" panose="020F0502020204030204" pitchFamily="34" charset="0"/>
              </a:rPr>
              <a:t>After the catering event, the approved invoice will be electronically submitted to AP.</a:t>
            </a:r>
          </a:p>
          <a:p>
            <a:pPr marL="542925" marR="0" indent="-285750">
              <a:lnSpc>
                <a:spcPct val="107000"/>
              </a:lnSpc>
              <a:spcBef>
                <a:spcPts val="0"/>
              </a:spcBef>
              <a:spcAft>
                <a:spcPts val="0"/>
              </a:spcAft>
              <a:buFont typeface="Arial" panose="020B0604020202020204" pitchFamily="34" charset="0"/>
              <a:buChar char="•"/>
            </a:pPr>
            <a:r>
              <a:rPr lang="en-US" sz="2300" dirty="0">
                <a:solidFill>
                  <a:srgbClr val="000000"/>
                </a:solidFill>
                <a:effectLst/>
                <a:latin typeface="Calibri" panose="020F0502020204030204" pitchFamily="34" charset="0"/>
                <a:ea typeface="Calibri" panose="020F0502020204030204" pitchFamily="34" charset="0"/>
              </a:rPr>
              <a:t>AP will review the </a:t>
            </a:r>
            <a:r>
              <a:rPr lang="en-US" sz="2300" dirty="0" err="1">
                <a:solidFill>
                  <a:srgbClr val="000000"/>
                </a:solidFill>
                <a:effectLst/>
                <a:latin typeface="Calibri" panose="020F0502020204030204" pitchFamily="34" charset="0"/>
                <a:ea typeface="Calibri" panose="020F0502020204030204" pitchFamily="34" charset="0"/>
              </a:rPr>
              <a:t>chartfield</a:t>
            </a:r>
            <a:r>
              <a:rPr lang="en-US" sz="2300" dirty="0">
                <a:solidFill>
                  <a:srgbClr val="000000"/>
                </a:solidFill>
                <a:effectLst/>
                <a:latin typeface="Calibri" panose="020F0502020204030204" pitchFamily="34" charset="0"/>
                <a:ea typeface="Calibri" panose="020F0502020204030204" pitchFamily="34" charset="0"/>
              </a:rPr>
              <a:t> string, approver name and attendee information.  </a:t>
            </a:r>
          </a:p>
          <a:p>
            <a:pPr marL="542925" marR="0" indent="-285750">
              <a:lnSpc>
                <a:spcPct val="107000"/>
              </a:lnSpc>
              <a:spcBef>
                <a:spcPts val="0"/>
              </a:spcBef>
              <a:spcAft>
                <a:spcPts val="800"/>
              </a:spcAft>
              <a:buFont typeface="Arial" panose="020B0604020202020204" pitchFamily="34" charset="0"/>
              <a:buChar char="•"/>
            </a:pPr>
            <a:r>
              <a:rPr lang="en-US" sz="2300" dirty="0">
                <a:solidFill>
                  <a:srgbClr val="000000"/>
                </a:solidFill>
                <a:effectLst/>
                <a:latin typeface="Calibri" panose="020F0502020204030204" pitchFamily="34" charset="0"/>
                <a:ea typeface="Calibri" panose="020F0502020204030204" pitchFamily="34" charset="0"/>
              </a:rPr>
              <a:t>AP will process the catering invoices after a three-day waiting period.</a:t>
            </a:r>
            <a:endParaRPr lang="en-US" sz="2300" dirty="0">
              <a:effectLst/>
              <a:latin typeface="Calibri" panose="020F0502020204030204" pitchFamily="34" charset="0"/>
              <a:ea typeface="Calibri" panose="020F0502020204030204" pitchFamily="34" charset="0"/>
            </a:endParaRPr>
          </a:p>
          <a:p>
            <a:endParaRPr lang="en-US" dirty="0"/>
          </a:p>
          <a:p>
            <a:endParaRPr lang="en-US" dirty="0"/>
          </a:p>
          <a:p>
            <a:r>
              <a:rPr lang="en-US" sz="2300" dirty="0">
                <a:effectLst/>
                <a:latin typeface="Calibri" panose="020F0502020204030204" pitchFamily="34" charset="0"/>
                <a:ea typeface="Calibri" panose="020F0502020204030204" pitchFamily="34" charset="0"/>
              </a:rPr>
              <a:t>With this new process, there is no longer a need to route a </a:t>
            </a:r>
            <a:r>
              <a:rPr lang="en-US" sz="2300" b="1" dirty="0">
                <a:effectLst/>
                <a:latin typeface="Calibri" panose="020F0502020204030204" pitchFamily="34" charset="0"/>
                <a:ea typeface="Calibri" panose="020F0502020204030204" pitchFamily="34" charset="0"/>
              </a:rPr>
              <a:t>printed</a:t>
            </a:r>
            <a:r>
              <a:rPr lang="en-US" sz="2300" dirty="0">
                <a:effectLst/>
                <a:latin typeface="Calibri" panose="020F0502020204030204" pitchFamily="34" charset="0"/>
                <a:ea typeface="Calibri" panose="020F0502020204030204" pitchFamily="34" charset="0"/>
              </a:rPr>
              <a:t> catering invoice to the originating campus department.</a:t>
            </a:r>
          </a:p>
          <a:p>
            <a:endParaRPr lang="en-US" dirty="0"/>
          </a:p>
        </p:txBody>
      </p:sp>
    </p:spTree>
    <p:extLst>
      <p:ext uri="{BB962C8B-B14F-4D97-AF65-F5344CB8AC3E}">
        <p14:creationId xmlns:p14="http://schemas.microsoft.com/office/powerpoint/2010/main" val="144127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480757"/>
            <a:ext cx="11009153" cy="5896486"/>
          </a:xfrm>
          <a:prstGeom prst="rect">
            <a:avLst/>
          </a:prstGeom>
          <a:noFill/>
        </p:spPr>
        <p:txBody>
          <a:bodyPr wrap="square" rtlCol="0">
            <a:spAutoFit/>
          </a:bodyPr>
          <a:lstStyle/>
          <a:p>
            <a:r>
              <a:rPr lang="en-US" sz="3000" b="1" u="sng" dirty="0"/>
              <a:t>If an Invoice Needs to be Revised</a:t>
            </a:r>
          </a:p>
          <a:p>
            <a:endParaRPr lang="en-US" sz="3000" u="sng" dirty="0"/>
          </a:p>
          <a:p>
            <a:pPr marL="514350" marR="0" indent="-285750">
              <a:lnSpc>
                <a:spcPct val="107000"/>
              </a:lnSpc>
              <a:spcBef>
                <a:spcPts val="0"/>
              </a:spcBef>
              <a:spcAft>
                <a:spcPts val="0"/>
              </a:spcAft>
              <a:buFont typeface="Arial" panose="020B0604020202020204" pitchFamily="34" charset="0"/>
              <a:buChar char="•"/>
            </a:pPr>
            <a:r>
              <a:rPr lang="en-US" sz="2200" dirty="0">
                <a:solidFill>
                  <a:srgbClr val="000000"/>
                </a:solidFill>
                <a:effectLst/>
                <a:latin typeface="Calibri" panose="020F0502020204030204" pitchFamily="34" charset="0"/>
                <a:ea typeface="Calibri" panose="020F0502020204030204" pitchFamily="34" charset="0"/>
              </a:rPr>
              <a:t>Department must notify AP within three business days after the event to pull the invoice. </a:t>
            </a:r>
          </a:p>
          <a:p>
            <a:pPr marL="514350" marR="0" indent="-285750">
              <a:lnSpc>
                <a:spcPct val="107000"/>
              </a:lnSpc>
              <a:spcBef>
                <a:spcPts val="0"/>
              </a:spcBef>
              <a:spcAft>
                <a:spcPts val="0"/>
              </a:spcAft>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200" dirty="0">
                <a:solidFill>
                  <a:srgbClr val="000000"/>
                </a:solidFill>
                <a:effectLst/>
                <a:latin typeface="Calibri" panose="020F0502020204030204" pitchFamily="34" charset="0"/>
                <a:ea typeface="Calibri" panose="020F0502020204030204" pitchFamily="34" charset="0"/>
              </a:rPr>
              <a:t>Department must immediately contact Chartwells so that an updated invoice can be issued. </a:t>
            </a:r>
            <a:endParaRPr lang="en-US" sz="2200" dirty="0">
              <a:effectLst/>
              <a:latin typeface="Calibri" panose="020F0502020204030204" pitchFamily="34" charset="0"/>
              <a:ea typeface="Calibri" panose="020F0502020204030204" pitchFamily="34" charset="0"/>
            </a:endParaRPr>
          </a:p>
          <a:p>
            <a:pPr marL="1200150" lvl="2" indent="-285750">
              <a:buFont typeface="Courier New" panose="02070309020205020404" pitchFamily="49" charset="0"/>
              <a:buChar char="o"/>
            </a:pPr>
            <a:r>
              <a:rPr lang="en-US" sz="2200" dirty="0">
                <a:solidFill>
                  <a:srgbClr val="000000"/>
                </a:solidFill>
                <a:effectLst/>
                <a:latin typeface="Calibri" panose="020F0502020204030204" pitchFamily="34" charset="0"/>
                <a:ea typeface="Calibri" panose="020F0502020204030204" pitchFamily="34" charset="0"/>
              </a:rPr>
              <a:t>In this case, the updated invoice will be routed manually to the campus department. The campus department will need to record the </a:t>
            </a:r>
            <a:r>
              <a:rPr lang="en-US" sz="2200" dirty="0" err="1">
                <a:solidFill>
                  <a:srgbClr val="000000"/>
                </a:solidFill>
                <a:effectLst/>
                <a:latin typeface="Calibri" panose="020F0502020204030204" pitchFamily="34" charset="0"/>
                <a:ea typeface="Calibri" panose="020F0502020204030204" pitchFamily="34" charset="0"/>
              </a:rPr>
              <a:t>chartfield</a:t>
            </a:r>
            <a:r>
              <a:rPr lang="en-US" sz="2200" dirty="0">
                <a:solidFill>
                  <a:srgbClr val="000000"/>
                </a:solidFill>
                <a:effectLst/>
                <a:latin typeface="Calibri" panose="020F0502020204030204" pitchFamily="34" charset="0"/>
                <a:ea typeface="Calibri" panose="020F0502020204030204" pitchFamily="34" charset="0"/>
              </a:rPr>
              <a:t> string on the paper invoice, approve the invoice and attach the attendee information and send to AP Department for payment processing.</a:t>
            </a:r>
            <a:endParaRPr lang="en-US" sz="2200" dirty="0">
              <a:effectLst/>
              <a:latin typeface="Calibri" panose="020F0502020204030204" pitchFamily="34" charset="0"/>
              <a:ea typeface="Calibri" panose="020F0502020204030204" pitchFamily="34" charset="0"/>
            </a:endParaRPr>
          </a:p>
          <a:p>
            <a:endParaRPr lang="en-US" dirty="0"/>
          </a:p>
          <a:p>
            <a:endParaRPr lang="en-US" dirty="0"/>
          </a:p>
          <a:p>
            <a:pPr algn="ctr"/>
            <a:r>
              <a:rPr lang="en-US" sz="2100" dirty="0">
                <a:effectLst/>
                <a:latin typeface="Calibri" panose="020F0502020204030204" pitchFamily="34" charset="0"/>
                <a:ea typeface="Calibri" panose="020F0502020204030204" pitchFamily="34" charset="0"/>
              </a:rPr>
              <a:t>If you have any questions, please contact </a:t>
            </a:r>
          </a:p>
          <a:p>
            <a:pPr algn="ctr"/>
            <a:r>
              <a:rPr lang="en-US" sz="2100" dirty="0">
                <a:effectLst/>
                <a:latin typeface="Calibri" panose="020F0502020204030204" pitchFamily="34" charset="0"/>
                <a:ea typeface="Calibri" panose="020F0502020204030204" pitchFamily="34" charset="0"/>
              </a:rPr>
              <a:t>Martin Castillo, Associate Vice President, Campus Life at 5-3601 </a:t>
            </a:r>
          </a:p>
          <a:p>
            <a:pPr algn="ctr"/>
            <a:r>
              <a:rPr lang="en-US" sz="2100" dirty="0">
                <a:effectLst/>
                <a:latin typeface="Calibri" panose="020F0502020204030204" pitchFamily="34" charset="0"/>
                <a:ea typeface="Calibri" panose="020F0502020204030204" pitchFamily="34" charset="0"/>
              </a:rPr>
              <a:t>or Mark Almeida at 5-4376.</a:t>
            </a:r>
          </a:p>
          <a:p>
            <a:endParaRPr lang="en-US" dirty="0"/>
          </a:p>
          <a:p>
            <a:endParaRPr lang="en-US" dirty="0"/>
          </a:p>
        </p:txBody>
      </p:sp>
    </p:spTree>
    <p:extLst>
      <p:ext uri="{BB962C8B-B14F-4D97-AF65-F5344CB8AC3E}">
        <p14:creationId xmlns:p14="http://schemas.microsoft.com/office/powerpoint/2010/main" val="278576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201336"/>
            <a:ext cx="11009153" cy="3667992"/>
          </a:xfrm>
          <a:prstGeom prst="rect">
            <a:avLst/>
          </a:prstGeom>
          <a:noFill/>
        </p:spPr>
        <p:txBody>
          <a:bodyPr wrap="square" rtlCol="0">
            <a:spAutoFit/>
          </a:bodyPr>
          <a:lstStyle/>
          <a:p>
            <a:r>
              <a:rPr lang="en-US" sz="3000" b="1" u="sng" dirty="0"/>
              <a:t>Grant Fund Process</a:t>
            </a:r>
          </a:p>
          <a:p>
            <a:endParaRPr lang="en-US" sz="1500" u="sng"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The PI and ORSP approvals are only for orders charged against grant funds.  The grant funds are the funds that start with a "W", accompanied by a 6-digit project code that also starts with a "W".  The form should include the approval email addresses from: (1) the department's approver who has delegation of fiscal authority; (2) the PI who oversees the fund, and (3) ORSP (Jennifer Cabrejas).  The order placer would be able to get this information from their department's budget person.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Here's a sample of a correct order for a grant fund:</a:t>
            </a:r>
          </a:p>
          <a:p>
            <a:pPr marL="228600" marR="0">
              <a:lnSpc>
                <a:spcPct val="107000"/>
              </a:lnSpc>
              <a:spcBef>
                <a:spcPts val="0"/>
              </a:spcBef>
              <a:spcAft>
                <a:spcPts val="0"/>
              </a:spcAft>
            </a:pPr>
            <a:endParaRPr lang="en-US" sz="2100" dirty="0">
              <a:effectLst/>
              <a:latin typeface="Calibri" panose="020F0502020204030204" pitchFamily="34" charset="0"/>
              <a:ea typeface="Calibri" panose="020F0502020204030204" pitchFamily="34" charset="0"/>
            </a:endParaRPr>
          </a:p>
          <a:p>
            <a:endParaRPr lang="en-US" dirty="0"/>
          </a:p>
          <a:p>
            <a:endParaRPr lang="en-US" dirty="0"/>
          </a:p>
        </p:txBody>
      </p:sp>
      <p:pic>
        <p:nvPicPr>
          <p:cNvPr id="4" name="Picture 3">
            <a:extLst>
              <a:ext uri="{FF2B5EF4-FFF2-40B4-BE49-F238E27FC236}">
                <a16:creationId xmlns:a16="http://schemas.microsoft.com/office/drawing/2014/main" id="{FC773611-23D5-4674-BE09-108EC6BD25EE}"/>
              </a:ext>
            </a:extLst>
          </p:cNvPr>
          <p:cNvPicPr>
            <a:picLocks noChangeAspect="1"/>
          </p:cNvPicPr>
          <p:nvPr/>
        </p:nvPicPr>
        <p:blipFill>
          <a:blip r:embed="rId2"/>
          <a:stretch>
            <a:fillRect/>
          </a:stretch>
        </p:blipFill>
        <p:spPr>
          <a:xfrm>
            <a:off x="5502840" y="2554710"/>
            <a:ext cx="5246590" cy="4026453"/>
          </a:xfrm>
          <a:prstGeom prst="rect">
            <a:avLst/>
          </a:prstGeom>
        </p:spPr>
      </p:pic>
    </p:spTree>
    <p:extLst>
      <p:ext uri="{BB962C8B-B14F-4D97-AF65-F5344CB8AC3E}">
        <p14:creationId xmlns:p14="http://schemas.microsoft.com/office/powerpoint/2010/main" val="249419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9FC78C-4D61-48FB-937E-E09824B5742B}"/>
              </a:ext>
            </a:extLst>
          </p:cNvPr>
          <p:cNvPicPr>
            <a:picLocks noChangeAspect="1"/>
          </p:cNvPicPr>
          <p:nvPr/>
        </p:nvPicPr>
        <p:blipFill>
          <a:blip r:embed="rId2"/>
          <a:stretch>
            <a:fillRect/>
          </a:stretch>
        </p:blipFill>
        <p:spPr>
          <a:xfrm>
            <a:off x="1754180" y="130233"/>
            <a:ext cx="8683639" cy="6597534"/>
          </a:xfrm>
          <a:prstGeom prst="rect">
            <a:avLst/>
          </a:prstGeom>
        </p:spPr>
      </p:pic>
    </p:spTree>
    <p:extLst>
      <p:ext uri="{BB962C8B-B14F-4D97-AF65-F5344CB8AC3E}">
        <p14:creationId xmlns:p14="http://schemas.microsoft.com/office/powerpoint/2010/main" val="16797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D076B-F927-170F-2A55-13856E9C0FB0}"/>
              </a:ext>
            </a:extLst>
          </p:cNvPr>
          <p:cNvSpPr>
            <a:spLocks noGrp="1"/>
          </p:cNvSpPr>
          <p:nvPr>
            <p:ph idx="1"/>
          </p:nvPr>
        </p:nvSpPr>
        <p:spPr/>
        <p:txBody>
          <a:bodyPr/>
          <a:lstStyle/>
          <a:p>
            <a:pPr marL="109728" indent="0">
              <a:buNone/>
            </a:pPr>
            <a:endParaRPr lang="en-US" dirty="0"/>
          </a:p>
          <a:p>
            <a:endParaRPr lang="en-US" dirty="0"/>
          </a:p>
        </p:txBody>
      </p:sp>
      <p:sp>
        <p:nvSpPr>
          <p:cNvPr id="3" name="Title 2">
            <a:extLst>
              <a:ext uri="{FF2B5EF4-FFF2-40B4-BE49-F238E27FC236}">
                <a16:creationId xmlns:a16="http://schemas.microsoft.com/office/drawing/2014/main" id="{B496D103-362E-8FE3-1FA8-F367E1FFCBD8}"/>
              </a:ext>
            </a:extLst>
          </p:cNvPr>
          <p:cNvSpPr>
            <a:spLocks noGrp="1"/>
          </p:cNvSpPr>
          <p:nvPr>
            <p:ph type="title"/>
          </p:nvPr>
        </p:nvSpPr>
        <p:spPr>
          <a:xfrm>
            <a:off x="609600" y="274638"/>
            <a:ext cx="10972800" cy="2426229"/>
          </a:xfrm>
        </p:spPr>
        <p:txBody>
          <a:bodyPr>
            <a:normAutofit/>
          </a:bodyPr>
          <a:lstStyle/>
          <a:p>
            <a:r>
              <a:rPr lang="en-US" dirty="0"/>
              <a:t>QUESTIONS??</a:t>
            </a:r>
            <a:br>
              <a:rPr lang="en-US" dirty="0"/>
            </a:br>
            <a:endParaRPr lang="en-US" dirty="0"/>
          </a:p>
        </p:txBody>
      </p:sp>
      <p:pic>
        <p:nvPicPr>
          <p:cNvPr id="5" name="Picture 4" descr="Question mark against red wall">
            <a:extLst>
              <a:ext uri="{FF2B5EF4-FFF2-40B4-BE49-F238E27FC236}">
                <a16:creationId xmlns:a16="http://schemas.microsoft.com/office/drawing/2014/main" id="{17D3BC62-3974-470D-85DF-97BA29601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667" y="2508032"/>
            <a:ext cx="5267062" cy="3183898"/>
          </a:xfrm>
          <a:prstGeom prst="rect">
            <a:avLst/>
          </a:prstGeom>
        </p:spPr>
      </p:pic>
    </p:spTree>
    <p:extLst>
      <p:ext uri="{BB962C8B-B14F-4D97-AF65-F5344CB8AC3E}">
        <p14:creationId xmlns:p14="http://schemas.microsoft.com/office/powerpoint/2010/main" val="236707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FD468-8F5B-4AE6-B045-523AD8B08643}"/>
              </a:ext>
            </a:extLst>
          </p:cNvPr>
          <p:cNvSpPr>
            <a:spLocks noGrp="1"/>
          </p:cNvSpPr>
          <p:nvPr>
            <p:ph idx="1"/>
          </p:nvPr>
        </p:nvSpPr>
        <p:spPr>
          <a:xfrm>
            <a:off x="609600" y="1389050"/>
            <a:ext cx="10972800" cy="4525963"/>
          </a:xfrm>
        </p:spPr>
        <p:txBody>
          <a:bodyPr>
            <a:normAutofit fontScale="77500" lnSpcReduction="20000"/>
          </a:bodyPr>
          <a:lstStyle/>
          <a:p>
            <a:pPr lvl="0">
              <a:lnSpc>
                <a:spcPct val="107000"/>
              </a:lnSpc>
              <a:spcBef>
                <a:spcPts val="0"/>
              </a:spcBef>
              <a:buClr>
                <a:srgbClr val="AD0101"/>
              </a:buClr>
              <a:buFont typeface="Wingdings" panose="05000000000000000000" pitchFamily="2" charset="2"/>
              <a:buChar char="Ø"/>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Welcome – Maureen Pasag, Associate VP, Financial Services</a:t>
            </a:r>
          </a:p>
          <a:p>
            <a:pPr lvl="0">
              <a:lnSpc>
                <a:spcPct val="107000"/>
              </a:lnSpc>
              <a:spcBef>
                <a:spcPts val="0"/>
              </a:spcBef>
              <a:buClr>
                <a:srgbClr val="AD0101"/>
              </a:buClr>
              <a:buFont typeface="Wingdings" panose="05000000000000000000" pitchFamily="2" charset="2"/>
              <a:buChar char="Ø"/>
            </a:pP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Topics</a:t>
            </a:r>
          </a:p>
          <a:p>
            <a:pPr marL="685800" lvl="1">
              <a:lnSpc>
                <a:spcPct val="107000"/>
              </a:lnSpc>
              <a:spcBef>
                <a:spcPts val="0"/>
              </a:spcBef>
              <a:buClrTx/>
              <a:buFont typeface="Arial" panose="020B0604020202020204" pitchFamily="34" charset="0"/>
              <a:buChar char="•"/>
            </a:pPr>
            <a:r>
              <a:rPr lang="en-US"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Hospitality Policy</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 Sai Vang, Director Procurement Services </a:t>
            </a:r>
          </a:p>
          <a:p>
            <a:pPr marL="457200" lvl="1" indent="0">
              <a:lnSpc>
                <a:spcPct val="107000"/>
              </a:lnSpc>
              <a:spcBef>
                <a:spcPts val="0"/>
              </a:spcBef>
              <a:buClrTx/>
              <a:buNone/>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Tammy Heard, Accounts Payable Technician II</a:t>
            </a:r>
          </a:p>
          <a:p>
            <a:pPr marL="457200" lvl="1" indent="0">
              <a:lnSpc>
                <a:spcPct val="107000"/>
              </a:lnSpc>
              <a:spcBef>
                <a:spcPts val="0"/>
              </a:spcBef>
              <a:buClrTx/>
              <a:buNone/>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r>
              <a:rPr lang="en-US"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Chartwells Catering</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 Paul Chan, Sr Catering Director</a:t>
            </a: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r>
              <a:rPr lang="en-US"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Assessment Management Process</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 Tom Poon, AVP Risk </a:t>
            </a:r>
            <a:r>
              <a:rPr lang="en-US"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Mgmt</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&amp; Internal Control</a:t>
            </a:r>
          </a:p>
          <a:p>
            <a:pPr marL="457200" lvl="1" indent="0">
              <a:lnSpc>
                <a:spcPct val="107000"/>
              </a:lnSpc>
              <a:spcBef>
                <a:spcPts val="0"/>
              </a:spcBef>
              <a:buClrTx/>
              <a:buNone/>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Gene Lim, Deputy Chief Information Officer</a:t>
            </a: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Announcements</a:t>
            </a:r>
          </a:p>
          <a:p>
            <a:pPr marL="685800" lvl="1">
              <a:lnSpc>
                <a:spcPct val="107000"/>
              </a:lnSpc>
              <a:spcBef>
                <a:spcPts val="0"/>
              </a:spcBef>
              <a:buClrTx/>
              <a:buFont typeface="Arial" panose="020B0604020202020204" pitchFamily="34" charset="0"/>
              <a:buChar cha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“Virtual Terminal” Payments – Aaron Ledesma, Assoc. Director Student Financial Services</a:t>
            </a:r>
          </a:p>
          <a:p>
            <a:pPr marL="109728" lvl="0" indent="0">
              <a:lnSpc>
                <a:spcPct val="107000"/>
              </a:lnSpc>
              <a:spcBef>
                <a:spcPts val="0"/>
              </a:spcBef>
              <a:buClr>
                <a:srgbClr val="AD0101"/>
              </a:buClr>
              <a:buNone/>
            </a:pP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Closing – Maureen Pasag</a:t>
            </a: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139A318-5FDC-4E65-8365-DA8E90505961}"/>
              </a:ext>
            </a:extLst>
          </p:cNvPr>
          <p:cNvSpPr>
            <a:spLocks noGrp="1"/>
          </p:cNvSpPr>
          <p:nvPr>
            <p:ph type="title"/>
          </p:nvPr>
        </p:nvSpPr>
        <p:spPr>
          <a:xfrm>
            <a:off x="609600" y="274638"/>
            <a:ext cx="10972800" cy="992100"/>
          </a:xfrm>
        </p:spPr>
        <p:txBody>
          <a:bodyPr/>
          <a:lstStyle/>
          <a:p>
            <a:pPr algn="ctr"/>
            <a:r>
              <a:rPr lang="en-US" sz="4800" dirty="0">
                <a:solidFill>
                  <a:srgbClr val="303030"/>
                </a:solidFill>
              </a:rPr>
              <a:t>Agenda</a:t>
            </a:r>
            <a:endParaRPr lang="en-US" dirty="0"/>
          </a:p>
        </p:txBody>
      </p:sp>
    </p:spTree>
    <p:extLst>
      <p:ext uri="{BB962C8B-B14F-4D97-AF65-F5344CB8AC3E}">
        <p14:creationId xmlns:p14="http://schemas.microsoft.com/office/powerpoint/2010/main" val="398698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0;p1">
            <a:extLst>
              <a:ext uri="{FF2B5EF4-FFF2-40B4-BE49-F238E27FC236}">
                <a16:creationId xmlns:a16="http://schemas.microsoft.com/office/drawing/2014/main" id="{BFD9E353-ADCF-4DE8-8358-32E7818C6367}"/>
              </a:ext>
            </a:extLst>
          </p:cNvPr>
          <p:cNvGrpSpPr/>
          <p:nvPr/>
        </p:nvGrpSpPr>
        <p:grpSpPr>
          <a:xfrm>
            <a:off x="4934336" y="142612"/>
            <a:ext cx="1592299" cy="1510019"/>
            <a:chOff x="3429000" y="825166"/>
            <a:chExt cx="1977157" cy="2057304"/>
          </a:xfrm>
        </p:grpSpPr>
        <p:sp>
          <p:nvSpPr>
            <p:cNvPr id="3" name="Google Shape;111;p1">
              <a:extLst>
                <a:ext uri="{FF2B5EF4-FFF2-40B4-BE49-F238E27FC236}">
                  <a16:creationId xmlns:a16="http://schemas.microsoft.com/office/drawing/2014/main" id="{2E312860-B20F-47EE-B02E-AF60C2DC61D2}"/>
                </a:ext>
              </a:extLst>
            </p:cNvPr>
            <p:cNvSpPr/>
            <p:nvPr/>
          </p:nvSpPr>
          <p:spPr>
            <a:xfrm rot="-5400000">
              <a:off x="2871554" y="1972991"/>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FINANCE</a:t>
              </a:r>
            </a:p>
          </p:txBody>
        </p:sp>
        <p:pic>
          <p:nvPicPr>
            <p:cNvPr id="4" name="Google Shape;112;p1">
              <a:extLst>
                <a:ext uri="{FF2B5EF4-FFF2-40B4-BE49-F238E27FC236}">
                  <a16:creationId xmlns:a16="http://schemas.microsoft.com/office/drawing/2014/main" id="{7AF2F321-D238-411B-9970-32E8ECD7117F}"/>
                </a:ext>
              </a:extLst>
            </p:cNvPr>
            <p:cNvPicPr preferRelativeResize="0"/>
            <p:nvPr/>
          </p:nvPicPr>
          <p:blipFill rotWithShape="1">
            <a:blip r:embed="rId2">
              <a:alphaModFix/>
            </a:blip>
            <a:srcRect/>
            <a:stretch/>
          </p:blipFill>
          <p:spPr>
            <a:xfrm>
              <a:off x="3719780" y="1338473"/>
              <a:ext cx="1403945" cy="1543997"/>
            </a:xfrm>
            <a:prstGeom prst="rect">
              <a:avLst/>
            </a:prstGeom>
            <a:noFill/>
            <a:ln>
              <a:noFill/>
            </a:ln>
          </p:spPr>
        </p:pic>
        <p:sp>
          <p:nvSpPr>
            <p:cNvPr id="5" name="Google Shape;113;p1">
              <a:extLst>
                <a:ext uri="{FF2B5EF4-FFF2-40B4-BE49-F238E27FC236}">
                  <a16:creationId xmlns:a16="http://schemas.microsoft.com/office/drawing/2014/main" id="{BDE9504B-82A8-4D09-B096-1370B81546CD}"/>
                </a:ext>
              </a:extLst>
            </p:cNvPr>
            <p:cNvSpPr/>
            <p:nvPr/>
          </p:nvSpPr>
          <p:spPr>
            <a:xfrm rot="5400000">
              <a:off x="4586035" y="1979133"/>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INCLUDED</a:t>
              </a:r>
            </a:p>
          </p:txBody>
        </p:sp>
        <p:grpSp>
          <p:nvGrpSpPr>
            <p:cNvPr id="6" name="Google Shape;114;p1">
              <a:extLst>
                <a:ext uri="{FF2B5EF4-FFF2-40B4-BE49-F238E27FC236}">
                  <a16:creationId xmlns:a16="http://schemas.microsoft.com/office/drawing/2014/main" id="{C22E5A3F-691C-4DC3-B665-BAAE793A9295}"/>
                </a:ext>
              </a:extLst>
            </p:cNvPr>
            <p:cNvGrpSpPr/>
            <p:nvPr/>
          </p:nvGrpSpPr>
          <p:grpSpPr>
            <a:xfrm>
              <a:off x="3898675" y="825166"/>
              <a:ext cx="1072360" cy="660729"/>
              <a:chOff x="3898675" y="825166"/>
              <a:chExt cx="1072360" cy="660729"/>
            </a:xfrm>
          </p:grpSpPr>
          <p:grpSp>
            <p:nvGrpSpPr>
              <p:cNvPr id="7" name="Google Shape;115;p1">
                <a:extLst>
                  <a:ext uri="{FF2B5EF4-FFF2-40B4-BE49-F238E27FC236}">
                    <a16:creationId xmlns:a16="http://schemas.microsoft.com/office/drawing/2014/main" id="{1B801EC3-6181-4A78-9087-00E7EDAABB93}"/>
                  </a:ext>
                </a:extLst>
              </p:cNvPr>
              <p:cNvGrpSpPr/>
              <p:nvPr/>
            </p:nvGrpSpPr>
            <p:grpSpPr>
              <a:xfrm>
                <a:off x="4273287" y="997035"/>
                <a:ext cx="296929" cy="325170"/>
                <a:chOff x="4656708" y="3040460"/>
                <a:chExt cx="546500" cy="542498"/>
              </a:xfrm>
            </p:grpSpPr>
            <p:sp>
              <p:nvSpPr>
                <p:cNvPr id="10" name="Google Shape;116;p1">
                  <a:extLst>
                    <a:ext uri="{FF2B5EF4-FFF2-40B4-BE49-F238E27FC236}">
                      <a16:creationId xmlns:a16="http://schemas.microsoft.com/office/drawing/2014/main" id="{9C26AA26-00F0-43CD-8464-BEF7352E0EA4}"/>
                    </a:ext>
                  </a:extLst>
                </p:cNvPr>
                <p:cNvSpPr/>
                <p:nvPr/>
              </p:nvSpPr>
              <p:spPr>
                <a:xfrm>
                  <a:off x="4656708" y="3047999"/>
                  <a:ext cx="499206" cy="534959"/>
                </a:xfrm>
                <a:prstGeom prst="ellipse">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pic>
              <p:nvPicPr>
                <p:cNvPr id="11" name="Google Shape;117;p1" descr="Image result for POINTING FINGER">
                  <a:extLst>
                    <a:ext uri="{FF2B5EF4-FFF2-40B4-BE49-F238E27FC236}">
                      <a16:creationId xmlns:a16="http://schemas.microsoft.com/office/drawing/2014/main" id="{704C5326-F243-4FCD-AA9E-060070B631D4}"/>
                    </a:ext>
                  </a:extLst>
                </p:cNvPr>
                <p:cNvPicPr preferRelativeResize="0"/>
                <p:nvPr/>
              </p:nvPicPr>
              <p:blipFill rotWithShape="1">
                <a:blip r:embed="rId3">
                  <a:alphaModFix/>
                </a:blip>
                <a:srcRect/>
                <a:stretch/>
              </p:blipFill>
              <p:spPr>
                <a:xfrm>
                  <a:off x="4660710" y="3040460"/>
                  <a:ext cx="542498" cy="542498"/>
                </a:xfrm>
                <a:prstGeom prst="rect">
                  <a:avLst/>
                </a:prstGeom>
                <a:noFill/>
                <a:ln>
                  <a:noFill/>
                </a:ln>
              </p:spPr>
            </p:pic>
          </p:grpSp>
          <p:sp>
            <p:nvSpPr>
              <p:cNvPr id="8" name="Google Shape;118;p1">
                <a:extLst>
                  <a:ext uri="{FF2B5EF4-FFF2-40B4-BE49-F238E27FC236}">
                    <a16:creationId xmlns:a16="http://schemas.microsoft.com/office/drawing/2014/main" id="{E96A0882-789A-40EE-85AF-B67681479C47}"/>
                  </a:ext>
                </a:extLst>
              </p:cNvPr>
              <p:cNvSpPr txBox="1"/>
              <p:nvPr/>
            </p:nvSpPr>
            <p:spPr>
              <a:xfrm>
                <a:off x="3898675" y="825166"/>
                <a:ext cx="45557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119;p1">
                <a:extLst>
                  <a:ext uri="{FF2B5EF4-FFF2-40B4-BE49-F238E27FC236}">
                    <a16:creationId xmlns:a16="http://schemas.microsoft.com/office/drawing/2014/main" id="{55C2F5C8-7F8E-48E4-B8D8-054D8C8698EB}"/>
                  </a:ext>
                </a:extLst>
              </p:cNvPr>
              <p:cNvSpPr txBox="1"/>
              <p:nvPr/>
            </p:nvSpPr>
            <p:spPr>
              <a:xfrm>
                <a:off x="4481799" y="839564"/>
                <a:ext cx="4892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2" name="Rectangle 11">
            <a:extLst>
              <a:ext uri="{FF2B5EF4-FFF2-40B4-BE49-F238E27FC236}">
                <a16:creationId xmlns:a16="http://schemas.microsoft.com/office/drawing/2014/main" id="{6754BD3B-D98C-4C88-A9C1-3FE51257394C}"/>
              </a:ext>
            </a:extLst>
          </p:cNvPr>
          <p:cNvSpPr/>
          <p:nvPr/>
        </p:nvSpPr>
        <p:spPr>
          <a:xfrm>
            <a:off x="1478075" y="1916686"/>
            <a:ext cx="8709286" cy="3828505"/>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0" dirty="0">
                <a:solidFill>
                  <a:prstClr val="black"/>
                </a:solidFill>
                <a:latin typeface="Cambria Math" panose="02040503050406030204" pitchFamily="18" charset="0"/>
                <a:ea typeface="Cambria Math" panose="02040503050406030204" pitchFamily="18" charset="0"/>
              </a:rPr>
              <a:t>Asset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0" dirty="0">
                <a:solidFill>
                  <a:prstClr val="black"/>
                </a:solidFill>
                <a:latin typeface="Cambria Math" panose="02040503050406030204" pitchFamily="18" charset="0"/>
                <a:ea typeface="Cambria Math" panose="02040503050406030204" pitchFamily="18" charset="0"/>
              </a:rPr>
              <a:t>Process</a:t>
            </a:r>
            <a:endParaRPr lang="en-US" sz="2100" dirty="0">
              <a:solidFill>
                <a:prstClr val="black"/>
              </a:solidFill>
              <a:latin typeface="Cambria Math" panose="02040503050406030204" pitchFamily="18" charset="0"/>
              <a:ea typeface="Cambria Math"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Tom Poon &amp; Gene </a:t>
            </a:r>
            <a:r>
              <a:rPr lang="en-US" sz="2100" dirty="0">
                <a:solidFill>
                  <a:prstClr val="black"/>
                </a:solidFill>
                <a:latin typeface="Cambria Math" panose="02040503050406030204" pitchFamily="18" charset="0"/>
                <a:ea typeface="Cambria Math" panose="02040503050406030204" pitchFamily="18" charset="0"/>
              </a:rPr>
              <a:t>Lim</a:t>
            </a:r>
            <a:endParaRPr kumimoji="0" lang="en-US" sz="21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85381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480757"/>
            <a:ext cx="11009153" cy="5893921"/>
          </a:xfrm>
          <a:prstGeom prst="rect">
            <a:avLst/>
          </a:prstGeom>
          <a:noFill/>
        </p:spPr>
        <p:txBody>
          <a:bodyPr wrap="square" rtlCol="0">
            <a:spAutoFit/>
          </a:bodyPr>
          <a:lstStyle/>
          <a:p>
            <a:r>
              <a:rPr lang="en-US" sz="3000" b="1" u="sng" dirty="0"/>
              <a:t>Assets</a:t>
            </a:r>
          </a:p>
          <a:p>
            <a:endParaRPr lang="en-US" sz="2000" u="sng" dirty="0"/>
          </a:p>
          <a:p>
            <a:r>
              <a:rPr lang="en-US" sz="2100" b="0" i="0" u="none" strike="noStrike" dirty="0">
                <a:solidFill>
                  <a:srgbClr val="252525"/>
                </a:solidFill>
                <a:effectLst/>
                <a:latin typeface="Didact Gothic"/>
              </a:rPr>
              <a:t>In accordance with CSU Policy titled </a:t>
            </a:r>
            <a:r>
              <a:rPr lang="en-US" sz="2100" b="0" i="1" u="none" strike="noStrike" dirty="0">
                <a:solidFill>
                  <a:srgbClr val="252525"/>
                </a:solidFill>
                <a:effectLst/>
                <a:latin typeface="Didact Gothic"/>
              </a:rPr>
              <a:t>Administration of University Property</a:t>
            </a:r>
            <a:r>
              <a:rPr lang="en-US" sz="2100" b="0" i="0" u="none" strike="noStrike" dirty="0">
                <a:solidFill>
                  <a:srgbClr val="252525"/>
                </a:solidFill>
                <a:effectLst/>
                <a:latin typeface="Didact Gothic"/>
              </a:rPr>
              <a:t>, certain property that is used for Cal State East Bay business must be tagged, tracked and inventoried by Property and Asset Management office.</a:t>
            </a:r>
          </a:p>
          <a:p>
            <a:endParaRPr lang="en-US" sz="2100" dirty="0">
              <a:solidFill>
                <a:srgbClr val="252525"/>
              </a:solidFill>
              <a:latin typeface="Didact Gothic"/>
            </a:endParaRPr>
          </a:p>
          <a:p>
            <a:r>
              <a:rPr lang="en-US" sz="2100" b="0" i="0" u="none" strike="noStrike" dirty="0">
                <a:solidFill>
                  <a:srgbClr val="252525"/>
                </a:solidFill>
                <a:effectLst/>
                <a:latin typeface="Didact Gothic"/>
              </a:rPr>
              <a:t>Capitalized equipment</a:t>
            </a:r>
          </a:p>
          <a:p>
            <a:pPr marL="742950" lvl="1" indent="-285750">
              <a:buFont typeface="Arial" panose="020B0604020202020204" pitchFamily="34" charset="0"/>
              <a:buChar char="•"/>
            </a:pPr>
            <a:r>
              <a:rPr lang="en-US" sz="2100" b="0" i="0" u="none" strike="noStrike" dirty="0">
                <a:solidFill>
                  <a:srgbClr val="252525"/>
                </a:solidFill>
                <a:effectLst/>
                <a:latin typeface="Didact Gothic"/>
              </a:rPr>
              <a:t>Unit cost $5,000 or more</a:t>
            </a:r>
          </a:p>
          <a:p>
            <a:endParaRPr lang="en-US" sz="2100" dirty="0">
              <a:solidFill>
                <a:srgbClr val="252525"/>
              </a:solidFill>
              <a:latin typeface="Didact Gothic"/>
            </a:endParaRPr>
          </a:p>
          <a:p>
            <a:r>
              <a:rPr lang="en-US" sz="2100" b="0" i="0" u="none" strike="noStrike" dirty="0">
                <a:solidFill>
                  <a:srgbClr val="252525"/>
                </a:solidFill>
                <a:effectLst/>
                <a:latin typeface="Didact Gothic"/>
              </a:rPr>
              <a:t>Non-capitalized equipment (excluding computer devices)</a:t>
            </a:r>
          </a:p>
          <a:p>
            <a:pPr marL="742950" lvl="1" indent="-285750">
              <a:buFont typeface="Arial" panose="020B0604020202020204" pitchFamily="34" charset="0"/>
              <a:buChar char="•"/>
            </a:pPr>
            <a:r>
              <a:rPr lang="en-US" sz="2100" b="0" i="0" u="none" strike="noStrike" dirty="0">
                <a:solidFill>
                  <a:srgbClr val="252525"/>
                </a:solidFill>
                <a:effectLst/>
                <a:latin typeface="Didact Gothic"/>
              </a:rPr>
              <a:t>Unit cost $2,500 - $4,999</a:t>
            </a:r>
            <a:endParaRPr lang="en-US" sz="2100" b="0" dirty="0">
              <a:effectLst/>
            </a:endParaRPr>
          </a:p>
          <a:p>
            <a:pPr marL="742950" lvl="1" indent="-285750">
              <a:buFont typeface="Arial" panose="020B0604020202020204" pitchFamily="34" charset="0"/>
              <a:buChar char="•"/>
            </a:pPr>
            <a:r>
              <a:rPr lang="en-US" sz="2100" b="0" i="0" u="none" strike="noStrike" dirty="0">
                <a:solidFill>
                  <a:srgbClr val="252525"/>
                </a:solidFill>
                <a:effectLst/>
                <a:latin typeface="Didact Gothic"/>
              </a:rPr>
              <a:t>Easily subject to theft or loss</a:t>
            </a:r>
            <a:endParaRPr lang="en-US" sz="2100" b="0" dirty="0">
              <a:effectLst/>
            </a:endParaRPr>
          </a:p>
          <a:p>
            <a:pPr rtl="0">
              <a:spcBef>
                <a:spcPts val="0"/>
              </a:spcBef>
              <a:spcAft>
                <a:spcPts val="0"/>
              </a:spcAft>
            </a:pPr>
            <a:br>
              <a:rPr lang="en-US" sz="2100" dirty="0"/>
            </a:br>
            <a:r>
              <a:rPr lang="en-US" sz="2100" b="0" i="0" u="none" strike="noStrike" dirty="0">
                <a:solidFill>
                  <a:srgbClr val="252525"/>
                </a:solidFill>
                <a:effectLst/>
                <a:latin typeface="Didact Gothic"/>
              </a:rPr>
              <a:t>Computer devices, regardless of cost, are tagged, tracked and inventoried by Information Technology Solutions.</a:t>
            </a:r>
            <a:endParaRPr lang="en-US" sz="2100" b="0" dirty="0">
              <a:effectLst/>
            </a:endParaRPr>
          </a:p>
          <a:p>
            <a:br>
              <a:rPr lang="en-US" dirty="0"/>
            </a:br>
            <a:endParaRPr lang="en-US" dirty="0"/>
          </a:p>
          <a:p>
            <a:endParaRPr lang="en-US" dirty="0"/>
          </a:p>
        </p:txBody>
      </p:sp>
    </p:spTree>
    <p:extLst>
      <p:ext uri="{BB962C8B-B14F-4D97-AF65-F5344CB8AC3E}">
        <p14:creationId xmlns:p14="http://schemas.microsoft.com/office/powerpoint/2010/main" val="292484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480757"/>
            <a:ext cx="11009153" cy="3400931"/>
          </a:xfrm>
          <a:prstGeom prst="rect">
            <a:avLst/>
          </a:prstGeom>
          <a:noFill/>
        </p:spPr>
        <p:txBody>
          <a:bodyPr wrap="square" rtlCol="0">
            <a:spAutoFit/>
          </a:bodyPr>
          <a:lstStyle/>
          <a:p>
            <a:r>
              <a:rPr lang="en-US" sz="3000" b="1" u="sng" dirty="0"/>
              <a:t>ITS Asset Tracking</a:t>
            </a:r>
          </a:p>
          <a:p>
            <a:endParaRPr lang="en-US" sz="2000" u="sng" dirty="0"/>
          </a:p>
          <a:p>
            <a:endParaRPr lang="en-US" dirty="0"/>
          </a:p>
          <a:p>
            <a:r>
              <a:rPr lang="en-US" sz="2300" b="0" i="0" u="none" strike="noStrike" dirty="0">
                <a:solidFill>
                  <a:srgbClr val="252525"/>
                </a:solidFill>
                <a:effectLst/>
                <a:latin typeface="Didact Gothic"/>
              </a:rPr>
              <a:t>Revision to the asset tracking process includes:</a:t>
            </a:r>
          </a:p>
          <a:p>
            <a:endParaRPr lang="en-US" sz="2100" dirty="0">
              <a:solidFill>
                <a:srgbClr val="252525"/>
              </a:solidFill>
              <a:latin typeface="Didact Gothic"/>
            </a:endParaRPr>
          </a:p>
          <a:p>
            <a:pPr marL="342900" indent="-342900">
              <a:buFont typeface="Arial" panose="020B0604020202020204" pitchFamily="34" charset="0"/>
              <a:buChar char="•"/>
            </a:pPr>
            <a:r>
              <a:rPr lang="en-US" sz="2100" dirty="0">
                <a:solidFill>
                  <a:srgbClr val="252525"/>
                </a:solidFill>
                <a:latin typeface="Didact Gothic"/>
              </a:rPr>
              <a:t>Tighter integration with device management tools for devices in the field</a:t>
            </a:r>
          </a:p>
          <a:p>
            <a:pPr marL="342900" indent="-342900">
              <a:buFont typeface="Arial" panose="020B0604020202020204" pitchFamily="34" charset="0"/>
              <a:buChar char="•"/>
            </a:pPr>
            <a:r>
              <a:rPr lang="en-US" sz="2100" dirty="0">
                <a:solidFill>
                  <a:srgbClr val="252525"/>
                </a:solidFill>
                <a:latin typeface="Didact Gothic"/>
              </a:rPr>
              <a:t>Revised process on device reporting and review</a:t>
            </a:r>
          </a:p>
          <a:p>
            <a:pPr marL="342900" indent="-342900">
              <a:buFont typeface="Arial" panose="020B0604020202020204" pitchFamily="34" charset="0"/>
              <a:buChar char="•"/>
            </a:pPr>
            <a:r>
              <a:rPr lang="en-US" sz="2100" dirty="0">
                <a:solidFill>
                  <a:srgbClr val="252525"/>
                </a:solidFill>
                <a:latin typeface="Didact Gothic"/>
              </a:rPr>
              <a:t>Extension of device “check-in” to outside the campus network</a:t>
            </a:r>
          </a:p>
          <a:p>
            <a:pPr marL="342900" indent="-342900">
              <a:buFont typeface="Arial" panose="020B0604020202020204" pitchFamily="34" charset="0"/>
              <a:buChar char="•"/>
            </a:pPr>
            <a:r>
              <a:rPr lang="en-US" sz="2100" dirty="0">
                <a:solidFill>
                  <a:srgbClr val="252525"/>
                </a:solidFill>
                <a:latin typeface="Didact Gothic"/>
              </a:rPr>
              <a:t>Data encryption extended to devices, most likely to whole campus at some point</a:t>
            </a:r>
          </a:p>
          <a:p>
            <a:pPr marL="342900" indent="-342900">
              <a:buFont typeface="Arial" panose="020B0604020202020204" pitchFamily="34" charset="0"/>
              <a:buChar char="•"/>
            </a:pPr>
            <a:r>
              <a:rPr lang="en-US" sz="2100" dirty="0" err="1">
                <a:solidFill>
                  <a:srgbClr val="252525"/>
                </a:solidFill>
                <a:latin typeface="Didact Gothic"/>
              </a:rPr>
              <a:t>eWaste</a:t>
            </a:r>
            <a:r>
              <a:rPr lang="en-US" sz="2100" dirty="0">
                <a:solidFill>
                  <a:srgbClr val="252525"/>
                </a:solidFill>
                <a:latin typeface="Didact Gothic"/>
              </a:rPr>
              <a:t> process still pretty solid and unchanged at this time</a:t>
            </a:r>
          </a:p>
        </p:txBody>
      </p:sp>
    </p:spTree>
    <p:extLst>
      <p:ext uri="{BB962C8B-B14F-4D97-AF65-F5344CB8AC3E}">
        <p14:creationId xmlns:p14="http://schemas.microsoft.com/office/powerpoint/2010/main" val="311822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480757"/>
            <a:ext cx="11009153" cy="3724096"/>
          </a:xfrm>
          <a:prstGeom prst="rect">
            <a:avLst/>
          </a:prstGeom>
          <a:noFill/>
        </p:spPr>
        <p:txBody>
          <a:bodyPr wrap="square" rtlCol="0">
            <a:spAutoFit/>
          </a:bodyPr>
          <a:lstStyle/>
          <a:p>
            <a:r>
              <a:rPr lang="en-US" sz="3000" b="1" u="sng" dirty="0"/>
              <a:t>Roles and Responsibilities</a:t>
            </a:r>
          </a:p>
          <a:p>
            <a:endParaRPr lang="en-US" sz="2000" u="sng" dirty="0"/>
          </a:p>
          <a:p>
            <a:endParaRPr lang="en-US" dirty="0"/>
          </a:p>
          <a:p>
            <a:r>
              <a:rPr lang="en-US" sz="2300" b="1" i="0" u="none" strike="noStrike" dirty="0">
                <a:solidFill>
                  <a:srgbClr val="252525"/>
                </a:solidFill>
                <a:effectLst/>
                <a:latin typeface="Didact Gothic"/>
              </a:rPr>
              <a:t>Faculty and Staff </a:t>
            </a:r>
            <a:r>
              <a:rPr lang="en-US" sz="2300" b="0" i="0" u="none" strike="noStrike" dirty="0">
                <a:solidFill>
                  <a:srgbClr val="252525"/>
                </a:solidFill>
                <a:effectLst/>
                <a:latin typeface="Didact Gothic"/>
              </a:rPr>
              <a:t>– obligation to safeguard University equipment by:</a:t>
            </a:r>
          </a:p>
          <a:p>
            <a:endParaRPr lang="en-US" sz="2100" dirty="0">
              <a:solidFill>
                <a:srgbClr val="252525"/>
              </a:solidFill>
              <a:latin typeface="Didact Gothic"/>
            </a:endParaRPr>
          </a:p>
          <a:p>
            <a:pPr marL="342900" indent="-342900">
              <a:buFont typeface="Arial" panose="020B0604020202020204" pitchFamily="34" charset="0"/>
              <a:buChar char="•"/>
            </a:pPr>
            <a:r>
              <a:rPr lang="en-US" sz="2100" b="0" i="0" u="none" strike="noStrike" dirty="0">
                <a:solidFill>
                  <a:srgbClr val="252525"/>
                </a:solidFill>
                <a:effectLst/>
                <a:latin typeface="Didact Gothic"/>
              </a:rPr>
              <a:t>Taking reasonable security precautions to discourage loss, theft or misuse</a:t>
            </a:r>
          </a:p>
          <a:p>
            <a:pPr marL="342900" indent="-342900">
              <a:buFont typeface="Arial" panose="020B0604020202020204" pitchFamily="34" charset="0"/>
              <a:buChar char="•"/>
            </a:pPr>
            <a:r>
              <a:rPr lang="en-US" sz="2100" b="0" i="0" u="none" strike="noStrike" dirty="0">
                <a:solidFill>
                  <a:srgbClr val="252525"/>
                </a:solidFill>
                <a:effectLst/>
                <a:latin typeface="Didact Gothic"/>
              </a:rPr>
              <a:t>Preventing disclosure of protected data</a:t>
            </a:r>
            <a:endParaRPr lang="en-US" sz="2100" dirty="0">
              <a:solidFill>
                <a:srgbClr val="252525"/>
              </a:solidFill>
              <a:latin typeface="Didact Gothic"/>
            </a:endParaRPr>
          </a:p>
          <a:p>
            <a:pPr marL="342900" indent="-342900">
              <a:buFont typeface="Arial" panose="020B0604020202020204" pitchFamily="34" charset="0"/>
              <a:buChar char="•"/>
            </a:pPr>
            <a:r>
              <a:rPr lang="en-US" sz="2100" b="0" i="0" u="none" strike="noStrike" dirty="0">
                <a:solidFill>
                  <a:srgbClr val="252525"/>
                </a:solidFill>
                <a:effectLst/>
                <a:latin typeface="Didact Gothic"/>
              </a:rPr>
              <a:t>Reporting missing, lost, stolen or vandalized property </a:t>
            </a:r>
            <a:r>
              <a:rPr lang="en-US" sz="2100" b="0" i="1" u="none" strike="noStrike" dirty="0">
                <a:solidFill>
                  <a:srgbClr val="252525"/>
                </a:solidFill>
                <a:effectLst/>
                <a:latin typeface="Didact Gothic"/>
              </a:rPr>
              <a:t>Missing Items Report</a:t>
            </a: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Stolen equipment must be reported to UPD if on campus, or local authority if off-campus</a:t>
            </a:r>
          </a:p>
          <a:p>
            <a:pPr marL="342900" indent="-342900">
              <a:buFont typeface="Arial" panose="020B0604020202020204" pitchFamily="34" charset="0"/>
              <a:buChar char="•"/>
            </a:pPr>
            <a:r>
              <a:rPr lang="en-US" sz="2100" b="0" i="0" u="none" strike="noStrike" dirty="0">
                <a:solidFill>
                  <a:srgbClr val="252525"/>
                </a:solidFill>
                <a:effectLst/>
                <a:latin typeface="Didact Gothic"/>
              </a:rPr>
              <a:t>Providing reasonable care, maintenance, and use of equipment to prevent damage</a:t>
            </a:r>
            <a:endParaRPr lang="en-US" sz="2100" dirty="0">
              <a:solidFill>
                <a:srgbClr val="252525"/>
              </a:solidFill>
              <a:latin typeface="Didact Gothic"/>
            </a:endParaRPr>
          </a:p>
          <a:p>
            <a:pPr marL="342900" indent="-342900">
              <a:buFont typeface="Arial" panose="020B0604020202020204" pitchFamily="34" charset="0"/>
              <a:buChar char="•"/>
            </a:pPr>
            <a:r>
              <a:rPr lang="en-US" sz="2100" b="0" i="0" u="none" strike="noStrike" dirty="0">
                <a:solidFill>
                  <a:srgbClr val="252525"/>
                </a:solidFill>
                <a:effectLst/>
                <a:latin typeface="Didact Gothic"/>
              </a:rPr>
              <a:t>Returning equipment in satisfactory condition</a:t>
            </a:r>
            <a:endParaRPr lang="en-US" sz="2100" dirty="0"/>
          </a:p>
        </p:txBody>
      </p:sp>
    </p:spTree>
    <p:extLst>
      <p:ext uri="{BB962C8B-B14F-4D97-AF65-F5344CB8AC3E}">
        <p14:creationId xmlns:p14="http://schemas.microsoft.com/office/powerpoint/2010/main" val="3799483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480757"/>
            <a:ext cx="11009153" cy="5232202"/>
          </a:xfrm>
          <a:prstGeom prst="rect">
            <a:avLst/>
          </a:prstGeom>
          <a:noFill/>
        </p:spPr>
        <p:txBody>
          <a:bodyPr wrap="square" rtlCol="0">
            <a:spAutoFit/>
          </a:bodyPr>
          <a:lstStyle/>
          <a:p>
            <a:r>
              <a:rPr lang="en-US" sz="3000" b="1" u="sng" dirty="0"/>
              <a:t>Roles and Responsibilities</a:t>
            </a:r>
          </a:p>
          <a:p>
            <a:endParaRPr lang="en-US" sz="2000" u="sng" dirty="0"/>
          </a:p>
          <a:p>
            <a:r>
              <a:rPr lang="en-US" sz="2300" b="1" dirty="0"/>
              <a:t>Departments</a:t>
            </a:r>
          </a:p>
          <a:p>
            <a:endParaRPr lang="en-US" dirty="0"/>
          </a:p>
          <a:p>
            <a:pPr marL="342900" indent="-342900">
              <a:buFont typeface="Arial" panose="020B0604020202020204" pitchFamily="34" charset="0"/>
              <a:buChar char="•"/>
            </a:pPr>
            <a:r>
              <a:rPr lang="en-US" sz="2100" b="0" i="0" u="none" strike="noStrike" dirty="0">
                <a:solidFill>
                  <a:srgbClr val="252525"/>
                </a:solidFill>
                <a:effectLst/>
                <a:latin typeface="Didact Gothic"/>
              </a:rPr>
              <a:t>Ensuring that all purchased property is delivered to shipping and receiving</a:t>
            </a:r>
          </a:p>
          <a:p>
            <a:pPr marL="342900" indent="-342900">
              <a:buFont typeface="Arial" panose="020B0604020202020204" pitchFamily="34" charset="0"/>
              <a:buChar char="•"/>
            </a:pPr>
            <a:r>
              <a:rPr lang="en-US" sz="2100" b="0" i="0" u="none" strike="noStrike" dirty="0">
                <a:solidFill>
                  <a:srgbClr val="252525"/>
                </a:solidFill>
                <a:effectLst/>
                <a:latin typeface="Didact Gothic"/>
              </a:rPr>
              <a:t>Notifying the Property and Asset Management office of/to:</a:t>
            </a:r>
            <a:endParaRPr lang="en-US" sz="2100" dirty="0">
              <a:solidFill>
                <a:srgbClr val="252525"/>
              </a:solidFill>
              <a:latin typeface="Didact Gothic"/>
            </a:endParaRP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Inter-department property transfers </a:t>
            </a:r>
            <a:r>
              <a:rPr lang="en-US" sz="2100" b="0" i="1" u="none" strike="noStrike" dirty="0">
                <a:solidFill>
                  <a:srgbClr val="252525"/>
                </a:solidFill>
                <a:effectLst/>
                <a:latin typeface="Didact Gothic"/>
              </a:rPr>
              <a:t>Property Transfer Form</a:t>
            </a: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Loan University equipment </a:t>
            </a:r>
            <a:r>
              <a:rPr lang="en-US" sz="2100" b="0" i="1" u="none" strike="noStrike" dirty="0">
                <a:solidFill>
                  <a:srgbClr val="252525"/>
                </a:solidFill>
                <a:effectLst/>
                <a:latin typeface="Didact Gothic"/>
              </a:rPr>
              <a:t>Property Custody Receipt</a:t>
            </a:r>
            <a:endParaRPr lang="en-US" sz="2100" i="1" dirty="0">
              <a:solidFill>
                <a:srgbClr val="252525"/>
              </a:solidFill>
              <a:latin typeface="Didact Gothic"/>
            </a:endParaRP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Missing asset/equipment </a:t>
            </a:r>
            <a:r>
              <a:rPr lang="en-US" sz="2100" b="0" i="1" u="none" strike="noStrike" dirty="0">
                <a:solidFill>
                  <a:srgbClr val="252525"/>
                </a:solidFill>
                <a:effectLst/>
                <a:latin typeface="Didact Gothic"/>
              </a:rPr>
              <a:t>Missing Items Report</a:t>
            </a:r>
            <a:endParaRPr lang="en-US" sz="2100" b="0" i="0" u="none" strike="noStrike" dirty="0">
              <a:solidFill>
                <a:srgbClr val="252525"/>
              </a:solidFill>
              <a:effectLst/>
              <a:latin typeface="Didact Gothic"/>
            </a:endParaRP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Dispose of equipment </a:t>
            </a:r>
            <a:r>
              <a:rPr lang="en-US" sz="2100" b="0" i="1" u="none" strike="noStrike" dirty="0">
                <a:solidFill>
                  <a:srgbClr val="252525"/>
                </a:solidFill>
                <a:effectLst/>
                <a:latin typeface="Didact Gothic"/>
              </a:rPr>
              <a:t>Property Survey Report</a:t>
            </a:r>
          </a:p>
          <a:p>
            <a:pPr marL="342900" indent="-342900">
              <a:buFont typeface="Arial" panose="020B0604020202020204" pitchFamily="34" charset="0"/>
              <a:buChar char="•"/>
            </a:pPr>
            <a:r>
              <a:rPr lang="en-US" sz="2100" b="0" i="0" u="none" strike="noStrike" dirty="0">
                <a:solidFill>
                  <a:srgbClr val="252525"/>
                </a:solidFill>
                <a:effectLst/>
                <a:latin typeface="Didact Gothic"/>
              </a:rPr>
              <a:t>Assisting the Property and Asset Management office in:</a:t>
            </a: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Annual tracking of department inventory</a:t>
            </a:r>
          </a:p>
          <a:p>
            <a:pPr marL="800100" lvl="1" indent="-342900">
              <a:buFont typeface="Courier New" panose="02070309020205020404" pitchFamily="49" charset="0"/>
              <a:buChar char="o"/>
            </a:pPr>
            <a:r>
              <a:rPr lang="en-US" sz="2100" b="0" i="0" u="none" strike="noStrike" dirty="0">
                <a:solidFill>
                  <a:srgbClr val="252525"/>
                </a:solidFill>
                <a:effectLst/>
                <a:latin typeface="Didact Gothic"/>
              </a:rPr>
              <a:t>Physical inventory process</a:t>
            </a:r>
            <a:endParaRPr lang="en-US" sz="2100" i="1" dirty="0">
              <a:solidFill>
                <a:srgbClr val="252525"/>
              </a:solidFill>
              <a:latin typeface="Didact Gothic"/>
            </a:endParaRPr>
          </a:p>
          <a:p>
            <a:endParaRPr lang="en-US" sz="1800" b="0" i="0" u="none" strike="noStrike" dirty="0">
              <a:solidFill>
                <a:srgbClr val="252525"/>
              </a:solidFill>
              <a:effectLst/>
              <a:latin typeface="Didact Gothic"/>
            </a:endParaRPr>
          </a:p>
          <a:p>
            <a:endParaRPr lang="en-US" i="1" dirty="0">
              <a:solidFill>
                <a:srgbClr val="252525"/>
              </a:solidFill>
              <a:latin typeface="Didact Gothic"/>
            </a:endParaRPr>
          </a:p>
          <a:p>
            <a:endParaRPr lang="en-US" dirty="0"/>
          </a:p>
        </p:txBody>
      </p:sp>
    </p:spTree>
    <p:extLst>
      <p:ext uri="{BB962C8B-B14F-4D97-AF65-F5344CB8AC3E}">
        <p14:creationId xmlns:p14="http://schemas.microsoft.com/office/powerpoint/2010/main" val="3499917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017A-5389-463F-B0EB-77531C11A670}"/>
              </a:ext>
            </a:extLst>
          </p:cNvPr>
          <p:cNvSpPr txBox="1"/>
          <p:nvPr/>
        </p:nvSpPr>
        <p:spPr>
          <a:xfrm>
            <a:off x="591423" y="900207"/>
            <a:ext cx="11009153" cy="4031873"/>
          </a:xfrm>
          <a:prstGeom prst="rect">
            <a:avLst/>
          </a:prstGeom>
          <a:noFill/>
        </p:spPr>
        <p:txBody>
          <a:bodyPr wrap="square" rtlCol="0">
            <a:spAutoFit/>
          </a:bodyPr>
          <a:lstStyle/>
          <a:p>
            <a:pPr algn="ctr"/>
            <a:r>
              <a:rPr lang="en-US" sz="8000" b="0" i="0" u="none" strike="noStrike" dirty="0">
                <a:solidFill>
                  <a:srgbClr val="252525"/>
                </a:solidFill>
                <a:effectLst/>
                <a:latin typeface="Didact Gothic"/>
              </a:rPr>
              <a:t>Questions</a:t>
            </a:r>
          </a:p>
          <a:p>
            <a:endParaRPr lang="en-US" sz="5000" dirty="0">
              <a:solidFill>
                <a:srgbClr val="252525"/>
              </a:solidFill>
              <a:latin typeface="Didact Gothic"/>
            </a:endParaRPr>
          </a:p>
          <a:p>
            <a:pPr algn="ctr"/>
            <a:r>
              <a:rPr lang="en-US" sz="3000" b="0" i="0" u="none" strike="noStrike" dirty="0">
                <a:effectLst/>
                <a:latin typeface="Didact Gothic"/>
                <a:hlinkClick r:id="rId2">
                  <a:extLst>
                    <a:ext uri="{A12FA001-AC4F-418D-AE19-62706E023703}">
                      <ahyp:hlinkClr xmlns:ahyp="http://schemas.microsoft.com/office/drawing/2018/hyperlinkcolor" val="tx"/>
                    </a:ext>
                  </a:extLst>
                </a:hlinkClick>
              </a:rPr>
              <a:t>www.csueastbay.edu/riskmanagement/support-services/</a:t>
            </a:r>
            <a:endParaRPr lang="en-US" sz="3000" b="0" i="0" u="none" strike="noStrike" dirty="0">
              <a:effectLst/>
              <a:latin typeface="Didact Gothic"/>
            </a:endParaRPr>
          </a:p>
          <a:p>
            <a:pPr algn="ctr"/>
            <a:r>
              <a:rPr lang="en-US" sz="3000" dirty="0">
                <a:latin typeface="Didact Gothic"/>
                <a:hlinkClick r:id="rId3">
                  <a:extLst>
                    <a:ext uri="{A12FA001-AC4F-418D-AE19-62706E023703}">
                      <ahyp:hlinkClr xmlns:ahyp="http://schemas.microsoft.com/office/drawing/2018/hyperlinkcolor" val="tx"/>
                    </a:ext>
                  </a:extLst>
                </a:hlinkClick>
              </a:rPr>
              <a:t>Dayrll.lewis@csueastbay.edu</a:t>
            </a:r>
            <a:endParaRPr lang="en-US" sz="3000" dirty="0">
              <a:latin typeface="Didact Gothic"/>
            </a:endParaRPr>
          </a:p>
          <a:p>
            <a:pPr algn="ctr"/>
            <a:r>
              <a:rPr lang="en-US" sz="3000" b="0" i="0" u="none" strike="noStrike" dirty="0">
                <a:solidFill>
                  <a:srgbClr val="252525"/>
                </a:solidFill>
                <a:effectLst/>
                <a:latin typeface="Didact Gothic"/>
              </a:rPr>
              <a:t>510-885-2120</a:t>
            </a:r>
          </a:p>
          <a:p>
            <a:endParaRPr lang="en-US" i="1" dirty="0">
              <a:solidFill>
                <a:srgbClr val="252525"/>
              </a:solidFill>
              <a:latin typeface="Didact Gothic"/>
            </a:endParaRPr>
          </a:p>
          <a:p>
            <a:endParaRPr lang="en-US" dirty="0"/>
          </a:p>
        </p:txBody>
      </p:sp>
    </p:spTree>
    <p:extLst>
      <p:ext uri="{BB962C8B-B14F-4D97-AF65-F5344CB8AC3E}">
        <p14:creationId xmlns:p14="http://schemas.microsoft.com/office/powerpoint/2010/main" val="419135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0;p1">
            <a:extLst>
              <a:ext uri="{FF2B5EF4-FFF2-40B4-BE49-F238E27FC236}">
                <a16:creationId xmlns:a16="http://schemas.microsoft.com/office/drawing/2014/main" id="{BFD9E353-ADCF-4DE8-8358-32E7818C6367}"/>
              </a:ext>
            </a:extLst>
          </p:cNvPr>
          <p:cNvGrpSpPr/>
          <p:nvPr/>
        </p:nvGrpSpPr>
        <p:grpSpPr>
          <a:xfrm>
            <a:off x="5299850" y="20972"/>
            <a:ext cx="1592299" cy="1510019"/>
            <a:chOff x="3429000" y="825166"/>
            <a:chExt cx="1977157" cy="2057304"/>
          </a:xfrm>
        </p:grpSpPr>
        <p:sp>
          <p:nvSpPr>
            <p:cNvPr id="3" name="Google Shape;111;p1">
              <a:extLst>
                <a:ext uri="{FF2B5EF4-FFF2-40B4-BE49-F238E27FC236}">
                  <a16:creationId xmlns:a16="http://schemas.microsoft.com/office/drawing/2014/main" id="{2E312860-B20F-47EE-B02E-AF60C2DC61D2}"/>
                </a:ext>
              </a:extLst>
            </p:cNvPr>
            <p:cNvSpPr/>
            <p:nvPr/>
          </p:nvSpPr>
          <p:spPr>
            <a:xfrm rot="-5400000">
              <a:off x="2871554" y="1972991"/>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FINANCE</a:t>
              </a:r>
            </a:p>
          </p:txBody>
        </p:sp>
        <p:pic>
          <p:nvPicPr>
            <p:cNvPr id="4" name="Google Shape;112;p1">
              <a:extLst>
                <a:ext uri="{FF2B5EF4-FFF2-40B4-BE49-F238E27FC236}">
                  <a16:creationId xmlns:a16="http://schemas.microsoft.com/office/drawing/2014/main" id="{7AF2F321-D238-411B-9970-32E8ECD7117F}"/>
                </a:ext>
              </a:extLst>
            </p:cNvPr>
            <p:cNvPicPr preferRelativeResize="0"/>
            <p:nvPr/>
          </p:nvPicPr>
          <p:blipFill rotWithShape="1">
            <a:blip r:embed="rId2">
              <a:alphaModFix/>
            </a:blip>
            <a:srcRect/>
            <a:stretch/>
          </p:blipFill>
          <p:spPr>
            <a:xfrm>
              <a:off x="3719780" y="1338473"/>
              <a:ext cx="1403945" cy="1543997"/>
            </a:xfrm>
            <a:prstGeom prst="rect">
              <a:avLst/>
            </a:prstGeom>
            <a:noFill/>
            <a:ln>
              <a:noFill/>
            </a:ln>
          </p:spPr>
        </p:pic>
        <p:sp>
          <p:nvSpPr>
            <p:cNvPr id="5" name="Google Shape;113;p1">
              <a:extLst>
                <a:ext uri="{FF2B5EF4-FFF2-40B4-BE49-F238E27FC236}">
                  <a16:creationId xmlns:a16="http://schemas.microsoft.com/office/drawing/2014/main" id="{BDE9504B-82A8-4D09-B096-1370B81546CD}"/>
                </a:ext>
              </a:extLst>
            </p:cNvPr>
            <p:cNvSpPr/>
            <p:nvPr/>
          </p:nvSpPr>
          <p:spPr>
            <a:xfrm rot="5400000">
              <a:off x="4586035" y="1979133"/>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INCLUDED</a:t>
              </a:r>
            </a:p>
          </p:txBody>
        </p:sp>
        <p:grpSp>
          <p:nvGrpSpPr>
            <p:cNvPr id="6" name="Google Shape;114;p1">
              <a:extLst>
                <a:ext uri="{FF2B5EF4-FFF2-40B4-BE49-F238E27FC236}">
                  <a16:creationId xmlns:a16="http://schemas.microsoft.com/office/drawing/2014/main" id="{C22E5A3F-691C-4DC3-B665-BAAE793A9295}"/>
                </a:ext>
              </a:extLst>
            </p:cNvPr>
            <p:cNvGrpSpPr/>
            <p:nvPr/>
          </p:nvGrpSpPr>
          <p:grpSpPr>
            <a:xfrm>
              <a:off x="3898675" y="825166"/>
              <a:ext cx="1072360" cy="660729"/>
              <a:chOff x="3898675" y="825166"/>
              <a:chExt cx="1072360" cy="660729"/>
            </a:xfrm>
          </p:grpSpPr>
          <p:grpSp>
            <p:nvGrpSpPr>
              <p:cNvPr id="7" name="Google Shape;115;p1">
                <a:extLst>
                  <a:ext uri="{FF2B5EF4-FFF2-40B4-BE49-F238E27FC236}">
                    <a16:creationId xmlns:a16="http://schemas.microsoft.com/office/drawing/2014/main" id="{1B801EC3-6181-4A78-9087-00E7EDAABB93}"/>
                  </a:ext>
                </a:extLst>
              </p:cNvPr>
              <p:cNvGrpSpPr/>
              <p:nvPr/>
            </p:nvGrpSpPr>
            <p:grpSpPr>
              <a:xfrm>
                <a:off x="4273287" y="997035"/>
                <a:ext cx="296929" cy="325170"/>
                <a:chOff x="4656708" y="3040460"/>
                <a:chExt cx="546500" cy="542498"/>
              </a:xfrm>
            </p:grpSpPr>
            <p:sp>
              <p:nvSpPr>
                <p:cNvPr id="10" name="Google Shape;116;p1">
                  <a:extLst>
                    <a:ext uri="{FF2B5EF4-FFF2-40B4-BE49-F238E27FC236}">
                      <a16:creationId xmlns:a16="http://schemas.microsoft.com/office/drawing/2014/main" id="{9C26AA26-00F0-43CD-8464-BEF7352E0EA4}"/>
                    </a:ext>
                  </a:extLst>
                </p:cNvPr>
                <p:cNvSpPr/>
                <p:nvPr/>
              </p:nvSpPr>
              <p:spPr>
                <a:xfrm>
                  <a:off x="4656708" y="3047999"/>
                  <a:ext cx="499206" cy="534959"/>
                </a:xfrm>
                <a:prstGeom prst="ellipse">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pic>
              <p:nvPicPr>
                <p:cNvPr id="11" name="Google Shape;117;p1" descr="Image result for POINTING FINGER">
                  <a:extLst>
                    <a:ext uri="{FF2B5EF4-FFF2-40B4-BE49-F238E27FC236}">
                      <a16:creationId xmlns:a16="http://schemas.microsoft.com/office/drawing/2014/main" id="{704C5326-F243-4FCD-AA9E-060070B631D4}"/>
                    </a:ext>
                  </a:extLst>
                </p:cNvPr>
                <p:cNvPicPr preferRelativeResize="0"/>
                <p:nvPr/>
              </p:nvPicPr>
              <p:blipFill rotWithShape="1">
                <a:blip r:embed="rId3">
                  <a:alphaModFix/>
                </a:blip>
                <a:srcRect/>
                <a:stretch/>
              </p:blipFill>
              <p:spPr>
                <a:xfrm>
                  <a:off x="4660710" y="3040460"/>
                  <a:ext cx="542498" cy="542498"/>
                </a:xfrm>
                <a:prstGeom prst="rect">
                  <a:avLst/>
                </a:prstGeom>
                <a:noFill/>
                <a:ln>
                  <a:noFill/>
                </a:ln>
              </p:spPr>
            </p:pic>
          </p:grpSp>
          <p:sp>
            <p:nvSpPr>
              <p:cNvPr id="8" name="Google Shape;118;p1">
                <a:extLst>
                  <a:ext uri="{FF2B5EF4-FFF2-40B4-BE49-F238E27FC236}">
                    <a16:creationId xmlns:a16="http://schemas.microsoft.com/office/drawing/2014/main" id="{E96A0882-789A-40EE-85AF-B67681479C47}"/>
                  </a:ext>
                </a:extLst>
              </p:cNvPr>
              <p:cNvSpPr txBox="1"/>
              <p:nvPr/>
            </p:nvSpPr>
            <p:spPr>
              <a:xfrm>
                <a:off x="3898675" y="825166"/>
                <a:ext cx="45557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119;p1">
                <a:extLst>
                  <a:ext uri="{FF2B5EF4-FFF2-40B4-BE49-F238E27FC236}">
                    <a16:creationId xmlns:a16="http://schemas.microsoft.com/office/drawing/2014/main" id="{55C2F5C8-7F8E-48E4-B8D8-054D8C8698EB}"/>
                  </a:ext>
                </a:extLst>
              </p:cNvPr>
              <p:cNvSpPr txBox="1"/>
              <p:nvPr/>
            </p:nvSpPr>
            <p:spPr>
              <a:xfrm>
                <a:off x="4481799" y="839564"/>
                <a:ext cx="4892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2" name="Rectangle 11">
            <a:extLst>
              <a:ext uri="{FF2B5EF4-FFF2-40B4-BE49-F238E27FC236}">
                <a16:creationId xmlns:a16="http://schemas.microsoft.com/office/drawing/2014/main" id="{6754BD3B-D98C-4C88-A9C1-3FE51257394C}"/>
              </a:ext>
            </a:extLst>
          </p:cNvPr>
          <p:cNvSpPr/>
          <p:nvPr/>
        </p:nvSpPr>
        <p:spPr>
          <a:xfrm>
            <a:off x="1734370" y="1652631"/>
            <a:ext cx="8709286" cy="438744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dirty="0">
                <a:solidFill>
                  <a:prstClr val="black"/>
                </a:solidFill>
                <a:latin typeface="Cambria Math" panose="02040503050406030204" pitchFamily="18" charset="0"/>
                <a:ea typeface="Cambria Math" panose="02040503050406030204" pitchFamily="18" charset="0"/>
              </a:rPr>
              <a:t>ANNOUNCEMENT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Cambria Math" panose="02040503050406030204" pitchFamily="18" charset="0"/>
                <a:ea typeface="Cambria Math" panose="02040503050406030204" pitchFamily="18" charset="0"/>
              </a:rPr>
              <a:t>COMING SOON!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Cambria Math" panose="02040503050406030204" pitchFamily="18" charset="0"/>
                <a:ea typeface="Cambria Math" panose="02040503050406030204" pitchFamily="18" charset="0"/>
              </a:rPr>
              <a:t>“Virtual Terminal”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Cambria Math" panose="02040503050406030204" pitchFamily="18" charset="0"/>
                <a:ea typeface="Cambria Math" panose="02040503050406030204" pitchFamily="18" charset="0"/>
              </a:rPr>
              <a:t>Integrated Payments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mbria Math" panose="02040503050406030204" pitchFamily="18" charset="0"/>
                <a:ea typeface="Cambria Math" panose="02040503050406030204" pitchFamily="18" charset="0"/>
                <a:hlinkClick r:id="rId4"/>
              </a:rPr>
              <a:t>Video Overview</a:t>
            </a:r>
            <a:endParaRPr lang="en-US" sz="20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ambria Math" panose="02040503050406030204" pitchFamily="18" charset="0"/>
                <a:ea typeface="Cambria Math" panose="02040503050406030204" pitchFamily="18" charset="0"/>
              </a:rPr>
              <a:t>Aaron.Ledesma@csueastbay.edu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0" dirty="0">
              <a:solidFill>
                <a:prstClr val="black"/>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643873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THANK YOU FOR VIEWING TODAY’S “FYI” SESSION!</a:t>
            </a:r>
          </a:p>
        </p:txBody>
      </p:sp>
      <p:sp>
        <p:nvSpPr>
          <p:cNvPr id="3" name="Text Placeholder 2"/>
          <p:cNvSpPr>
            <a:spLocks noGrp="1"/>
          </p:cNvSpPr>
          <p:nvPr>
            <p:ph type="body" idx="1"/>
          </p:nvPr>
        </p:nvSpPr>
        <p:spPr>
          <a:xfrm>
            <a:off x="963083" y="304808"/>
            <a:ext cx="10363200" cy="3733799"/>
          </a:xfrm>
        </p:spPr>
        <p:txBody>
          <a:bodyPr/>
          <a:lstStyle/>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Watch your email inbox for our Online Survey – please take a few moments to share your feedback on today’s session and your ideas for future sessions!</a:t>
            </a:r>
          </a:p>
          <a:p>
            <a:pPr algn="ct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Today’s slides will be available in the Finance website under Financial Services Resource Center.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pic>
        <p:nvPicPr>
          <p:cNvPr id="4" name="Picture 2" descr="brandbook-pg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5313" y="6169581"/>
            <a:ext cx="2946400" cy="67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05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descr="Image result for UPDAT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Lucida Sans"/>
              <a:ea typeface="Lucida Sans"/>
              <a:cs typeface="Lucida Sans"/>
              <a:sym typeface="Lucida Sans"/>
            </a:endParaRPr>
          </a:p>
        </p:txBody>
      </p:sp>
      <p:sp>
        <p:nvSpPr>
          <p:cNvPr id="107" name="Google Shape;107;p1" descr="Image result for UPDAT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Lucida Sans"/>
              <a:ea typeface="Lucida Sans"/>
              <a:cs typeface="Lucida Sans"/>
              <a:sym typeface="Lucida Sans"/>
            </a:endParaRPr>
          </a:p>
        </p:txBody>
      </p:sp>
      <p:sp>
        <p:nvSpPr>
          <p:cNvPr id="108" name="Google Shape;108;p1" descr="Image result for UPDATE"/>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Lucida Sans"/>
              <a:ea typeface="Lucida Sans"/>
              <a:cs typeface="Lucida Sans"/>
              <a:sym typeface="Lucida Sans"/>
            </a:endParaRPr>
          </a:p>
        </p:txBody>
      </p:sp>
      <p:grpSp>
        <p:nvGrpSpPr>
          <p:cNvPr id="110" name="Google Shape;110;p1"/>
          <p:cNvGrpSpPr/>
          <p:nvPr/>
        </p:nvGrpSpPr>
        <p:grpSpPr>
          <a:xfrm>
            <a:off x="4843708" y="7937"/>
            <a:ext cx="1833929" cy="1871197"/>
            <a:chOff x="3429000" y="825166"/>
            <a:chExt cx="1977157" cy="2057304"/>
          </a:xfrm>
        </p:grpSpPr>
        <p:sp>
          <p:nvSpPr>
            <p:cNvPr id="111" name="Google Shape;111;p1"/>
            <p:cNvSpPr/>
            <p:nvPr/>
          </p:nvSpPr>
          <p:spPr>
            <a:xfrm rot="-5400000">
              <a:off x="2871554" y="1972991"/>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FINANCE</a:t>
              </a:r>
            </a:p>
          </p:txBody>
        </p:sp>
        <p:pic>
          <p:nvPicPr>
            <p:cNvPr id="112" name="Google Shape;112;p1"/>
            <p:cNvPicPr preferRelativeResize="0"/>
            <p:nvPr/>
          </p:nvPicPr>
          <p:blipFill rotWithShape="1">
            <a:blip r:embed="rId3">
              <a:alphaModFix/>
            </a:blip>
            <a:srcRect/>
            <a:stretch/>
          </p:blipFill>
          <p:spPr>
            <a:xfrm>
              <a:off x="3719780" y="1338473"/>
              <a:ext cx="1403945" cy="1543997"/>
            </a:xfrm>
            <a:prstGeom prst="rect">
              <a:avLst/>
            </a:prstGeom>
            <a:noFill/>
            <a:ln>
              <a:noFill/>
            </a:ln>
          </p:spPr>
        </p:pic>
        <p:sp>
          <p:nvSpPr>
            <p:cNvPr id="113" name="Google Shape;113;p1"/>
            <p:cNvSpPr/>
            <p:nvPr/>
          </p:nvSpPr>
          <p:spPr>
            <a:xfrm rot="5400000">
              <a:off x="4586035" y="1979133"/>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dirty="0">
                  <a:ln>
                    <a:noFill/>
                  </a:ln>
                  <a:solidFill>
                    <a:srgbClr val="000000"/>
                  </a:solidFill>
                  <a:effectLst/>
                  <a:uLnTx/>
                  <a:uFillTx/>
                  <a:latin typeface="Lucida Sans"/>
                  <a:cs typeface="Arial"/>
                  <a:sym typeface="Arial"/>
                </a:rPr>
                <a:t>INCLUDED</a:t>
              </a:r>
            </a:p>
          </p:txBody>
        </p:sp>
        <p:grpSp>
          <p:nvGrpSpPr>
            <p:cNvPr id="114" name="Google Shape;114;p1"/>
            <p:cNvGrpSpPr/>
            <p:nvPr/>
          </p:nvGrpSpPr>
          <p:grpSpPr>
            <a:xfrm>
              <a:off x="3898675" y="825166"/>
              <a:ext cx="1072360" cy="660729"/>
              <a:chOff x="3898675" y="825166"/>
              <a:chExt cx="1072360" cy="660729"/>
            </a:xfrm>
          </p:grpSpPr>
          <p:grpSp>
            <p:nvGrpSpPr>
              <p:cNvPr id="115" name="Google Shape;115;p1"/>
              <p:cNvGrpSpPr/>
              <p:nvPr/>
            </p:nvGrpSpPr>
            <p:grpSpPr>
              <a:xfrm>
                <a:off x="4273287" y="997035"/>
                <a:ext cx="296929" cy="325170"/>
                <a:chOff x="4656708" y="3040460"/>
                <a:chExt cx="546500" cy="542498"/>
              </a:xfrm>
            </p:grpSpPr>
            <p:sp>
              <p:nvSpPr>
                <p:cNvPr id="116" name="Google Shape;116;p1"/>
                <p:cNvSpPr/>
                <p:nvPr/>
              </p:nvSpPr>
              <p:spPr>
                <a:xfrm>
                  <a:off x="4656708" y="3047999"/>
                  <a:ext cx="499206" cy="534959"/>
                </a:xfrm>
                <a:prstGeom prst="ellipse">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pic>
              <p:nvPicPr>
                <p:cNvPr id="117" name="Google Shape;117;p1" descr="Image result for POINTING FINGER"/>
                <p:cNvPicPr preferRelativeResize="0"/>
                <p:nvPr/>
              </p:nvPicPr>
              <p:blipFill rotWithShape="1">
                <a:blip r:embed="rId4">
                  <a:alphaModFix/>
                </a:blip>
                <a:srcRect/>
                <a:stretch/>
              </p:blipFill>
              <p:spPr>
                <a:xfrm>
                  <a:off x="4660710" y="3040460"/>
                  <a:ext cx="542498" cy="542498"/>
                </a:xfrm>
                <a:prstGeom prst="rect">
                  <a:avLst/>
                </a:prstGeom>
                <a:noFill/>
                <a:ln>
                  <a:noFill/>
                </a:ln>
              </p:spPr>
            </p:pic>
          </p:grpSp>
          <p:sp>
            <p:nvSpPr>
              <p:cNvPr id="118" name="Google Shape;118;p1"/>
              <p:cNvSpPr txBox="1"/>
              <p:nvPr/>
            </p:nvSpPr>
            <p:spPr>
              <a:xfrm>
                <a:off x="3898675" y="825166"/>
                <a:ext cx="45557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
              <p:cNvSpPr txBox="1"/>
              <p:nvPr/>
            </p:nvSpPr>
            <p:spPr>
              <a:xfrm>
                <a:off x="4481799" y="839564"/>
                <a:ext cx="4892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C00000"/>
                    </a:solidFill>
                    <a:effectLst/>
                    <a:uLnTx/>
                    <a:uFillTx/>
                    <a:latin typeface="Overlock"/>
                    <a:ea typeface="Overlock"/>
                    <a:cs typeface="Overlock"/>
                    <a:sym typeface="Overlock"/>
                  </a:rPr>
                  <a:t>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6" name="Rectangle 15">
            <a:extLst>
              <a:ext uri="{FF2B5EF4-FFF2-40B4-BE49-F238E27FC236}">
                <a16:creationId xmlns:a16="http://schemas.microsoft.com/office/drawing/2014/main" id="{A802FCD3-2509-4B43-9ACB-5C99C6FF5838}"/>
              </a:ext>
            </a:extLst>
          </p:cNvPr>
          <p:cNvSpPr/>
          <p:nvPr/>
        </p:nvSpPr>
        <p:spPr>
          <a:xfrm>
            <a:off x="1523775" y="2126413"/>
            <a:ext cx="8709286" cy="375427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Hospitality Policy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rPr>
              <a:t>CSUEB effective date August 2023</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Bahnschrift SemiBold"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chemeClr val="tx1"/>
              </a:solidFill>
              <a:effectLst/>
              <a:uLnTx/>
              <a:uFillTx/>
              <a:latin typeface="Bahnschrift SemiBold" panose="020B0502040204020203"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Sai Vang &amp; Tammy Heard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6EFEB7-C68D-47D5-BC55-A49789A3365C}"/>
              </a:ext>
            </a:extLst>
          </p:cNvPr>
          <p:cNvSpPr>
            <a:spLocks noGrp="1"/>
          </p:cNvSpPr>
          <p:nvPr>
            <p:ph idx="1"/>
          </p:nvPr>
        </p:nvSpPr>
        <p:spPr/>
        <p:txBody>
          <a:bodyPr>
            <a:normAutofit/>
          </a:bodyPr>
          <a:lstStyle/>
          <a:p>
            <a:pPr marL="109728" indent="0">
              <a:buNone/>
            </a:pPr>
            <a:r>
              <a:rPr lang="en-US" sz="3200" b="1" dirty="0"/>
              <a:t>Applies to all hospitality expenses regardless of funding source and payment method:</a:t>
            </a:r>
          </a:p>
          <a:p>
            <a:endParaRPr lang="en-US" sz="2400" b="1" dirty="0"/>
          </a:p>
          <a:p>
            <a:pPr>
              <a:buFont typeface="Wingdings" panose="05000000000000000000" pitchFamily="2" charset="2"/>
              <a:buChar char="Ø"/>
            </a:pPr>
            <a:r>
              <a:rPr lang="en-US" sz="2400" dirty="0"/>
              <a:t>CSUEB Campus</a:t>
            </a:r>
          </a:p>
          <a:p>
            <a:pPr marL="109728" indent="0">
              <a:buNone/>
            </a:pPr>
            <a:endParaRPr lang="en-US" sz="2400" dirty="0"/>
          </a:p>
          <a:p>
            <a:pPr>
              <a:buFont typeface="Wingdings" panose="05000000000000000000" pitchFamily="2" charset="2"/>
              <a:buChar char="Ø"/>
            </a:pPr>
            <a:r>
              <a:rPr lang="en-US" sz="2400" dirty="0"/>
              <a:t>Oakland Center</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Concord Campus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Auxiliaries (ASI, Foundation and Ed Foundation)</a:t>
            </a:r>
          </a:p>
          <a:p>
            <a:endParaRPr lang="en-US" sz="2400" dirty="0"/>
          </a:p>
          <a:p>
            <a:pPr marL="109728" indent="0">
              <a:buNone/>
            </a:pPr>
            <a:endParaRPr lang="en-US" sz="2400" b="1" dirty="0"/>
          </a:p>
          <a:p>
            <a:pPr>
              <a:buFont typeface="Wingdings" panose="05000000000000000000" pitchFamily="2" charset="2"/>
              <a:buChar char="Ø"/>
            </a:pPr>
            <a:endParaRPr lang="en-US" sz="2400" b="1" dirty="0"/>
          </a:p>
        </p:txBody>
      </p:sp>
      <p:sp>
        <p:nvSpPr>
          <p:cNvPr id="3" name="Title 2">
            <a:extLst>
              <a:ext uri="{FF2B5EF4-FFF2-40B4-BE49-F238E27FC236}">
                <a16:creationId xmlns:a16="http://schemas.microsoft.com/office/drawing/2014/main" id="{2DDDAB79-590C-4E07-A631-79B9B064F3C6}"/>
              </a:ext>
            </a:extLst>
          </p:cNvPr>
          <p:cNvSpPr>
            <a:spLocks noGrp="1"/>
          </p:cNvSpPr>
          <p:nvPr>
            <p:ph type="title"/>
          </p:nvPr>
        </p:nvSpPr>
        <p:spPr/>
        <p:txBody>
          <a:bodyPr/>
          <a:lstStyle/>
          <a:p>
            <a:r>
              <a:rPr lang="en-US" dirty="0"/>
              <a:t>Who does the policy apply to?</a:t>
            </a:r>
          </a:p>
        </p:txBody>
      </p:sp>
    </p:spTree>
    <p:extLst>
      <p:ext uri="{BB962C8B-B14F-4D97-AF65-F5344CB8AC3E}">
        <p14:creationId xmlns:p14="http://schemas.microsoft.com/office/powerpoint/2010/main" val="34176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3AB42-C464-413E-A5E5-1C080AA7DB67}"/>
              </a:ext>
            </a:extLst>
          </p:cNvPr>
          <p:cNvSpPr>
            <a:spLocks noGrp="1"/>
          </p:cNvSpPr>
          <p:nvPr>
            <p:ph idx="1"/>
          </p:nvPr>
        </p:nvSpPr>
        <p:spPr/>
        <p:txBody>
          <a:bodyPr>
            <a:normAutofit fontScale="92500" lnSpcReduction="10000"/>
          </a:bodyPr>
          <a:lstStyle/>
          <a:p>
            <a:pPr marL="109728" indent="0">
              <a:buNone/>
            </a:pPr>
            <a:r>
              <a:rPr lang="en-US" sz="2400" dirty="0"/>
              <a:t>Hospitality expenses are necessary, appropriate to the occasion, reasonable in amount, and serve a business purpose consistent with the mission and fiduciary responsibility of the CSUEB.</a:t>
            </a:r>
          </a:p>
          <a:p>
            <a:pPr marL="109728" indent="0">
              <a:buNone/>
            </a:pPr>
            <a:endParaRPr lang="en-US" sz="2000" dirty="0"/>
          </a:p>
          <a:p>
            <a:pPr>
              <a:buFont typeface="Wingdings" panose="05000000000000000000" pitchFamily="2" charset="2"/>
              <a:buChar char="Ø"/>
            </a:pPr>
            <a:r>
              <a:rPr lang="en-US" sz="2000" dirty="0"/>
              <a:t>Expenses that relate to an official CSUEB business event</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Activities that promote CSUEB to the public</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When an employee acts as an official host:</a:t>
            </a:r>
          </a:p>
          <a:p>
            <a:pPr lvl="1">
              <a:buFont typeface="Wingdings" panose="05000000000000000000" pitchFamily="2" charset="2"/>
              <a:buChar char="§"/>
            </a:pPr>
            <a:r>
              <a:rPr lang="en-US" sz="2000" dirty="0"/>
              <a:t>Occasion must serve a clear business purpose</a:t>
            </a:r>
          </a:p>
          <a:p>
            <a:pPr lvl="1">
              <a:buFont typeface="Wingdings" panose="05000000000000000000" pitchFamily="2" charset="2"/>
              <a:buChar char="§"/>
            </a:pPr>
            <a:r>
              <a:rPr lang="en-US" sz="2000" dirty="0"/>
              <a:t>No personal benefit derived by the host or other employees</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The approving authority must evaluate the importance of the event in terms of costs, benefits to be derived, and any alternatives that would be equally effective.</a:t>
            </a:r>
          </a:p>
          <a:p>
            <a:pPr marL="393192" lvl="1" indent="0">
              <a:buNone/>
            </a:pPr>
            <a:endParaRPr lang="en-US" dirty="0"/>
          </a:p>
        </p:txBody>
      </p:sp>
      <p:sp>
        <p:nvSpPr>
          <p:cNvPr id="3" name="Title 2">
            <a:extLst>
              <a:ext uri="{FF2B5EF4-FFF2-40B4-BE49-F238E27FC236}">
                <a16:creationId xmlns:a16="http://schemas.microsoft.com/office/drawing/2014/main" id="{C6A6B198-65F3-4781-ADDD-47C61A6DD84B}"/>
              </a:ext>
            </a:extLst>
          </p:cNvPr>
          <p:cNvSpPr>
            <a:spLocks noGrp="1"/>
          </p:cNvSpPr>
          <p:nvPr>
            <p:ph type="title"/>
          </p:nvPr>
        </p:nvSpPr>
        <p:spPr/>
        <p:txBody>
          <a:bodyPr/>
          <a:lstStyle/>
          <a:p>
            <a:r>
              <a:rPr lang="en-US" dirty="0"/>
              <a:t>What is a Hospitality expense?</a:t>
            </a:r>
          </a:p>
        </p:txBody>
      </p:sp>
    </p:spTree>
    <p:extLst>
      <p:ext uri="{BB962C8B-B14F-4D97-AF65-F5344CB8AC3E}">
        <p14:creationId xmlns:p14="http://schemas.microsoft.com/office/powerpoint/2010/main" val="194185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6C1FA-0B76-4FB9-981C-0FB8D002DA1F}"/>
              </a:ext>
            </a:extLst>
          </p:cNvPr>
          <p:cNvSpPr>
            <a:spLocks noGrp="1"/>
          </p:cNvSpPr>
          <p:nvPr>
            <p:ph idx="1"/>
          </p:nvPr>
        </p:nvSpPr>
        <p:spPr/>
        <p:txBody>
          <a:bodyPr>
            <a:normAutofit lnSpcReduction="10000"/>
          </a:bodyPr>
          <a:lstStyle/>
          <a:p>
            <a:pPr marL="109728" indent="0">
              <a:buNone/>
            </a:pPr>
            <a:r>
              <a:rPr lang="en-US" sz="3200" b="1" dirty="0"/>
              <a:t>When CSUEB . . .</a:t>
            </a:r>
          </a:p>
          <a:p>
            <a:pPr marL="109728" indent="0">
              <a:buNone/>
            </a:pPr>
            <a:endParaRPr lang="en-US" sz="2400" b="1" dirty="0"/>
          </a:p>
          <a:p>
            <a:pPr>
              <a:buFont typeface="Wingdings" panose="05000000000000000000" pitchFamily="2" charset="2"/>
              <a:buChar char="Ø"/>
            </a:pPr>
            <a:r>
              <a:rPr lang="en-US" sz="2400" dirty="0"/>
              <a:t>Hosts or sponsors a business meeting</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Hosts official guests with an interest in CSUEB</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Hosts or sponsors a meeting of a learned society or professional organization</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Hosts receptions held in connection with conferences, meetings of student organizations, and student events such as commencement</a:t>
            </a:r>
          </a:p>
        </p:txBody>
      </p:sp>
      <p:sp>
        <p:nvSpPr>
          <p:cNvPr id="3" name="Title 2">
            <a:extLst>
              <a:ext uri="{FF2B5EF4-FFF2-40B4-BE49-F238E27FC236}">
                <a16:creationId xmlns:a16="http://schemas.microsoft.com/office/drawing/2014/main" id="{AB16B085-53B5-47DE-97FE-9AF231D0C63B}"/>
              </a:ext>
            </a:extLst>
          </p:cNvPr>
          <p:cNvSpPr>
            <a:spLocks noGrp="1"/>
          </p:cNvSpPr>
          <p:nvPr>
            <p:ph type="title"/>
          </p:nvPr>
        </p:nvSpPr>
        <p:spPr/>
        <p:txBody>
          <a:bodyPr/>
          <a:lstStyle/>
          <a:p>
            <a:r>
              <a:rPr lang="en-US" dirty="0"/>
              <a:t>Hospitality Examples</a:t>
            </a:r>
          </a:p>
        </p:txBody>
      </p:sp>
    </p:spTree>
    <p:extLst>
      <p:ext uri="{BB962C8B-B14F-4D97-AF65-F5344CB8AC3E}">
        <p14:creationId xmlns:p14="http://schemas.microsoft.com/office/powerpoint/2010/main" val="347417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BD9D0-E90A-40BA-B117-BE1DD4777DBD}"/>
              </a:ext>
            </a:extLst>
          </p:cNvPr>
          <p:cNvSpPr>
            <a:spLocks noGrp="1"/>
          </p:cNvSpPr>
          <p:nvPr>
            <p:ph idx="1"/>
          </p:nvPr>
        </p:nvSpPr>
        <p:spPr/>
        <p:txBody>
          <a:bodyPr>
            <a:normAutofit/>
          </a:bodyPr>
          <a:lstStyle/>
          <a:p>
            <a:pPr>
              <a:buFont typeface="Wingdings" panose="05000000000000000000" pitchFamily="2" charset="2"/>
              <a:buChar char="Ø"/>
            </a:pPr>
            <a:r>
              <a:rPr lang="en-US" sz="3000" b="1" dirty="0"/>
              <a:t>Academic Senate </a:t>
            </a:r>
          </a:p>
          <a:p>
            <a:pPr>
              <a:buFont typeface="Wingdings" panose="05000000000000000000" pitchFamily="2" charset="2"/>
              <a:buChar char="Ø"/>
            </a:pPr>
            <a:r>
              <a:rPr lang="en-US" sz="3000" b="1" dirty="0"/>
              <a:t>Campus meetings of deans and directors or department</a:t>
            </a:r>
          </a:p>
          <a:p>
            <a:pPr>
              <a:buFont typeface="Wingdings" panose="05000000000000000000" pitchFamily="2" charset="2"/>
              <a:buChar char="Ø"/>
            </a:pPr>
            <a:r>
              <a:rPr lang="en-US" sz="3000" b="1" dirty="0"/>
              <a:t>Employee morale functions</a:t>
            </a:r>
          </a:p>
          <a:p>
            <a:pPr>
              <a:buFont typeface="Wingdings" panose="05000000000000000000" pitchFamily="2" charset="2"/>
              <a:buChar char="Ø"/>
            </a:pPr>
            <a:r>
              <a:rPr lang="en-US" sz="3000" b="1" dirty="0"/>
              <a:t>Formal training sessions</a:t>
            </a:r>
          </a:p>
          <a:p>
            <a:pPr>
              <a:buFont typeface="Wingdings" panose="05000000000000000000" pitchFamily="2" charset="2"/>
              <a:buChar char="Ø"/>
            </a:pPr>
            <a:r>
              <a:rPr lang="en-US" sz="3000" b="1" dirty="0"/>
              <a:t>Student Clubs</a:t>
            </a:r>
          </a:p>
          <a:p>
            <a:pPr marL="109728" indent="0">
              <a:buNone/>
            </a:pPr>
            <a:endParaRPr lang="en-US" sz="2600" dirty="0"/>
          </a:p>
          <a:p>
            <a:pPr>
              <a:buFont typeface="Wingdings" panose="05000000000000000000" pitchFamily="2" charset="2"/>
              <a:buChar char="v"/>
            </a:pPr>
            <a:r>
              <a:rPr lang="en-US" sz="2600" dirty="0"/>
              <a:t>Events/meetings occurring </a:t>
            </a:r>
            <a:r>
              <a:rPr lang="en-US" sz="2600" b="1" u="sng" dirty="0"/>
              <a:t>more than once a month </a:t>
            </a:r>
            <a:r>
              <a:rPr lang="en-US" sz="2600" dirty="0"/>
              <a:t>are not permitted under this policy.</a:t>
            </a:r>
          </a:p>
        </p:txBody>
      </p:sp>
      <p:sp>
        <p:nvSpPr>
          <p:cNvPr id="3" name="Title 2">
            <a:extLst>
              <a:ext uri="{FF2B5EF4-FFF2-40B4-BE49-F238E27FC236}">
                <a16:creationId xmlns:a16="http://schemas.microsoft.com/office/drawing/2014/main" id="{632771F2-C668-4148-A0AE-AC15EDACA4B4}"/>
              </a:ext>
            </a:extLst>
          </p:cNvPr>
          <p:cNvSpPr>
            <a:spLocks noGrp="1"/>
          </p:cNvSpPr>
          <p:nvPr>
            <p:ph type="title"/>
          </p:nvPr>
        </p:nvSpPr>
        <p:spPr/>
        <p:txBody>
          <a:bodyPr/>
          <a:lstStyle/>
          <a:p>
            <a:r>
              <a:rPr lang="en-US" dirty="0"/>
              <a:t>Hospitality Meeting Examples</a:t>
            </a:r>
          </a:p>
        </p:txBody>
      </p:sp>
    </p:spTree>
    <p:extLst>
      <p:ext uri="{BB962C8B-B14F-4D97-AF65-F5344CB8AC3E}">
        <p14:creationId xmlns:p14="http://schemas.microsoft.com/office/powerpoint/2010/main" val="162757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298362-C1B3-4528-B159-4ABF1266640E}"/>
              </a:ext>
            </a:extLst>
          </p:cNvPr>
          <p:cNvSpPr>
            <a:spLocks noGrp="1"/>
          </p:cNvSpPr>
          <p:nvPr>
            <p:ph idx="1"/>
          </p:nvPr>
        </p:nvSpPr>
        <p:spPr/>
        <p:txBody>
          <a:bodyPr>
            <a:normAutofit/>
          </a:bodyPr>
          <a:lstStyle/>
          <a:p>
            <a:pPr marL="109728" indent="0">
              <a:buNone/>
            </a:pPr>
            <a:r>
              <a:rPr lang="en-US" sz="2800" b="1" dirty="0"/>
              <a:t>Food – maximum per person rate </a:t>
            </a:r>
            <a:r>
              <a:rPr lang="en-US" sz="2800" dirty="0"/>
              <a:t>(includes food, beverage, labor, all tax, delivery fees, tips, etc)</a:t>
            </a:r>
            <a:r>
              <a:rPr lang="en-US" sz="2800" b="1" dirty="0"/>
              <a: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Breakfast:  $40</a:t>
            </a:r>
          </a:p>
          <a:p>
            <a:pPr>
              <a:buFont typeface="Wingdings" panose="05000000000000000000" pitchFamily="2" charset="2"/>
              <a:buChar char="Ø"/>
            </a:pPr>
            <a:r>
              <a:rPr lang="en-US" sz="2400" dirty="0"/>
              <a:t>Lunch:  $55</a:t>
            </a:r>
          </a:p>
          <a:p>
            <a:pPr>
              <a:buFont typeface="Wingdings" panose="05000000000000000000" pitchFamily="2" charset="2"/>
              <a:buChar char="Ø"/>
            </a:pPr>
            <a:r>
              <a:rPr lang="en-US" sz="2400" dirty="0"/>
              <a:t>Dinner:  $85</a:t>
            </a:r>
          </a:p>
          <a:p>
            <a:pPr>
              <a:buFont typeface="Wingdings" panose="05000000000000000000" pitchFamily="2" charset="2"/>
              <a:buChar char="Ø"/>
            </a:pPr>
            <a:r>
              <a:rPr lang="en-US" sz="2400" dirty="0"/>
              <a:t>Light Refreshments:  $30</a:t>
            </a:r>
          </a:p>
          <a:p>
            <a:pPr>
              <a:buFont typeface="Wingdings" panose="05000000000000000000" pitchFamily="2" charset="2"/>
              <a:buChar char="Ø"/>
            </a:pPr>
            <a:endParaRPr lang="en-US" sz="2400" dirty="0"/>
          </a:p>
          <a:p>
            <a:pPr>
              <a:buFont typeface="Wingdings" panose="05000000000000000000" pitchFamily="2" charset="2"/>
              <a:buChar char="v"/>
            </a:pPr>
            <a:r>
              <a:rPr lang="en-US" sz="2400" b="1" dirty="0"/>
              <a:t>Our on-campus caterer, Chartwells, has the first right of refusal for orders totaling $250 or more</a:t>
            </a:r>
            <a:r>
              <a:rPr lang="en-US" sz="2400" b="1" i="1" dirty="0"/>
              <a:t>.</a:t>
            </a:r>
          </a:p>
          <a:p>
            <a:pPr marL="109728" indent="0">
              <a:buNone/>
            </a:pPr>
            <a:endParaRPr lang="en-US" sz="1600" b="1" i="1" dirty="0"/>
          </a:p>
          <a:p>
            <a:pPr lvl="1">
              <a:buFont typeface="Wingdings" panose="05000000000000000000" pitchFamily="2" charset="2"/>
              <a:buChar char="q"/>
            </a:pPr>
            <a:endParaRPr lang="en-US" sz="1200" dirty="0"/>
          </a:p>
          <a:p>
            <a:pPr>
              <a:buFont typeface="Wingdings" panose="05000000000000000000" pitchFamily="2" charset="2"/>
              <a:buChar char="Ø"/>
            </a:pPr>
            <a:endParaRPr lang="en-US" sz="1600" dirty="0"/>
          </a:p>
        </p:txBody>
      </p:sp>
      <p:sp>
        <p:nvSpPr>
          <p:cNvPr id="3" name="Title 2">
            <a:extLst>
              <a:ext uri="{FF2B5EF4-FFF2-40B4-BE49-F238E27FC236}">
                <a16:creationId xmlns:a16="http://schemas.microsoft.com/office/drawing/2014/main" id="{F7FD6CAA-B9DB-4D5A-88DA-E82EB3A7A93A}"/>
              </a:ext>
            </a:extLst>
          </p:cNvPr>
          <p:cNvSpPr>
            <a:spLocks noGrp="1"/>
          </p:cNvSpPr>
          <p:nvPr>
            <p:ph type="title"/>
          </p:nvPr>
        </p:nvSpPr>
        <p:spPr/>
        <p:txBody>
          <a:bodyPr/>
          <a:lstStyle/>
          <a:p>
            <a:r>
              <a:rPr lang="en-US" dirty="0"/>
              <a:t>Hospitality Expenditures</a:t>
            </a:r>
          </a:p>
        </p:txBody>
      </p:sp>
    </p:spTree>
    <p:extLst>
      <p:ext uri="{BB962C8B-B14F-4D97-AF65-F5344CB8AC3E}">
        <p14:creationId xmlns:p14="http://schemas.microsoft.com/office/powerpoint/2010/main" val="2264544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2272</Words>
  <Application>Microsoft Office PowerPoint</Application>
  <PresentationFormat>Widescreen</PresentationFormat>
  <Paragraphs>370</Paragraphs>
  <Slides>37</Slides>
  <Notes>20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37</vt:i4>
      </vt:variant>
    </vt:vector>
  </HeadingPairs>
  <TitlesOfParts>
    <vt:vector size="55" baseType="lpstr">
      <vt:lpstr>Arial</vt:lpstr>
      <vt:lpstr>Bahnschrift SemiBold</vt:lpstr>
      <vt:lpstr>Calibri</vt:lpstr>
      <vt:lpstr>Cambria Math</vt:lpstr>
      <vt:lpstr>Courier New</vt:lpstr>
      <vt:lpstr>Didact Gothic</vt:lpstr>
      <vt:lpstr>Lucida Sans</vt:lpstr>
      <vt:lpstr>Lucida Sans Unicode</vt:lpstr>
      <vt:lpstr>Noto Sans Symbols</vt:lpstr>
      <vt:lpstr>Overlock</vt:lpstr>
      <vt:lpstr>Verdana</vt:lpstr>
      <vt:lpstr>Wingdings</vt:lpstr>
      <vt:lpstr>Wingdings 2</vt:lpstr>
      <vt:lpstr>Wingdings 3</vt:lpstr>
      <vt:lpstr>Concourse</vt:lpstr>
      <vt:lpstr>1_Office Theme</vt:lpstr>
      <vt:lpstr>2_Office Theme</vt:lpstr>
      <vt:lpstr>1_Concourse</vt:lpstr>
      <vt:lpstr>PowerPoint Presentation</vt:lpstr>
      <vt:lpstr>FINANCIAL  SERVICES</vt:lpstr>
      <vt:lpstr>Agenda</vt:lpstr>
      <vt:lpstr>PowerPoint Presentation</vt:lpstr>
      <vt:lpstr>Who does the policy apply to?</vt:lpstr>
      <vt:lpstr>What is a Hospitality expense?</vt:lpstr>
      <vt:lpstr>Hospitality Examples</vt:lpstr>
      <vt:lpstr>Hospitality Meeting Examples</vt:lpstr>
      <vt:lpstr>Hospitality Expenditures</vt:lpstr>
      <vt:lpstr>Hospitality Expenditures (cont’d)</vt:lpstr>
      <vt:lpstr>Hospitality Expenditures (cont’d)</vt:lpstr>
      <vt:lpstr>Unallowed Expenditures</vt:lpstr>
      <vt:lpstr>Funding Sources – State Funds</vt:lpstr>
      <vt:lpstr>Funding Source – Unable to use State Funds </vt:lpstr>
      <vt:lpstr>State Funds</vt:lpstr>
      <vt:lpstr>Hospitality Justification Form</vt:lpstr>
      <vt:lpstr>Hospitality Justification Form (con’t)</vt:lpstr>
      <vt:lpstr>Hospitality Justification Form (con’t)</vt:lpstr>
      <vt:lpstr>Procedure</vt:lpstr>
      <vt:lpstr>Additional Information</vt:lpstr>
      <vt:lpstr>Thank you!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VIEWING TODAY’S “FYI”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Ballinger</dc:creator>
  <cp:lastModifiedBy>Aaron Ledesma</cp:lastModifiedBy>
  <cp:revision>74</cp:revision>
  <cp:lastPrinted>2022-09-28T21:19:33Z</cp:lastPrinted>
  <dcterms:created xsi:type="dcterms:W3CDTF">2022-09-19T18:20:24Z</dcterms:created>
  <dcterms:modified xsi:type="dcterms:W3CDTF">2023-10-19T16:51:15Z</dcterms:modified>
</cp:coreProperties>
</file>