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9" r:id="rId1"/>
  </p:sldMasterIdLst>
  <p:notesMasterIdLst>
    <p:notesMasterId r:id="rId35"/>
  </p:notesMasterIdLst>
  <p:handoutMasterIdLst>
    <p:handoutMasterId r:id="rId36"/>
  </p:handoutMasterIdLst>
  <p:sldIdLst>
    <p:sldId id="559" r:id="rId2"/>
    <p:sldId id="560" r:id="rId3"/>
    <p:sldId id="564" r:id="rId4"/>
    <p:sldId id="566" r:id="rId5"/>
    <p:sldId id="567" r:id="rId6"/>
    <p:sldId id="569" r:id="rId7"/>
    <p:sldId id="568" r:id="rId8"/>
    <p:sldId id="570" r:id="rId9"/>
    <p:sldId id="571" r:id="rId10"/>
    <p:sldId id="572" r:id="rId11"/>
    <p:sldId id="573" r:id="rId12"/>
    <p:sldId id="574" r:id="rId13"/>
    <p:sldId id="565" r:id="rId14"/>
    <p:sldId id="538" r:id="rId15"/>
    <p:sldId id="539" r:id="rId16"/>
    <p:sldId id="540" r:id="rId17"/>
    <p:sldId id="543" r:id="rId18"/>
    <p:sldId id="541" r:id="rId19"/>
    <p:sldId id="561" r:id="rId20"/>
    <p:sldId id="545" r:id="rId21"/>
    <p:sldId id="546" r:id="rId22"/>
    <p:sldId id="544" r:id="rId23"/>
    <p:sldId id="547" r:id="rId24"/>
    <p:sldId id="562" r:id="rId25"/>
    <p:sldId id="548" r:id="rId26"/>
    <p:sldId id="563" r:id="rId27"/>
    <p:sldId id="549" r:id="rId28"/>
    <p:sldId id="550" r:id="rId29"/>
    <p:sldId id="551" r:id="rId30"/>
    <p:sldId id="552" r:id="rId31"/>
    <p:sldId id="553" r:id="rId32"/>
    <p:sldId id="554" r:id="rId33"/>
    <p:sldId id="558" r:id="rId34"/>
  </p:sldIdLst>
  <p:sldSz cx="9144000" cy="6858000" type="screen4x3"/>
  <p:notesSz cx="7077075" cy="9051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CDCDC"/>
    <a:srgbClr val="CCCCCC"/>
    <a:srgbClr val="800000"/>
    <a:srgbClr val="626262"/>
    <a:srgbClr val="9D1C00"/>
    <a:srgbClr val="CD1800"/>
    <a:srgbClr val="163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684" autoAdjust="0"/>
  </p:normalViewPr>
  <p:slideViewPr>
    <p:cSldViewPr snapToGrid="0">
      <p:cViewPr varScale="1">
        <p:scale>
          <a:sx n="99" d="100"/>
          <a:sy n="99" d="100"/>
        </p:scale>
        <p:origin x="978" y="78"/>
      </p:cViewPr>
      <p:guideLst>
        <p:guide orient="horz" pos="1434"/>
        <p:guide pos="4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1688" y="-10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E01E764-11A9-424A-B856-26EDF9A29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7550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300538"/>
            <a:ext cx="518795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D6F73D6B-AFDC-4EE9-A074-02EF8D10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3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2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85039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4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04653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5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4790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6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9199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16118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F8144-BA3A-4144-9197-AD123A3E5621}" type="datetimeFigureOut">
              <a:rPr lang="en-US" smtClean="0"/>
              <a:pPr>
                <a:defRPr/>
              </a:pPr>
              <a:t>11/1/2021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07D6-1A3A-4A1D-8579-0122003EE3E3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028FF-C6E5-4A12-9E41-D78DF0EB31B4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3E22B-FE1B-4C2F-886F-9C1342A1D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5921F-CFA8-4586-B3B5-5C0674100F79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92144-07CF-4C75-818B-D122137BC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79B89-74DC-4D0E-9D4F-B1F7629FF743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5DFE0-A40E-4521-8115-3700B76BC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548AD-845E-40D1-A088-A7F8E0360705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34C2F-EE71-4D2D-9565-9780E7706E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26170-521A-4228-BD31-2F819C7A5BEE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799FF-C9FD-47C6-9F52-BCD795AC7B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2EA4A-6A57-4B57-9C3B-6730755A6F55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BA428-5980-4858-A146-5B6F0E4FFE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AB573-223A-4E13-85D8-256501384FA7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FC3CC-CFC3-4F34-A9E9-F75C2B3764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85543-1178-402B-B381-7C2F727B5A9A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88DE-3666-4CBD-BAA5-1D6DE9A0B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6384E-C4DD-4155-85DC-E65EE16C5AA8}" type="datetimeFigureOut">
              <a:rPr lang="en-US" smtClean="0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E334-E3E8-468B-89AB-5D018B07CB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2A60A-3BCB-462D-8FE5-C43B4B27F320}" type="datetimeFigureOut">
              <a:rPr lang="en-US" smtClean="0"/>
              <a:pPr>
                <a:defRPr/>
              </a:pPr>
              <a:t>11/1/2021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2F537-8699-486C-A117-B9F3B4213B1B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9B919-94A0-4AB8-BB73-41231E977ACF}" type="datetimeFigureOut">
              <a:rPr lang="en-US" smtClean="0"/>
              <a:pPr>
                <a:defRPr/>
              </a:pPr>
              <a:t>11/1/2021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8ED5E6-081A-45B4-8898-7D4EED508E0A}" type="slidenum">
              <a:rPr lang="en-US" smtClean="0"/>
              <a:pPr>
                <a:defRPr/>
              </a:pPr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Line 76"/>
          <p:cNvSpPr>
            <a:spLocks noChangeShapeType="1"/>
          </p:cNvSpPr>
          <p:nvPr userDrawn="1"/>
        </p:nvSpPr>
        <p:spPr bwMode="auto">
          <a:xfrm>
            <a:off x="0" y="0"/>
            <a:ext cx="0" cy="685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69"/>
          <p:cNvSpPr>
            <a:spLocks noChangeShapeType="1"/>
          </p:cNvSpPr>
          <p:nvPr userDrawn="1"/>
        </p:nvSpPr>
        <p:spPr bwMode="auto">
          <a:xfrm flipH="1">
            <a:off x="9140825" y="0"/>
            <a:ext cx="3175" cy="685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78"/>
          <p:cNvSpPr>
            <a:spLocks noChangeShapeType="1"/>
          </p:cNvSpPr>
          <p:nvPr userDrawn="1"/>
        </p:nvSpPr>
        <p:spPr bwMode="auto">
          <a:xfrm flipH="1">
            <a:off x="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.wiley@csueastbay" TargetMode="External"/><Relationship Id="rId2" Type="http://schemas.openxmlformats.org/officeDocument/2006/relationships/hyperlink" Target="https://www.csueastbay.edu/graduate-studies/graduate-opportuniti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predoc/" TargetMode="External"/><Relationship Id="rId2" Type="http://schemas.openxmlformats.org/officeDocument/2006/relationships/hyperlink" Target="https://www.csueastbay.edu/graduate-studies/graduate-opportunit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onna.wiley@csueastba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alstate.edu/csu-system/faculty-staff/cdip/Pages/apply-to-cdip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.edu/csu-system/faculty-staff/cdip/Pages/application-guidelines.asp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gradstudies@csueastbay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22275" y="1244600"/>
            <a:ext cx="7772400" cy="1470025"/>
          </a:xfrm>
        </p:spPr>
        <p:txBody>
          <a:bodyPr/>
          <a:lstStyle/>
          <a:p>
            <a:r>
              <a:rPr lang="en-US" altLang="en-US" sz="2800" b="1" dirty="0"/>
              <a:t>Graduate Equity Fellowships</a:t>
            </a:r>
            <a:br>
              <a:rPr lang="en-US" altLang="en-US" sz="2800" b="1" dirty="0"/>
            </a:br>
            <a:r>
              <a:rPr lang="en-US" altLang="en-US" sz="2800" b="1" dirty="0"/>
              <a:t>California Pre-Doctoral Scholars</a:t>
            </a:r>
            <a:br>
              <a:rPr lang="en-US" altLang="en-US" sz="2800" b="1" dirty="0"/>
            </a:br>
            <a:r>
              <a:rPr lang="en-US" altLang="en-US" sz="2800" b="1" dirty="0"/>
              <a:t> Chancellor’s Doctoral Incentive Program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Kevin Brown, Director</a:t>
            </a:r>
          </a:p>
          <a:p>
            <a:r>
              <a:rPr lang="en-US" altLang="en-US"/>
              <a:t>Office of Graduate Studies</a:t>
            </a:r>
          </a:p>
          <a:p>
            <a:r>
              <a:rPr lang="en-US" altLang="en-US"/>
              <a:t>Kevin.Brown@csueastbay.edu</a:t>
            </a:r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740400"/>
            <a:ext cx="3421062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6231" y="3249612"/>
            <a:ext cx="7823200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Potential for </a:t>
            </a:r>
            <a:r>
              <a:rPr lang="en-US" altLang="en-US" b="1" dirty="0">
                <a:solidFill>
                  <a:srgbClr val="00B050"/>
                </a:solidFill>
              </a:rPr>
              <a:t>success</a:t>
            </a:r>
            <a:r>
              <a:rPr lang="en-US" altLang="en-US" dirty="0"/>
              <a:t> in completing a master’s program (e.g., academic record, written communication skills)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Interest in and potential for a </a:t>
            </a:r>
            <a:r>
              <a:rPr lang="en-US" altLang="en-US" b="1" dirty="0">
                <a:solidFill>
                  <a:srgbClr val="7030A0"/>
                </a:solidFill>
              </a:rPr>
              <a:t>faculty career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Supportive recommendations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Level of economic and educational disadvantage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What are the evaluation criteria?</a:t>
            </a:r>
          </a:p>
        </p:txBody>
      </p:sp>
    </p:spTree>
    <p:extLst>
      <p:ext uri="{BB962C8B-B14F-4D97-AF65-F5344CB8AC3E}">
        <p14:creationId xmlns:p14="http://schemas.microsoft.com/office/powerpoint/2010/main" val="189943383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69912" y="2570163"/>
            <a:ext cx="8574087" cy="36655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Application Deadline</a:t>
            </a:r>
            <a:r>
              <a:rPr lang="en-US" altLang="en-US" dirty="0"/>
              <a:t>: Submitted to Graduate Studies by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b="1" dirty="0"/>
              <a:t>	5:00 PM, May 1st, 2022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en-US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 and information available at:</a:t>
            </a:r>
          </a:p>
          <a:p>
            <a:pPr>
              <a:buNone/>
              <a:defRPr/>
            </a:pPr>
            <a:r>
              <a:rPr lang="en-US" altLang="en-US" dirty="0"/>
              <a:t>	</a:t>
            </a:r>
            <a:r>
              <a:rPr lang="en-US" altLang="en-US" dirty="0">
                <a:hlinkClick r:id="rId2"/>
              </a:rPr>
              <a:t>https://www.csueastbay.edu/graduate-studies/graduate-opportunities.html</a:t>
            </a:r>
            <a:endParaRPr lang="en-US" altLang="en-US" dirty="0"/>
          </a:p>
          <a:p>
            <a:pPr>
              <a:buNone/>
              <a:defRPr/>
            </a:pPr>
            <a:r>
              <a:rPr lang="en-US" altLang="en-US" dirty="0"/>
              <a:t>Or email </a:t>
            </a:r>
            <a:r>
              <a:rPr lang="en-US" altLang="en-US" dirty="0" err="1">
                <a:hlinkClick r:id="rId3"/>
              </a:rPr>
              <a:t>gradstudies@csueastbay</a:t>
            </a:r>
            <a:endParaRPr lang="en-US" altLang="en-US" dirty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Application Deadline/ Information</a:t>
            </a:r>
          </a:p>
        </p:txBody>
      </p:sp>
    </p:spTree>
    <p:extLst>
      <p:ext uri="{BB962C8B-B14F-4D97-AF65-F5344CB8AC3E}">
        <p14:creationId xmlns:p14="http://schemas.microsoft.com/office/powerpoint/2010/main" val="1217764685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625" y="2878423"/>
            <a:ext cx="8286750" cy="408921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Beginning of Spring semester 2022:   </a:t>
            </a:r>
            <a:r>
              <a:rPr lang="en-US" dirty="0"/>
              <a:t>Request letters of recommendation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March or April 2021: Write Statement of Purpose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May 1, 2022: </a:t>
            </a:r>
            <a:r>
              <a:rPr lang="en-US" dirty="0"/>
              <a:t>applications due to Office of Graduate Studies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End of May, 2022: Awards are made and applicants notified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Before Fall semester 2022 and Spring semester 2023: funds are disbursed through Financial Aid department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0683F-A792-4021-984B-1D88ED9A38D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83776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is the California Pre-Doctoral Scholars Program?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3" y="2122488"/>
            <a:ext cx="4976812" cy="45037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California Pre-Doctoral Program: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the 32nd year!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Founded in 1989, by the CSU and UC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Funded by the CSU from the California Lottery Fund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increase the pool of newly minted PhD’s from which the CSU draws its faculty.</a:t>
            </a:r>
          </a:p>
          <a:p>
            <a:pPr marL="45720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sz="2400" dirty="0">
              <a:latin typeface="Garamond" pitchFamily="18" charset="0"/>
            </a:endParaRPr>
          </a:p>
        </p:txBody>
      </p:sp>
      <p:pic>
        <p:nvPicPr>
          <p:cNvPr id="14340" name="Content Placeholder 2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593" y="2679700"/>
            <a:ext cx="1495564" cy="3446463"/>
          </a:xfrm>
        </p:spPr>
      </p:pic>
    </p:spTree>
    <p:extLst>
      <p:ext uri="{BB962C8B-B14F-4D97-AF65-F5344CB8AC3E}">
        <p14:creationId xmlns:p14="http://schemas.microsoft.com/office/powerpoint/2010/main" val="4068509396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90538" y="2695575"/>
            <a:ext cx="7408862" cy="3451225"/>
          </a:xfrm>
        </p:spPr>
        <p:txBody>
          <a:bodyPr/>
          <a:lstStyle/>
          <a:p>
            <a:r>
              <a:rPr lang="en-US" altLang="en-US"/>
              <a:t>Supports doctoral aspirations of students who have experienced economic and educational disadvantages</a:t>
            </a:r>
          </a:p>
          <a:p>
            <a:r>
              <a:rPr lang="en-US" altLang="en-US"/>
              <a:t>Places special emphasis on increasing number of CSU students who enter doctoral programs at UC institutions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California Pre-Doctoral Scholars Program Details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313238"/>
            <a:ext cx="20478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0388" y="2586038"/>
            <a:ext cx="7772400" cy="3200400"/>
          </a:xfrm>
        </p:spPr>
        <p:txBody>
          <a:bodyPr>
            <a:normAutofit/>
          </a:bodyPr>
          <a:lstStyle/>
          <a:p>
            <a:r>
              <a:rPr lang="en-US" altLang="en-US"/>
              <a:t>$3,000 in </a:t>
            </a:r>
            <a:r>
              <a:rPr lang="en-US" altLang="en-US" b="1">
                <a:solidFill>
                  <a:srgbClr val="00B050"/>
                </a:solidFill>
              </a:rPr>
              <a:t>funding</a:t>
            </a:r>
            <a:r>
              <a:rPr lang="en-US" altLang="en-US"/>
              <a:t> to explore and prepare to succeed in a doctoral program</a:t>
            </a:r>
          </a:p>
          <a:p>
            <a:r>
              <a:rPr lang="en-US" altLang="en-US"/>
              <a:t>Opportunities to work one-on-one with faculty from both CSU and doctoral-granting institutions</a:t>
            </a:r>
          </a:p>
          <a:p>
            <a:r>
              <a:rPr lang="en-US" altLang="en-US"/>
              <a:t>Designation as a “Sally Casanova Scholar”</a:t>
            </a:r>
          </a:p>
          <a:p>
            <a:r>
              <a:rPr lang="en-US" altLang="en-US"/>
              <a:t>Participation in a summer research experience at a doctoral-granting institution</a:t>
            </a:r>
          </a:p>
          <a:p>
            <a:endParaRPr lang="en-US" alt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635000" y="841375"/>
            <a:ext cx="7772400" cy="762000"/>
          </a:xfrm>
        </p:spPr>
        <p:txBody>
          <a:bodyPr/>
          <a:lstStyle/>
          <a:p>
            <a:r>
              <a:rPr lang="en-US" altLang="en-US" sz="2800" b="1"/>
              <a:t>What the Pre-Doctoral Program Offers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46088" y="2573338"/>
            <a:ext cx="8229600" cy="3810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Visits</a:t>
            </a:r>
            <a:r>
              <a:rPr lang="en-US" altLang="en-US" dirty="0"/>
              <a:t> to doctoral-granting institutions to explore opportunities for doctoral study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Travel</a:t>
            </a:r>
            <a:r>
              <a:rPr lang="en-US" altLang="en-US" dirty="0"/>
              <a:t> to a national symposium or professional meeting in your chosen field;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Related activities such as membership in professional organizations and journal subscriptions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Graduate school </a:t>
            </a:r>
            <a:r>
              <a:rPr lang="en-US" altLang="en-US" b="1" dirty="0">
                <a:solidFill>
                  <a:srgbClr val="00B050"/>
                </a:solidFill>
              </a:rPr>
              <a:t>application</a:t>
            </a:r>
            <a:r>
              <a:rPr lang="en-US" altLang="en-US" dirty="0"/>
              <a:t> and test </a:t>
            </a:r>
            <a:r>
              <a:rPr lang="en-US" altLang="en-US" b="1" dirty="0">
                <a:solidFill>
                  <a:srgbClr val="00B050"/>
                </a:solidFill>
              </a:rPr>
              <a:t>fees</a:t>
            </a:r>
            <a:r>
              <a:rPr lang="en-US" altLang="en-US" dirty="0"/>
              <a:t>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Participation in a summer research experience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 at a doctoral-granting institution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What activities does Pre-Doctoral funding support?</a:t>
            </a:r>
            <a:br>
              <a:rPr lang="en-US" altLang="en-US" sz="2400" b="1"/>
            </a:br>
            <a:endParaRPr lang="en-US" altLang="en-US" sz="2400" b="1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11175" y="2446338"/>
            <a:ext cx="7758113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a junior, senior or master’s student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U.S. citizen or permanent resident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</a:t>
            </a:r>
            <a:r>
              <a:rPr lang="en-US" altLang="en-US" b="1" dirty="0">
                <a:solidFill>
                  <a:srgbClr val="00B050"/>
                </a:solidFill>
              </a:rPr>
              <a:t>enrolled</a:t>
            </a:r>
            <a:r>
              <a:rPr lang="en-US" altLang="en-US" dirty="0"/>
              <a:t> at a CSU in Spring 2022 and be enrolled in at least one semester of the 2022-2023 academic year (Fall 2022 – Spring 2023)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have a </a:t>
            </a:r>
            <a:r>
              <a:rPr lang="en-US" altLang="en-US" b="1" dirty="0">
                <a:solidFill>
                  <a:srgbClr val="7030A0"/>
                </a:solidFill>
              </a:rPr>
              <a:t>faculty sponsor </a:t>
            </a:r>
            <a:r>
              <a:rPr lang="en-US" altLang="en-US" dirty="0"/>
              <a:t>from CSUEB who will be available for the program period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interested in obtaining a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</a:t>
            </a:r>
            <a:r>
              <a:rPr lang="en-US" altLang="en-US" b="1" dirty="0">
                <a:solidFill>
                  <a:srgbClr val="FF0000"/>
                </a:solidFill>
              </a:rPr>
              <a:t>research</a:t>
            </a:r>
            <a:r>
              <a:rPr lang="en-US" altLang="en-US" dirty="0"/>
              <a:t> doctorate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Who is Eligible to Apply for the Pre-Doctoral Program?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22288" y="2468563"/>
            <a:ext cx="775811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Guide you through the program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May accompany you to campuses for site visits or to professional conferences and meetings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Provide you with information about academic careers, helps to identify institutions with programs that match your interests/goals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Help to ensure that you are prepared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for doctoral study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Role of the CSUEB Faculty Advisor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Details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9425" y="2362200"/>
            <a:ext cx="4375150" cy="41529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Only applications that have been viewed and approved by the campus coordinator are eligible for submission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Components of the application include: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Personal Information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Educational Information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Three Essays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Faculty Mentor Letter of Recommendation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Student Budget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Transcripts</a:t>
            </a:r>
          </a:p>
        </p:txBody>
      </p:sp>
      <p:pic>
        <p:nvPicPr>
          <p:cNvPr id="20484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70" y="2679700"/>
            <a:ext cx="2646809" cy="3446463"/>
          </a:xfr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California State University</a:t>
            </a:r>
            <a:br>
              <a:rPr lang="en-US" altLang="en-US" sz="2400" b="1" dirty="0"/>
            </a:br>
            <a:r>
              <a:rPr lang="en-US" altLang="en-US" sz="2400" b="1" dirty="0"/>
              <a:t>Scholarships and Fellowships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240" y="2414954"/>
            <a:ext cx="5647884" cy="427892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increase the level of diversity in the CSU faculty body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Method: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Expand the pool of newly minted PhD’s from which the CSU draws its faculty by providing funding and mentorship throughout graduate career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CSU funds three programs:</a:t>
            </a: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Graduate Equity Fellowships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Pre-Doctoral Scholars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Chancellor’s Doctoral Incentive Program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44513" y="2381250"/>
            <a:ext cx="7702550" cy="3451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Three essays:</a:t>
            </a:r>
          </a:p>
          <a:p>
            <a:pPr lvl="1"/>
            <a:r>
              <a:rPr lang="en-US" altLang="en-US" sz="2800" b="1">
                <a:solidFill>
                  <a:srgbClr val="7030A0"/>
                </a:solidFill>
              </a:rPr>
              <a:t>Field of study </a:t>
            </a:r>
            <a:r>
              <a:rPr lang="en-US" altLang="en-US" sz="2800"/>
              <a:t>you plan to pursue – preparation for this field</a:t>
            </a:r>
          </a:p>
          <a:p>
            <a:pPr lvl="1"/>
            <a:r>
              <a:rPr lang="en-US" altLang="en-US" sz="2800"/>
              <a:t>Information about your </a:t>
            </a:r>
            <a:r>
              <a:rPr lang="en-US" altLang="en-US" sz="2800" b="1">
                <a:solidFill>
                  <a:srgbClr val="00B050"/>
                </a:solidFill>
              </a:rPr>
              <a:t>research interests</a:t>
            </a:r>
          </a:p>
          <a:p>
            <a:pPr lvl="1"/>
            <a:r>
              <a:rPr lang="en-US" altLang="en-US" sz="2800" b="1">
                <a:solidFill>
                  <a:srgbClr val="FF0000"/>
                </a:solidFill>
              </a:rPr>
              <a:t>Career goals</a:t>
            </a:r>
            <a:r>
              <a:rPr lang="en-US" altLang="en-US" sz="2800"/>
              <a:t>, and interest in and preparation for a university faculty career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Student Section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533650"/>
            <a:ext cx="77136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Faculty</a:t>
            </a:r>
            <a:r>
              <a:rPr lang="en-US" sz="2800" dirty="0"/>
              <a:t> Sponsor/Student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dirty="0"/>
              <a:t>Activities, timeline and budget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dirty="0"/>
              <a:t>Faculty Statement – how does plan address applicant’s educational needs and objectives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dirty="0"/>
              <a:t>Faculty statement of student responsibilities in the Pre-doc program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sz="28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Faculty Section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61938" y="2544763"/>
            <a:ext cx="7823200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Potential for </a:t>
            </a:r>
            <a:r>
              <a:rPr lang="en-US" altLang="en-US" b="1" dirty="0">
                <a:solidFill>
                  <a:srgbClr val="00B050"/>
                </a:solidFill>
              </a:rPr>
              <a:t>success</a:t>
            </a:r>
            <a:r>
              <a:rPr lang="en-US" altLang="en-US" dirty="0"/>
              <a:t> in completing a doctoral program (e.g., academic record, academic experience, written communication skills)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Interest in and potential for a </a:t>
            </a:r>
            <a:r>
              <a:rPr lang="en-US" altLang="en-US" b="1" dirty="0">
                <a:solidFill>
                  <a:srgbClr val="7030A0"/>
                </a:solidFill>
              </a:rPr>
              <a:t>faculty career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Willingness and ability to teach a diverse student body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Faculty sponsor willingness to provide mentoring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Realistic and appropriate plan, budget and timeline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Level of economic and educational disadvantage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What are the evaluation criteria?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69913" y="2570163"/>
            <a:ext cx="7772400" cy="3665537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Application Deadline</a:t>
            </a:r>
            <a:r>
              <a:rPr lang="en-US" altLang="en-US" dirty="0"/>
              <a:t>: Submitted to Graduate Studies by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b="1" dirty="0"/>
              <a:t>	5:00 PM, February 1st, 2022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Applications reviewed  and students given URL for online submission – upload deadline is </a:t>
            </a:r>
            <a:r>
              <a:rPr lang="en-US" altLang="en-US" b="1" dirty="0"/>
              <a:t>5:00 PM, February 18th, 2022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 and information available at:</a:t>
            </a:r>
          </a:p>
          <a:p>
            <a:pPr>
              <a:buNone/>
              <a:defRPr/>
            </a:pPr>
            <a:r>
              <a:rPr lang="en-US" altLang="en-US" dirty="0"/>
              <a:t>	</a:t>
            </a:r>
            <a:r>
              <a:rPr lang="en-US" altLang="en-US" dirty="0">
                <a:hlinkClick r:id="rId2"/>
              </a:rPr>
              <a:t>https://www.csueastbay.edu/graduate-studies/graduate-opportunities.html</a:t>
            </a:r>
            <a:endParaRPr lang="en-US" altLang="en-US" dirty="0"/>
          </a:p>
          <a:p>
            <a:pPr>
              <a:buNone/>
              <a:defRPr/>
            </a:pPr>
            <a:r>
              <a:rPr lang="en-US" altLang="en-US" dirty="0"/>
              <a:t>	and on the CSU Pre-Doctoral Program </a:t>
            </a:r>
            <a:r>
              <a:rPr lang="en-US" altLang="en-US" dirty="0">
                <a:hlinkClick r:id="rId3"/>
              </a:rPr>
              <a:t>website</a:t>
            </a: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Appointments available!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	email </a:t>
            </a:r>
            <a:r>
              <a:rPr lang="en-US" altLang="en-US" dirty="0" err="1">
                <a:hlinkClick r:id="rId4"/>
              </a:rPr>
              <a:t>gradstudies@csueastbay</a:t>
            </a:r>
            <a:endParaRPr lang="en-US" altLang="en-US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Application Deadline/ Information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9763" y="2384425"/>
            <a:ext cx="8286750" cy="433546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Now:  </a:t>
            </a:r>
            <a:r>
              <a:rPr lang="en-US" dirty="0"/>
              <a:t>Secure faculty sponsor, write essays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Early December 2021: Application period opens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December or January: Interested students must </a:t>
            </a:r>
            <a:r>
              <a:rPr lang="en-US" b="1" dirty="0">
                <a:solidFill>
                  <a:srgbClr val="00B050"/>
                </a:solidFill>
              </a:rPr>
              <a:t>meet with campus coordinator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February 1, 2022: </a:t>
            </a:r>
            <a:r>
              <a:rPr lang="en-US" dirty="0"/>
              <a:t>applications due to Office of Graduate Studies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February 18, 2022: </a:t>
            </a:r>
            <a:r>
              <a:rPr lang="en-US" dirty="0"/>
              <a:t>Applications due via the online site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March/April 2022: Applications are reviewed and scored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May 2022: Eligibility of potential scholars are verified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June 2022: Applicants who are selected as Sally Casanova Scholars and Honorable Mentions are identified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93506-CEBA-4BC2-985E-5263EBD60D2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7388" y="2598738"/>
            <a:ext cx="7407275" cy="3451225"/>
          </a:xfrm>
        </p:spPr>
        <p:txBody>
          <a:bodyPr/>
          <a:lstStyle/>
          <a:p>
            <a:r>
              <a:rPr lang="en-US" altLang="en-US" b="1">
                <a:solidFill>
                  <a:srgbClr val="7030A0"/>
                </a:solidFill>
              </a:rPr>
              <a:t>Goal:  </a:t>
            </a:r>
            <a:r>
              <a:rPr lang="en-US" altLang="en-US"/>
              <a:t>Increase the number of faculty with the qualifications, motivation, and skills needed to teach the diverse students of the CSU.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CDIP prepares promising doctoral students for CSU faculty positions by providing </a:t>
            </a:r>
            <a:r>
              <a:rPr lang="en-US" altLang="en-US" b="1">
                <a:solidFill>
                  <a:srgbClr val="7030A0"/>
                </a:solidFill>
              </a:rPr>
              <a:t>financial support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B050"/>
                </a:solidFill>
              </a:rPr>
              <a:t>mentorship</a:t>
            </a:r>
            <a:r>
              <a:rPr lang="en-US" altLang="en-US"/>
              <a:t> by CSU faculty and </a:t>
            </a:r>
            <a:r>
              <a:rPr lang="en-US" altLang="en-US" b="1">
                <a:solidFill>
                  <a:srgbClr val="00B0F0"/>
                </a:solidFill>
              </a:rPr>
              <a:t>professional development and grant resources</a:t>
            </a:r>
            <a:r>
              <a:rPr lang="en-US" altLang="en-US"/>
              <a:t>. 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What is the Chancellor’s Doctoral Incentive Program (CDIP)?</a:t>
            </a: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14338" y="2533650"/>
            <a:ext cx="7767637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Provides</a:t>
            </a:r>
            <a:r>
              <a:rPr lang="en-US" altLang="en-US" b="1" dirty="0">
                <a:solidFill>
                  <a:srgbClr val="7030A0"/>
                </a:solidFill>
              </a:rPr>
              <a:t> student loans </a:t>
            </a:r>
            <a:r>
              <a:rPr lang="en-US" altLang="en-US" dirty="0"/>
              <a:t>to individuals pursuing full-time research doctoral degrees at accredited universities throughout the United States.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CSU faculty member provides </a:t>
            </a:r>
            <a:r>
              <a:rPr lang="en-US" altLang="en-US" b="1" dirty="0">
                <a:solidFill>
                  <a:srgbClr val="00B050"/>
                </a:solidFill>
              </a:rPr>
              <a:t>mentorship</a:t>
            </a:r>
            <a:r>
              <a:rPr lang="en-US" altLang="en-US" b="1" dirty="0"/>
              <a:t>, </a:t>
            </a:r>
            <a:r>
              <a:rPr lang="en-US" altLang="en-US" dirty="0"/>
              <a:t>e.g., suggested conferences, projects, strategy to gain employment at CSU.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Awardees may apply for </a:t>
            </a:r>
            <a:r>
              <a:rPr lang="en-US" altLang="en-US" b="1" dirty="0">
                <a:solidFill>
                  <a:srgbClr val="FF0000"/>
                </a:solidFill>
              </a:rPr>
              <a:t>mini-grants</a:t>
            </a:r>
            <a:r>
              <a:rPr lang="en-US" altLang="en-US" dirty="0"/>
              <a:t> to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support research, or travel grants to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support conference presentations.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Chancellor’s Doctoral Incentive Program Details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11175" y="2674938"/>
            <a:ext cx="7769225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Offers loans up to $10,000 per year over 5 years, with a maximum amount of $30,000.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Forgivable</a:t>
            </a:r>
            <a:r>
              <a:rPr lang="en-US" altLang="en-US" dirty="0"/>
              <a:t> at the rate of 20 percent for each year of full-time teaching employment in the CSU or 10 percent for each year of part-time teaching employment in the CSU.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For recipients not teaching in the CSU, loans are repayable over a 15-year period starting one year after completion of, or withdrawal from,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full-time doctoral study.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CDIP Program Description</a:t>
            </a: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46088" y="2555875"/>
            <a:ext cx="8004175" cy="320040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New or continuing </a:t>
            </a:r>
            <a:r>
              <a:rPr lang="en-US" altLang="en-US" b="1" dirty="0">
                <a:solidFill>
                  <a:srgbClr val="7030A0"/>
                </a:solidFill>
              </a:rPr>
              <a:t>full-time students </a:t>
            </a:r>
            <a:r>
              <a:rPr lang="en-US" altLang="en-US" dirty="0"/>
              <a:t>who will be in research doctoral programs in AY 2022-2023 at accredited universities anywhere in the United States are invited to apply to CDIP.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Lecturers</a:t>
            </a:r>
            <a:r>
              <a:rPr lang="en-US" dirty="0"/>
              <a:t> who are enrolled full-time in a doctoral program are eligible and encouraged to apply.</a:t>
            </a: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 U.S. citizenship is not required, but applicants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 must be eligible to work in the United States.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CDIP Participant Eligibility</a:t>
            </a: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90538" y="2678113"/>
            <a:ext cx="7772400" cy="32004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Applicants to the CDIP must be supported by a full-time tenured or tenure track </a:t>
            </a:r>
            <a:r>
              <a:rPr lang="en-US" altLang="en-US" b="1" dirty="0">
                <a:solidFill>
                  <a:srgbClr val="7030A0"/>
                </a:solidFill>
              </a:rPr>
              <a:t>CSU Faculty Mentor</a:t>
            </a:r>
            <a:r>
              <a:rPr lang="en-US" altLang="en-US" dirty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The mentor must prepare a written statement with the student.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The faculty mentor assists the student in his/her doctoral program and helps the student understand the workings of higher education institutions and the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faculty labor market specific to particular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disciplines.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CSUEB Faculty Mentor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is the Graduate Equity Fellowship Program?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772" y="2354263"/>
            <a:ext cx="5114073" cy="4503737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Graduate Equity Fellowship Program: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Seeks to </a:t>
            </a:r>
            <a:r>
              <a:rPr lang="en-US" sz="2400" b="1" dirty="0">
                <a:solidFill>
                  <a:srgbClr val="00B050"/>
                </a:solidFill>
                <a:cs typeface="Calibri" panose="020F0502020204030204" pitchFamily="34" charset="0"/>
              </a:rPr>
              <a:t>increase</a:t>
            </a:r>
            <a:r>
              <a:rPr lang="en-US" sz="2400" dirty="0">
                <a:cs typeface="Calibri" panose="020F0502020204030204" pitchFamily="34" charset="0"/>
              </a:rPr>
              <a:t> the diversity of students completing graduate degree programs at Cal State East Bay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Encourages </a:t>
            </a:r>
            <a:r>
              <a:rPr lang="en-US" sz="2400" b="1" dirty="0">
                <a:solidFill>
                  <a:srgbClr val="0070C0"/>
                </a:solidFill>
                <a:cs typeface="Calibri" panose="020F0502020204030204" pitchFamily="34" charset="0"/>
              </a:rPr>
              <a:t>continuation</a:t>
            </a:r>
            <a:r>
              <a:rPr lang="en-US" sz="2400" dirty="0">
                <a:cs typeface="Calibri" panose="020F0502020204030204" pitchFamily="34" charset="0"/>
              </a:rPr>
              <a:t> towards doctoral programs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Promotes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consideration</a:t>
            </a:r>
            <a:r>
              <a:rPr lang="en-US" sz="2400" dirty="0">
                <a:cs typeface="Calibri" panose="020F0502020204030204" pitchFamily="34" charset="0"/>
              </a:rPr>
              <a:t> of university faculty careers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Provides </a:t>
            </a:r>
            <a:r>
              <a:rPr lang="en-US" sz="2400" b="1" dirty="0">
                <a:solidFill>
                  <a:srgbClr val="7030A0"/>
                </a:solidFill>
                <a:cs typeface="Calibri" panose="020F0502020204030204" pitchFamily="34" charset="0"/>
              </a:rPr>
              <a:t>fellowships</a:t>
            </a:r>
            <a:r>
              <a:rPr lang="en-US" sz="2400" dirty="0">
                <a:cs typeface="Calibri" panose="020F0502020204030204" pitchFamily="34" charset="0"/>
              </a:rPr>
              <a:t> for Cal State East Bay students with educationally or economically disadvantaged backgrounds who have had success in overcoming these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1039421886"/>
      </p:ext>
    </p:extLst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79425" y="2555875"/>
            <a:ext cx="7859713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>
                <a:hlinkClick r:id="rId2"/>
              </a:rPr>
              <a:t>Applications</a:t>
            </a:r>
            <a:r>
              <a:rPr lang="en-US" altLang="en-US" sz="2800" dirty="0"/>
              <a:t> are available online </a:t>
            </a:r>
            <a:r>
              <a:rPr lang="en-US" altLang="en-US" sz="2800" u="sng" dirty="0"/>
              <a:t>only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/>
              <a:t>Applications are submitted directly to the Chancellor’s Office, with a copy to CSUEB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/>
              <a:t>For the purposes of the CDIP application, “your campus” is the one where your CSU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sz="2800" dirty="0"/>
              <a:t>    Faculty Mentor is employed (CSUEB).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</a:t>
            </a: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66700" y="2368062"/>
            <a:ext cx="8285163" cy="4302369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600" dirty="0"/>
              <a:t>Submit the following documents: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current curriculum vitae, limited to </a:t>
            </a:r>
            <a:r>
              <a:rPr lang="en-US" b="1" dirty="0"/>
              <a:t>four</a:t>
            </a:r>
            <a:r>
              <a:rPr lang="en-US" dirty="0"/>
              <a:t> pages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Statement of qualifications and motivation, limited to </a:t>
            </a:r>
            <a:r>
              <a:rPr lang="en-US" b="1" dirty="0"/>
              <a:t>three</a:t>
            </a:r>
            <a:r>
              <a:rPr lang="en-US" dirty="0"/>
              <a:t> pages CSU Collaborative Plan of Support, developed by CSUEB faculty advisor, and applicant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Three</a:t>
            </a:r>
            <a:r>
              <a:rPr lang="en-US" dirty="0"/>
              <a:t> professional letters of recommendation, one of which is from your CSUEB faculty mentor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</a:t>
            </a:r>
            <a:r>
              <a:rPr lang="en-US" b="1" dirty="0"/>
              <a:t>recent</a:t>
            </a:r>
            <a:r>
              <a:rPr lang="en-US" dirty="0"/>
              <a:t> CSU faculty position announcement in your </a:t>
            </a:r>
          </a:p>
          <a:p>
            <a:pPr marL="206057" indent="0">
              <a:buNone/>
              <a:defRPr/>
            </a:pPr>
            <a:r>
              <a:rPr lang="en-US" dirty="0"/>
              <a:t>	 general field that has recently been posted at a </a:t>
            </a:r>
          </a:p>
          <a:p>
            <a:pPr marL="206057" indent="0">
              <a:buNone/>
              <a:defRPr/>
            </a:pPr>
            <a:r>
              <a:rPr lang="en-US" dirty="0"/>
              <a:t>	CSU campus </a:t>
            </a:r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endParaRPr lang="en-US" sz="1400" b="1" dirty="0"/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r>
              <a:rPr lang="en-US" sz="1800" b="1" dirty="0"/>
              <a:t>Application information and </a:t>
            </a:r>
            <a:r>
              <a:rPr lang="en-US" sz="1800" b="1" dirty="0">
                <a:solidFill>
                  <a:srgbClr val="7030A0"/>
                </a:solidFill>
              </a:rPr>
              <a:t>sample</a:t>
            </a:r>
            <a:r>
              <a:rPr lang="en-US" sz="1800" b="1" dirty="0"/>
              <a:t> statements and faculty </a:t>
            </a:r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r>
              <a:rPr lang="en-US" sz="1800" b="1" dirty="0"/>
              <a:t>support plans are available on the CSU </a:t>
            </a:r>
            <a:r>
              <a:rPr lang="en-US" sz="1800" b="1" dirty="0">
                <a:hlinkClick r:id="rId2"/>
              </a:rPr>
              <a:t>CDIP website</a:t>
            </a:r>
            <a:endParaRPr lang="en-US" sz="1800" b="1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682625" y="822325"/>
            <a:ext cx="7772400" cy="762000"/>
          </a:xfrm>
        </p:spPr>
        <p:txBody>
          <a:bodyPr/>
          <a:lstStyle/>
          <a:p>
            <a:r>
              <a:rPr lang="en-US" altLang="en-US" sz="3200" b="1"/>
              <a:t>Application Checklist</a:t>
            </a: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199" y="2592876"/>
            <a:ext cx="8135815" cy="3844734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2"/>
                </a:solidFill>
              </a:rPr>
              <a:t>Now:  </a:t>
            </a:r>
            <a:r>
              <a:rPr lang="en-US" sz="2200" dirty="0"/>
              <a:t>Secure faculty sponsor, write statement, develop plan, request letters of recommendation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200" dirty="0"/>
              <a:t>December or January: Interested students must </a:t>
            </a:r>
            <a:r>
              <a:rPr lang="en-US" sz="2200" b="1" dirty="0">
                <a:solidFill>
                  <a:srgbClr val="00B050"/>
                </a:solidFill>
              </a:rPr>
              <a:t>meet with campus coordinator</a:t>
            </a:r>
            <a:endParaRPr lang="en-US" altLang="en-US" sz="2200" b="1" dirty="0">
              <a:solidFill>
                <a:srgbClr val="7030A0"/>
              </a:solidFill>
            </a:endParaRPr>
          </a:p>
          <a:p>
            <a:pPr>
              <a:buClr>
                <a:srgbClr val="31B6FD"/>
              </a:buClr>
              <a:defRPr/>
            </a:pPr>
            <a:r>
              <a:rPr lang="en-US" altLang="en-US" sz="2200" b="1" dirty="0">
                <a:solidFill>
                  <a:srgbClr val="7030A0"/>
                </a:solidFill>
              </a:rPr>
              <a:t>Application Deadline</a:t>
            </a:r>
            <a:r>
              <a:rPr lang="en-US" altLang="en-US" sz="2200" dirty="0">
                <a:solidFill>
                  <a:srgbClr val="073E87"/>
                </a:solidFill>
              </a:rPr>
              <a:t>: All documents submitted to Chancellor’s Office by </a:t>
            </a:r>
            <a:r>
              <a:rPr lang="en-US" altLang="en-US" sz="2200" b="1" dirty="0">
                <a:solidFill>
                  <a:srgbClr val="073E87"/>
                </a:solidFill>
              </a:rPr>
              <a:t>5:00 PM, February 1st, 2022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Campus committee reviews and forwards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     to CSUEB president.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CSU-wide committee reviews and makes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     awards</a:t>
            </a: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Timeline</a:t>
            </a: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en-US" sz="2000" dirty="0"/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altLang="en-US" sz="2000" dirty="0"/>
              <a:t>Please email: </a:t>
            </a:r>
          </a:p>
          <a:p>
            <a:pPr lvl="1" indent="-274320" fontAlgn="auto">
              <a:spcAft>
                <a:spcPts val="0"/>
              </a:spcAft>
              <a:defRPr/>
            </a:pPr>
            <a:endParaRPr lang="en-US" altLang="en-US" sz="2000" b="1" dirty="0"/>
          </a:p>
          <a:p>
            <a:pPr marL="457200" lvl="1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b="1" dirty="0">
                <a:hlinkClick r:id="rId2"/>
              </a:rPr>
              <a:t>gradstudies@csueastbay.edu</a:t>
            </a:r>
            <a:endParaRPr lang="en-US" altLang="en-U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sz="2000" b="1" dirty="0"/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r>
              <a:rPr lang="en-US" altLang="en-US" sz="5400" b="1" i="1" dirty="0"/>
              <a:t>Questions?</a:t>
            </a: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Good Luck with the Process!	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the Graduate Equity Fellowship Program Offers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3" y="3282462"/>
            <a:ext cx="4976812" cy="34844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Graduate Equity Fellowships are 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grants</a:t>
            </a:r>
            <a:r>
              <a:rPr lang="en-US" dirty="0">
                <a:cs typeface="Calibri" panose="020F0502020204030204" pitchFamily="34" charset="0"/>
              </a:rPr>
              <a:t> ranging from $500 up to $2000 per year.</a:t>
            </a:r>
          </a:p>
          <a:p>
            <a:pPr>
              <a:buNone/>
              <a:defRPr/>
            </a:pPr>
            <a:endParaRPr lang="en-US" sz="2400" dirty="0"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Maximum of 2 years of support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257068757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Who is Eligible to Apply for a GEF?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2" y="2368063"/>
            <a:ext cx="5702423" cy="4398838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be considered a </a:t>
            </a:r>
            <a:r>
              <a:rPr lang="en-US" sz="2900" b="1" dirty="0">
                <a:cs typeface="Calibri" panose="020F0502020204030204" pitchFamily="34" charset="0"/>
              </a:rPr>
              <a:t>resident</a:t>
            </a:r>
            <a:r>
              <a:rPr lang="en-US" sz="2900" dirty="0">
                <a:cs typeface="Calibri" panose="020F0502020204030204" pitchFamily="34" charset="0"/>
              </a:rPr>
              <a:t> of the State of California for fee purposes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maintained a GPA of at least 2.70 in all </a:t>
            </a:r>
            <a:r>
              <a:rPr lang="en-US" sz="2900" b="1" dirty="0">
                <a:solidFill>
                  <a:srgbClr val="00B050"/>
                </a:solidFill>
                <a:cs typeface="Calibri" panose="020F0502020204030204" pitchFamily="34" charset="0"/>
              </a:rPr>
              <a:t>undergraduate</a:t>
            </a:r>
            <a:r>
              <a:rPr lang="en-US" sz="2900" dirty="0">
                <a:cs typeface="Calibri" panose="020F0502020204030204" pitchFamily="34" charset="0"/>
              </a:rPr>
              <a:t> work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maintained a GPA of at least 3.25 in any </a:t>
            </a:r>
            <a:r>
              <a:rPr lang="en-US" sz="2900" b="1" dirty="0">
                <a:solidFill>
                  <a:srgbClr val="0070C0"/>
                </a:solidFill>
                <a:cs typeface="Calibri" panose="020F0502020204030204" pitchFamily="34" charset="0"/>
              </a:rPr>
              <a:t>graduate</a:t>
            </a:r>
            <a:r>
              <a:rPr lang="en-US" sz="2900" dirty="0">
                <a:cs typeface="Calibri" panose="020F0502020204030204" pitchFamily="34" charset="0"/>
              </a:rPr>
              <a:t> work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be admitted to CSUEB and to a </a:t>
            </a:r>
            <a:r>
              <a:rPr lang="en-US" sz="2900" b="1" dirty="0">
                <a:solidFill>
                  <a:srgbClr val="7030A0"/>
                </a:solidFill>
                <a:cs typeface="Calibri" panose="020F0502020204030204" pitchFamily="34" charset="0"/>
              </a:rPr>
              <a:t>state-supported</a:t>
            </a:r>
            <a:r>
              <a:rPr lang="en-US" sz="2900" dirty="0">
                <a:cs typeface="Calibri" panose="020F0502020204030204" pitchFamily="34" charset="0"/>
              </a:rPr>
              <a:t> Master's program as a classified or conditionally classified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21553" y="3258967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1946908747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Who is Eligible to Apply for a GEF?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2" y="2368063"/>
            <a:ext cx="8351838" cy="4398838"/>
          </a:xfr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en-US" sz="2900" b="1" dirty="0">
                <a:cs typeface="Calibri" panose="020F0502020204030204" pitchFamily="34" charset="0"/>
              </a:rPr>
              <a:t>Also: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completed a Free Application for Federal Student Aid (FAFSA) or California Dream Act Application (CADAA) and have financial need of at least $1,000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enroll in a </a:t>
            </a:r>
            <a:r>
              <a:rPr lang="en-US" sz="2900" b="1" dirty="0">
                <a:solidFill>
                  <a:srgbClr val="00B050"/>
                </a:solidFill>
                <a:cs typeface="Calibri" panose="020F0502020204030204" pitchFamily="34" charset="0"/>
              </a:rPr>
              <a:t>minimum of 8 units per semester </a:t>
            </a:r>
            <a:r>
              <a:rPr lang="en-US" sz="2900" dirty="0">
                <a:cs typeface="Calibri" panose="020F0502020204030204" pitchFamily="34" charset="0"/>
              </a:rPr>
              <a:t>applicable to the master's degree during the academic year of your award, with </a:t>
            </a:r>
            <a:r>
              <a:rPr lang="en-US" sz="2900" b="1" dirty="0">
                <a:solidFill>
                  <a:srgbClr val="FF0000"/>
                </a:solidFill>
                <a:cs typeface="Calibri" panose="020F0502020204030204" pitchFamily="34" charset="0"/>
              </a:rPr>
              <a:t>graduation planned no earlier than Spring semester </a:t>
            </a:r>
            <a:r>
              <a:rPr lang="en-US" sz="2900" dirty="0">
                <a:cs typeface="Calibri" panose="020F0502020204030204" pitchFamily="34" charset="0"/>
              </a:rPr>
              <a:t>of that year. This requirement will be enforced - no exceptions.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demonstrate the potential to succeed in graduate school and to complete a master's degree program in no more than two years, as evidenced by coursework and letters of recommendation.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not received more than one previous Graduate Equity Fellowship.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56515" y="1406721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237190667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Details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1691" y="2297905"/>
            <a:ext cx="5216769" cy="41529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2800" dirty="0"/>
              <a:t>Components of the application:</a:t>
            </a:r>
          </a:p>
          <a:p>
            <a:pPr lvl="1">
              <a:defRPr/>
            </a:pPr>
            <a:r>
              <a:rPr lang="en-US" sz="2600" dirty="0"/>
              <a:t>Program Application Form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50"/>
                </a:solidFill>
              </a:rPr>
              <a:t>Statement of Purpose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dirty="0"/>
              <a:t>Two </a:t>
            </a:r>
            <a:r>
              <a:rPr lang="en-US" sz="2800" b="1" dirty="0">
                <a:solidFill>
                  <a:srgbClr val="FF0000"/>
                </a:solidFill>
              </a:rPr>
              <a:t>Letters of Recommendation </a:t>
            </a:r>
            <a:r>
              <a:rPr lang="en-US" sz="2800" dirty="0"/>
              <a:t>using Recommendation Form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F0"/>
                </a:solidFill>
              </a:rPr>
              <a:t>Transcripts</a:t>
            </a:r>
            <a:r>
              <a:rPr lang="en-US" sz="2800" dirty="0"/>
              <a:t> (graduate CSUEB or undergraduate)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D76CE1-B5BA-4FD3-863E-E1AE758DA97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3874047818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44513" y="2381250"/>
            <a:ext cx="7702550" cy="34512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One essay:</a:t>
            </a:r>
          </a:p>
          <a:p>
            <a:pPr lvl="1"/>
            <a:r>
              <a:rPr lang="en-US" altLang="en-US" sz="2800" b="1" dirty="0">
                <a:solidFill>
                  <a:srgbClr val="00B050"/>
                </a:solidFill>
              </a:rPr>
              <a:t>New applicants: </a:t>
            </a:r>
            <a:r>
              <a:rPr lang="en-US" altLang="en-US" sz="2800" dirty="0">
                <a:solidFill>
                  <a:schemeClr val="tx1"/>
                </a:solidFill>
              </a:rPr>
              <a:t>your   academic   and   personal   background   and   educational   and/or   professional  achievements,  how  this  fellowship  will  help  you  achieve  your  career/professional  goals,  including a university faculty career, if applicable; and a discussion of any educational disadvantages you have overcome.</a:t>
            </a:r>
          </a:p>
          <a:p>
            <a:pPr lvl="1"/>
            <a:r>
              <a:rPr lang="en-US" altLang="en-US" sz="2800" b="1" dirty="0">
                <a:solidFill>
                  <a:srgbClr val="FF0000"/>
                </a:solidFill>
              </a:rPr>
              <a:t>Renewal applicants:  </a:t>
            </a:r>
            <a:r>
              <a:rPr lang="en-US" altLang="en-US" sz="2800" dirty="0">
                <a:solidFill>
                  <a:schemeClr val="tx1"/>
                </a:solidFill>
              </a:rPr>
              <a:t>Describe your academic achievements during the first year that you received the award.    How has the  fellowship  enhanced  your  current  educational  experience  and  how  a  renewal  will help you achieve your career/professional goals?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Student Section</a:t>
            </a:r>
          </a:p>
        </p:txBody>
      </p:sp>
    </p:spTree>
    <p:extLst>
      <p:ext uri="{BB962C8B-B14F-4D97-AF65-F5344CB8AC3E}">
        <p14:creationId xmlns:p14="http://schemas.microsoft.com/office/powerpoint/2010/main" val="2737708902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9834"/>
            <a:ext cx="77136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Two letters of recommendation</a:t>
            </a:r>
          </a:p>
          <a:p>
            <a:pPr lvl="1">
              <a:defRPr/>
            </a:pPr>
            <a:r>
              <a:rPr lang="en-US" sz="2600" b="1" dirty="0">
                <a:solidFill>
                  <a:srgbClr val="00B050"/>
                </a:solidFill>
              </a:rPr>
              <a:t>One must be from a faculty member</a:t>
            </a:r>
          </a:p>
          <a:p>
            <a:pPr lvl="1">
              <a:defRPr/>
            </a:pPr>
            <a:r>
              <a:rPr lang="en-US" sz="2600" dirty="0"/>
              <a:t>Also complete Recommendation Form</a:t>
            </a:r>
          </a:p>
          <a:p>
            <a:pPr lvl="2">
              <a:defRPr/>
            </a:pPr>
            <a:r>
              <a:rPr lang="en-US" sz="2400" dirty="0"/>
              <a:t>Should waive right of access to recommendation</a:t>
            </a:r>
          </a:p>
          <a:p>
            <a:pPr lvl="2">
              <a:defRPr/>
            </a:pPr>
            <a:r>
              <a:rPr lang="en-US" sz="2400" dirty="0"/>
              <a:t>Provide form to letter writer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sz="28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Faculty Section</a:t>
            </a:r>
          </a:p>
        </p:txBody>
      </p:sp>
    </p:spTree>
    <p:extLst>
      <p:ext uri="{BB962C8B-B14F-4D97-AF65-F5344CB8AC3E}">
        <p14:creationId xmlns:p14="http://schemas.microsoft.com/office/powerpoint/2010/main" val="2353163130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8839</TotalTime>
  <Words>1978</Words>
  <Application>Microsoft Office PowerPoint</Application>
  <PresentationFormat>On-screen Show (4:3)</PresentationFormat>
  <Paragraphs>225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Calibri</vt:lpstr>
      <vt:lpstr>Candara</vt:lpstr>
      <vt:lpstr>Garamond</vt:lpstr>
      <vt:lpstr>Myriad Pro</vt:lpstr>
      <vt:lpstr>Symbol</vt:lpstr>
      <vt:lpstr>Times</vt:lpstr>
      <vt:lpstr>Verdana</vt:lpstr>
      <vt:lpstr>Wingdings</vt:lpstr>
      <vt:lpstr>Waveform</vt:lpstr>
      <vt:lpstr>Graduate Equity Fellowships California Pre-Doctoral Scholars  Chancellor’s Doctoral Incentive Program</vt:lpstr>
      <vt:lpstr>California State University Scholarships and Fellowships</vt:lpstr>
      <vt:lpstr>What is the Graduate Equity Fellowship Program?</vt:lpstr>
      <vt:lpstr>What the Graduate Equity Fellowship Program Offers</vt:lpstr>
      <vt:lpstr>Who is Eligible to Apply for a GEF?</vt:lpstr>
      <vt:lpstr>Who is Eligible to Apply for a GEF?</vt:lpstr>
      <vt:lpstr>Application Details </vt:lpstr>
      <vt:lpstr>Application – Student Section</vt:lpstr>
      <vt:lpstr>Application – Faculty Section</vt:lpstr>
      <vt:lpstr>What are the evaluation criteria?</vt:lpstr>
      <vt:lpstr>Application Deadline/ Information</vt:lpstr>
      <vt:lpstr>Timeline</vt:lpstr>
      <vt:lpstr>What is the California Pre-Doctoral Scholars Program?</vt:lpstr>
      <vt:lpstr>California Pre-Doctoral Scholars Program Details</vt:lpstr>
      <vt:lpstr>What the Pre-Doctoral Program Offers</vt:lpstr>
      <vt:lpstr>What activities does Pre-Doctoral funding support? </vt:lpstr>
      <vt:lpstr>Who is Eligible to Apply for the Pre-Doctoral Program?</vt:lpstr>
      <vt:lpstr>Role of the CSUEB Faculty Advisor</vt:lpstr>
      <vt:lpstr>Application Details </vt:lpstr>
      <vt:lpstr>Application – Student Section</vt:lpstr>
      <vt:lpstr>Application – Faculty Section</vt:lpstr>
      <vt:lpstr>What are the evaluation criteria?</vt:lpstr>
      <vt:lpstr>Application Deadline/ Information</vt:lpstr>
      <vt:lpstr>Timeline</vt:lpstr>
      <vt:lpstr>What is the Chancellor’s Doctoral Incentive Program (CDIP)?</vt:lpstr>
      <vt:lpstr>Chancellor’s Doctoral Incentive Program Details</vt:lpstr>
      <vt:lpstr>CDIP Program Description</vt:lpstr>
      <vt:lpstr>CDIP Participant Eligibility</vt:lpstr>
      <vt:lpstr>CSUEB Faculty Mentor</vt:lpstr>
      <vt:lpstr>Application</vt:lpstr>
      <vt:lpstr>Application Checklist</vt:lpstr>
      <vt:lpstr>Application Timeline</vt:lpstr>
      <vt:lpstr>Good Luck with the Process! </vt:lpstr>
    </vt:vector>
  </TitlesOfParts>
  <Company>CSUEB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Strategic University Brand     Positioning Cal State East Bay for Success  as a Regional University of Choice</dc:title>
  <dc:creator>Donna Wiley</dc:creator>
  <cp:lastModifiedBy>Kevin Brown</cp:lastModifiedBy>
  <cp:revision>418</cp:revision>
  <cp:lastPrinted>2006-09-27T15:33:02Z</cp:lastPrinted>
  <dcterms:modified xsi:type="dcterms:W3CDTF">2021-11-02T01:58:56Z</dcterms:modified>
</cp:coreProperties>
</file>