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nkDScYvtxrS8UWRlyE5FHn9w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95ba9145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95ba914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c695ba9145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71279720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c712797207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7200" y="1673352"/>
            <a:ext cx="4038600" cy="4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18"/>
          <p:cNvSpPr txBox="1"/>
          <p:nvPr>
            <p:ph idx="2" type="body"/>
          </p:nvPr>
        </p:nvSpPr>
        <p:spPr>
          <a:xfrm>
            <a:off x="4648200" y="1673352"/>
            <a:ext cx="4038600" cy="4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ctrTitle"/>
          </p:nvPr>
        </p:nvSpPr>
        <p:spPr>
          <a:xfrm>
            <a:off x="685800" y="1371600"/>
            <a:ext cx="78486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Verdana"/>
              <a:buNone/>
              <a:defRPr sz="5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20"/>
          <p:cNvCxnSpPr/>
          <p:nvPr/>
        </p:nvCxnSpPr>
        <p:spPr>
          <a:xfrm>
            <a:off x="685800" y="3398520"/>
            <a:ext cx="78486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722313" y="2362200"/>
            <a:ext cx="77724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b="0" sz="4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722313" y="4626864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21"/>
          <p:cNvCxnSpPr/>
          <p:nvPr/>
        </p:nvCxnSpPr>
        <p:spPr>
          <a:xfrm>
            <a:off x="731520" y="4599432"/>
            <a:ext cx="78486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45720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457200" y="2438400"/>
            <a:ext cx="3931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475488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754880" y="2438400"/>
            <a:ext cx="3931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 rot="5400000">
            <a:off x="2217794" y="4045740"/>
            <a:ext cx="4709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457200" y="792080"/>
            <a:ext cx="21396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2971800" y="792080"/>
            <a:ext cx="5715000" cy="5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rtl="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rtl="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457201" y="2130552"/>
            <a:ext cx="2139600" cy="4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4"/>
          <p:cNvCxnSpPr/>
          <p:nvPr/>
        </p:nvCxnSpPr>
        <p:spPr>
          <a:xfrm rot="5400000">
            <a:off x="-13102" y="3580280"/>
            <a:ext cx="55779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457200" y="792480"/>
            <a:ext cx="21426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/>
          <p:nvPr>
            <p:ph idx="2" type="pic"/>
          </p:nvPr>
        </p:nvSpPr>
        <p:spPr>
          <a:xfrm>
            <a:off x="2858610" y="838201"/>
            <a:ext cx="5904300" cy="55005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19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457200" y="2133600"/>
            <a:ext cx="2139600" cy="4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40000">
              <a:srgbClr val="ECECEC"/>
            </a:gs>
            <a:gs pos="100000">
              <a:srgbClr val="B1B1B1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  <a:def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6"/>
          <p:cNvSpPr/>
          <p:nvPr/>
        </p:nvSpPr>
        <p:spPr>
          <a:xfrm>
            <a:off x="0" y="0"/>
            <a:ext cx="91440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sueastbay.edu/financialaid/scholarships/index.htm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kbJ55UWMEFE" TargetMode="External"/><Relationship Id="rId4" Type="http://schemas.openxmlformats.org/officeDocument/2006/relationships/hyperlink" Target="https://studentaid.gov/understand-aid/types/loans/interest-rat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slds.ed.gov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95ba9145_0_67"/>
          <p:cNvSpPr txBox="1"/>
          <p:nvPr>
            <p:ph type="ctrTitle"/>
          </p:nvPr>
        </p:nvSpPr>
        <p:spPr>
          <a:xfrm>
            <a:off x="685800" y="1371600"/>
            <a:ext cx="7848600" cy="192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Financial Aid</a:t>
            </a:r>
            <a:endParaRPr b="1"/>
          </a:p>
        </p:txBody>
      </p:sp>
      <p:sp>
        <p:nvSpPr>
          <p:cNvPr id="96" name="Google Shape;96;gc695ba9145_0_67"/>
          <p:cNvSpPr txBox="1"/>
          <p:nvPr>
            <p:ph idx="1" type="subTitle"/>
          </p:nvPr>
        </p:nvSpPr>
        <p:spPr>
          <a:xfrm>
            <a:off x="685800" y="3505200"/>
            <a:ext cx="7848600" cy="649200"/>
          </a:xfrm>
          <a:prstGeom prst="rect">
            <a:avLst/>
          </a:prstGeom>
          <a:solidFill>
            <a:srgbClr val="A61C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</a:rPr>
              <a:t>CSUEB Graduate School Fair 2021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457200" y="4637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lang="en-US" sz="3600"/>
              <a:t>Graduate Plus Loan </a:t>
            </a:r>
            <a:endParaRPr b="1" sz="2000"/>
          </a:p>
        </p:txBody>
      </p:sp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436685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br>
              <a:rPr lang="en-US"/>
            </a:br>
            <a:br>
              <a:rPr b="1" lang="en-US">
                <a:solidFill>
                  <a:srgbClr val="660066"/>
                </a:solidFill>
              </a:rPr>
            </a:br>
            <a:endParaRPr b="1">
              <a:solidFill>
                <a:srgbClr val="660066"/>
              </a:solidFill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389748"/>
            <a:ext cx="7484952" cy="5163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0"/>
          <p:cNvCxnSpPr/>
          <p:nvPr/>
        </p:nvCxnSpPr>
        <p:spPr>
          <a:xfrm>
            <a:off x="1104900" y="3965612"/>
            <a:ext cx="1743808" cy="7587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0"/>
          <p:cNvCxnSpPr/>
          <p:nvPr/>
        </p:nvCxnSpPr>
        <p:spPr>
          <a:xfrm flipH="1" rot="10800000">
            <a:off x="1143000" y="3971474"/>
            <a:ext cx="1752600" cy="75292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0"/>
          <p:cNvCxnSpPr/>
          <p:nvPr/>
        </p:nvCxnSpPr>
        <p:spPr>
          <a:xfrm flipH="1" rot="10800000">
            <a:off x="4785830" y="3971474"/>
            <a:ext cx="1752600" cy="75292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0"/>
          <p:cNvCxnSpPr/>
          <p:nvPr/>
        </p:nvCxnSpPr>
        <p:spPr>
          <a:xfrm>
            <a:off x="4768246" y="3965612"/>
            <a:ext cx="1743808" cy="7587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9" name="Google Shape;18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69800"/>
            <a:ext cx="9143999" cy="52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4351625" y="2206375"/>
            <a:ext cx="4792500" cy="4002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en-US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https://studentaid.gov/plus-app/grad/landing</a:t>
            </a:r>
            <a:endParaRPr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State-support programs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 (6.1 or more units = $4,214.5)</a:t>
            </a:r>
            <a:endParaRPr/>
          </a:p>
          <a:p>
            <a:pPr indent="-457200" lvl="2" marL="85725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Pay fees under the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CSU system-wide model:</a:t>
            </a:r>
            <a:br>
              <a:rPr b="1" lang="en-US" sz="16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state tuition fee ($3,588)+ CSUEB campus fees ($626.5)</a:t>
            </a:r>
            <a:endParaRPr/>
          </a:p>
          <a:p>
            <a:pPr indent="-457200" lvl="2" marL="85725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Additional $396/unit for nonresidents</a:t>
            </a:r>
            <a:endParaRPr/>
          </a:p>
          <a:p>
            <a:pPr indent="0" lvl="2" marL="40005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A500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Self-support</a:t>
            </a:r>
            <a:r>
              <a:rPr b="1" lang="en-US" sz="2400"/>
              <a:t> </a:t>
            </a:r>
            <a:endParaRPr/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Pay per-unit or per-semester/term fees 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for the specific program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All fees listed subject to change</a:t>
            </a:r>
            <a:endParaRPr sz="2400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2" marL="400050" rtl="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354330" lvl="2" marL="857250" rtl="0" algn="l">
              <a:spcBef>
                <a:spcPts val="360"/>
              </a:spcBef>
              <a:spcAft>
                <a:spcPts val="0"/>
              </a:spcAft>
              <a:buSzPts val="1620"/>
              <a:buFont typeface="Noto Sans Symbols"/>
              <a:buNone/>
            </a:pPr>
            <a:r>
              <a:t/>
            </a:r>
            <a:endParaRPr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11"/>
          <p:cNvSpPr txBox="1"/>
          <p:nvPr>
            <p:ph type="title"/>
          </p:nvPr>
        </p:nvSpPr>
        <p:spPr>
          <a:xfrm>
            <a:off x="457200" y="307975"/>
            <a:ext cx="8229600" cy="10764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Two Program Categories</a:t>
            </a:r>
            <a:b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different fee structures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b="1" lang="en-US" sz="3100">
                <a:latin typeface="Verdana"/>
                <a:ea typeface="Verdana"/>
                <a:cs typeface="Verdana"/>
                <a:sym typeface="Verdana"/>
              </a:rPr>
              <a:t>Two fee tiers:</a:t>
            </a:r>
            <a:endParaRPr/>
          </a:p>
          <a:p>
            <a:pPr indent="0" lvl="1" marL="0" rtl="0" algn="l">
              <a:spcBef>
                <a:spcPts val="31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t/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310"/>
              </a:spcBef>
              <a:spcAft>
                <a:spcPts val="0"/>
              </a:spcAft>
              <a:buSzPct val="900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Full Time fees (6.1 or more units)</a:t>
            </a:r>
            <a:endParaRPr/>
          </a:p>
          <a:p>
            <a:pPr indent="-457200" lvl="3" marL="113157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$4,214.5/semester for upper-tier</a:t>
            </a:r>
            <a:br>
              <a:rPr b="1" lang="en-US" sz="18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1" lang="en-US" sz="18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state tuition fee  $3,588</a:t>
            </a:r>
            <a:br>
              <a:rPr b="1" lang="en-US" sz="18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1" lang="en-US" sz="18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campus fees  $626.5</a:t>
            </a:r>
            <a:endParaRPr/>
          </a:p>
          <a:p>
            <a:pPr indent="-457200" lvl="3" marL="113157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Prof Prg Fee $270 for each unit taken during the semester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0" lvl="3" marL="674370" rtl="0" algn="l">
              <a:spcBef>
                <a:spcPts val="27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310"/>
              </a:spcBef>
              <a:spcAft>
                <a:spcPts val="0"/>
              </a:spcAft>
              <a:buSzPct val="900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Part Time fees (1 to 6 units)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3" marL="113157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   $2,708.5/semester (1 to 6 units)</a:t>
            </a:r>
            <a:endParaRPr/>
          </a:p>
          <a:p>
            <a:pPr indent="0" lvl="3" marL="674370" rtl="0" algn="l">
              <a:spcBef>
                <a:spcPts val="279"/>
              </a:spcBef>
              <a:spcAft>
                <a:spcPts val="0"/>
              </a:spcAft>
              <a:buSzPct val="100000"/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           </a:t>
            </a:r>
            <a:r>
              <a:rPr b="1" lang="en-US" sz="18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state tuition fee  $2,082</a:t>
            </a:r>
            <a:br>
              <a:rPr b="1" lang="en-US" sz="18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               </a:t>
            </a:r>
            <a:r>
              <a:rPr b="1" lang="en-US" sz="18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campus fees  $   626.5</a:t>
            </a:r>
            <a:endParaRPr/>
          </a:p>
          <a:p>
            <a:pPr indent="-457200" lvl="3" marL="113157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Prof Prg Fee $270 for each unit taken during the semester</a:t>
            </a:r>
            <a:endParaRPr/>
          </a:p>
          <a:p>
            <a:pPr indent="0" lvl="3" marL="674370" rtl="0" algn="l">
              <a:spcBef>
                <a:spcPts val="310"/>
              </a:spcBef>
              <a:spcAft>
                <a:spcPts val="0"/>
              </a:spcAft>
              <a:buSzPct val="100000"/>
              <a:buNone/>
            </a:pP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310"/>
              </a:spcBef>
              <a:spcAft>
                <a:spcPts val="0"/>
              </a:spcAft>
              <a:buSzPct val="900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State University Grant (if eligible)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1" lang="en-US" sz="20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pays state tuition fee </a:t>
            </a:r>
            <a:endParaRPr/>
          </a:p>
          <a:p>
            <a:pPr indent="-285750" lvl="3" marL="96012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Must have 6 units to collect $2,082</a:t>
            </a:r>
            <a:endParaRPr/>
          </a:p>
          <a:p>
            <a:pPr indent="-285750" lvl="3" marL="960120" rtl="0" algn="l">
              <a:spcBef>
                <a:spcPts val="279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 sz="18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Must have 7 units to collect $3,588</a:t>
            </a:r>
            <a:br>
              <a:rPr b="1" lang="en-US" sz="1800"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1800">
                <a:latin typeface="Verdana"/>
                <a:ea typeface="Verdana"/>
                <a:cs typeface="Verdana"/>
                <a:sym typeface="Verdana"/>
              </a:rPr>
            </a:b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310"/>
              </a:spcBef>
              <a:spcAft>
                <a:spcPts val="0"/>
              </a:spcAft>
              <a:buSzPct val="90000"/>
              <a:buFont typeface="Noto Sans Symbols"/>
              <a:buChar char="❖"/>
            </a:pP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CA resident, EFC≤</a:t>
            </a:r>
            <a:r>
              <a:rPr b="1" lang="en-US" sz="2000">
                <a:solidFill>
                  <a:srgbClr val="CC0000"/>
                </a:solidFill>
              </a:rPr>
              <a:t>5,5</a:t>
            </a: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00, must submit FAFSA before March 2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2"/>
          <p:cNvSpPr txBox="1"/>
          <p:nvPr>
            <p:ph type="title"/>
          </p:nvPr>
        </p:nvSpPr>
        <p:spPr>
          <a:xfrm>
            <a:off x="457200" y="307975"/>
            <a:ext cx="8229600" cy="10764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State-Support MBA Program</a:t>
            </a:r>
            <a:b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5334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lang="en-US"/>
              <a:t>20</a:t>
            </a: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/>
              <a:t>1</a:t>
            </a: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 Pioneer Scholarship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pplication </a:t>
            </a:r>
            <a:br>
              <a:rPr b="1" lang="en-US" sz="24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b="1" lang="en-US">
                <a:solidFill>
                  <a:srgbClr val="A50021"/>
                </a:solidFill>
              </a:rPr>
              <a:t>November</a:t>
            </a:r>
            <a:r>
              <a:rPr b="1" lang="en-US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 1 - </a:t>
            </a:r>
            <a:r>
              <a:rPr b="1" lang="en-US">
                <a:solidFill>
                  <a:srgbClr val="A50021"/>
                </a:solidFill>
              </a:rPr>
              <a:t>March</a:t>
            </a:r>
            <a:r>
              <a:rPr b="1" lang="en-US" sz="24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>
                <a:solidFill>
                  <a:srgbClr val="A50021"/>
                </a:solidFill>
              </a:rPr>
              <a:t>2</a:t>
            </a:r>
            <a:endParaRPr b="1" sz="2000">
              <a:solidFill>
                <a:srgbClr val="A5002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3"/>
          <p:cNvSpPr txBox="1"/>
          <p:nvPr>
            <p:ph type="title"/>
          </p:nvPr>
        </p:nvSpPr>
        <p:spPr>
          <a:xfrm>
            <a:off x="457200" y="354013"/>
            <a:ext cx="8229600" cy="9843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Pioneer Scholarships</a:t>
            </a:r>
            <a:br>
              <a:rPr b="1"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http://www.csueastbay.edu/financialaid/scholarships/</a:t>
            </a:r>
            <a:endParaRPr/>
          </a:p>
        </p:txBody>
      </p:sp>
      <p:pic>
        <p:nvPicPr>
          <p:cNvPr id="209" name="Google Shape;209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300" y="2514600"/>
            <a:ext cx="8353425" cy="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850" y="3500709"/>
            <a:ext cx="7734300" cy="308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750" y="3324225"/>
            <a:ext cx="8010525" cy="32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48148"/>
              <a:buFont typeface="Verdana"/>
              <a:buNone/>
            </a:pPr>
            <a:r>
              <a:rPr b="1" lang="en-US"/>
              <a:t>Beware of Loan Lifetime Limits</a:t>
            </a:r>
            <a:endParaRPr sz="2700"/>
          </a:p>
        </p:txBody>
      </p:sp>
      <p:sp>
        <p:nvSpPr>
          <p:cNvPr id="217" name="Google Shape;217;p14"/>
          <p:cNvSpPr txBox="1"/>
          <p:nvPr>
            <p:ph idx="1" type="body"/>
          </p:nvPr>
        </p:nvSpPr>
        <p:spPr>
          <a:xfrm>
            <a:off x="465992" y="12954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br>
              <a:rPr lang="en-US"/>
            </a:br>
            <a:r>
              <a:rPr lang="en-US" u="sng"/>
              <a:t>Graduate/Professional Students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b="1" lang="en-US"/>
              <a:t>Subsidized + Unsubsidized Loan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b="1" lang="en-US"/>
              <a:t>Lifetime Limit</a:t>
            </a:r>
            <a:r>
              <a:rPr lang="en-US"/>
              <a:t> = </a:t>
            </a:r>
            <a:r>
              <a:rPr b="1" lang="en-US">
                <a:solidFill>
                  <a:srgbClr val="660066"/>
                </a:solidFill>
              </a:rPr>
              <a:t>$138,500</a:t>
            </a:r>
            <a:br>
              <a:rPr lang="en-US" sz="2400"/>
            </a:br>
            <a:endParaRPr sz="2400"/>
          </a:p>
          <a:p>
            <a:pPr indent="0" lvl="1" marL="2746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400"/>
              <a:t>Log into (NSLDS) National Student Loan Database System to check your aggregates (borrowing history)</a:t>
            </a:r>
            <a:br>
              <a:rPr lang="en-US" sz="2400"/>
            </a:br>
            <a:endParaRPr sz="2400"/>
          </a:p>
          <a:p>
            <a:pPr indent="0" lvl="1" marL="27463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i="1" lang="en-US" sz="2400"/>
              <a:t>           </a:t>
            </a:r>
            <a:r>
              <a:rPr i="1" lang="en-US" sz="2400">
                <a:solidFill>
                  <a:srgbClr val="313A44"/>
                </a:solidFill>
              </a:rPr>
              <a:t>(https://</a:t>
            </a:r>
            <a:r>
              <a:rPr i="1" lang="en-US" sz="2400">
                <a:solidFill>
                  <a:srgbClr val="313A44"/>
                </a:solidFill>
              </a:rPr>
              <a:t>studentaid.gov using FSA ID)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457200" y="6858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108550" y="381000"/>
            <a:ext cx="89301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8947"/>
              <a:buFont typeface="Times New Roman"/>
              <a:buNone/>
            </a:pPr>
            <a:r>
              <a:rPr b="1" i="0" lang="en-US" sz="1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1" i="0" lang="en-US" sz="1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uestion</a:t>
            </a:r>
            <a:r>
              <a:rPr b="1" i="0" lang="en-US" sz="1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i="0" lang="en-US" sz="16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i="0" sz="163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t/>
            </a:r>
            <a:endParaRPr b="1" sz="14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5" y="1154500"/>
            <a:ext cx="8693375" cy="56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c712797207_1_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063" y="2133600"/>
            <a:ext cx="44529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c712797207_1_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33600"/>
            <a:ext cx="4606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c712797207_1_16"/>
          <p:cNvSpPr txBox="1"/>
          <p:nvPr/>
        </p:nvSpPr>
        <p:spPr>
          <a:xfrm>
            <a:off x="1006475" y="5648325"/>
            <a:ext cx="71310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Applications calculate EFC (Expected Family Contribution),</a:t>
            </a:r>
            <a:b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determines eligibility for grants and certain loans </a:t>
            </a:r>
            <a:endParaRPr/>
          </a:p>
        </p:txBody>
      </p:sp>
      <p:sp>
        <p:nvSpPr>
          <p:cNvPr id="104" name="Google Shape;104;gc712797207_1_16"/>
          <p:cNvSpPr txBox="1"/>
          <p:nvPr/>
        </p:nvSpPr>
        <p:spPr>
          <a:xfrm>
            <a:off x="977900" y="1509713"/>
            <a:ext cx="26511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 Citizen or </a:t>
            </a:r>
            <a:b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Permanent Resident</a:t>
            </a:r>
            <a:endParaRPr/>
          </a:p>
        </p:txBody>
      </p:sp>
      <p:sp>
        <p:nvSpPr>
          <p:cNvPr id="105" name="Google Shape;105;gc712797207_1_16"/>
          <p:cNvSpPr txBox="1"/>
          <p:nvPr/>
        </p:nvSpPr>
        <p:spPr>
          <a:xfrm>
            <a:off x="5362575" y="1509713"/>
            <a:ext cx="31098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Permanent Resident</a:t>
            </a:r>
            <a:b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But Have AB540 Status</a:t>
            </a:r>
            <a:endParaRPr/>
          </a:p>
        </p:txBody>
      </p:sp>
      <p:sp>
        <p:nvSpPr>
          <p:cNvPr id="106" name="Google Shape;106;gc712797207_1_16"/>
          <p:cNvSpPr/>
          <p:nvPr/>
        </p:nvSpPr>
        <p:spPr>
          <a:xfrm>
            <a:off x="6858000" y="3733800"/>
            <a:ext cx="2286000" cy="274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6425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state aid only</a:t>
            </a:r>
            <a:endParaRPr/>
          </a:p>
        </p:txBody>
      </p:sp>
      <p:sp>
        <p:nvSpPr>
          <p:cNvPr id="107" name="Google Shape;107;gc712797207_1_16"/>
          <p:cNvSpPr txBox="1"/>
          <p:nvPr>
            <p:ph type="title"/>
          </p:nvPr>
        </p:nvSpPr>
        <p:spPr>
          <a:xfrm>
            <a:off x="457200" y="274638"/>
            <a:ext cx="8229600" cy="10971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b="1"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File FAFSA  or  CA Dream App</a:t>
            </a:r>
            <a:br>
              <a:rPr b="1"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March 2nd priority deadline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gc712797207_1_16"/>
          <p:cNvSpPr txBox="1"/>
          <p:nvPr/>
        </p:nvSpPr>
        <p:spPr>
          <a:xfrm>
            <a:off x="76200" y="2989900"/>
            <a:ext cx="2378100" cy="58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www.fafsa.gov</a:t>
            </a:r>
            <a:endParaRPr/>
          </a:p>
        </p:txBody>
      </p:sp>
      <p:pic>
        <p:nvPicPr>
          <p:cNvPr id="109" name="Google Shape;109;gc712797207_1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33600"/>
            <a:ext cx="4691074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c712797207_1_16"/>
          <p:cNvSpPr txBox="1"/>
          <p:nvPr/>
        </p:nvSpPr>
        <p:spPr>
          <a:xfrm>
            <a:off x="226950" y="3039225"/>
            <a:ext cx="25065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   https://studentaid.gov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gc712797207_1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1075" y="2133600"/>
            <a:ext cx="4452899" cy="350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c712797207_1_16"/>
          <p:cNvSpPr txBox="1"/>
          <p:nvPr/>
        </p:nvSpPr>
        <p:spPr>
          <a:xfrm>
            <a:off x="6690250" y="5002875"/>
            <a:ext cx="2453700" cy="61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https://www.csac.ca.gov/how-apply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400050" rtl="0" algn="l"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</a:pPr>
            <a:r>
              <a:t/>
            </a:r>
            <a:endParaRPr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3"/>
          <p:cNvSpPr txBox="1"/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20</a:t>
            </a:r>
            <a:r>
              <a:rPr b="1" lang="en-US">
                <a:solidFill>
                  <a:schemeClr val="lt1"/>
                </a:solidFill>
              </a:rPr>
              <a:t>21</a:t>
            </a: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– 202</a:t>
            </a:r>
            <a:r>
              <a:rPr b="1" lang="en-US">
                <a:solidFill>
                  <a:schemeClr val="lt1"/>
                </a:solidFill>
              </a:rPr>
              <a:t>2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57200" y="1652588"/>
            <a:ext cx="8229600" cy="4419600"/>
          </a:xfrm>
          <a:prstGeom prst="verticalScroll">
            <a:avLst>
              <a:gd fmla="val 12500" name="adj"/>
            </a:avLst>
          </a:prstGeom>
          <a:solidFill>
            <a:srgbClr val="E3DEDB"/>
          </a:solidFill>
          <a:ln cap="flat" cmpd="sng" w="26425">
            <a:solidFill>
              <a:srgbClr val="A500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2021 -22 </a:t>
            </a: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 year is:</a:t>
            </a:r>
            <a:endParaRPr b="1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3" marL="131445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Fall 20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21</a:t>
            </a: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to Spring 20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22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b="1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3" marL="131445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plus Summer Term 202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2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Next aid year is 202</a:t>
            </a:r>
            <a:r>
              <a:rPr b="1"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3" marL="131445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Fall 202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to Spring 202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3</a:t>
            </a:r>
            <a:endParaRPr b="1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3" marL="131445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plus Summer Term 202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3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3"/>
          <p:cNvSpPr/>
          <p:nvPr/>
        </p:nvSpPr>
        <p:spPr>
          <a:xfrm rot="-2700000">
            <a:off x="5338763" y="3357563"/>
            <a:ext cx="914400" cy="609600"/>
          </a:xfrm>
          <a:prstGeom prst="leftUpArrow">
            <a:avLst/>
          </a:prstGeom>
          <a:solidFill>
            <a:srgbClr val="A50021"/>
          </a:solidFill>
          <a:ln cap="flat" cmpd="sng" w="26425">
            <a:solidFill>
              <a:srgbClr val="A500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172200" y="3200400"/>
            <a:ext cx="13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Spring 2</a:t>
            </a:r>
            <a:r>
              <a:rPr b="1" lang="en-US" sz="18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18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 Admit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929481" y="3216057"/>
            <a:ext cx="118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Fall </a:t>
            </a:r>
            <a:r>
              <a:rPr b="1" lang="en-US" sz="1800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21</a:t>
            </a:r>
            <a:br>
              <a:rPr b="1" i="0" lang="en-US" sz="1800" u="none" cap="none" strike="noStrik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800" u="none" cap="none" strike="noStrik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Admit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 flipH="1" rot="5400000">
            <a:off x="1295400" y="2743200"/>
            <a:ext cx="457200" cy="457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60066"/>
          </a:solidFill>
          <a:ln cap="flat" cmpd="sng" w="26425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400050" rtl="0" algn="l"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</a:pPr>
            <a:r>
              <a:t/>
            </a:r>
            <a:endParaRPr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4"/>
          <p:cNvSpPr txBox="1"/>
          <p:nvPr>
            <p:ph type="title"/>
          </p:nvPr>
        </p:nvSpPr>
        <p:spPr>
          <a:xfrm>
            <a:off x="463550" y="314325"/>
            <a:ext cx="8229600" cy="1062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3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FAFSA Dictates Income Year</a:t>
            </a:r>
            <a:br>
              <a:rPr b="1"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provide what is asked for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334950" y="1828804"/>
            <a:ext cx="8229600" cy="4419600"/>
          </a:xfrm>
          <a:prstGeom prst="verticalScroll">
            <a:avLst>
              <a:gd fmla="val 12500" name="adj"/>
            </a:avLst>
          </a:prstGeom>
          <a:solidFill>
            <a:srgbClr val="E3DEDB"/>
          </a:solidFill>
          <a:ln cap="flat" cmpd="sng" w="26425">
            <a:solidFill>
              <a:srgbClr val="A500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Applications use income from </a:t>
            </a:r>
            <a:r>
              <a:rPr b="1" i="0" lang="en-US" sz="20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prior-prior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calendar year to determine Expected Family Contribution (EFC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index we use to determine your aid eligibility)</a:t>
            </a:r>
            <a:b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FAFSA 20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(began Fall 20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b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requires </a:t>
            </a:r>
            <a:r>
              <a:rPr b="1" i="0" lang="en-US" sz="20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b="1" lang="en-US" sz="20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-US" sz="20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 income</a:t>
            </a:r>
            <a:b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FAFSA 202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(begins Fall 202</a:t>
            </a: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b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requires </a:t>
            </a:r>
            <a:r>
              <a:rPr b="1" i="0" lang="en-US" sz="20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lang="en-US" sz="20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-US" sz="20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rPr>
              <a:t> income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500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4"/>
          <p:cNvSpPr/>
          <p:nvPr/>
        </p:nvSpPr>
        <p:spPr>
          <a:xfrm rot="4315">
            <a:off x="1233447" y="5834575"/>
            <a:ext cx="6453305" cy="410700"/>
          </a:xfrm>
          <a:prstGeom prst="bracketPair">
            <a:avLst/>
          </a:prstGeom>
          <a:gradFill>
            <a:gsLst>
              <a:gs pos="0">
                <a:srgbClr val="FAF9F7"/>
              </a:gs>
              <a:gs pos="74000">
                <a:srgbClr val="D9CEBD"/>
              </a:gs>
              <a:gs pos="83000">
                <a:srgbClr val="D9CEBD"/>
              </a:gs>
              <a:gs pos="100000">
                <a:srgbClr val="E5DED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answer questions based on correct calendar year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457200" lvl="2" marL="8572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Use the FAFSA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IRS Data Retrieval Tool 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(if eligible)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to simplify process  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Check FAFSA application for errors when submit</a:t>
            </a:r>
            <a:r>
              <a:rPr b="1" lang="en-US" sz="2000"/>
              <a:t>ting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or chang</a:t>
            </a:r>
            <a:r>
              <a:rPr b="1" lang="en-US" sz="2000"/>
              <a:t>ing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info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Check your MyCSUEB &gt; To Do List</a:t>
            </a:r>
            <a:endParaRPr/>
          </a:p>
          <a:p>
            <a:pPr indent="0" lvl="2" marL="857250" rtl="0" algn="l"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An item (</a:t>
            </a:r>
            <a:r>
              <a:rPr b="1" lang="en-US" sz="2000"/>
              <a:t>21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/2</a:t>
            </a:r>
            <a:r>
              <a:rPr b="1" lang="en-US" sz="2000"/>
              <a:t>2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Fin Aid Verification) will appear when you are selected for a process called 	verification.  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Complete </a:t>
            </a:r>
            <a:r>
              <a:rPr b="1" lang="en-US" sz="2000">
                <a:solidFill>
                  <a:srgbClr val="CC0000"/>
                </a:solidFill>
              </a:rPr>
              <a:t>“</a:t>
            </a: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To Do List</a:t>
            </a:r>
            <a:r>
              <a:rPr b="1" lang="en-US" sz="2000">
                <a:solidFill>
                  <a:srgbClr val="CC0000"/>
                </a:solidFill>
              </a:rPr>
              <a:t>”</a:t>
            </a: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 ASAP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5"/>
          <p:cNvSpPr txBox="1"/>
          <p:nvPr>
            <p:ph type="title"/>
          </p:nvPr>
        </p:nvSpPr>
        <p:spPr>
          <a:xfrm>
            <a:off x="457200" y="394700"/>
            <a:ext cx="8229600" cy="13854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Basic Steps</a:t>
            </a:r>
            <a:br>
              <a:rPr b="1"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read Horizon email, MYCSUEB</a:t>
            </a:r>
            <a:r>
              <a:rPr b="1" lang="en-US" sz="2400">
                <a:solidFill>
                  <a:schemeClr val="lt1"/>
                </a:solidFill>
              </a:rPr>
              <a:t> msgs, </a:t>
            </a: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emails </a:t>
            </a:r>
            <a:r>
              <a:rPr b="1" lang="en-US" sz="2400">
                <a:solidFill>
                  <a:schemeClr val="lt1"/>
                </a:solidFill>
              </a:rPr>
              <a:t>at</a:t>
            </a: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your FAFSA account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idx="1" type="body"/>
          </p:nvPr>
        </p:nvSpPr>
        <p:spPr>
          <a:xfrm>
            <a:off x="5334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Federal Direct Unsubsidized Loan</a:t>
            </a:r>
            <a:br>
              <a:rPr b="1" lang="en-US" sz="24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(no subsidized loans)</a:t>
            </a:r>
            <a:endParaRPr sz="20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Maximum of $20,500 per year</a:t>
            </a:r>
            <a:br>
              <a:rPr b="1" lang="en-US" sz="20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($12,500 for prerequisite coursework)</a:t>
            </a:r>
            <a:br>
              <a:rPr b="1" lang="en-US" sz="2000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2" marL="857250" rtl="0" algn="l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Current 20</a:t>
            </a:r>
            <a:r>
              <a:rPr b="1" lang="en-US" sz="2000"/>
              <a:t>21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 sz="2000"/>
              <a:t>2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interest rate </a:t>
            </a:r>
            <a:r>
              <a:rPr b="1" lang="en-US" sz="2000"/>
              <a:t>4.30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%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Loan fee 1.0</a:t>
            </a:r>
            <a:r>
              <a:rPr b="1" lang="en-US" sz="2000"/>
              <a:t>57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% (thru 10/21)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2000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Federal Graduate Plus Loan option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(credit-based, no adverse credit history)</a:t>
            </a:r>
            <a:endParaRPr/>
          </a:p>
          <a:p>
            <a:pPr indent="-457200" lvl="1" marL="857250" rtl="0" algn="l">
              <a:spcBef>
                <a:spcPts val="4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Current 20</a:t>
            </a:r>
            <a:r>
              <a:rPr b="1" lang="en-US"/>
              <a:t>21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-2</a:t>
            </a:r>
            <a:r>
              <a:rPr b="1" lang="en-US"/>
              <a:t>2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 interest rate </a:t>
            </a:r>
            <a:r>
              <a:rPr b="1" lang="en-US"/>
              <a:t>5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b="1" lang="en-US"/>
              <a:t>30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%</a:t>
            </a:r>
            <a:br>
              <a:rPr b="1"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Loan fee 4.2</a:t>
            </a:r>
            <a:r>
              <a:rPr b="1" lang="en-US"/>
              <a:t>2</a:t>
            </a:r>
            <a:r>
              <a:rPr b="1" lang="en-US" sz="2000">
                <a:latin typeface="Verdana"/>
                <a:ea typeface="Verdana"/>
                <a:cs typeface="Verdana"/>
                <a:sym typeface="Verdana"/>
              </a:rPr>
              <a:t>8% (thru 10/21</a:t>
            </a:r>
            <a:br>
              <a:rPr b="1"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extLst>
                <a:ext uri="http://customooxmlschemas.google.com/">
                  <go:slidesCustomData xmlns:go="http://customooxmlschemas.google.com/" textRoundtripDataId="0"/>
                </a:ext>
              </a:extLst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S</a:t>
            </a:r>
            <a:r>
              <a:rPr b="1" lang="en-US" sz="1800">
                <a:solidFill>
                  <a:srgbClr val="000000"/>
                </a:solidFill>
              </a:rPr>
              <a:t>ee federal interest rates at:</a:t>
            </a:r>
            <a:r>
              <a:rPr b="1" lang="en-US" sz="1800" u="sng">
                <a:solidFill>
                  <a:schemeClr val="hlink"/>
                </a:solidFill>
                <a:hlinkClick r:id="rId4"/>
              </a:rPr>
              <a:t> https://studentaid.gov/understand-aid/types/loans/interest-rates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43" name="Google Shape;143;p6"/>
          <p:cNvSpPr txBox="1"/>
          <p:nvPr>
            <p:ph type="title"/>
          </p:nvPr>
        </p:nvSpPr>
        <p:spPr>
          <a:xfrm>
            <a:off x="457200" y="307975"/>
            <a:ext cx="8229600" cy="10764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Graduate Loan Options </a:t>
            </a:r>
            <a:br>
              <a:rPr b="1"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 enough for living expenses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lang="en-US" sz="3600"/>
              <a:t>2021-2022 Financial Aid Year</a:t>
            </a:r>
            <a:endParaRPr b="1" sz="3600"/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457200" y="14478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b="1" lang="en-US"/>
              <a:t>Fall 2021, Spring 2022, Summer 2022 </a:t>
            </a:r>
            <a:r>
              <a:rPr b="1" lang="en-US" sz="1200"/>
              <a:t>(</a:t>
            </a:r>
            <a:r>
              <a:rPr b="1" i="1" lang="en-US" sz="1200"/>
              <a:t>academic year</a:t>
            </a:r>
            <a:r>
              <a:rPr b="1" lang="en-US" sz="1200"/>
              <a:t>)</a:t>
            </a:r>
            <a:endParaRPr b="1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</a:pPr>
            <a:r>
              <a:t/>
            </a:r>
            <a:endParaRPr sz="1000"/>
          </a:p>
          <a:p>
            <a:pPr indent="-341313" lvl="1" marL="61563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US"/>
              <a:t>We will offer maximum student loan eligibility under Fall - Spring:</a:t>
            </a:r>
            <a:br>
              <a:rPr lang="en-US"/>
            </a:br>
            <a:br>
              <a:rPr lang="en-US"/>
            </a:br>
            <a:r>
              <a:rPr lang="en-US"/>
              <a:t>           </a:t>
            </a:r>
            <a:r>
              <a:rPr b="1" lang="en-US">
                <a:solidFill>
                  <a:srgbClr val="0070C0"/>
                </a:solidFill>
              </a:rPr>
              <a:t>Annual Loan Limit $20,500</a:t>
            </a:r>
            <a:br>
              <a:rPr b="1" lang="en-US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  <a:p>
            <a:pPr indent="-341313" lvl="1" marL="61563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US"/>
              <a:t>Log into National Student Loan Database System </a:t>
            </a:r>
            <a:endParaRPr/>
          </a:p>
          <a:p>
            <a:pPr indent="0" lvl="3" marL="822960" rtl="0" algn="l">
              <a:spcBef>
                <a:spcPts val="320"/>
              </a:spcBef>
              <a:spcAft>
                <a:spcPts val="0"/>
              </a:spcAft>
              <a:buClr>
                <a:srgbClr val="A50021"/>
              </a:buClr>
              <a:buSzPts val="1600"/>
              <a:buNone/>
            </a:pPr>
            <a:r>
              <a:rPr b="1" lang="en-US">
                <a:solidFill>
                  <a:srgbClr val="A50021"/>
                </a:solidFill>
              </a:rPr>
              <a:t>		      </a:t>
            </a:r>
            <a:r>
              <a:rPr b="1" lang="en-US" u="sng">
                <a:solidFill>
                  <a:srgbClr val="A5002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https://nslds.ed.gov</a:t>
            </a:r>
            <a:endParaRPr/>
          </a:p>
          <a:p>
            <a:pPr indent="0" lvl="1" marL="27432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/>
              <a:t>	to check your aggregates (borrowing history)</a:t>
            </a:r>
            <a:br>
              <a:rPr b="1" lang="en-US">
                <a:solidFill>
                  <a:srgbClr val="A50021"/>
                </a:solidFill>
              </a:rPr>
            </a:br>
            <a:endParaRPr sz="1500"/>
          </a:p>
          <a:p>
            <a:pPr indent="-341313" lvl="1" marL="61563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US"/>
              <a:t>Other Resources:</a:t>
            </a:r>
            <a:endParaRPr/>
          </a:p>
          <a:p>
            <a:pPr indent="-182879" lvl="3" marL="1005839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/>
              <a:t>  Graduate PLUS Loan (if meets credit criteria)</a:t>
            </a:r>
            <a:endParaRPr/>
          </a:p>
          <a:p>
            <a:pPr indent="-182879" lvl="3" marL="1005839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/>
              <a:t>  Credit-based private educational loan (alternative loan)</a:t>
            </a:r>
            <a:endParaRPr b="1"/>
          </a:p>
          <a:p>
            <a:pPr indent="0" lvl="1" marL="27432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1181100" y="220413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lang="en-US" sz="3600"/>
              <a:t>Standard Award Pattern</a:t>
            </a:r>
            <a:endParaRPr b="1" sz="3600"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457200" y="1066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❖"/>
            </a:pPr>
            <a:r>
              <a:rPr b="1" lang="en-US" sz="1800"/>
              <a:t>  State University Grant (SUG) Eligible + Student Loan</a:t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endParaRPr b="1" sz="1600"/>
          </a:p>
          <a:p>
            <a:pPr indent="0" lvl="1" marL="274320" rtl="0" algn="l"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170"/>
              <a:buNone/>
            </a:pPr>
            <a:r>
              <a:t/>
            </a:r>
            <a:endParaRPr b="1" sz="200"/>
          </a:p>
          <a:p>
            <a:pPr indent="-182880" lvl="1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❖"/>
            </a:pPr>
            <a:r>
              <a:rPr b="1" lang="en-US" sz="1800"/>
              <a:t>   Student Loan only </a:t>
            </a:r>
            <a:endParaRPr b="1" sz="1800"/>
          </a:p>
          <a:p>
            <a:pPr indent="0" lvl="1" marL="27432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</a:pP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endParaRPr b="1" sz="1400"/>
          </a:p>
          <a:p>
            <a:pPr indent="-233363" lvl="0" marL="3413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1" sz="2000"/>
          </a:p>
        </p:txBody>
      </p:sp>
      <p:grpSp>
        <p:nvGrpSpPr>
          <p:cNvPr id="156" name="Google Shape;156;p8"/>
          <p:cNvGrpSpPr/>
          <p:nvPr/>
        </p:nvGrpSpPr>
        <p:grpSpPr>
          <a:xfrm>
            <a:off x="416877" y="4533936"/>
            <a:ext cx="8310194" cy="1976184"/>
            <a:chOff x="685800" y="2286000"/>
            <a:chExt cx="4547088" cy="2128514"/>
          </a:xfrm>
        </p:grpSpPr>
        <p:sp>
          <p:nvSpPr>
            <p:cNvPr id="157" name="Google Shape;157;p8"/>
            <p:cNvSpPr txBox="1"/>
            <p:nvPr/>
          </p:nvSpPr>
          <p:spPr>
            <a:xfrm>
              <a:off x="685800" y="2286000"/>
              <a:ext cx="1371600" cy="20559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Fall 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021</a:t>
              </a:r>
              <a:b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(up to Cost of Attendance</a:t>
              </a:r>
              <a:r>
                <a:rPr b="1" i="0" lang="en-US" sz="16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  <a:endPara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2209800" y="2286001"/>
              <a:ext cx="1482300" cy="20559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Spring 202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br>
                <a:rPr b="1" i="0" lang="en-US" sz="16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 (up to Cost of Attendance)</a:t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3762288" y="2292314"/>
              <a:ext cx="1470600" cy="21222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Self-Support Summer 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$? Loan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 </a:t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(up to Cost of Attendance)</a:t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60" name="Google Shape;160;p8"/>
          <p:cNvGrpSpPr/>
          <p:nvPr/>
        </p:nvGrpSpPr>
        <p:grpSpPr>
          <a:xfrm>
            <a:off x="365638" y="1627886"/>
            <a:ext cx="8412865" cy="2309013"/>
            <a:chOff x="685800" y="2286000"/>
            <a:chExt cx="4498254" cy="2487000"/>
          </a:xfrm>
        </p:grpSpPr>
        <p:sp>
          <p:nvSpPr>
            <p:cNvPr id="161" name="Google Shape;161;p8"/>
            <p:cNvSpPr txBox="1"/>
            <p:nvPr/>
          </p:nvSpPr>
          <p:spPr>
            <a:xfrm>
              <a:off x="685800" y="2286000"/>
              <a:ext cx="1371600" cy="2487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Fall 20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$3,588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(up to Cost of Attendance)</a:t>
              </a:r>
              <a:endPara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2209800" y="2286001"/>
              <a:ext cx="1482300" cy="22881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Spring 202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br>
                <a:rPr b="1" i="0" lang="en-US" sz="16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$3,588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i="0" lang="en-US" sz="14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 (up to Cost of Attendance)</a:t>
              </a:r>
              <a:endParaRPr b="1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3" name="Google Shape;163;p8"/>
            <p:cNvSpPr txBox="1"/>
            <p:nvPr/>
          </p:nvSpPr>
          <p:spPr>
            <a:xfrm>
              <a:off x="3741054" y="2292314"/>
              <a:ext cx="1443000" cy="2354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Self-Support Summer 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$0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$? Loan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 (up to Cost of Attendance)</a:t>
              </a:r>
              <a:endParaRPr b="1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1181100" y="220413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rPr b="1" lang="en-US" sz="3600"/>
              <a:t>  </a:t>
            </a:r>
            <a:r>
              <a:rPr b="1" lang="en-US" sz="3488"/>
              <a:t>Cost of Attendance (COA)</a:t>
            </a:r>
            <a:endParaRPr b="1" sz="3488"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457200" y="1066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❖"/>
            </a:pPr>
            <a:r>
              <a:rPr b="1" lang="en-US" sz="1800"/>
              <a:t> Ex. Off-Campus, COA $30,814 / Year </a:t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1" sz="1800"/>
          </a:p>
          <a:p>
            <a:pPr indent="0" lvl="1" marL="27432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br>
              <a:rPr b="1" lang="en-US" sz="1600"/>
            </a:br>
            <a:endParaRPr b="1" sz="1600"/>
          </a:p>
          <a:p>
            <a:pPr indent="0" lvl="1" marL="274320" rtl="0" algn="l"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170"/>
              <a:buNone/>
            </a:pPr>
            <a:r>
              <a:t/>
            </a:r>
            <a:endParaRPr b="1" sz="200"/>
          </a:p>
          <a:p>
            <a:pPr indent="-182880" lvl="1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❖"/>
            </a:pPr>
            <a:r>
              <a:rPr b="1" lang="en-US" sz="1800"/>
              <a:t>  Ex. Living with Parent, COA $24,370 / year</a:t>
            </a:r>
            <a:endParaRPr b="1" sz="1800"/>
          </a:p>
          <a:p>
            <a:pPr indent="0" lvl="1" marL="27432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</a:pP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br>
              <a:rPr b="1" lang="en-US" sz="1400"/>
            </a:br>
            <a:endParaRPr b="1" sz="1400"/>
          </a:p>
          <a:p>
            <a:pPr indent="-233363" lvl="0" marL="3413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1" sz="2000"/>
          </a:p>
        </p:txBody>
      </p:sp>
      <p:grpSp>
        <p:nvGrpSpPr>
          <p:cNvPr id="170" name="Google Shape;170;p9"/>
          <p:cNvGrpSpPr/>
          <p:nvPr/>
        </p:nvGrpSpPr>
        <p:grpSpPr>
          <a:xfrm>
            <a:off x="457212" y="4543735"/>
            <a:ext cx="8310258" cy="1914560"/>
            <a:chOff x="685800" y="2286000"/>
            <a:chExt cx="4547088" cy="2062214"/>
          </a:xfrm>
        </p:grpSpPr>
        <p:sp>
          <p:nvSpPr>
            <p:cNvPr id="171" name="Google Shape;171;p9"/>
            <p:cNvSpPr txBox="1"/>
            <p:nvPr/>
          </p:nvSpPr>
          <p:spPr>
            <a:xfrm>
              <a:off x="685800" y="2286000"/>
              <a:ext cx="1371600" cy="13263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Fall 20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 (COA 1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2185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  <a:b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$ 8,000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2" name="Google Shape;172;p9"/>
            <p:cNvSpPr txBox="1"/>
            <p:nvPr/>
          </p:nvSpPr>
          <p:spPr>
            <a:xfrm>
              <a:off x="2125471" y="2286001"/>
              <a:ext cx="1566600" cy="13926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Spring 202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1" i="0" lang="en-US" sz="16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(COA 1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2185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  <a:br>
                <a:rPr b="1" i="0" lang="en-US" sz="16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$8,000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3762288" y="2292314"/>
              <a:ext cx="1470600" cy="2055900"/>
            </a:xfrm>
            <a:prstGeom prst="rect">
              <a:avLst/>
            </a:prstGeom>
            <a:gradFill>
              <a:gsLst>
                <a:gs pos="0">
                  <a:srgbClr val="FAF9F7"/>
                </a:gs>
                <a:gs pos="74000">
                  <a:srgbClr val="D9CEBD"/>
                </a:gs>
                <a:gs pos="83000">
                  <a:srgbClr val="D9CEBD"/>
                </a:gs>
                <a:gs pos="100000">
                  <a:srgbClr val="E5DED2"/>
                </a:gs>
              </a:gsLst>
              <a:lin ang="5400000" scaled="0"/>
            </a:gradFill>
            <a:ln cap="flat" cmpd="sng" w="264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Self-Support Summer 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$ 4,500 Loan </a:t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= $3500 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up to Summer COA</a:t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>
            <a:off x="365638" y="1627886"/>
            <a:ext cx="8412865" cy="2124349"/>
            <a:chOff x="685800" y="2286000"/>
            <a:chExt cx="4498254" cy="2288101"/>
          </a:xfrm>
        </p:grpSpPr>
        <p:sp>
          <p:nvSpPr>
            <p:cNvPr id="175" name="Google Shape;175;p9"/>
            <p:cNvSpPr txBox="1"/>
            <p:nvPr/>
          </p:nvSpPr>
          <p:spPr>
            <a:xfrm>
              <a:off x="685800" y="2286000"/>
              <a:ext cx="1434300" cy="2254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Fall 20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 (COA 15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,407</a:t>
              </a: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$3,588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(up to COA)</a:t>
              </a:r>
              <a:endPara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2209800" y="2286001"/>
              <a:ext cx="1441200" cy="22881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Spring 202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br>
                <a:rPr b="1" i="0" lang="en-US" sz="16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$3,588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$10,250 Unsub Loan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i="0" lang="en-US" sz="14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   (up to COA)</a:t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3741054" y="2292314"/>
              <a:ext cx="1443000" cy="2188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C956D"/>
                </a:gs>
              </a:gsLst>
              <a:path path="circle">
                <a:fillToRect b="50%" l="50%" r="50%" t="50%"/>
              </a:path>
              <a:tileRect/>
            </a:gradFill>
            <a:ln cap="flat" cmpd="sng" w="26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75" lIns="91425" spcFirstLastPara="1" rIns="91425" wrap="square" tIns="1828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Self-Support Summer 2</a:t>
              </a:r>
              <a:r>
                <a:rPr b="1" lang="en-US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$0 SUG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50021"/>
                  </a:solidFill>
                  <a:latin typeface="Verdana"/>
                  <a:ea typeface="Verdana"/>
                  <a:cs typeface="Verdana"/>
                  <a:sym typeface="Verdana"/>
                </a:rPr>
                <a:t>$0Loan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Graduate PLUS Loan </a:t>
              </a:r>
              <a:r>
                <a:rPr b="1" i="0" lang="en-US" sz="16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  </a:t>
              </a:r>
              <a:endParaRPr b="1" i="0" sz="1600" u="none" cap="none" strike="noStrike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80"/>
                  </a:solidFill>
                  <a:latin typeface="Verdana"/>
                  <a:ea typeface="Verdana"/>
                  <a:cs typeface="Verdana"/>
                  <a:sym typeface="Verdana"/>
                </a:rPr>
                <a:t>(up to COA)</a:t>
              </a:r>
              <a:endParaRPr b="1" i="0" sz="1400" u="none" cap="none" strike="noStrike">
                <a:solidFill>
                  <a:srgbClr val="A5002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2016-04-28T18:23:42Z</dcterms:created>
  <dc:creator>Stephen Faletti</dc:creator>
</cp:coreProperties>
</file>