
<file path=[Content_Types].xml><?xml version="1.0" encoding="utf-8"?>
<Types xmlns="http://schemas.openxmlformats.org/package/2006/content-types">
  <Default Extension="fntdata" ContentType="application/x-fontdata"/>
  <Default Extension="jpg" ContentType="image/jpeg"/>
  <Default Extension="odttf" ContentType="application/vnd.openxmlformats-officedocument.obfuscatedFont"/>
  <Default Extension="png" ContentType="image/png"/>
  <Default Extension="rels" ContentType="application/vnd.openxmlformats-package.relationships+xml"/>
  <Default Extension="xml" ContentType="application/xml"/>
  <Override PartName="/ppt/theme/theme1.xml" ContentType="application/vnd.openxmlformats-officedocument.theme+xml"/>
  <Override PartName="/ppt/theme/theme2.xml" ContentType="application/vnd.openxmlformats-officedocument.theme+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2" Type="http://schemas.openxmlformats.org/officeDocument/2006/relationships/custom-properties" Target="docProps/custom.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Lst>
  <p:sldSz cy="5143500" cx="9144000"/>
  <p:notesSz cx="6858000" cy="9144000"/>
  <p:embeddedFontLst>
    <p:embeddedFont>
      <p:font typeface="Bree Serif"/>
      <p:regular r:id="rId34"/>
    </p:embeddedFont>
    <p:embeddedFont>
      <p:font typeface="Merriweather"/>
      <p:regular r:id="rId35"/>
      <p:bold r:id="rId36"/>
      <p:italic r:id="rId37"/>
      <p:boldItalic r:id="rId3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customXml" Target="../customXml/item1.xml"/><Relationship Id="rId21" Type="http://schemas.openxmlformats.org/officeDocument/2006/relationships/slide" Target="slides/slide16.xml"/><Relationship Id="rId34" Type="http://schemas.openxmlformats.org/officeDocument/2006/relationships/font" Target="fonts/BreeSerif-regular.fntdata"/><Relationship Id="rId7" Type="http://schemas.openxmlformats.org/officeDocument/2006/relationships/slide" Target="slides/slide2.xml"/><Relationship Id="rId20" Type="http://schemas.openxmlformats.org/officeDocument/2006/relationships/slide" Target="slides/slide15.xml"/><Relationship Id="rId2" Type="http://schemas.openxmlformats.org/officeDocument/2006/relationships/viewProps" Target="viewProps.xml"/><Relationship Id="rId29" Type="http://schemas.openxmlformats.org/officeDocument/2006/relationships/slide" Target="slides/slide24.xml"/><Relationship Id="rId16" Type="http://schemas.openxmlformats.org/officeDocument/2006/relationships/slide" Target="slides/slide11.xml"/><Relationship Id="rId41" Type="http://schemas.openxmlformats.org/officeDocument/2006/relationships/customXml" Target="../customXml/item3.xml"/><Relationship Id="rId24" Type="http://schemas.openxmlformats.org/officeDocument/2006/relationships/slide" Target="slides/slide19.xml"/><Relationship Id="rId1" Type="http://schemas.openxmlformats.org/officeDocument/2006/relationships/theme" Target="theme/theme2.xml"/><Relationship Id="rId6" Type="http://schemas.openxmlformats.org/officeDocument/2006/relationships/slide" Target="slides/slide1.xml"/><Relationship Id="rId11" Type="http://schemas.openxmlformats.org/officeDocument/2006/relationships/slide" Target="slides/slide6.xml"/><Relationship Id="rId32" Type="http://schemas.openxmlformats.org/officeDocument/2006/relationships/slide" Target="slides/slide27.xml"/><Relationship Id="rId37" Type="http://schemas.openxmlformats.org/officeDocument/2006/relationships/font" Target="fonts/Merriweather-italic.fntdata"/><Relationship Id="rId40" Type="http://schemas.openxmlformats.org/officeDocument/2006/relationships/customXml" Target="../customXml/item2.xml"/><Relationship Id="rId23" Type="http://schemas.openxmlformats.org/officeDocument/2006/relationships/slide" Target="slides/slide18.xml"/><Relationship Id="rId28" Type="http://schemas.openxmlformats.org/officeDocument/2006/relationships/slide" Target="slides/slide23.xml"/><Relationship Id="rId5" Type="http://schemas.openxmlformats.org/officeDocument/2006/relationships/notesMaster" Target="notesMasters/notesMaster1.xml"/><Relationship Id="rId15" Type="http://schemas.openxmlformats.org/officeDocument/2006/relationships/slide" Target="slides/slide10.xml"/><Relationship Id="rId36" Type="http://schemas.openxmlformats.org/officeDocument/2006/relationships/font" Target="fonts/Merriweather-bold.fntdata"/><Relationship Id="rId31" Type="http://schemas.openxmlformats.org/officeDocument/2006/relationships/slide" Target="slides/slide26.xml"/><Relationship Id="rId10" Type="http://schemas.openxmlformats.org/officeDocument/2006/relationships/slide" Target="slides/slide5.xml"/><Relationship Id="rId19" Type="http://schemas.openxmlformats.org/officeDocument/2006/relationships/slide" Target="slides/slide14.xml"/><Relationship Id="rId22" Type="http://schemas.openxmlformats.org/officeDocument/2006/relationships/slide" Target="slides/slide17.xml"/><Relationship Id="rId4" Type="http://schemas.openxmlformats.org/officeDocument/2006/relationships/slideMaster" Target="slideMasters/slideMaster1.xml"/><Relationship Id="rId9" Type="http://schemas.openxmlformats.org/officeDocument/2006/relationships/slide" Target="slides/slide4.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font" Target="fonts/Merriweather-regular.fntdata"/><Relationship Id="rId14" Type="http://schemas.openxmlformats.org/officeDocument/2006/relationships/slide" Target="slides/slide9.xml"/><Relationship Id="rId8" Type="http://schemas.openxmlformats.org/officeDocument/2006/relationships/slide" Target="slides/slide3.xml"/><Relationship Id="rId3" Type="http://schemas.openxmlformats.org/officeDocument/2006/relationships/presProps" Target="presProps.xml"/><Relationship Id="rId25" Type="http://schemas.openxmlformats.org/officeDocument/2006/relationships/slide" Target="slides/slide20.xml"/><Relationship Id="rId33" Type="http://schemas.openxmlformats.org/officeDocument/2006/relationships/slide" Target="slides/slide28.xml"/><Relationship Id="rId12" Type="http://schemas.openxmlformats.org/officeDocument/2006/relationships/slide" Target="slides/slide7.xml"/><Relationship Id="rId17" Type="http://schemas.openxmlformats.org/officeDocument/2006/relationships/slide" Target="slides/slide12.xml"/><Relationship Id="rId38" Type="http://schemas.openxmlformats.org/officeDocument/2006/relationships/font" Target="fonts/Merriweather-boldItalic.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g2bea76f638b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g2bea76f638b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 name="Shape 59"/>
        <p:cNvGrpSpPr/>
        <p:nvPr/>
      </p:nvGrpSpPr>
      <p:grpSpPr>
        <a:xfrm>
          <a:off x="0" y="0"/>
          <a:ext cx="0" cy="0"/>
          <a:chOff x="0" y="0"/>
          <a:chExt cx="0" cy="0"/>
        </a:xfrm>
      </p:grpSpPr>
      <p:sp>
        <p:nvSpPr>
          <p:cNvPr id="60" name="Google Shape;60;g2bea7b78815_2_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1" name="Google Shape;61;g2bea7b78815_2_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 name="Shape 73"/>
        <p:cNvGrpSpPr/>
        <p:nvPr/>
      </p:nvGrpSpPr>
      <p:grpSpPr>
        <a:xfrm>
          <a:off x="0" y="0"/>
          <a:ext cx="0" cy="0"/>
          <a:chOff x="0" y="0"/>
          <a:chExt cx="0" cy="0"/>
        </a:xfrm>
      </p:grpSpPr>
      <p:sp>
        <p:nvSpPr>
          <p:cNvPr id="74" name="Google Shape;74;g2c1ade11790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 name="Google Shape;75;g2c1ade11790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Applying to Graduate School is a two step process.  </a:t>
            </a:r>
            <a:endParaRPr/>
          </a:p>
          <a:p>
            <a:pPr indent="-298450" lvl="0" marL="457200" rtl="0" algn="l">
              <a:spcBef>
                <a:spcPts val="0"/>
              </a:spcBef>
              <a:spcAft>
                <a:spcPts val="0"/>
              </a:spcAft>
              <a:buSzPts val="1100"/>
              <a:buChar char="●"/>
            </a:pPr>
            <a:r>
              <a:rPr lang="en"/>
              <a:t>First you must apply and meet the </a:t>
            </a:r>
            <a:r>
              <a:rPr lang="en"/>
              <a:t>Universities</a:t>
            </a:r>
            <a:r>
              <a:rPr lang="en"/>
              <a:t> Admission requirements </a:t>
            </a:r>
            <a:endParaRPr/>
          </a:p>
          <a:p>
            <a:pPr indent="-298450" lvl="0" marL="457200" rtl="0" algn="l">
              <a:lnSpc>
                <a:spcPct val="115000"/>
              </a:lnSpc>
              <a:spcBef>
                <a:spcPts val="0"/>
              </a:spcBef>
              <a:spcAft>
                <a:spcPts val="0"/>
              </a:spcAft>
              <a:buSzPts val="1100"/>
              <a:buChar char="●"/>
            </a:pPr>
            <a:r>
              <a:rPr lang="en">
                <a:solidFill>
                  <a:schemeClr val="dk1"/>
                </a:solidFill>
              </a:rPr>
              <a:t>Graduate applicants must hold an acceptable baccalaureate degree, be in good academic standing at the last college or university attended, and meet the CSU’s minimum GPA requirement. </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Please note:The</a:t>
            </a:r>
            <a:r>
              <a:rPr lang="en">
                <a:solidFill>
                  <a:schemeClr val="dk1"/>
                </a:solidFill>
              </a:rPr>
              <a:t> Admissions Office does not require letters of recommendation, or test scores.  However academic departments can require them. </a:t>
            </a:r>
            <a:endParaRPr>
              <a:solidFill>
                <a:schemeClr val="dk1"/>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 name="Shape 83"/>
        <p:cNvGrpSpPr/>
        <p:nvPr/>
      </p:nvGrpSpPr>
      <p:grpSpPr>
        <a:xfrm>
          <a:off x="0" y="0"/>
          <a:ext cx="0" cy="0"/>
          <a:chOff x="0" y="0"/>
          <a:chExt cx="0" cy="0"/>
        </a:xfrm>
      </p:grpSpPr>
      <p:sp>
        <p:nvSpPr>
          <p:cNvPr id="84" name="Google Shape;84;g2c1ade11790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5" name="Google Shape;85;g2c1ade11790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Departmental Admission Requirements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a:t>
            </a:r>
            <a:r>
              <a:rPr lang="en"/>
              <a:t>cademic d</a:t>
            </a:r>
            <a:r>
              <a:rPr lang="en"/>
              <a:t>epartments have their own set of requirements.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Not all departments require the same documentation so it is important to contact them ahead of time and find out what is required. </a:t>
            </a:r>
            <a:endParaRPr/>
          </a:p>
          <a:p>
            <a:pPr indent="0" lvl="0" marL="0" rtl="0" algn="l">
              <a:spcBef>
                <a:spcPts val="0"/>
              </a:spcBef>
              <a:spcAft>
                <a:spcPts val="0"/>
              </a:spcAft>
              <a:buNone/>
            </a:pPr>
            <a:r>
              <a:t/>
            </a:r>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g2c1ade11790_0_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5" name="Google Shape;95;g2c1ade11790_0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 name="Shape 103"/>
        <p:cNvGrpSpPr/>
        <p:nvPr/>
      </p:nvGrpSpPr>
      <p:grpSpPr>
        <a:xfrm>
          <a:off x="0" y="0"/>
          <a:ext cx="0" cy="0"/>
          <a:chOff x="0" y="0"/>
          <a:chExt cx="0" cy="0"/>
        </a:xfrm>
      </p:grpSpPr>
      <p:sp>
        <p:nvSpPr>
          <p:cNvPr id="104" name="Google Shape;104;g2c1ade11790_0_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5" name="Google Shape;105;g2c1ade11790_0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 name="Shape 113"/>
        <p:cNvGrpSpPr/>
        <p:nvPr/>
      </p:nvGrpSpPr>
      <p:grpSpPr>
        <a:xfrm>
          <a:off x="0" y="0"/>
          <a:ext cx="0" cy="0"/>
          <a:chOff x="0" y="0"/>
          <a:chExt cx="0" cy="0"/>
        </a:xfrm>
      </p:grpSpPr>
      <p:sp>
        <p:nvSpPr>
          <p:cNvPr id="114" name="Google Shape;114;g3f9d39340d4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5" name="Google Shape;115;g3f9d39340d4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On the main CSA page, you can select the term you are applying for</a:t>
            </a:r>
            <a:endParaRPr/>
          </a:p>
          <a:p>
            <a:pPr indent="0" lvl="0" marL="0" rtl="0" algn="l">
              <a:spcBef>
                <a:spcPts val="0"/>
              </a:spcBef>
              <a:spcAft>
                <a:spcPts val="0"/>
              </a:spcAft>
              <a:buNone/>
            </a:pPr>
            <a:r>
              <a:t/>
            </a:r>
            <a:endParaRPr/>
          </a:p>
          <a:p>
            <a:pPr indent="0" lvl="0" marL="0" rtl="0" algn="l">
              <a:spcBef>
                <a:spcPts val="0"/>
              </a:spcBef>
              <a:spcAft>
                <a:spcPts val="0"/>
              </a:spcAft>
              <a:buNone/>
            </a:pPr>
            <a:r>
              <a:rPr b="1" lang="en"/>
              <a:t>Please note</a:t>
            </a:r>
            <a:r>
              <a:rPr lang="en"/>
              <a:t>: This is the only page where you can switch the term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 name="Shape 126"/>
        <p:cNvGrpSpPr/>
        <p:nvPr/>
      </p:nvGrpSpPr>
      <p:grpSpPr>
        <a:xfrm>
          <a:off x="0" y="0"/>
          <a:ext cx="0" cy="0"/>
          <a:chOff x="0" y="0"/>
          <a:chExt cx="0" cy="0"/>
        </a:xfrm>
      </p:grpSpPr>
      <p:sp>
        <p:nvSpPr>
          <p:cNvPr id="127" name="Google Shape;127;g3f9d39340d4_0_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8" name="Google Shape;128;g3f9d39340d4_0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If you have used CSA before, you can use the same login credentials. Otherwise, you will need to create an account. </a:t>
            </a:r>
            <a:endParaRPr/>
          </a:p>
          <a:p>
            <a:pPr indent="0" lvl="0" marL="0" rtl="0" algn="l">
              <a:spcBef>
                <a:spcPts val="0"/>
              </a:spcBef>
              <a:spcAft>
                <a:spcPts val="0"/>
              </a:spcAft>
              <a:buNone/>
            </a:pPr>
            <a:r>
              <a:rPr lang="en"/>
              <a:t>This is what it will look like when you sign in with previous credentials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 name="Shape 136"/>
        <p:cNvGrpSpPr/>
        <p:nvPr/>
      </p:nvGrpSpPr>
      <p:grpSpPr>
        <a:xfrm>
          <a:off x="0" y="0"/>
          <a:ext cx="0" cy="0"/>
          <a:chOff x="0" y="0"/>
          <a:chExt cx="0" cy="0"/>
        </a:xfrm>
      </p:grpSpPr>
      <p:sp>
        <p:nvSpPr>
          <p:cNvPr id="137" name="Google Shape;137;g3f9d39340d4_0_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8" name="Google Shape;138;g3f9d39340d4_0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This is what it will look like when creating an account.</a:t>
            </a:r>
            <a:endParaRPr>
              <a:solidFill>
                <a:schemeClr val="dk1"/>
              </a:solidFill>
            </a:endParaRPr>
          </a:p>
          <a:p>
            <a:pPr indent="0" lvl="0" marL="0" rtl="0" algn="l">
              <a:spcBef>
                <a:spcPts val="0"/>
              </a:spcBef>
              <a:spcAft>
                <a:spcPts val="0"/>
              </a:spcAft>
              <a:buNone/>
            </a:pPr>
            <a:r>
              <a:t/>
            </a:r>
            <a:endParaRPr/>
          </a:p>
          <a:p>
            <a:pPr indent="0" lvl="0" marL="0" rtl="0" algn="l">
              <a:spcBef>
                <a:spcPts val="0"/>
              </a:spcBef>
              <a:spcAft>
                <a:spcPts val="0"/>
              </a:spcAft>
              <a:buNone/>
            </a:pPr>
            <a:r>
              <a:rPr lang="en"/>
              <a:t>Fill in all areas that have an asterisk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 name="Shape 147"/>
        <p:cNvGrpSpPr/>
        <p:nvPr/>
      </p:nvGrpSpPr>
      <p:grpSpPr>
        <a:xfrm>
          <a:off x="0" y="0"/>
          <a:ext cx="0" cy="0"/>
          <a:chOff x="0" y="0"/>
          <a:chExt cx="0" cy="0"/>
        </a:xfrm>
      </p:grpSpPr>
      <p:sp>
        <p:nvSpPr>
          <p:cNvPr id="148" name="Google Shape;148;g3fa63b39116_6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9" name="Google Shape;149;g3fa63b39116_6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What you select will determine which programs you will be able to see</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For question 1A - You should only answer yes to “Returning” if you are COMING BACK TO FINISH a masters degree that you started at CSUEB. </a:t>
            </a:r>
            <a:endParaRPr/>
          </a:p>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 name="Shape 158"/>
        <p:cNvGrpSpPr/>
        <p:nvPr/>
      </p:nvGrpSpPr>
      <p:grpSpPr>
        <a:xfrm>
          <a:off x="0" y="0"/>
          <a:ext cx="0" cy="0"/>
          <a:chOff x="0" y="0"/>
          <a:chExt cx="0" cy="0"/>
        </a:xfrm>
      </p:grpSpPr>
      <p:sp>
        <p:nvSpPr>
          <p:cNvPr id="159" name="Google Shape;159;g3fa63b39116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0" name="Google Shape;160;g3fa63b39116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You can only apply to one graduate program at a time, but you can apply to multiple CSU’s.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There is a filter option that can be used to find your campus or modality of choice.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 name="Shape 171"/>
        <p:cNvGrpSpPr/>
        <p:nvPr/>
      </p:nvGrpSpPr>
      <p:grpSpPr>
        <a:xfrm>
          <a:off x="0" y="0"/>
          <a:ext cx="0" cy="0"/>
          <a:chOff x="0" y="0"/>
          <a:chExt cx="0" cy="0"/>
        </a:xfrm>
      </p:grpSpPr>
      <p:sp>
        <p:nvSpPr>
          <p:cNvPr id="172" name="Google Shape;172;g3fa63b39116_0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3" name="Google Shape;173;g3fa63b39116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Once you select your desired program you will see the 4 quadrants.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All quadrants need to be completely filled out. </a:t>
            </a:r>
            <a:endParaRPr/>
          </a:p>
          <a:p>
            <a:pPr indent="0" lvl="0" marL="0" rtl="0" algn="l">
              <a:spcBef>
                <a:spcPts val="0"/>
              </a:spcBef>
              <a:spcAft>
                <a:spcPts val="0"/>
              </a:spcAft>
              <a:buNone/>
            </a:pPr>
            <a:r>
              <a:rPr lang="en"/>
              <a:t> </a:t>
            </a:r>
            <a:endParaRPr/>
          </a:p>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 name="Shape 181"/>
        <p:cNvGrpSpPr/>
        <p:nvPr/>
      </p:nvGrpSpPr>
      <p:grpSpPr>
        <a:xfrm>
          <a:off x="0" y="0"/>
          <a:ext cx="0" cy="0"/>
          <a:chOff x="0" y="0"/>
          <a:chExt cx="0" cy="0"/>
        </a:xfrm>
      </p:grpSpPr>
      <p:sp>
        <p:nvSpPr>
          <p:cNvPr id="182" name="Google Shape;182;g3fa63b39116_6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3" name="Google Shape;183;g3fa63b39116_6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 </a:t>
            </a:r>
            <a:r>
              <a:rPr lang="en">
                <a:solidFill>
                  <a:schemeClr val="dk1"/>
                </a:solidFill>
              </a:rPr>
              <a:t>The first quadrant is the “personal information” section that requires basic personal information from the applicant about themselves. </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 name="Shape 191"/>
        <p:cNvGrpSpPr/>
        <p:nvPr/>
      </p:nvGrpSpPr>
      <p:grpSpPr>
        <a:xfrm>
          <a:off x="0" y="0"/>
          <a:ext cx="0" cy="0"/>
          <a:chOff x="0" y="0"/>
          <a:chExt cx="0" cy="0"/>
        </a:xfrm>
      </p:grpSpPr>
      <p:sp>
        <p:nvSpPr>
          <p:cNvPr id="192" name="Google Shape;192;g3fa63b39116_6_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3" name="Google Shape;193;g3fa63b39116_6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For AB540 applicants - </a:t>
            </a:r>
            <a:r>
              <a:rPr b="1" lang="en">
                <a:solidFill>
                  <a:schemeClr val="dk1"/>
                </a:solidFill>
              </a:rPr>
              <a:t>Please note</a:t>
            </a:r>
            <a:r>
              <a:rPr lang="en">
                <a:solidFill>
                  <a:schemeClr val="dk1"/>
                </a:solidFill>
              </a:rPr>
              <a:t>: you should select none on the very first question that asks for the description of your status.</a:t>
            </a:r>
            <a:endParaRPr>
              <a:solidFill>
                <a:schemeClr val="dk1"/>
              </a:solidFill>
            </a:endParaRPr>
          </a:p>
          <a:p>
            <a:pPr indent="0" lvl="0" marL="0" rtl="0" algn="l">
              <a:spcBef>
                <a:spcPts val="0"/>
              </a:spcBef>
              <a:spcAft>
                <a:spcPts val="0"/>
              </a:spcAft>
              <a:buClr>
                <a:schemeClr val="dk1"/>
              </a:buClr>
              <a:buFont typeface="Arial"/>
              <a:buNone/>
            </a:pPr>
            <a:r>
              <a:t/>
            </a:r>
            <a:endParaRPr>
              <a:solidFill>
                <a:schemeClr val="dk1"/>
              </a:solidFill>
            </a:endParaRPr>
          </a:p>
          <a:p>
            <a:pPr indent="0" lvl="0" marL="0" rtl="0" algn="l">
              <a:spcBef>
                <a:spcPts val="0"/>
              </a:spcBef>
              <a:spcAft>
                <a:spcPts val="0"/>
              </a:spcAft>
              <a:buClr>
                <a:schemeClr val="dk1"/>
              </a:buClr>
              <a:buFont typeface="Arial"/>
              <a:buNone/>
            </a:pPr>
            <a:r>
              <a:rPr lang="en">
                <a:solidFill>
                  <a:schemeClr val="dk1"/>
                </a:solidFill>
              </a:rPr>
              <a:t>As for the residency question, applicants who reside in CA, regardless of their status should select California.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 name="Shape 203"/>
        <p:cNvGrpSpPr/>
        <p:nvPr/>
      </p:nvGrpSpPr>
      <p:grpSpPr>
        <a:xfrm>
          <a:off x="0" y="0"/>
          <a:ext cx="0" cy="0"/>
          <a:chOff x="0" y="0"/>
          <a:chExt cx="0" cy="0"/>
        </a:xfrm>
      </p:grpSpPr>
      <p:sp>
        <p:nvSpPr>
          <p:cNvPr id="204" name="Google Shape;204;g3fa63b39116_6_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5" name="Google Shape;205;g3fa63b39116_6_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If you DO have a SSN, enter it on this screen before proceeding.  </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If you don’t enter your SSN number it may lead into financial aid issues. </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 name="Shape 214"/>
        <p:cNvGrpSpPr/>
        <p:nvPr/>
      </p:nvGrpSpPr>
      <p:grpSpPr>
        <a:xfrm>
          <a:off x="0" y="0"/>
          <a:ext cx="0" cy="0"/>
          <a:chOff x="0" y="0"/>
          <a:chExt cx="0" cy="0"/>
        </a:xfrm>
      </p:grpSpPr>
      <p:sp>
        <p:nvSpPr>
          <p:cNvPr id="215" name="Google Shape;215;g3fa63b39116_6_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6" name="Google Shape;216;g3fa63b39116_6_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 </a:t>
            </a:r>
            <a:r>
              <a:rPr lang="en">
                <a:solidFill>
                  <a:schemeClr val="dk1"/>
                </a:solidFill>
              </a:rPr>
              <a:t>If you are unsure if you should be classified as dependant or independent, this screen has a detailed description that will help you make the decision.</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 name="Shape 224"/>
        <p:cNvGrpSpPr/>
        <p:nvPr/>
      </p:nvGrpSpPr>
      <p:grpSpPr>
        <a:xfrm>
          <a:off x="0" y="0"/>
          <a:ext cx="0" cy="0"/>
          <a:chOff x="0" y="0"/>
          <a:chExt cx="0" cy="0"/>
        </a:xfrm>
      </p:grpSpPr>
      <p:sp>
        <p:nvSpPr>
          <p:cNvPr id="225" name="Google Shape;225;g3fa63b39116_6_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6" name="Google Shape;226;g3fa63b39116_6_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For </a:t>
            </a:r>
            <a:r>
              <a:rPr b="1" lang="en">
                <a:solidFill>
                  <a:schemeClr val="dk1"/>
                </a:solidFill>
              </a:rPr>
              <a:t>dependents</a:t>
            </a:r>
            <a:r>
              <a:rPr lang="en">
                <a:solidFill>
                  <a:schemeClr val="dk1"/>
                </a:solidFill>
              </a:rPr>
              <a:t>, fill in household size, income information and education level for parent/guardian</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For </a:t>
            </a:r>
            <a:r>
              <a:rPr b="1" lang="en">
                <a:solidFill>
                  <a:schemeClr val="dk1"/>
                </a:solidFill>
              </a:rPr>
              <a:t>independent</a:t>
            </a:r>
            <a:r>
              <a:rPr lang="en">
                <a:solidFill>
                  <a:schemeClr val="dk1"/>
                </a:solidFill>
              </a:rPr>
              <a:t>, fill in household size, dependent children, income information, and parent/</a:t>
            </a:r>
            <a:r>
              <a:rPr lang="en">
                <a:solidFill>
                  <a:schemeClr val="dk1"/>
                </a:solidFill>
              </a:rPr>
              <a:t>guardian</a:t>
            </a:r>
            <a:r>
              <a:rPr lang="en">
                <a:solidFill>
                  <a:schemeClr val="dk1"/>
                </a:solidFill>
              </a:rPr>
              <a:t> education level </a:t>
            </a:r>
            <a:endParaRPr>
              <a:solidFill>
                <a:schemeClr val="dk1"/>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4" name="Shape 234"/>
        <p:cNvGrpSpPr/>
        <p:nvPr/>
      </p:nvGrpSpPr>
      <p:grpSpPr>
        <a:xfrm>
          <a:off x="0" y="0"/>
          <a:ext cx="0" cy="0"/>
          <a:chOff x="0" y="0"/>
          <a:chExt cx="0" cy="0"/>
        </a:xfrm>
      </p:grpSpPr>
      <p:sp>
        <p:nvSpPr>
          <p:cNvPr id="235" name="Google Shape;235;g3fa63b39116_6_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6" name="Google Shape;236;g3fa63b39116_6_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S</a:t>
            </a:r>
            <a:r>
              <a:rPr lang="en">
                <a:solidFill>
                  <a:schemeClr val="dk1"/>
                </a:solidFill>
              </a:rPr>
              <a:t>econd quadrant.  </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This is where you will need to list all your colleges attended before and after your bachelors degree.</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4" name="Shape 244"/>
        <p:cNvGrpSpPr/>
        <p:nvPr/>
      </p:nvGrpSpPr>
      <p:grpSpPr>
        <a:xfrm>
          <a:off x="0" y="0"/>
          <a:ext cx="0" cy="0"/>
          <a:chOff x="0" y="0"/>
          <a:chExt cx="0" cy="0"/>
        </a:xfrm>
      </p:grpSpPr>
      <p:sp>
        <p:nvSpPr>
          <p:cNvPr id="245" name="Google Shape;245;g2c1ade11790_0_1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6" name="Google Shape;246;g2c1ade11790_0_1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Entering colleges is simple, add, and search for the school.</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Once the college has been added, you’ll be prompted to add your GPA for each school.</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4" name="Shape 254"/>
        <p:cNvGrpSpPr/>
        <p:nvPr/>
      </p:nvGrpSpPr>
      <p:grpSpPr>
        <a:xfrm>
          <a:off x="0" y="0"/>
          <a:ext cx="0" cy="0"/>
          <a:chOff x="0" y="0"/>
          <a:chExt cx="0" cy="0"/>
        </a:xfrm>
      </p:grpSpPr>
      <p:sp>
        <p:nvSpPr>
          <p:cNvPr id="255" name="Google Shape;255;g3fa63b39116_6_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6" name="Google Shape;256;g3fa63b39116_6_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The next section of this quadrant asks for you to enter unofficial test scores.</a:t>
            </a:r>
            <a:endParaRPr>
              <a:solidFill>
                <a:schemeClr val="dk1"/>
              </a:solidFill>
            </a:endParaRPr>
          </a:p>
          <a:p>
            <a:pPr indent="0" lvl="0" marL="0" rtl="0" algn="l">
              <a:spcBef>
                <a:spcPts val="0"/>
              </a:spcBef>
              <a:spcAft>
                <a:spcPts val="0"/>
              </a:spcAft>
              <a:buNone/>
            </a:pPr>
            <a:r>
              <a:rPr lang="en">
                <a:solidFill>
                  <a:schemeClr val="dk1"/>
                </a:solidFill>
              </a:rPr>
              <a:t>If you do not have any to report, you can click the “I am not adding any standardized tests” button and it will bypass this section for you. </a:t>
            </a:r>
            <a:endParaRPr>
              <a:solidFill>
                <a:schemeClr val="dk1"/>
              </a:solidFill>
            </a:endParaRPr>
          </a:p>
          <a:p>
            <a:pPr indent="0" lvl="0" marL="0" rtl="0" algn="l">
              <a:spcBef>
                <a:spcPts val="0"/>
              </a:spcBef>
              <a:spcAft>
                <a:spcPts val="0"/>
              </a:spcAft>
              <a:buNone/>
            </a:pPr>
            <a:r>
              <a:rPr lang="en">
                <a:solidFill>
                  <a:schemeClr val="dk1"/>
                </a:solidFill>
              </a:rPr>
              <a:t>However if your department requires scores, it is important that you list them. </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3" name="Shape 263"/>
        <p:cNvGrpSpPr/>
        <p:nvPr/>
      </p:nvGrpSpPr>
      <p:grpSpPr>
        <a:xfrm>
          <a:off x="0" y="0"/>
          <a:ext cx="0" cy="0"/>
          <a:chOff x="0" y="0"/>
          <a:chExt cx="0" cy="0"/>
        </a:xfrm>
      </p:grpSpPr>
      <p:sp>
        <p:nvSpPr>
          <p:cNvPr id="264" name="Google Shape;264;g3fa63b39116_6_8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5" name="Google Shape;265;g3fa63b39116_6_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Now we are entering the third quadrant where you can list your experience. </a:t>
            </a:r>
            <a:endParaRPr sz="1000"/>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3" name="Shape 273"/>
        <p:cNvGrpSpPr/>
        <p:nvPr/>
      </p:nvGrpSpPr>
      <p:grpSpPr>
        <a:xfrm>
          <a:off x="0" y="0"/>
          <a:ext cx="0" cy="0"/>
          <a:chOff x="0" y="0"/>
          <a:chExt cx="0" cy="0"/>
        </a:xfrm>
      </p:grpSpPr>
      <p:sp>
        <p:nvSpPr>
          <p:cNvPr id="274" name="Google Shape;274;g3fa63b39116_6_9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5" name="Google Shape;275;g3fa63b39116_6_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The third quadrant is the supporting information quadrant.  </a:t>
            </a:r>
            <a:endParaRPr>
              <a:solidFill>
                <a:schemeClr val="dk1"/>
              </a:solidFill>
            </a:endParaRPr>
          </a:p>
          <a:p>
            <a:pPr indent="0" lvl="0" marL="0" rtl="0" algn="l">
              <a:spcBef>
                <a:spcPts val="0"/>
              </a:spcBef>
              <a:spcAft>
                <a:spcPts val="0"/>
              </a:spcAft>
              <a:buNone/>
            </a:pPr>
            <a:r>
              <a:rPr lang="en">
                <a:solidFill>
                  <a:schemeClr val="dk1"/>
                </a:solidFill>
              </a:rPr>
              <a:t>This is the section where you will have the opportunity to list your work, internship, or volunteer experience.</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4" name="Shape 284"/>
        <p:cNvGrpSpPr/>
        <p:nvPr/>
      </p:nvGrpSpPr>
      <p:grpSpPr>
        <a:xfrm>
          <a:off x="0" y="0"/>
          <a:ext cx="0" cy="0"/>
          <a:chOff x="0" y="0"/>
          <a:chExt cx="0" cy="0"/>
        </a:xfrm>
      </p:grpSpPr>
      <p:sp>
        <p:nvSpPr>
          <p:cNvPr id="285" name="Google Shape;285;g3fa63b39116_6_10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6" name="Google Shape;286;g3fa63b39116_6_1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 </a:t>
            </a:r>
            <a:r>
              <a:rPr lang="en" sz="1200">
                <a:solidFill>
                  <a:schemeClr val="dk1"/>
                </a:solidFill>
                <a:latin typeface="Times"/>
                <a:ea typeface="Times"/>
                <a:cs typeface="Times"/>
                <a:sym typeface="Times"/>
              </a:rPr>
              <a:t>The fourth quadrant is the program materials.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4" name="Shape 294"/>
        <p:cNvGrpSpPr/>
        <p:nvPr/>
      </p:nvGrpSpPr>
      <p:grpSpPr>
        <a:xfrm>
          <a:off x="0" y="0"/>
          <a:ext cx="0" cy="0"/>
          <a:chOff x="0" y="0"/>
          <a:chExt cx="0" cy="0"/>
        </a:xfrm>
      </p:grpSpPr>
      <p:sp>
        <p:nvSpPr>
          <p:cNvPr id="295" name="Google Shape;295;g3fa63b39116_7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6" name="Google Shape;296;g3fa63b39116_7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The fourth quadrant is where you will find a catalog description of the major you are applying for.</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You can also find contact information, and departmental application requirements. </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For some majors, you may have the opportunity to submit your statement of purpose, letter of Recommendations, and unofficial transcripts.</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4" name="Shape 304"/>
        <p:cNvGrpSpPr/>
        <p:nvPr/>
      </p:nvGrpSpPr>
      <p:grpSpPr>
        <a:xfrm>
          <a:off x="0" y="0"/>
          <a:ext cx="0" cy="0"/>
          <a:chOff x="0" y="0"/>
          <a:chExt cx="0" cy="0"/>
        </a:xfrm>
      </p:grpSpPr>
      <p:sp>
        <p:nvSpPr>
          <p:cNvPr id="305" name="Google Shape;305;g2c1ade11790_0_1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6" name="Google Shape;306;g2c1ade11790_0_1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In addition to completing the steps in the 4 quadrant, graduate students are still required to submit the departmental application.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Each department has different admission requirements, so it is important that you communicate with your program coordinator and find out more information.</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4" name="Shape 314"/>
        <p:cNvGrpSpPr/>
        <p:nvPr/>
      </p:nvGrpSpPr>
      <p:grpSpPr>
        <a:xfrm>
          <a:off x="0" y="0"/>
          <a:ext cx="0" cy="0"/>
          <a:chOff x="0" y="0"/>
          <a:chExt cx="0" cy="0"/>
        </a:xfrm>
      </p:grpSpPr>
      <p:sp>
        <p:nvSpPr>
          <p:cNvPr id="315" name="Google Shape;315;g2c1ade11790_0_16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6" name="Google Shape;316;g2c1ade11790_0_1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 </a:t>
            </a:r>
            <a:r>
              <a:rPr lang="en">
                <a:solidFill>
                  <a:schemeClr val="dk1"/>
                </a:solidFill>
              </a:rPr>
              <a:t>Once all quadrants are completed and have turned green, your last step is to </a:t>
            </a:r>
            <a:r>
              <a:rPr b="1" lang="en">
                <a:solidFill>
                  <a:schemeClr val="dk1"/>
                </a:solidFill>
              </a:rPr>
              <a:t>verify </a:t>
            </a:r>
            <a:r>
              <a:rPr lang="en">
                <a:solidFill>
                  <a:schemeClr val="dk1"/>
                </a:solidFill>
              </a:rPr>
              <a:t>the program, term, and the campus you are applying for before you click the submit all button. </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8" name="Shape 328"/>
        <p:cNvGrpSpPr/>
        <p:nvPr/>
      </p:nvGrpSpPr>
      <p:grpSpPr>
        <a:xfrm>
          <a:off x="0" y="0"/>
          <a:ext cx="0" cy="0"/>
          <a:chOff x="0" y="0"/>
          <a:chExt cx="0" cy="0"/>
        </a:xfrm>
      </p:grpSpPr>
      <p:sp>
        <p:nvSpPr>
          <p:cNvPr id="329" name="Google Shape;329;g2c1ade11790_0_20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0" name="Google Shape;330;g2c1ade11790_0_2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Once you have submitted your application, you will receive a welcome email and letter with your NetID. </a:t>
            </a:r>
            <a:endParaRPr>
              <a:solidFill>
                <a:schemeClr val="dk1"/>
              </a:solidFill>
            </a:endParaRPr>
          </a:p>
          <a:p>
            <a:pPr indent="0" lvl="0" marL="0" rtl="0" algn="l">
              <a:spcBef>
                <a:spcPts val="0"/>
              </a:spcBef>
              <a:spcAft>
                <a:spcPts val="0"/>
              </a:spcAft>
              <a:buClr>
                <a:schemeClr val="dk1"/>
              </a:buClr>
              <a:buFont typeface="Arial"/>
              <a:buNone/>
            </a:pPr>
            <a:r>
              <a:t/>
            </a:r>
            <a:endParaRPr>
              <a:solidFill>
                <a:schemeClr val="dk1"/>
              </a:solidFill>
            </a:endParaRPr>
          </a:p>
          <a:p>
            <a:pPr indent="0" lvl="0" marL="0" rtl="0" algn="l">
              <a:spcBef>
                <a:spcPts val="0"/>
              </a:spcBef>
              <a:spcAft>
                <a:spcPts val="0"/>
              </a:spcAft>
              <a:buClr>
                <a:schemeClr val="dk1"/>
              </a:buClr>
              <a:buFont typeface="Arial"/>
              <a:buNone/>
            </a:pPr>
            <a:r>
              <a:rPr lang="en">
                <a:solidFill>
                  <a:schemeClr val="dk1"/>
                </a:solidFill>
              </a:rPr>
              <a:t>Your NetID allows you online access to student self-service systems such as your horizon email, Canvas, and MyCSUEB. You will need to activate it with the provided instructions.</a:t>
            </a:r>
            <a:endParaRPr>
              <a:solidFill>
                <a:schemeClr val="dk1"/>
              </a:solidFill>
            </a:endParaRPr>
          </a:p>
          <a:p>
            <a:pPr indent="0" lvl="0" marL="0" rtl="0" algn="l">
              <a:spcBef>
                <a:spcPts val="0"/>
              </a:spcBef>
              <a:spcAft>
                <a:spcPts val="0"/>
              </a:spcAft>
              <a:buClr>
                <a:schemeClr val="dk1"/>
              </a:buClr>
              <a:buFont typeface="Arial"/>
              <a:buNone/>
            </a:pPr>
            <a:r>
              <a:t/>
            </a:r>
            <a:endParaRPr>
              <a:solidFill>
                <a:schemeClr val="dk1"/>
              </a:solidFill>
            </a:endParaRPr>
          </a:p>
          <a:p>
            <a:pPr indent="0" lvl="0" marL="0" rtl="0" algn="l">
              <a:spcBef>
                <a:spcPts val="0"/>
              </a:spcBef>
              <a:spcAft>
                <a:spcPts val="0"/>
              </a:spcAft>
              <a:buClr>
                <a:schemeClr val="dk1"/>
              </a:buClr>
              <a:buFont typeface="Arial"/>
              <a:buNone/>
            </a:pPr>
            <a:r>
              <a:rPr lang="en">
                <a:solidFill>
                  <a:schemeClr val="dk1"/>
                </a:solidFill>
              </a:rPr>
              <a:t>Regularly check your Horizon email account for important messages from the University. </a:t>
            </a:r>
            <a:endParaRPr>
              <a:solidFill>
                <a:schemeClr val="dk1"/>
              </a:solidFill>
            </a:endParaRPr>
          </a:p>
          <a:p>
            <a:pPr indent="0" lvl="0" marL="0" rtl="0" algn="l">
              <a:spcBef>
                <a:spcPts val="0"/>
              </a:spcBef>
              <a:spcAft>
                <a:spcPts val="0"/>
              </a:spcAft>
              <a:buClr>
                <a:schemeClr val="dk1"/>
              </a:buClr>
              <a:buFont typeface="Arial"/>
              <a:buNone/>
            </a:pPr>
            <a:r>
              <a:t/>
            </a:r>
            <a:endParaRPr>
              <a:solidFill>
                <a:schemeClr val="dk1"/>
              </a:solidFill>
            </a:endParaRPr>
          </a:p>
          <a:p>
            <a:pPr indent="0" lvl="0" marL="0" rtl="0" algn="l">
              <a:spcBef>
                <a:spcPts val="0"/>
              </a:spcBef>
              <a:spcAft>
                <a:spcPts val="0"/>
              </a:spcAft>
              <a:buClr>
                <a:schemeClr val="dk1"/>
              </a:buClr>
              <a:buFont typeface="Arial"/>
              <a:buNone/>
            </a:pPr>
            <a:r>
              <a:rPr lang="en">
                <a:solidFill>
                  <a:schemeClr val="dk1"/>
                </a:solidFill>
              </a:rPr>
              <a:t>Don’t forget to check your MyCSUEB portal for outstanding requirements and to check your application status. You will also be able to accept your admission offer and enroll in classes through MyCSUEB. </a:t>
            </a:r>
            <a:endParaRPr>
              <a:solidFill>
                <a:schemeClr val="dk1"/>
              </a:solidFill>
            </a:endParaRPr>
          </a:p>
          <a:p>
            <a:pPr indent="0" lvl="0" marL="0" rtl="0" algn="l">
              <a:spcBef>
                <a:spcPts val="0"/>
              </a:spcBef>
              <a:spcAft>
                <a:spcPts val="0"/>
              </a:spcAft>
              <a:buClr>
                <a:schemeClr val="dk1"/>
              </a:buClr>
              <a:buFont typeface="Arial"/>
              <a:buNone/>
            </a:pPr>
            <a:r>
              <a:t/>
            </a:r>
            <a:endParaRPr>
              <a:solidFill>
                <a:schemeClr val="dk1"/>
              </a:solidFill>
            </a:endParaRPr>
          </a:p>
          <a:p>
            <a:pPr indent="0" lvl="0" marL="0" rtl="0" algn="l">
              <a:spcBef>
                <a:spcPts val="0"/>
              </a:spcBef>
              <a:spcAft>
                <a:spcPts val="0"/>
              </a:spcAft>
              <a:buClr>
                <a:schemeClr val="dk1"/>
              </a:buClr>
              <a:buFont typeface="Arial"/>
              <a:buNone/>
            </a:pPr>
            <a:r>
              <a:rPr lang="en">
                <a:solidFill>
                  <a:schemeClr val="dk1"/>
                </a:solidFill>
              </a:rPr>
              <a:t>Make sure to pay your fees! It is important so that you avoid being dropped from your classes.</a:t>
            </a:r>
            <a:endParaRPr>
              <a:solidFill>
                <a:schemeClr val="dk1"/>
              </a:solidFill>
            </a:endParaRPr>
          </a:p>
          <a:p>
            <a:pPr indent="0" lvl="0" marL="0" rtl="0" algn="l">
              <a:spcBef>
                <a:spcPts val="0"/>
              </a:spcBef>
              <a:spcAft>
                <a:spcPts val="0"/>
              </a:spcAft>
              <a:buClr>
                <a:schemeClr val="dk1"/>
              </a:buClr>
              <a:buFont typeface="Arial"/>
              <a:buNone/>
            </a:pPr>
            <a:r>
              <a:t/>
            </a:r>
            <a:endParaRPr>
              <a:solidFill>
                <a:schemeClr val="dk1"/>
              </a:solidFill>
            </a:endParaRPr>
          </a:p>
          <a:p>
            <a:pPr indent="0" lvl="0" marL="0" rtl="0" algn="l">
              <a:spcBef>
                <a:spcPts val="0"/>
              </a:spcBef>
              <a:spcAft>
                <a:spcPts val="0"/>
              </a:spcAft>
              <a:buClr>
                <a:schemeClr val="dk1"/>
              </a:buClr>
              <a:buFont typeface="Arial"/>
              <a:buNone/>
            </a:pPr>
            <a:r>
              <a:rPr lang="en">
                <a:solidFill>
                  <a:schemeClr val="dk1"/>
                </a:solidFill>
              </a:rPr>
              <a:t>For a complete list of next steps, links, and other helpful information, please visit our next steps webpage. The link is included in this slide. </a:t>
            </a:r>
            <a:endParaRPr>
              <a:solidFill>
                <a:schemeClr val="dk1"/>
              </a:solidFill>
            </a:endParaRPr>
          </a:p>
          <a:p>
            <a:pPr indent="0" lvl="0" marL="0" rtl="0" algn="l">
              <a:spcBef>
                <a:spcPts val="0"/>
              </a:spcBef>
              <a:spcAft>
                <a:spcPts val="0"/>
              </a:spcAft>
              <a:buClr>
                <a:schemeClr val="dk1"/>
              </a:buClr>
              <a:buFont typeface="Arial"/>
              <a:buNone/>
            </a:pPr>
            <a:r>
              <a:t/>
            </a:r>
            <a:endParaRPr sz="1200">
              <a:solidFill>
                <a:schemeClr val="dk1"/>
              </a:solidFill>
              <a:latin typeface="Times"/>
              <a:ea typeface="Times"/>
              <a:cs typeface="Times"/>
              <a:sym typeface="Times"/>
            </a:endParaRPr>
          </a:p>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7" name="Shape 337"/>
        <p:cNvGrpSpPr/>
        <p:nvPr/>
      </p:nvGrpSpPr>
      <p:grpSpPr>
        <a:xfrm>
          <a:off x="0" y="0"/>
          <a:ext cx="0" cy="0"/>
          <a:chOff x="0" y="0"/>
          <a:chExt cx="0" cy="0"/>
        </a:xfrm>
      </p:grpSpPr>
      <p:sp>
        <p:nvSpPr>
          <p:cNvPr id="338" name="Google Shape;338;g2c1ade11790_0_20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9" name="Google Shape;339;g2c1ade11790_0_2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 Thank you everyone for your time. We look forward to reviewing your application.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For any questions please feel free to call or email us.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rtl="0" algn="ctr">
              <a:spcBef>
                <a:spcPts val="0"/>
              </a:spcBef>
              <a:spcAft>
                <a:spcPts val="0"/>
              </a:spcAft>
              <a:buSzPts val="5200"/>
              <a:buNone/>
              <a:defRPr sz="5200"/>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rtl="0" algn="ctr">
              <a:lnSpc>
                <a:spcPct val="100000"/>
              </a:lnSpc>
              <a:spcBef>
                <a:spcPts val="0"/>
              </a:spcBef>
              <a:spcAft>
                <a:spcPts val="0"/>
              </a:spcAft>
              <a:buSzPts val="2800"/>
              <a:buNone/>
              <a:defRPr sz="28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rtl="0" algn="ctr">
              <a:spcBef>
                <a:spcPts val="0"/>
              </a:spcBef>
              <a:spcAft>
                <a:spcPts val="0"/>
              </a:spcAft>
              <a:buSzPts val="3600"/>
              <a:buNone/>
              <a:defRPr sz="36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rtl="0">
              <a:spcBef>
                <a:spcPts val="0"/>
              </a:spcBef>
              <a:spcAft>
                <a:spcPts val="0"/>
              </a:spcAft>
              <a:buSzPts val="1800"/>
              <a:buChar char="●"/>
              <a:defRPr/>
            </a:lvl1pPr>
            <a:lvl2pPr indent="-317500" lvl="1" marL="914400" rtl="0">
              <a:spcBef>
                <a:spcPts val="0"/>
              </a:spcBef>
              <a:spcAft>
                <a:spcPts val="0"/>
              </a:spcAft>
              <a:buSzPts val="1400"/>
              <a:buChar char="○"/>
              <a:defRPr/>
            </a:lvl2pPr>
            <a:lvl3pPr indent="-317500" lvl="2" marL="1371600" rtl="0">
              <a:spcBef>
                <a:spcPts val="0"/>
              </a:spcBef>
              <a:spcAft>
                <a:spcPts val="0"/>
              </a:spcAft>
              <a:buSzPts val="1400"/>
              <a:buChar char="■"/>
              <a:defRPr/>
            </a:lvl3pPr>
            <a:lvl4pPr indent="-317500" lvl="3" marL="1828800" rtl="0">
              <a:spcBef>
                <a:spcPts val="0"/>
              </a:spcBef>
              <a:spcAft>
                <a:spcPts val="0"/>
              </a:spcAft>
              <a:buSzPts val="1400"/>
              <a:buChar char="●"/>
              <a:defRPr/>
            </a:lvl4pPr>
            <a:lvl5pPr indent="-317500" lvl="4" marL="2286000" rtl="0">
              <a:spcBef>
                <a:spcPts val="0"/>
              </a:spcBef>
              <a:spcAft>
                <a:spcPts val="0"/>
              </a:spcAft>
              <a:buSzPts val="1400"/>
              <a:buChar char="○"/>
              <a:defRPr/>
            </a:lvl5pPr>
            <a:lvl6pPr indent="-317500" lvl="5" marL="2743200" rtl="0">
              <a:spcBef>
                <a:spcPts val="0"/>
              </a:spcBef>
              <a:spcAft>
                <a:spcPts val="0"/>
              </a:spcAft>
              <a:buSzPts val="1400"/>
              <a:buChar char="■"/>
              <a:defRPr/>
            </a:lvl6pPr>
            <a:lvl7pPr indent="-317500" lvl="6" marL="3200400" rtl="0">
              <a:spcBef>
                <a:spcPts val="0"/>
              </a:spcBef>
              <a:spcAft>
                <a:spcPts val="0"/>
              </a:spcAft>
              <a:buSzPts val="1400"/>
              <a:buChar char="●"/>
              <a:defRPr/>
            </a:lvl7pPr>
            <a:lvl8pPr indent="-317500" lvl="7" marL="3657600" rtl="0">
              <a:spcBef>
                <a:spcPts val="0"/>
              </a:spcBef>
              <a:spcAft>
                <a:spcPts val="0"/>
              </a:spcAft>
              <a:buSzPts val="1400"/>
              <a:buChar char="○"/>
              <a:defRPr/>
            </a:lvl8pPr>
            <a:lvl9pPr indent="-317500" lvl="8" marL="4114800" rtl="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rtl="0">
              <a:spcBef>
                <a:spcPts val="0"/>
              </a:spcBef>
              <a:spcAft>
                <a:spcPts val="0"/>
              </a:spcAft>
              <a:buSzPts val="1400"/>
              <a:buChar char="●"/>
              <a:defRPr sz="1400"/>
            </a:lvl1pPr>
            <a:lvl2pPr indent="-304800" lvl="1" marL="914400" rtl="0">
              <a:spcBef>
                <a:spcPts val="0"/>
              </a:spcBef>
              <a:spcAft>
                <a:spcPts val="0"/>
              </a:spcAft>
              <a:buSzPts val="1200"/>
              <a:buChar char="○"/>
              <a:defRPr sz="1200"/>
            </a:lvl2pPr>
            <a:lvl3pPr indent="-304800" lvl="2" marL="1371600" rtl="0">
              <a:spcBef>
                <a:spcPts val="0"/>
              </a:spcBef>
              <a:spcAft>
                <a:spcPts val="0"/>
              </a:spcAft>
              <a:buSzPts val="1200"/>
              <a:buChar char="■"/>
              <a:defRPr sz="1200"/>
            </a:lvl3pPr>
            <a:lvl4pPr indent="-304800" lvl="3" marL="1828800" rtl="0">
              <a:spcBef>
                <a:spcPts val="0"/>
              </a:spcBef>
              <a:spcAft>
                <a:spcPts val="0"/>
              </a:spcAft>
              <a:buSzPts val="1200"/>
              <a:buChar char="●"/>
              <a:defRPr sz="1200"/>
            </a:lvl4pPr>
            <a:lvl5pPr indent="-304800" lvl="4" marL="2286000" rtl="0">
              <a:spcBef>
                <a:spcPts val="0"/>
              </a:spcBef>
              <a:spcAft>
                <a:spcPts val="0"/>
              </a:spcAft>
              <a:buSzPts val="1200"/>
              <a:buChar char="○"/>
              <a:defRPr sz="1200"/>
            </a:lvl5pPr>
            <a:lvl6pPr indent="-304800" lvl="5" marL="2743200" rtl="0">
              <a:spcBef>
                <a:spcPts val="0"/>
              </a:spcBef>
              <a:spcAft>
                <a:spcPts val="0"/>
              </a:spcAft>
              <a:buSzPts val="1200"/>
              <a:buChar char="■"/>
              <a:defRPr sz="1200"/>
            </a:lvl6pPr>
            <a:lvl7pPr indent="-304800" lvl="6" marL="3200400" rtl="0">
              <a:spcBef>
                <a:spcPts val="0"/>
              </a:spcBef>
              <a:spcAft>
                <a:spcPts val="0"/>
              </a:spcAft>
              <a:buSzPts val="1200"/>
              <a:buChar char="●"/>
              <a:defRPr sz="1200"/>
            </a:lvl7pPr>
            <a:lvl8pPr indent="-304800" lvl="7" marL="3657600" rtl="0">
              <a:spcBef>
                <a:spcPts val="0"/>
              </a:spcBef>
              <a:spcAft>
                <a:spcPts val="0"/>
              </a:spcAft>
              <a:buSzPts val="1200"/>
              <a:buChar char="○"/>
              <a:defRPr sz="1200"/>
            </a:lvl8pPr>
            <a:lvl9pPr indent="-304800" lvl="8" marL="4114800" rtl="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rtl="0">
              <a:spcBef>
                <a:spcPts val="0"/>
              </a:spcBef>
              <a:spcAft>
                <a:spcPts val="0"/>
              </a:spcAft>
              <a:buSzPts val="1400"/>
              <a:buChar char="●"/>
              <a:defRPr sz="1400"/>
            </a:lvl1pPr>
            <a:lvl2pPr indent="-304800" lvl="1" marL="914400" rtl="0">
              <a:spcBef>
                <a:spcPts val="0"/>
              </a:spcBef>
              <a:spcAft>
                <a:spcPts val="0"/>
              </a:spcAft>
              <a:buSzPts val="1200"/>
              <a:buChar char="○"/>
              <a:defRPr sz="1200"/>
            </a:lvl2pPr>
            <a:lvl3pPr indent="-304800" lvl="2" marL="1371600" rtl="0">
              <a:spcBef>
                <a:spcPts val="0"/>
              </a:spcBef>
              <a:spcAft>
                <a:spcPts val="0"/>
              </a:spcAft>
              <a:buSzPts val="1200"/>
              <a:buChar char="■"/>
              <a:defRPr sz="1200"/>
            </a:lvl3pPr>
            <a:lvl4pPr indent="-304800" lvl="3" marL="1828800" rtl="0">
              <a:spcBef>
                <a:spcPts val="0"/>
              </a:spcBef>
              <a:spcAft>
                <a:spcPts val="0"/>
              </a:spcAft>
              <a:buSzPts val="1200"/>
              <a:buChar char="●"/>
              <a:defRPr sz="1200"/>
            </a:lvl4pPr>
            <a:lvl5pPr indent="-304800" lvl="4" marL="2286000" rtl="0">
              <a:spcBef>
                <a:spcPts val="0"/>
              </a:spcBef>
              <a:spcAft>
                <a:spcPts val="0"/>
              </a:spcAft>
              <a:buSzPts val="1200"/>
              <a:buChar char="○"/>
              <a:defRPr sz="1200"/>
            </a:lvl5pPr>
            <a:lvl6pPr indent="-304800" lvl="5" marL="2743200" rtl="0">
              <a:spcBef>
                <a:spcPts val="0"/>
              </a:spcBef>
              <a:spcAft>
                <a:spcPts val="0"/>
              </a:spcAft>
              <a:buSzPts val="1200"/>
              <a:buChar char="■"/>
              <a:defRPr sz="1200"/>
            </a:lvl6pPr>
            <a:lvl7pPr indent="-304800" lvl="6" marL="3200400" rtl="0">
              <a:spcBef>
                <a:spcPts val="0"/>
              </a:spcBef>
              <a:spcAft>
                <a:spcPts val="0"/>
              </a:spcAft>
              <a:buSzPts val="1200"/>
              <a:buChar char="●"/>
              <a:defRPr sz="1200"/>
            </a:lvl7pPr>
            <a:lvl8pPr indent="-304800" lvl="7" marL="3657600" rtl="0">
              <a:spcBef>
                <a:spcPts val="0"/>
              </a:spcBef>
              <a:spcAft>
                <a:spcPts val="0"/>
              </a:spcAft>
              <a:buSzPts val="1200"/>
              <a:buChar char="○"/>
              <a:defRPr sz="1200"/>
            </a:lvl8pPr>
            <a:lvl9pPr indent="-304800" lvl="8" marL="4114800" rtl="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rtl="0">
              <a:spcBef>
                <a:spcPts val="0"/>
              </a:spcBef>
              <a:spcAft>
                <a:spcPts val="0"/>
              </a:spcAft>
              <a:buSzPts val="1200"/>
              <a:buChar char="●"/>
              <a:defRPr sz="1200"/>
            </a:lvl1pPr>
            <a:lvl2pPr indent="-304800" lvl="1" marL="914400" rtl="0">
              <a:spcBef>
                <a:spcPts val="0"/>
              </a:spcBef>
              <a:spcAft>
                <a:spcPts val="0"/>
              </a:spcAft>
              <a:buSzPts val="1200"/>
              <a:buChar char="○"/>
              <a:defRPr sz="1200"/>
            </a:lvl2pPr>
            <a:lvl3pPr indent="-304800" lvl="2" marL="1371600" rtl="0">
              <a:spcBef>
                <a:spcPts val="0"/>
              </a:spcBef>
              <a:spcAft>
                <a:spcPts val="0"/>
              </a:spcAft>
              <a:buSzPts val="1200"/>
              <a:buChar char="■"/>
              <a:defRPr sz="1200"/>
            </a:lvl3pPr>
            <a:lvl4pPr indent="-304800" lvl="3" marL="1828800" rtl="0">
              <a:spcBef>
                <a:spcPts val="0"/>
              </a:spcBef>
              <a:spcAft>
                <a:spcPts val="0"/>
              </a:spcAft>
              <a:buSzPts val="1200"/>
              <a:buChar char="●"/>
              <a:defRPr sz="1200"/>
            </a:lvl4pPr>
            <a:lvl5pPr indent="-304800" lvl="4" marL="2286000" rtl="0">
              <a:spcBef>
                <a:spcPts val="0"/>
              </a:spcBef>
              <a:spcAft>
                <a:spcPts val="0"/>
              </a:spcAft>
              <a:buSzPts val="1200"/>
              <a:buChar char="○"/>
              <a:defRPr sz="1200"/>
            </a:lvl5pPr>
            <a:lvl6pPr indent="-304800" lvl="5" marL="2743200" rtl="0">
              <a:spcBef>
                <a:spcPts val="0"/>
              </a:spcBef>
              <a:spcAft>
                <a:spcPts val="0"/>
              </a:spcAft>
              <a:buSzPts val="1200"/>
              <a:buChar char="■"/>
              <a:defRPr sz="1200"/>
            </a:lvl6pPr>
            <a:lvl7pPr indent="-304800" lvl="6" marL="3200400" rtl="0">
              <a:spcBef>
                <a:spcPts val="0"/>
              </a:spcBef>
              <a:spcAft>
                <a:spcPts val="0"/>
              </a:spcAft>
              <a:buSzPts val="1200"/>
              <a:buChar char="●"/>
              <a:defRPr sz="1200"/>
            </a:lvl7pPr>
            <a:lvl8pPr indent="-304800" lvl="7" marL="3657600" rtl="0">
              <a:spcBef>
                <a:spcPts val="0"/>
              </a:spcBef>
              <a:spcAft>
                <a:spcPts val="0"/>
              </a:spcAft>
              <a:buSzPts val="1200"/>
              <a:buChar char="○"/>
              <a:defRPr sz="1200"/>
            </a:lvl8pPr>
            <a:lvl9pPr indent="-304800" lvl="8" marL="4114800" rtl="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rtl="0" algn="ctr">
              <a:spcBef>
                <a:spcPts val="0"/>
              </a:spcBef>
              <a:spcAft>
                <a:spcPts val="0"/>
              </a:spcAft>
              <a:buSzPts val="4200"/>
              <a:buNone/>
              <a:defRPr sz="4200"/>
            </a:lvl1pPr>
            <a:lvl2pPr lvl="1" rtl="0" algn="ctr">
              <a:spcBef>
                <a:spcPts val="0"/>
              </a:spcBef>
              <a:spcAft>
                <a:spcPts val="0"/>
              </a:spcAft>
              <a:buSzPts val="4200"/>
              <a:buNone/>
              <a:defRPr sz="4200"/>
            </a:lvl2pPr>
            <a:lvl3pPr lvl="2" rtl="0" algn="ctr">
              <a:spcBef>
                <a:spcPts val="0"/>
              </a:spcBef>
              <a:spcAft>
                <a:spcPts val="0"/>
              </a:spcAft>
              <a:buSzPts val="4200"/>
              <a:buNone/>
              <a:defRPr sz="4200"/>
            </a:lvl3pPr>
            <a:lvl4pPr lvl="3" rtl="0" algn="ctr">
              <a:spcBef>
                <a:spcPts val="0"/>
              </a:spcBef>
              <a:spcAft>
                <a:spcPts val="0"/>
              </a:spcAft>
              <a:buSzPts val="4200"/>
              <a:buNone/>
              <a:defRPr sz="4200"/>
            </a:lvl4pPr>
            <a:lvl5pPr lvl="4" rtl="0" algn="ctr">
              <a:spcBef>
                <a:spcPts val="0"/>
              </a:spcBef>
              <a:spcAft>
                <a:spcPts val="0"/>
              </a:spcAft>
              <a:buSzPts val="4200"/>
              <a:buNone/>
              <a:defRPr sz="4200"/>
            </a:lvl5pPr>
            <a:lvl6pPr lvl="5" rtl="0" algn="ctr">
              <a:spcBef>
                <a:spcPts val="0"/>
              </a:spcBef>
              <a:spcAft>
                <a:spcPts val="0"/>
              </a:spcAft>
              <a:buSzPts val="4200"/>
              <a:buNone/>
              <a:defRPr sz="4200"/>
            </a:lvl6pPr>
            <a:lvl7pPr lvl="6" rtl="0" algn="ctr">
              <a:spcBef>
                <a:spcPts val="0"/>
              </a:spcBef>
              <a:spcAft>
                <a:spcPts val="0"/>
              </a:spcAft>
              <a:buSzPts val="4200"/>
              <a:buNone/>
              <a:defRPr sz="4200"/>
            </a:lvl7pPr>
            <a:lvl8pPr lvl="7" rtl="0" algn="ctr">
              <a:spcBef>
                <a:spcPts val="0"/>
              </a:spcBef>
              <a:spcAft>
                <a:spcPts val="0"/>
              </a:spcAft>
              <a:buSzPts val="4200"/>
              <a:buNone/>
              <a:defRPr sz="4200"/>
            </a:lvl8pPr>
            <a:lvl9pPr lvl="8" rtl="0"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rtl="0" algn="ctr">
              <a:lnSpc>
                <a:spcPct val="100000"/>
              </a:lnSpc>
              <a:spcBef>
                <a:spcPts val="0"/>
              </a:spcBef>
              <a:spcAft>
                <a:spcPts val="0"/>
              </a:spcAft>
              <a:buSzPts val="2100"/>
              <a:buNone/>
              <a:defRPr sz="21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rtl="0">
              <a:spcBef>
                <a:spcPts val="0"/>
              </a:spcBef>
              <a:spcAft>
                <a:spcPts val="0"/>
              </a:spcAft>
              <a:buSzPts val="1800"/>
              <a:buChar char="●"/>
              <a:defRPr/>
            </a:lvl1pPr>
            <a:lvl2pPr indent="-317500" lvl="1" marL="914400" rtl="0">
              <a:spcBef>
                <a:spcPts val="0"/>
              </a:spcBef>
              <a:spcAft>
                <a:spcPts val="0"/>
              </a:spcAft>
              <a:buSzPts val="1400"/>
              <a:buChar char="○"/>
              <a:defRPr/>
            </a:lvl2pPr>
            <a:lvl3pPr indent="-317500" lvl="2" marL="1371600" rtl="0">
              <a:spcBef>
                <a:spcPts val="0"/>
              </a:spcBef>
              <a:spcAft>
                <a:spcPts val="0"/>
              </a:spcAft>
              <a:buSzPts val="1400"/>
              <a:buChar char="■"/>
              <a:defRPr/>
            </a:lvl3pPr>
            <a:lvl4pPr indent="-317500" lvl="3" marL="1828800" rtl="0">
              <a:spcBef>
                <a:spcPts val="0"/>
              </a:spcBef>
              <a:spcAft>
                <a:spcPts val="0"/>
              </a:spcAft>
              <a:buSzPts val="1400"/>
              <a:buChar char="●"/>
              <a:defRPr/>
            </a:lvl4pPr>
            <a:lvl5pPr indent="-317500" lvl="4" marL="2286000" rtl="0">
              <a:spcBef>
                <a:spcPts val="0"/>
              </a:spcBef>
              <a:spcAft>
                <a:spcPts val="0"/>
              </a:spcAft>
              <a:buSzPts val="1400"/>
              <a:buChar char="○"/>
              <a:defRPr/>
            </a:lvl5pPr>
            <a:lvl6pPr indent="-317500" lvl="5" marL="2743200" rtl="0">
              <a:spcBef>
                <a:spcPts val="0"/>
              </a:spcBef>
              <a:spcAft>
                <a:spcPts val="0"/>
              </a:spcAft>
              <a:buSzPts val="1400"/>
              <a:buChar char="■"/>
              <a:defRPr/>
            </a:lvl6pPr>
            <a:lvl7pPr indent="-317500" lvl="6" marL="3200400" rtl="0">
              <a:spcBef>
                <a:spcPts val="0"/>
              </a:spcBef>
              <a:spcAft>
                <a:spcPts val="0"/>
              </a:spcAft>
              <a:buSzPts val="1400"/>
              <a:buChar char="●"/>
              <a:defRPr/>
            </a:lvl7pPr>
            <a:lvl8pPr indent="-317500" lvl="7" marL="3657600" rtl="0">
              <a:spcBef>
                <a:spcPts val="0"/>
              </a:spcBef>
              <a:spcAft>
                <a:spcPts val="0"/>
              </a:spcAft>
              <a:buSzPts val="1400"/>
              <a:buChar char="○"/>
              <a:defRPr/>
            </a:lvl8pPr>
            <a:lvl9pPr indent="-317500" lvl="8" marL="4114800" rtl="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rtl="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rtl="0" algn="ctr">
              <a:spcBef>
                <a:spcPts val="0"/>
              </a:spcBef>
              <a:spcAft>
                <a:spcPts val="0"/>
              </a:spcAft>
              <a:buSzPts val="12000"/>
              <a:buNone/>
              <a:defRPr sz="12000"/>
            </a:lvl1pPr>
            <a:lvl2pPr lvl="1" rtl="0" algn="ctr">
              <a:spcBef>
                <a:spcPts val="0"/>
              </a:spcBef>
              <a:spcAft>
                <a:spcPts val="0"/>
              </a:spcAft>
              <a:buSzPts val="12000"/>
              <a:buNone/>
              <a:defRPr sz="12000"/>
            </a:lvl2pPr>
            <a:lvl3pPr lvl="2" rtl="0" algn="ctr">
              <a:spcBef>
                <a:spcPts val="0"/>
              </a:spcBef>
              <a:spcAft>
                <a:spcPts val="0"/>
              </a:spcAft>
              <a:buSzPts val="12000"/>
              <a:buNone/>
              <a:defRPr sz="12000"/>
            </a:lvl3pPr>
            <a:lvl4pPr lvl="3" rtl="0" algn="ctr">
              <a:spcBef>
                <a:spcPts val="0"/>
              </a:spcBef>
              <a:spcAft>
                <a:spcPts val="0"/>
              </a:spcAft>
              <a:buSzPts val="12000"/>
              <a:buNone/>
              <a:defRPr sz="12000"/>
            </a:lvl4pPr>
            <a:lvl5pPr lvl="4" rtl="0" algn="ctr">
              <a:spcBef>
                <a:spcPts val="0"/>
              </a:spcBef>
              <a:spcAft>
                <a:spcPts val="0"/>
              </a:spcAft>
              <a:buSzPts val="12000"/>
              <a:buNone/>
              <a:defRPr sz="12000"/>
            </a:lvl5pPr>
            <a:lvl6pPr lvl="5" rtl="0" algn="ctr">
              <a:spcBef>
                <a:spcPts val="0"/>
              </a:spcBef>
              <a:spcAft>
                <a:spcPts val="0"/>
              </a:spcAft>
              <a:buSzPts val="12000"/>
              <a:buNone/>
              <a:defRPr sz="12000"/>
            </a:lvl6pPr>
            <a:lvl7pPr lvl="6" rtl="0" algn="ctr">
              <a:spcBef>
                <a:spcPts val="0"/>
              </a:spcBef>
              <a:spcAft>
                <a:spcPts val="0"/>
              </a:spcAft>
              <a:buSzPts val="12000"/>
              <a:buNone/>
              <a:defRPr sz="12000"/>
            </a:lvl7pPr>
            <a:lvl8pPr lvl="7" rtl="0" algn="ctr">
              <a:spcBef>
                <a:spcPts val="0"/>
              </a:spcBef>
              <a:spcAft>
                <a:spcPts val="0"/>
              </a:spcAft>
              <a:buSzPts val="12000"/>
              <a:buNone/>
              <a:defRPr sz="12000"/>
            </a:lvl8pPr>
            <a:lvl9pPr lvl="8" rtl="0"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rtl="0" algn="ctr">
              <a:spcBef>
                <a:spcPts val="0"/>
              </a:spcBef>
              <a:spcAft>
                <a:spcPts val="0"/>
              </a:spcAft>
              <a:buSzPts val="1800"/>
              <a:buChar char="●"/>
              <a:defRPr/>
            </a:lvl1pPr>
            <a:lvl2pPr indent="-317500" lvl="1" marL="914400" rtl="0" algn="ctr">
              <a:spcBef>
                <a:spcPts val="0"/>
              </a:spcBef>
              <a:spcAft>
                <a:spcPts val="0"/>
              </a:spcAft>
              <a:buSzPts val="1400"/>
              <a:buChar char="○"/>
              <a:defRPr/>
            </a:lvl2pPr>
            <a:lvl3pPr indent="-317500" lvl="2" marL="1371600" rtl="0" algn="ctr">
              <a:spcBef>
                <a:spcPts val="0"/>
              </a:spcBef>
              <a:spcAft>
                <a:spcPts val="0"/>
              </a:spcAft>
              <a:buSzPts val="1400"/>
              <a:buChar char="■"/>
              <a:defRPr/>
            </a:lvl3pPr>
            <a:lvl4pPr indent="-317500" lvl="3" marL="1828800" rtl="0" algn="ctr">
              <a:spcBef>
                <a:spcPts val="0"/>
              </a:spcBef>
              <a:spcAft>
                <a:spcPts val="0"/>
              </a:spcAft>
              <a:buSzPts val="1400"/>
              <a:buChar char="●"/>
              <a:defRPr/>
            </a:lvl4pPr>
            <a:lvl5pPr indent="-317500" lvl="4" marL="2286000" rtl="0" algn="ctr">
              <a:spcBef>
                <a:spcPts val="0"/>
              </a:spcBef>
              <a:spcAft>
                <a:spcPts val="0"/>
              </a:spcAft>
              <a:buSzPts val="1400"/>
              <a:buChar char="○"/>
              <a:defRPr/>
            </a:lvl5pPr>
            <a:lvl6pPr indent="-317500" lvl="5" marL="2743200" rtl="0" algn="ctr">
              <a:spcBef>
                <a:spcPts val="0"/>
              </a:spcBef>
              <a:spcAft>
                <a:spcPts val="0"/>
              </a:spcAft>
              <a:buSzPts val="1400"/>
              <a:buChar char="■"/>
              <a:defRPr/>
            </a:lvl6pPr>
            <a:lvl7pPr indent="-317500" lvl="6" marL="3200400" rtl="0" algn="ctr">
              <a:spcBef>
                <a:spcPts val="0"/>
              </a:spcBef>
              <a:spcAft>
                <a:spcPts val="0"/>
              </a:spcAft>
              <a:buSzPts val="1400"/>
              <a:buChar char="●"/>
              <a:defRPr/>
            </a:lvl7pPr>
            <a:lvl8pPr indent="-317500" lvl="7" marL="3657600" rtl="0" algn="ctr">
              <a:spcBef>
                <a:spcPts val="0"/>
              </a:spcBef>
              <a:spcAft>
                <a:spcPts val="0"/>
              </a:spcAft>
              <a:buSzPts val="1400"/>
              <a:buChar char="○"/>
              <a:defRPr/>
            </a:lvl8pPr>
            <a:lvl9pPr indent="-317500" lvl="8" marL="4114800" rtl="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rtl="0">
              <a:spcBef>
                <a:spcPts val="0"/>
              </a:spcBef>
              <a:spcAft>
                <a:spcPts val="0"/>
              </a:spcAft>
              <a:buClr>
                <a:schemeClr val="dk1"/>
              </a:buClr>
              <a:buSzPts val="2800"/>
              <a:buNone/>
              <a:defRPr sz="2800">
                <a:solidFill>
                  <a:schemeClr val="dk1"/>
                </a:solidFill>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rtl="0">
              <a:lnSpc>
                <a:spcPct val="115000"/>
              </a:lnSpc>
              <a:spcBef>
                <a:spcPts val="0"/>
              </a:spcBef>
              <a:spcAft>
                <a:spcPts val="0"/>
              </a:spcAft>
              <a:buClr>
                <a:schemeClr val="dk2"/>
              </a:buClr>
              <a:buSzPts val="1800"/>
              <a:buChar char="●"/>
              <a:defRPr sz="1800">
                <a:solidFill>
                  <a:schemeClr val="dk2"/>
                </a:solidFill>
              </a:defRPr>
            </a:lvl1pPr>
            <a:lvl2pPr indent="-317500" lvl="1" marL="914400" rtl="0">
              <a:lnSpc>
                <a:spcPct val="115000"/>
              </a:lnSpc>
              <a:spcBef>
                <a:spcPts val="0"/>
              </a:spcBef>
              <a:spcAft>
                <a:spcPts val="0"/>
              </a:spcAft>
              <a:buClr>
                <a:schemeClr val="dk2"/>
              </a:buClr>
              <a:buSzPts val="1400"/>
              <a:buChar char="○"/>
              <a:defRPr>
                <a:solidFill>
                  <a:schemeClr val="dk2"/>
                </a:solidFill>
              </a:defRPr>
            </a:lvl2pPr>
            <a:lvl3pPr indent="-317500" lvl="2" marL="1371600" rtl="0">
              <a:lnSpc>
                <a:spcPct val="115000"/>
              </a:lnSpc>
              <a:spcBef>
                <a:spcPts val="0"/>
              </a:spcBef>
              <a:spcAft>
                <a:spcPts val="0"/>
              </a:spcAft>
              <a:buClr>
                <a:schemeClr val="dk2"/>
              </a:buClr>
              <a:buSzPts val="1400"/>
              <a:buChar char="■"/>
              <a:defRPr>
                <a:solidFill>
                  <a:schemeClr val="dk2"/>
                </a:solidFill>
              </a:defRPr>
            </a:lvl3pPr>
            <a:lvl4pPr indent="-317500" lvl="3" marL="1828800" rtl="0">
              <a:lnSpc>
                <a:spcPct val="115000"/>
              </a:lnSpc>
              <a:spcBef>
                <a:spcPts val="0"/>
              </a:spcBef>
              <a:spcAft>
                <a:spcPts val="0"/>
              </a:spcAft>
              <a:buClr>
                <a:schemeClr val="dk2"/>
              </a:buClr>
              <a:buSzPts val="1400"/>
              <a:buChar char="●"/>
              <a:defRPr>
                <a:solidFill>
                  <a:schemeClr val="dk2"/>
                </a:solidFill>
              </a:defRPr>
            </a:lvl4pPr>
            <a:lvl5pPr indent="-317500" lvl="4" marL="2286000" rtl="0">
              <a:lnSpc>
                <a:spcPct val="115000"/>
              </a:lnSpc>
              <a:spcBef>
                <a:spcPts val="0"/>
              </a:spcBef>
              <a:spcAft>
                <a:spcPts val="0"/>
              </a:spcAft>
              <a:buClr>
                <a:schemeClr val="dk2"/>
              </a:buClr>
              <a:buSzPts val="1400"/>
              <a:buChar char="○"/>
              <a:defRPr>
                <a:solidFill>
                  <a:schemeClr val="dk2"/>
                </a:solidFill>
              </a:defRPr>
            </a:lvl5pPr>
            <a:lvl6pPr indent="-317500" lvl="5" marL="2743200" rtl="0">
              <a:lnSpc>
                <a:spcPct val="115000"/>
              </a:lnSpc>
              <a:spcBef>
                <a:spcPts val="0"/>
              </a:spcBef>
              <a:spcAft>
                <a:spcPts val="0"/>
              </a:spcAft>
              <a:buClr>
                <a:schemeClr val="dk2"/>
              </a:buClr>
              <a:buSzPts val="1400"/>
              <a:buChar char="■"/>
              <a:defRPr>
                <a:solidFill>
                  <a:schemeClr val="dk2"/>
                </a:solidFill>
              </a:defRPr>
            </a:lvl6pPr>
            <a:lvl7pPr indent="-317500" lvl="6" marL="3200400" rtl="0">
              <a:lnSpc>
                <a:spcPct val="115000"/>
              </a:lnSpc>
              <a:spcBef>
                <a:spcPts val="0"/>
              </a:spcBef>
              <a:spcAft>
                <a:spcPts val="0"/>
              </a:spcAft>
              <a:buClr>
                <a:schemeClr val="dk2"/>
              </a:buClr>
              <a:buSzPts val="1400"/>
              <a:buChar char="●"/>
              <a:defRPr>
                <a:solidFill>
                  <a:schemeClr val="dk2"/>
                </a:solidFill>
              </a:defRPr>
            </a:lvl7pPr>
            <a:lvl8pPr indent="-317500" lvl="7" marL="3657600" rtl="0">
              <a:lnSpc>
                <a:spcPct val="115000"/>
              </a:lnSpc>
              <a:spcBef>
                <a:spcPts val="0"/>
              </a:spcBef>
              <a:spcAft>
                <a:spcPts val="0"/>
              </a:spcAft>
              <a:buClr>
                <a:schemeClr val="dk2"/>
              </a:buClr>
              <a:buSzPts val="1400"/>
              <a:buChar char="○"/>
              <a:defRPr>
                <a:solidFill>
                  <a:schemeClr val="dk2"/>
                </a:solidFill>
              </a:defRPr>
            </a:lvl8pPr>
            <a:lvl9pPr indent="-317500" lvl="8" marL="4114800" rtl="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rtl="0" algn="r">
              <a:buNone/>
              <a:defRPr sz="1000">
                <a:solidFill>
                  <a:schemeClr val="dk2"/>
                </a:solidFill>
              </a:defRPr>
            </a:lvl1pPr>
            <a:lvl2pPr lvl="1" rtl="0" algn="r">
              <a:buNone/>
              <a:defRPr sz="1000">
                <a:solidFill>
                  <a:schemeClr val="dk2"/>
                </a:solidFill>
              </a:defRPr>
            </a:lvl2pPr>
            <a:lvl3pPr lvl="2" rtl="0" algn="r">
              <a:buNone/>
              <a:defRPr sz="1000">
                <a:solidFill>
                  <a:schemeClr val="dk2"/>
                </a:solidFill>
              </a:defRPr>
            </a:lvl3pPr>
            <a:lvl4pPr lvl="3" rtl="0" algn="r">
              <a:buNone/>
              <a:defRPr sz="1000">
                <a:solidFill>
                  <a:schemeClr val="dk2"/>
                </a:solidFill>
              </a:defRPr>
            </a:lvl4pPr>
            <a:lvl5pPr lvl="4" rtl="0" algn="r">
              <a:buNone/>
              <a:defRPr sz="1000">
                <a:solidFill>
                  <a:schemeClr val="dk2"/>
                </a:solidFill>
              </a:defRPr>
            </a:lvl5pPr>
            <a:lvl6pPr lvl="5" rtl="0" algn="r">
              <a:buNone/>
              <a:defRPr sz="1000">
                <a:solidFill>
                  <a:schemeClr val="dk2"/>
                </a:solidFill>
              </a:defRPr>
            </a:lvl6pPr>
            <a:lvl7pPr lvl="6" rtl="0" algn="r">
              <a:buNone/>
              <a:defRPr sz="1000">
                <a:solidFill>
                  <a:schemeClr val="dk2"/>
                </a:solidFill>
              </a:defRPr>
            </a:lvl7pPr>
            <a:lvl8pPr lvl="7" rtl="0" algn="r">
              <a:buNone/>
              <a:defRPr sz="1000">
                <a:solidFill>
                  <a:schemeClr val="dk2"/>
                </a:solidFill>
              </a:defRPr>
            </a:lvl8pPr>
            <a:lvl9pPr lvl="8" rtl="0"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6.jp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7.jpg"/><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3.jpg"/><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5.jpg"/><Relationship Id="rId4" Type="http://schemas.openxmlformats.org/officeDocument/2006/relationships/hyperlink" Target="https://www.csueastbay.edu/graduate-studies/graduate-program-directory.html" TargetMode="External"/><Relationship Id="rId5" Type="http://schemas.openxmlformats.org/officeDocument/2006/relationships/hyperlink" Target="https://www.csueastbay.edu/graduate-studies/graduate-program-directory.html" TargetMode="External"/><Relationship Id="rId6"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2.jpg"/><Relationship Id="rId4" Type="http://schemas.openxmlformats.org/officeDocument/2006/relationships/hyperlink" Target="https://www.csueastbay.edu/admissions/documents-deadlines-and-important-information/application-and-doc-deadlines/graduate-and-credential-students.html" TargetMode="External"/><Relationship Id="rId5"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19.jpg"/><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21.jpg"/><Relationship Id="rId4" Type="http://schemas.openxmlformats.org/officeDocument/2006/relationships/image" Target="../media/image1.png"/><Relationship Id="rId5" Type="http://schemas.openxmlformats.org/officeDocument/2006/relationships/image" Target="../media/image10.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4.jpg"/><Relationship Id="rId4" Type="http://schemas.openxmlformats.org/officeDocument/2006/relationships/image" Target="../media/image1.png"/><Relationship Id="rId5" Type="http://schemas.openxmlformats.org/officeDocument/2006/relationships/image" Target="../media/image1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29.jpg"/><Relationship Id="rId4" Type="http://schemas.openxmlformats.org/officeDocument/2006/relationships/image" Target="../media/image1.png"/><Relationship Id="rId5" Type="http://schemas.openxmlformats.org/officeDocument/2006/relationships/image" Target="../media/image8.png"/><Relationship Id="rId6" Type="http://schemas.openxmlformats.org/officeDocument/2006/relationships/image" Target="../media/image1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44.jpg"/><Relationship Id="rId4" Type="http://schemas.openxmlformats.org/officeDocument/2006/relationships/image" Target="../media/image1.png"/><Relationship Id="rId5" Type="http://schemas.openxmlformats.org/officeDocument/2006/relationships/image" Target="../media/image12.png"/><Relationship Id="rId6" Type="http://schemas.openxmlformats.org/officeDocument/2006/relationships/image" Target="../media/image9.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22.jpg"/><Relationship Id="rId4" Type="http://schemas.openxmlformats.org/officeDocument/2006/relationships/image" Target="../media/image18.png"/><Relationship Id="rId5" Type="http://schemas.openxmlformats.org/officeDocument/2006/relationships/image" Target="../media/image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17.jpg"/><Relationship Id="rId4" Type="http://schemas.openxmlformats.org/officeDocument/2006/relationships/image" Target="../media/image1.png"/><Relationship Id="rId5" Type="http://schemas.openxmlformats.org/officeDocument/2006/relationships/image" Target="../media/image1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25.jpg"/><Relationship Id="rId4" Type="http://schemas.openxmlformats.org/officeDocument/2006/relationships/image" Target="../media/image1.png"/><Relationship Id="rId5" Type="http://schemas.openxmlformats.org/officeDocument/2006/relationships/image" Target="../media/image15.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43.jpg"/><Relationship Id="rId4" Type="http://schemas.openxmlformats.org/officeDocument/2006/relationships/image" Target="../media/image1.png"/><Relationship Id="rId5" Type="http://schemas.openxmlformats.org/officeDocument/2006/relationships/image" Target="../media/image16.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20.jpg"/><Relationship Id="rId4" Type="http://schemas.openxmlformats.org/officeDocument/2006/relationships/image" Target="../media/image1.png"/><Relationship Id="rId5" Type="http://schemas.openxmlformats.org/officeDocument/2006/relationships/image" Target="../media/image2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40.jpg"/><Relationship Id="rId4" Type="http://schemas.openxmlformats.org/officeDocument/2006/relationships/image" Target="../media/image1.png"/><Relationship Id="rId5" Type="http://schemas.openxmlformats.org/officeDocument/2006/relationships/image" Target="../media/image30.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17.jpg"/><Relationship Id="rId4" Type="http://schemas.openxmlformats.org/officeDocument/2006/relationships/image" Target="../media/image1.png"/><Relationship Id="rId5" Type="http://schemas.openxmlformats.org/officeDocument/2006/relationships/image" Target="../media/image28.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46.jpg"/><Relationship Id="rId4" Type="http://schemas.openxmlformats.org/officeDocument/2006/relationships/image" Target="../media/image1.png"/><Relationship Id="rId5" Type="http://schemas.openxmlformats.org/officeDocument/2006/relationships/image" Target="../media/image26.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45.jpg"/><Relationship Id="rId4" Type="http://schemas.openxmlformats.org/officeDocument/2006/relationships/image" Target="../media/image1.png"/><Relationship Id="rId5" Type="http://schemas.openxmlformats.org/officeDocument/2006/relationships/image" Target="../media/image24.png"/><Relationship Id="rId6" Type="http://schemas.openxmlformats.org/officeDocument/2006/relationships/image" Target="../media/image31.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42.jpg"/><Relationship Id="rId4" Type="http://schemas.openxmlformats.org/officeDocument/2006/relationships/image" Target="../media/image1.png"/><Relationship Id="rId5" Type="http://schemas.openxmlformats.org/officeDocument/2006/relationships/image" Target="../media/image27.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46.jpg"/><Relationship Id="rId4" Type="http://schemas.openxmlformats.org/officeDocument/2006/relationships/image" Target="../media/image1.png"/><Relationship Id="rId5" Type="http://schemas.openxmlformats.org/officeDocument/2006/relationships/image" Target="../media/image32.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41.jpg"/><Relationship Id="rId4" Type="http://schemas.openxmlformats.org/officeDocument/2006/relationships/image" Target="../media/image1.png"/><Relationship Id="rId5" Type="http://schemas.openxmlformats.org/officeDocument/2006/relationships/image" Target="../media/image33.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image" Target="../media/image41.jpg"/><Relationship Id="rId4" Type="http://schemas.openxmlformats.org/officeDocument/2006/relationships/image" Target="../media/image1.png"/><Relationship Id="rId5" Type="http://schemas.openxmlformats.org/officeDocument/2006/relationships/image" Target="../media/image37.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 Id="rId3" Type="http://schemas.openxmlformats.org/officeDocument/2006/relationships/image" Target="../media/image47.jpg"/><Relationship Id="rId4" Type="http://schemas.openxmlformats.org/officeDocument/2006/relationships/image" Target="../media/image1.png"/><Relationship Id="rId5" Type="http://schemas.openxmlformats.org/officeDocument/2006/relationships/image" Target="../media/image36.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 Id="rId3" Type="http://schemas.openxmlformats.org/officeDocument/2006/relationships/image" Target="../media/image48.jpg"/><Relationship Id="rId4" Type="http://schemas.openxmlformats.org/officeDocument/2006/relationships/hyperlink" Target="https://www.csueastbay.edu/graduate-studies/graduate-program-directory.html" TargetMode="External"/><Relationship Id="rId5" Type="http://schemas.openxmlformats.org/officeDocument/2006/relationships/image" Target="../media/image1.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 Id="rId3" Type="http://schemas.openxmlformats.org/officeDocument/2006/relationships/image" Target="../media/image34.jpg"/><Relationship Id="rId4" Type="http://schemas.openxmlformats.org/officeDocument/2006/relationships/image" Target="../media/image1.png"/><Relationship Id="rId5" Type="http://schemas.openxmlformats.org/officeDocument/2006/relationships/image" Target="../media/image38.png"/><Relationship Id="rId6" Type="http://schemas.openxmlformats.org/officeDocument/2006/relationships/image" Target="../media/image39.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 Id="rId3" Type="http://schemas.openxmlformats.org/officeDocument/2006/relationships/image" Target="../media/image35.jpg"/><Relationship Id="rId4" Type="http://schemas.openxmlformats.org/officeDocument/2006/relationships/image" Target="../media/image1.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 Id="rId3" Type="http://schemas.openxmlformats.org/officeDocument/2006/relationships/image" Target="../media/image49.jpg"/><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3" name="Shape 53"/>
        <p:cNvGrpSpPr/>
        <p:nvPr/>
      </p:nvGrpSpPr>
      <p:grpSpPr>
        <a:xfrm>
          <a:off x="0" y="0"/>
          <a:ext cx="0" cy="0"/>
          <a:chOff x="0" y="0"/>
          <a:chExt cx="0" cy="0"/>
        </a:xfrm>
      </p:grpSpPr>
      <p:sp>
        <p:nvSpPr>
          <p:cNvPr id="54" name="Google Shape;54;p13"/>
          <p:cNvSpPr/>
          <p:nvPr/>
        </p:nvSpPr>
        <p:spPr>
          <a:xfrm>
            <a:off x="-100200" y="-45750"/>
            <a:ext cx="9344400" cy="5235000"/>
          </a:xfrm>
          <a:prstGeom prst="rect">
            <a:avLst/>
          </a:prstGeom>
          <a:solidFill>
            <a:srgbClr val="FFFFFF">
              <a:alpha val="76580"/>
            </a:srgbClr>
          </a:solidFill>
          <a:ln>
            <a:noFill/>
          </a:ln>
          <a:effectLst>
            <a:outerShdw rotWithShape="0" algn="bl" dir="5400000" dist="19050">
              <a:srgbClr val="FFF2CC">
                <a:alpha val="35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5" name="Google Shape;55;p13"/>
          <p:cNvSpPr txBox="1"/>
          <p:nvPr>
            <p:ph type="ctrTitle"/>
          </p:nvPr>
        </p:nvSpPr>
        <p:spPr>
          <a:xfrm>
            <a:off x="403500" y="2344975"/>
            <a:ext cx="8428800" cy="891000"/>
          </a:xfrm>
          <a:prstGeom prst="rect">
            <a:avLst/>
          </a:prstGeom>
        </p:spPr>
        <p:txBody>
          <a:bodyPr anchorCtr="0" anchor="b" bIns="91425" lIns="91425" spcFirstLastPara="1" rIns="91425" wrap="square" tIns="91425">
            <a:normAutofit fontScale="90000"/>
          </a:bodyPr>
          <a:lstStyle/>
          <a:p>
            <a:pPr indent="0" lvl="0" marL="0" rtl="0" algn="ctr">
              <a:spcBef>
                <a:spcPts val="0"/>
              </a:spcBef>
              <a:spcAft>
                <a:spcPts val="0"/>
              </a:spcAft>
              <a:buNone/>
            </a:pPr>
            <a:r>
              <a:t/>
            </a:r>
            <a:endParaRPr b="1"/>
          </a:p>
          <a:p>
            <a:pPr indent="0" lvl="0" marL="0" rtl="0" algn="ctr">
              <a:spcBef>
                <a:spcPts val="0"/>
              </a:spcBef>
              <a:spcAft>
                <a:spcPts val="0"/>
              </a:spcAft>
              <a:buNone/>
            </a:pPr>
            <a:r>
              <a:t/>
            </a:r>
            <a:endParaRPr b="1">
              <a:latin typeface="Merriweather"/>
              <a:ea typeface="Merriweather"/>
              <a:cs typeface="Merriweather"/>
              <a:sym typeface="Merriweather"/>
            </a:endParaRPr>
          </a:p>
        </p:txBody>
      </p:sp>
      <p:sp>
        <p:nvSpPr>
          <p:cNvPr id="56" name="Google Shape;56;p13"/>
          <p:cNvSpPr txBox="1"/>
          <p:nvPr>
            <p:ph idx="1" type="subTitle"/>
          </p:nvPr>
        </p:nvSpPr>
        <p:spPr>
          <a:xfrm>
            <a:off x="311700" y="3844450"/>
            <a:ext cx="8520600" cy="792600"/>
          </a:xfrm>
          <a:prstGeom prst="rect">
            <a:avLst/>
          </a:prstGeom>
          <a:ln>
            <a:noFill/>
          </a:ln>
        </p:spPr>
        <p:txBody>
          <a:bodyPr anchorCtr="0" anchor="t" bIns="91425" lIns="91425" spcFirstLastPara="1" rIns="91425" wrap="square" tIns="91425">
            <a:noAutofit/>
          </a:bodyPr>
          <a:lstStyle/>
          <a:p>
            <a:pPr indent="0" lvl="0" marL="0" rtl="0" algn="ctr">
              <a:lnSpc>
                <a:spcPct val="80000"/>
              </a:lnSpc>
              <a:spcBef>
                <a:spcPts val="0"/>
              </a:spcBef>
              <a:spcAft>
                <a:spcPts val="0"/>
              </a:spcAft>
              <a:buSzPts val="440"/>
              <a:buNone/>
            </a:pPr>
            <a:r>
              <a:rPr lang="en" sz="1620">
                <a:solidFill>
                  <a:schemeClr val="lt2"/>
                </a:solidFill>
              </a:rPr>
              <a:t>Karina Ramirez &amp; Leslie Chavarin</a:t>
            </a:r>
            <a:endParaRPr sz="1620">
              <a:solidFill>
                <a:schemeClr val="lt2"/>
              </a:solidFill>
            </a:endParaRPr>
          </a:p>
          <a:p>
            <a:pPr indent="0" lvl="0" marL="0" rtl="0" algn="ctr">
              <a:lnSpc>
                <a:spcPct val="80000"/>
              </a:lnSpc>
              <a:spcBef>
                <a:spcPts val="0"/>
              </a:spcBef>
              <a:spcAft>
                <a:spcPts val="0"/>
              </a:spcAft>
              <a:buSzPts val="440"/>
              <a:buNone/>
            </a:pPr>
            <a:r>
              <a:t/>
            </a:r>
            <a:endParaRPr sz="1620">
              <a:solidFill>
                <a:schemeClr val="lt2"/>
              </a:solidFill>
            </a:endParaRPr>
          </a:p>
          <a:p>
            <a:pPr indent="0" lvl="0" marL="0" rtl="0" algn="ctr">
              <a:lnSpc>
                <a:spcPct val="80000"/>
              </a:lnSpc>
              <a:spcBef>
                <a:spcPts val="0"/>
              </a:spcBef>
              <a:spcAft>
                <a:spcPts val="0"/>
              </a:spcAft>
              <a:buSzPts val="440"/>
              <a:buNone/>
            </a:pPr>
            <a:r>
              <a:rPr b="1" lang="en" sz="1620">
                <a:solidFill>
                  <a:schemeClr val="lt2"/>
                </a:solidFill>
              </a:rPr>
              <a:t>Graduate Admissions</a:t>
            </a:r>
            <a:endParaRPr b="1" sz="1620">
              <a:solidFill>
                <a:schemeClr val="lt2"/>
              </a:solidFill>
            </a:endParaRPr>
          </a:p>
          <a:p>
            <a:pPr indent="0" lvl="0" marL="0" rtl="0" algn="ctr">
              <a:lnSpc>
                <a:spcPct val="80000"/>
              </a:lnSpc>
              <a:spcBef>
                <a:spcPts val="0"/>
              </a:spcBef>
              <a:spcAft>
                <a:spcPts val="0"/>
              </a:spcAft>
              <a:buSzPts val="440"/>
              <a:buNone/>
            </a:pPr>
            <a:r>
              <a:rPr lang="en" sz="1620">
                <a:solidFill>
                  <a:schemeClr val="lt2"/>
                </a:solidFill>
              </a:rPr>
              <a:t>California State University, East Bay</a:t>
            </a:r>
            <a:endParaRPr sz="1620">
              <a:solidFill>
                <a:schemeClr val="lt2"/>
              </a:solidFill>
            </a:endParaRPr>
          </a:p>
          <a:p>
            <a:pPr indent="0" lvl="0" marL="0" rtl="0" algn="ctr">
              <a:lnSpc>
                <a:spcPct val="80000"/>
              </a:lnSpc>
              <a:spcBef>
                <a:spcPts val="0"/>
              </a:spcBef>
              <a:spcAft>
                <a:spcPts val="0"/>
              </a:spcAft>
              <a:buSzPts val="440"/>
              <a:buNone/>
            </a:pPr>
            <a:r>
              <a:rPr lang="en" sz="1620">
                <a:solidFill>
                  <a:schemeClr val="lt2"/>
                </a:solidFill>
              </a:rPr>
              <a:t>Gradadmission@csueastbay.edu</a:t>
            </a:r>
            <a:endParaRPr sz="1620">
              <a:solidFill>
                <a:schemeClr val="lt2"/>
              </a:solidFill>
            </a:endParaRPr>
          </a:p>
          <a:p>
            <a:pPr indent="0" lvl="0" marL="0" rtl="0" algn="l">
              <a:lnSpc>
                <a:spcPct val="80000"/>
              </a:lnSpc>
              <a:spcBef>
                <a:spcPts val="0"/>
              </a:spcBef>
              <a:spcAft>
                <a:spcPts val="0"/>
              </a:spcAft>
              <a:buSzPts val="440"/>
              <a:buNone/>
            </a:pPr>
            <a:r>
              <a:t/>
            </a:r>
            <a:endParaRPr sz="1620">
              <a:solidFill>
                <a:schemeClr val="lt2"/>
              </a:solidFill>
            </a:endParaRPr>
          </a:p>
        </p:txBody>
      </p:sp>
      <p:pic>
        <p:nvPicPr>
          <p:cNvPr id="57" name="Google Shape;57;p13"/>
          <p:cNvPicPr preferRelativeResize="0"/>
          <p:nvPr/>
        </p:nvPicPr>
        <p:blipFill>
          <a:blip r:embed="rId4">
            <a:alphaModFix/>
          </a:blip>
          <a:stretch>
            <a:fillRect/>
          </a:stretch>
        </p:blipFill>
        <p:spPr>
          <a:xfrm>
            <a:off x="2405300" y="765925"/>
            <a:ext cx="4004252" cy="1469075"/>
          </a:xfrm>
          <a:prstGeom prst="rect">
            <a:avLst/>
          </a:prstGeom>
          <a:noFill/>
          <a:ln>
            <a:noFill/>
          </a:ln>
        </p:spPr>
      </p:pic>
      <p:sp>
        <p:nvSpPr>
          <p:cNvPr id="58" name="Google Shape;58;p13"/>
          <p:cNvSpPr txBox="1"/>
          <p:nvPr/>
        </p:nvSpPr>
        <p:spPr>
          <a:xfrm>
            <a:off x="1149625" y="2571750"/>
            <a:ext cx="7225500" cy="649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lt2"/>
              </a:buClr>
              <a:buSzPts val="1100"/>
              <a:buFont typeface="Arial"/>
              <a:buNone/>
            </a:pPr>
            <a:r>
              <a:rPr b="1" lang="en" sz="4700">
                <a:solidFill>
                  <a:schemeClr val="dk1"/>
                </a:solidFill>
                <a:latin typeface="Merriweather"/>
                <a:ea typeface="Merriweather"/>
                <a:cs typeface="Merriweather"/>
                <a:sym typeface="Merriweather"/>
              </a:rPr>
              <a:t>Office of Admissions</a:t>
            </a:r>
            <a:endParaRPr sz="4700">
              <a:solidFill>
                <a:schemeClr val="dk2"/>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62" name="Shape 62"/>
        <p:cNvGrpSpPr/>
        <p:nvPr/>
      </p:nvGrpSpPr>
      <p:grpSpPr>
        <a:xfrm>
          <a:off x="0" y="0"/>
          <a:ext cx="0" cy="0"/>
          <a:chOff x="0" y="0"/>
          <a:chExt cx="0" cy="0"/>
        </a:xfrm>
      </p:grpSpPr>
      <p:sp>
        <p:nvSpPr>
          <p:cNvPr id="63" name="Google Shape;63;p14"/>
          <p:cNvSpPr/>
          <p:nvPr/>
        </p:nvSpPr>
        <p:spPr>
          <a:xfrm>
            <a:off x="0" y="-36450"/>
            <a:ext cx="9144000" cy="5216400"/>
          </a:xfrm>
          <a:prstGeom prst="rect">
            <a:avLst/>
          </a:prstGeom>
          <a:solidFill>
            <a:srgbClr val="FFFFFF">
              <a:alpha val="76580"/>
            </a:srgbClr>
          </a:solidFill>
          <a:ln>
            <a:noFill/>
          </a:ln>
          <a:effectLst>
            <a:outerShdw blurRad="57150" rotWithShape="0" algn="bl" dir="5400000" dist="19050">
              <a:srgbClr val="F9CB9C">
                <a:alpha val="6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64" name="Google Shape;64;p14"/>
          <p:cNvSpPr txBox="1"/>
          <p:nvPr>
            <p:ph type="ctrTitle"/>
          </p:nvPr>
        </p:nvSpPr>
        <p:spPr>
          <a:xfrm>
            <a:off x="382018" y="179250"/>
            <a:ext cx="1666800" cy="773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b="1" sz="2750">
              <a:latin typeface="Merriweather"/>
              <a:ea typeface="Merriweather"/>
              <a:cs typeface="Merriweather"/>
              <a:sym typeface="Merriweather"/>
            </a:endParaRPr>
          </a:p>
          <a:p>
            <a:pPr indent="0" lvl="0" marL="0" rtl="0" algn="l">
              <a:spcBef>
                <a:spcPts val="0"/>
              </a:spcBef>
              <a:spcAft>
                <a:spcPts val="0"/>
              </a:spcAft>
              <a:buNone/>
            </a:pPr>
            <a:r>
              <a:t/>
            </a:r>
            <a:endParaRPr b="1">
              <a:solidFill>
                <a:schemeClr val="lt2"/>
              </a:solidFill>
            </a:endParaRPr>
          </a:p>
        </p:txBody>
      </p:sp>
      <p:sp>
        <p:nvSpPr>
          <p:cNvPr id="65" name="Google Shape;65;p14"/>
          <p:cNvSpPr/>
          <p:nvPr/>
        </p:nvSpPr>
        <p:spPr>
          <a:xfrm>
            <a:off x="466875" y="1357900"/>
            <a:ext cx="8013925" cy="461675"/>
          </a:xfrm>
          <a:prstGeom prst="flowChartProcess">
            <a:avLst/>
          </a:prstGeom>
          <a:solidFill>
            <a:srgbClr val="FFFFFF">
              <a:alpha val="76580"/>
            </a:srgbClr>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336550" lvl="0" marL="457200" rtl="0" algn="l">
              <a:spcBef>
                <a:spcPts val="0"/>
              </a:spcBef>
              <a:spcAft>
                <a:spcPts val="0"/>
              </a:spcAft>
              <a:buClr>
                <a:schemeClr val="lt2"/>
              </a:buClr>
              <a:buSzPts val="1700"/>
              <a:buFont typeface="Merriweather"/>
              <a:buChar char="●"/>
            </a:pPr>
            <a:r>
              <a:rPr lang="en" sz="1700">
                <a:solidFill>
                  <a:schemeClr val="lt2"/>
                </a:solidFill>
                <a:latin typeface="Merriweather"/>
                <a:ea typeface="Merriweather"/>
                <a:cs typeface="Merriweather"/>
                <a:sym typeface="Merriweather"/>
              </a:rPr>
              <a:t>University Admission Requirements vs. Departmental Requirements</a:t>
            </a:r>
            <a:endParaRPr sz="1300">
              <a:latin typeface="Merriweather"/>
              <a:ea typeface="Merriweather"/>
              <a:cs typeface="Merriweather"/>
              <a:sym typeface="Merriweather"/>
            </a:endParaRPr>
          </a:p>
        </p:txBody>
      </p:sp>
      <p:sp>
        <p:nvSpPr>
          <p:cNvPr id="66" name="Google Shape;66;p14"/>
          <p:cNvSpPr/>
          <p:nvPr/>
        </p:nvSpPr>
        <p:spPr>
          <a:xfrm>
            <a:off x="466875" y="1909950"/>
            <a:ext cx="8013925" cy="461675"/>
          </a:xfrm>
          <a:prstGeom prst="flowChartProcess">
            <a:avLst/>
          </a:prstGeom>
          <a:solidFill>
            <a:srgbClr val="FFFFFF">
              <a:alpha val="76580"/>
            </a:srgbClr>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336550" lvl="0" marL="457200" rtl="0" algn="l">
              <a:spcBef>
                <a:spcPts val="0"/>
              </a:spcBef>
              <a:spcAft>
                <a:spcPts val="0"/>
              </a:spcAft>
              <a:buClr>
                <a:schemeClr val="lt2"/>
              </a:buClr>
              <a:buSzPts val="1700"/>
              <a:buFont typeface="Merriweather"/>
              <a:buChar char="●"/>
            </a:pPr>
            <a:r>
              <a:rPr lang="en" sz="1700">
                <a:solidFill>
                  <a:schemeClr val="lt2"/>
                </a:solidFill>
                <a:latin typeface="Merriweather"/>
                <a:ea typeface="Merriweather"/>
                <a:cs typeface="Merriweather"/>
                <a:sym typeface="Merriweather"/>
              </a:rPr>
              <a:t>When to Apply</a:t>
            </a:r>
            <a:endParaRPr sz="1700">
              <a:latin typeface="Merriweather"/>
              <a:ea typeface="Merriweather"/>
              <a:cs typeface="Merriweather"/>
              <a:sym typeface="Merriweather"/>
            </a:endParaRPr>
          </a:p>
        </p:txBody>
      </p:sp>
      <p:sp>
        <p:nvSpPr>
          <p:cNvPr id="67" name="Google Shape;67;p14"/>
          <p:cNvSpPr/>
          <p:nvPr/>
        </p:nvSpPr>
        <p:spPr>
          <a:xfrm>
            <a:off x="466875" y="2462000"/>
            <a:ext cx="8013925" cy="461675"/>
          </a:xfrm>
          <a:prstGeom prst="flowChartProcess">
            <a:avLst/>
          </a:prstGeom>
          <a:solidFill>
            <a:srgbClr val="FFFFFF">
              <a:alpha val="76580"/>
            </a:srgbClr>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336550" lvl="0" marL="457200" rtl="0" algn="l">
              <a:spcBef>
                <a:spcPts val="0"/>
              </a:spcBef>
              <a:spcAft>
                <a:spcPts val="0"/>
              </a:spcAft>
              <a:buClr>
                <a:schemeClr val="lt2"/>
              </a:buClr>
              <a:buSzPts val="1700"/>
              <a:buFont typeface="Merriweather"/>
              <a:buChar char="●"/>
            </a:pPr>
            <a:r>
              <a:rPr lang="en" sz="1700">
                <a:solidFill>
                  <a:schemeClr val="lt2"/>
                </a:solidFill>
                <a:latin typeface="Merriweather"/>
                <a:ea typeface="Merriweather"/>
                <a:cs typeface="Merriweather"/>
                <a:sym typeface="Merriweather"/>
              </a:rPr>
              <a:t>How to Apply - Cal State Apply (CSA)</a:t>
            </a:r>
            <a:endParaRPr sz="1700">
              <a:latin typeface="Merriweather"/>
              <a:ea typeface="Merriweather"/>
              <a:cs typeface="Merriweather"/>
              <a:sym typeface="Merriweather"/>
            </a:endParaRPr>
          </a:p>
        </p:txBody>
      </p:sp>
      <p:pic>
        <p:nvPicPr>
          <p:cNvPr id="68" name="Google Shape;68;p14"/>
          <p:cNvPicPr preferRelativeResize="0"/>
          <p:nvPr/>
        </p:nvPicPr>
        <p:blipFill>
          <a:blip r:embed="rId4">
            <a:alphaModFix/>
          </a:blip>
          <a:stretch>
            <a:fillRect/>
          </a:stretch>
        </p:blipFill>
        <p:spPr>
          <a:xfrm>
            <a:off x="8001756" y="4670200"/>
            <a:ext cx="1094244" cy="401449"/>
          </a:xfrm>
          <a:prstGeom prst="rect">
            <a:avLst/>
          </a:prstGeom>
          <a:noFill/>
          <a:ln>
            <a:noFill/>
          </a:ln>
        </p:spPr>
      </p:pic>
      <p:sp>
        <p:nvSpPr>
          <p:cNvPr id="69" name="Google Shape;69;p14"/>
          <p:cNvSpPr/>
          <p:nvPr/>
        </p:nvSpPr>
        <p:spPr>
          <a:xfrm>
            <a:off x="466875" y="3014050"/>
            <a:ext cx="8013925" cy="461675"/>
          </a:xfrm>
          <a:prstGeom prst="flowChartProcess">
            <a:avLst/>
          </a:prstGeom>
          <a:solidFill>
            <a:srgbClr val="FFFFFF">
              <a:alpha val="76580"/>
            </a:srgbClr>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336550" lvl="0" marL="457200" rtl="0" algn="l">
              <a:spcBef>
                <a:spcPts val="0"/>
              </a:spcBef>
              <a:spcAft>
                <a:spcPts val="0"/>
              </a:spcAft>
              <a:buClr>
                <a:schemeClr val="lt2"/>
              </a:buClr>
              <a:buSzPts val="1700"/>
              <a:buFont typeface="Merriweather"/>
              <a:buChar char="●"/>
            </a:pPr>
            <a:r>
              <a:rPr lang="en" sz="1700">
                <a:solidFill>
                  <a:schemeClr val="lt2"/>
                </a:solidFill>
                <a:latin typeface="Merriweather"/>
                <a:ea typeface="Merriweather"/>
                <a:cs typeface="Merriweather"/>
                <a:sym typeface="Merriweather"/>
              </a:rPr>
              <a:t>Departmental Applications vs. 4th quadrant</a:t>
            </a:r>
            <a:endParaRPr sz="1700">
              <a:latin typeface="Merriweather"/>
              <a:ea typeface="Merriweather"/>
              <a:cs typeface="Merriweather"/>
              <a:sym typeface="Merriweather"/>
            </a:endParaRPr>
          </a:p>
        </p:txBody>
      </p:sp>
      <p:sp>
        <p:nvSpPr>
          <p:cNvPr id="70" name="Google Shape;70;p14"/>
          <p:cNvSpPr/>
          <p:nvPr/>
        </p:nvSpPr>
        <p:spPr>
          <a:xfrm>
            <a:off x="466875" y="3566100"/>
            <a:ext cx="8013925" cy="461675"/>
          </a:xfrm>
          <a:prstGeom prst="flowChartProcess">
            <a:avLst/>
          </a:prstGeom>
          <a:solidFill>
            <a:srgbClr val="FFFFFF">
              <a:alpha val="76580"/>
            </a:srgbClr>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336550" lvl="0" marL="457200" rtl="0" algn="l">
              <a:spcBef>
                <a:spcPts val="0"/>
              </a:spcBef>
              <a:spcAft>
                <a:spcPts val="0"/>
              </a:spcAft>
              <a:buClr>
                <a:schemeClr val="lt2"/>
              </a:buClr>
              <a:buSzPts val="1700"/>
              <a:buFont typeface="Merriweather"/>
              <a:buChar char="●"/>
            </a:pPr>
            <a:r>
              <a:rPr lang="en" sz="1700">
                <a:solidFill>
                  <a:schemeClr val="lt2"/>
                </a:solidFill>
                <a:latin typeface="Merriweather"/>
                <a:ea typeface="Merriweather"/>
                <a:cs typeface="Merriweather"/>
                <a:sym typeface="Merriweather"/>
              </a:rPr>
              <a:t>Next Steps</a:t>
            </a:r>
            <a:endParaRPr sz="1700">
              <a:latin typeface="Merriweather"/>
              <a:ea typeface="Merriweather"/>
              <a:cs typeface="Merriweather"/>
              <a:sym typeface="Merriweather"/>
            </a:endParaRPr>
          </a:p>
        </p:txBody>
      </p:sp>
      <p:sp>
        <p:nvSpPr>
          <p:cNvPr id="71" name="Google Shape;71;p14"/>
          <p:cNvSpPr txBox="1"/>
          <p:nvPr/>
        </p:nvSpPr>
        <p:spPr>
          <a:xfrm>
            <a:off x="466875" y="253775"/>
            <a:ext cx="2092800" cy="461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3000">
                <a:solidFill>
                  <a:schemeClr val="dk1"/>
                </a:solidFill>
                <a:latin typeface="Merriweather"/>
                <a:ea typeface="Merriweather"/>
                <a:cs typeface="Merriweather"/>
                <a:sym typeface="Merriweather"/>
              </a:rPr>
              <a:t>Agenda</a:t>
            </a:r>
            <a:endParaRPr b="1" sz="3000">
              <a:solidFill>
                <a:schemeClr val="dk1"/>
              </a:solidFill>
              <a:latin typeface="Merriweather"/>
              <a:ea typeface="Merriweather"/>
              <a:cs typeface="Merriweather"/>
              <a:sym typeface="Merriweather"/>
            </a:endParaRPr>
          </a:p>
        </p:txBody>
      </p:sp>
      <p:cxnSp>
        <p:nvCxnSpPr>
          <p:cNvPr id="72" name="Google Shape;72;p14"/>
          <p:cNvCxnSpPr/>
          <p:nvPr/>
        </p:nvCxnSpPr>
        <p:spPr>
          <a:xfrm flipH="1" rot="10800000">
            <a:off x="466875" y="876147"/>
            <a:ext cx="8543100" cy="17700"/>
          </a:xfrm>
          <a:prstGeom prst="straightConnector1">
            <a:avLst/>
          </a:prstGeom>
          <a:noFill/>
          <a:ln cap="flat" cmpd="sng" w="28575">
            <a:solidFill>
              <a:schemeClr val="dk1"/>
            </a:solidFill>
            <a:prstDash val="solid"/>
            <a:round/>
            <a:headEnd len="med" w="med" type="none"/>
            <a:tailEnd len="med" w="med" type="none"/>
          </a:ln>
        </p:spPr>
      </p:cxn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76" name="Shape 76"/>
        <p:cNvGrpSpPr/>
        <p:nvPr/>
      </p:nvGrpSpPr>
      <p:grpSpPr>
        <a:xfrm>
          <a:off x="0" y="0"/>
          <a:ext cx="0" cy="0"/>
          <a:chOff x="0" y="0"/>
          <a:chExt cx="0" cy="0"/>
        </a:xfrm>
      </p:grpSpPr>
      <p:sp>
        <p:nvSpPr>
          <p:cNvPr id="77" name="Google Shape;77;p15"/>
          <p:cNvSpPr/>
          <p:nvPr/>
        </p:nvSpPr>
        <p:spPr>
          <a:xfrm>
            <a:off x="13" y="0"/>
            <a:ext cx="9144000" cy="5180700"/>
          </a:xfrm>
          <a:prstGeom prst="rect">
            <a:avLst/>
          </a:prstGeom>
          <a:solidFill>
            <a:srgbClr val="FFFFFF">
              <a:alpha val="76580"/>
            </a:srgbClr>
          </a:solidFill>
          <a:ln>
            <a:noFill/>
          </a:ln>
          <a:effectLst>
            <a:outerShdw blurRad="57150" rotWithShape="0" algn="bl" dir="5400000" dist="19050">
              <a:srgbClr val="FFF2CC">
                <a:alpha val="6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8" name="Google Shape;78;p15"/>
          <p:cNvSpPr txBox="1"/>
          <p:nvPr>
            <p:ph idx="1" type="subTitle"/>
          </p:nvPr>
        </p:nvSpPr>
        <p:spPr>
          <a:xfrm>
            <a:off x="509675" y="1245073"/>
            <a:ext cx="7695000" cy="3663300"/>
          </a:xfrm>
          <a:prstGeom prst="rect">
            <a:avLst/>
          </a:prstGeom>
        </p:spPr>
        <p:txBody>
          <a:bodyPr anchorCtr="0" anchor="ctr" bIns="91425" lIns="91425" spcFirstLastPara="1" rIns="91425" wrap="square" tIns="91425">
            <a:noAutofit/>
          </a:bodyPr>
          <a:lstStyle/>
          <a:p>
            <a:pPr indent="-336550" lvl="0" marL="457200" rtl="0" algn="l">
              <a:spcBef>
                <a:spcPts val="0"/>
              </a:spcBef>
              <a:spcAft>
                <a:spcPts val="0"/>
              </a:spcAft>
              <a:buClr>
                <a:schemeClr val="lt2"/>
              </a:buClr>
              <a:buSzPts val="1700"/>
              <a:buFont typeface="Merriweather"/>
              <a:buAutoNum type="arabicPeriod"/>
            </a:pPr>
            <a:r>
              <a:rPr lang="en" sz="1700">
                <a:solidFill>
                  <a:schemeClr val="lt2"/>
                </a:solidFill>
                <a:latin typeface="Merriweather"/>
                <a:ea typeface="Merriweather"/>
                <a:cs typeface="Merriweather"/>
                <a:sym typeface="Merriweather"/>
              </a:rPr>
              <a:t>Have completed a four-year college course of study and hold an acceptable baccalaureate degree from an institution accredited by a regional accrediting association or shall have completed equivalent academic preparation as determined by appropriate campus authorities.</a:t>
            </a:r>
            <a:endParaRPr sz="1700">
              <a:solidFill>
                <a:schemeClr val="lt2"/>
              </a:solidFill>
              <a:latin typeface="Merriweather"/>
              <a:ea typeface="Merriweather"/>
              <a:cs typeface="Merriweather"/>
              <a:sym typeface="Merriweather"/>
            </a:endParaRPr>
          </a:p>
          <a:p>
            <a:pPr indent="0" lvl="0" marL="457200" rtl="0" algn="l">
              <a:spcBef>
                <a:spcPts val="0"/>
              </a:spcBef>
              <a:spcAft>
                <a:spcPts val="0"/>
              </a:spcAft>
              <a:buNone/>
            </a:pPr>
            <a:r>
              <a:t/>
            </a:r>
            <a:endParaRPr sz="1700">
              <a:solidFill>
                <a:schemeClr val="lt2"/>
              </a:solidFill>
              <a:latin typeface="Merriweather"/>
              <a:ea typeface="Merriweather"/>
              <a:cs typeface="Merriweather"/>
              <a:sym typeface="Merriweather"/>
            </a:endParaRPr>
          </a:p>
          <a:p>
            <a:pPr indent="-336550" lvl="0" marL="457200" rtl="0" algn="l">
              <a:spcBef>
                <a:spcPts val="0"/>
              </a:spcBef>
              <a:spcAft>
                <a:spcPts val="0"/>
              </a:spcAft>
              <a:buClr>
                <a:schemeClr val="lt2"/>
              </a:buClr>
              <a:buSzPts val="1700"/>
              <a:buFont typeface="Merriweather"/>
              <a:buAutoNum type="arabicPeriod"/>
            </a:pPr>
            <a:r>
              <a:rPr lang="en" sz="1700">
                <a:solidFill>
                  <a:schemeClr val="lt2"/>
                </a:solidFill>
                <a:latin typeface="Merriweather"/>
                <a:ea typeface="Merriweather"/>
                <a:cs typeface="Merriweather"/>
                <a:sym typeface="Merriweather"/>
              </a:rPr>
              <a:t>Be in good academic standing at the last college or university attended.</a:t>
            </a:r>
            <a:endParaRPr sz="1700">
              <a:solidFill>
                <a:schemeClr val="lt2"/>
              </a:solidFill>
              <a:latin typeface="Merriweather"/>
              <a:ea typeface="Merriweather"/>
              <a:cs typeface="Merriweather"/>
              <a:sym typeface="Merriweather"/>
            </a:endParaRPr>
          </a:p>
          <a:p>
            <a:pPr indent="0" lvl="0" marL="457200" rtl="0" algn="l">
              <a:spcBef>
                <a:spcPts val="0"/>
              </a:spcBef>
              <a:spcAft>
                <a:spcPts val="0"/>
              </a:spcAft>
              <a:buNone/>
            </a:pPr>
            <a:r>
              <a:t/>
            </a:r>
            <a:endParaRPr sz="1700">
              <a:solidFill>
                <a:schemeClr val="lt2"/>
              </a:solidFill>
              <a:latin typeface="Merriweather"/>
              <a:ea typeface="Merriweather"/>
              <a:cs typeface="Merriweather"/>
              <a:sym typeface="Merriweather"/>
            </a:endParaRPr>
          </a:p>
          <a:p>
            <a:pPr indent="-336550" lvl="0" marL="457200" rtl="0" algn="l">
              <a:spcBef>
                <a:spcPts val="0"/>
              </a:spcBef>
              <a:spcAft>
                <a:spcPts val="0"/>
              </a:spcAft>
              <a:buClr>
                <a:schemeClr val="lt2"/>
              </a:buClr>
              <a:buSzPts val="1700"/>
              <a:buFont typeface="Merriweather"/>
              <a:buAutoNum type="arabicPeriod"/>
            </a:pPr>
            <a:r>
              <a:rPr lang="en" sz="1700">
                <a:solidFill>
                  <a:schemeClr val="lt2"/>
                </a:solidFill>
                <a:latin typeface="Merriweather"/>
                <a:ea typeface="Merriweather"/>
                <a:cs typeface="Merriweather"/>
                <a:sym typeface="Merriweather"/>
              </a:rPr>
              <a:t>Have attained a cumulative grade point average of at least 2.5 in an acceptable earned baccalaureate degree, or a grade point average of at least 2.5 in the last 60 semester units (90 quarter units) attempted, or hold an acceptable post-baccalaureate degree earned at a regionally accredited institution.</a:t>
            </a:r>
            <a:endParaRPr sz="1700">
              <a:solidFill>
                <a:schemeClr val="lt2"/>
              </a:solidFill>
              <a:latin typeface="Merriweather"/>
              <a:ea typeface="Merriweather"/>
              <a:cs typeface="Merriweather"/>
              <a:sym typeface="Merriweather"/>
            </a:endParaRPr>
          </a:p>
          <a:p>
            <a:pPr indent="0" lvl="0" marL="0" rtl="0" algn="l">
              <a:spcBef>
                <a:spcPts val="0"/>
              </a:spcBef>
              <a:spcAft>
                <a:spcPts val="0"/>
              </a:spcAft>
              <a:buNone/>
            </a:pPr>
            <a:r>
              <a:t/>
            </a:r>
            <a:endParaRPr sz="1800">
              <a:solidFill>
                <a:schemeClr val="lt2"/>
              </a:solidFill>
            </a:endParaRPr>
          </a:p>
        </p:txBody>
      </p:sp>
      <p:pic>
        <p:nvPicPr>
          <p:cNvPr id="79" name="Google Shape;79;p15"/>
          <p:cNvPicPr preferRelativeResize="0"/>
          <p:nvPr/>
        </p:nvPicPr>
        <p:blipFill>
          <a:blip r:embed="rId4">
            <a:alphaModFix/>
          </a:blip>
          <a:stretch>
            <a:fillRect/>
          </a:stretch>
        </p:blipFill>
        <p:spPr>
          <a:xfrm>
            <a:off x="8001756" y="4670200"/>
            <a:ext cx="1094244" cy="401449"/>
          </a:xfrm>
          <a:prstGeom prst="rect">
            <a:avLst/>
          </a:prstGeom>
          <a:noFill/>
          <a:ln>
            <a:noFill/>
          </a:ln>
        </p:spPr>
      </p:pic>
      <p:sp>
        <p:nvSpPr>
          <p:cNvPr id="80" name="Google Shape;80;p15"/>
          <p:cNvSpPr txBox="1"/>
          <p:nvPr>
            <p:ph type="ctrTitle"/>
          </p:nvPr>
        </p:nvSpPr>
        <p:spPr>
          <a:xfrm>
            <a:off x="382018" y="179250"/>
            <a:ext cx="1666800" cy="773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b="1" sz="2750">
              <a:latin typeface="Merriweather"/>
              <a:ea typeface="Merriweather"/>
              <a:cs typeface="Merriweather"/>
              <a:sym typeface="Merriweather"/>
            </a:endParaRPr>
          </a:p>
          <a:p>
            <a:pPr indent="0" lvl="0" marL="0" rtl="0" algn="l">
              <a:spcBef>
                <a:spcPts val="0"/>
              </a:spcBef>
              <a:spcAft>
                <a:spcPts val="0"/>
              </a:spcAft>
              <a:buNone/>
            </a:pPr>
            <a:r>
              <a:t/>
            </a:r>
            <a:endParaRPr b="1">
              <a:solidFill>
                <a:schemeClr val="lt2"/>
              </a:solidFill>
            </a:endParaRPr>
          </a:p>
        </p:txBody>
      </p:sp>
      <p:sp>
        <p:nvSpPr>
          <p:cNvPr id="81" name="Google Shape;81;p15"/>
          <p:cNvSpPr txBox="1"/>
          <p:nvPr/>
        </p:nvSpPr>
        <p:spPr>
          <a:xfrm>
            <a:off x="466875" y="253775"/>
            <a:ext cx="7883400" cy="461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3000">
                <a:solidFill>
                  <a:schemeClr val="dk1"/>
                </a:solidFill>
                <a:latin typeface="Merriweather"/>
                <a:ea typeface="Merriweather"/>
                <a:cs typeface="Merriweather"/>
                <a:sym typeface="Merriweather"/>
              </a:rPr>
              <a:t>University Admissions Requirements</a:t>
            </a:r>
            <a:endParaRPr b="1" sz="3000">
              <a:solidFill>
                <a:schemeClr val="dk1"/>
              </a:solidFill>
              <a:latin typeface="Merriweather"/>
              <a:ea typeface="Merriweather"/>
              <a:cs typeface="Merriweather"/>
              <a:sym typeface="Merriweather"/>
            </a:endParaRPr>
          </a:p>
        </p:txBody>
      </p:sp>
      <p:cxnSp>
        <p:nvCxnSpPr>
          <p:cNvPr id="82" name="Google Shape;82;p15"/>
          <p:cNvCxnSpPr/>
          <p:nvPr/>
        </p:nvCxnSpPr>
        <p:spPr>
          <a:xfrm flipH="1" rot="10800000">
            <a:off x="466875" y="876147"/>
            <a:ext cx="8543100" cy="17700"/>
          </a:xfrm>
          <a:prstGeom prst="straightConnector1">
            <a:avLst/>
          </a:prstGeom>
          <a:noFill/>
          <a:ln cap="flat" cmpd="sng" w="28575">
            <a:solidFill>
              <a:schemeClr val="dk1"/>
            </a:solidFill>
            <a:prstDash val="solid"/>
            <a:round/>
            <a:headEnd len="med" w="med" type="none"/>
            <a:tailEnd len="med" w="med" type="none"/>
          </a:ln>
        </p:spPr>
      </p:cxn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86" name="Shape 86"/>
        <p:cNvGrpSpPr/>
        <p:nvPr/>
      </p:nvGrpSpPr>
      <p:grpSpPr>
        <a:xfrm>
          <a:off x="0" y="0"/>
          <a:ext cx="0" cy="0"/>
          <a:chOff x="0" y="0"/>
          <a:chExt cx="0" cy="0"/>
        </a:xfrm>
      </p:grpSpPr>
      <p:sp>
        <p:nvSpPr>
          <p:cNvPr id="87" name="Google Shape;87;p16"/>
          <p:cNvSpPr/>
          <p:nvPr/>
        </p:nvSpPr>
        <p:spPr>
          <a:xfrm>
            <a:off x="0" y="-61500"/>
            <a:ext cx="9144000" cy="5205000"/>
          </a:xfrm>
          <a:prstGeom prst="rect">
            <a:avLst/>
          </a:prstGeom>
          <a:solidFill>
            <a:srgbClr val="FFFFFF">
              <a:alpha val="76580"/>
            </a:srgbClr>
          </a:solidFill>
          <a:ln>
            <a:noFill/>
          </a:ln>
          <a:effectLst>
            <a:outerShdw blurRad="57150" rotWithShape="0" algn="bl" dir="5400000" dist="19050">
              <a:srgbClr val="FFF2CC">
                <a:alpha val="6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8" name="Google Shape;88;p16"/>
          <p:cNvSpPr txBox="1"/>
          <p:nvPr>
            <p:ph idx="1" type="subTitle"/>
          </p:nvPr>
        </p:nvSpPr>
        <p:spPr>
          <a:xfrm>
            <a:off x="466875" y="637625"/>
            <a:ext cx="8097600" cy="3663300"/>
          </a:xfrm>
          <a:prstGeom prst="rect">
            <a:avLst/>
          </a:prstGeom>
        </p:spPr>
        <p:txBody>
          <a:bodyPr anchorCtr="0" anchor="ctr" bIns="91425" lIns="91425" spcFirstLastPara="1" rIns="91425" wrap="square" tIns="91425">
            <a:normAutofit/>
          </a:bodyPr>
          <a:lstStyle/>
          <a:p>
            <a:pPr indent="0" lvl="0" marL="0" rtl="0" algn="l">
              <a:spcBef>
                <a:spcPts val="0"/>
              </a:spcBef>
              <a:spcAft>
                <a:spcPts val="0"/>
              </a:spcAft>
              <a:buNone/>
            </a:pPr>
            <a:r>
              <a:rPr lang="en" sz="1700">
                <a:solidFill>
                  <a:schemeClr val="lt2"/>
                </a:solidFill>
                <a:latin typeface="Merriweather"/>
                <a:ea typeface="Merriweather"/>
                <a:cs typeface="Merriweather"/>
                <a:sym typeface="Merriweather"/>
              </a:rPr>
              <a:t>Individual graduate departments may have additional admission standards and/or deadlines for their programs. Contact your academic department for more information. </a:t>
            </a:r>
            <a:endParaRPr sz="1700">
              <a:solidFill>
                <a:schemeClr val="lt2"/>
              </a:solidFill>
              <a:latin typeface="Merriweather"/>
              <a:ea typeface="Merriweather"/>
              <a:cs typeface="Merriweather"/>
              <a:sym typeface="Merriweather"/>
            </a:endParaRPr>
          </a:p>
          <a:p>
            <a:pPr indent="0" lvl="0" marL="0" rtl="0" algn="l">
              <a:spcBef>
                <a:spcPts val="0"/>
              </a:spcBef>
              <a:spcAft>
                <a:spcPts val="0"/>
              </a:spcAft>
              <a:buNone/>
            </a:pPr>
            <a:r>
              <a:t/>
            </a:r>
            <a:endParaRPr sz="1700">
              <a:solidFill>
                <a:schemeClr val="lt2"/>
              </a:solidFill>
              <a:latin typeface="Merriweather"/>
              <a:ea typeface="Merriweather"/>
              <a:cs typeface="Merriweather"/>
              <a:sym typeface="Merriweather"/>
            </a:endParaRPr>
          </a:p>
          <a:p>
            <a:pPr indent="0" lvl="0" marL="0" rtl="0" algn="l">
              <a:spcBef>
                <a:spcPts val="0"/>
              </a:spcBef>
              <a:spcAft>
                <a:spcPts val="0"/>
              </a:spcAft>
              <a:buNone/>
            </a:pPr>
            <a:r>
              <a:rPr lang="en" sz="1700">
                <a:solidFill>
                  <a:schemeClr val="lt2"/>
                </a:solidFill>
                <a:latin typeface="Merriweather"/>
                <a:ea typeface="Merriweather"/>
                <a:cs typeface="Merriweather"/>
                <a:sym typeface="Merriweather"/>
              </a:rPr>
              <a:t>Please visit the Colleges and Departments of your Graduate Program and/or contact the </a:t>
            </a:r>
            <a:r>
              <a:rPr lang="en" sz="1700" u="sng">
                <a:solidFill>
                  <a:schemeClr val="hlink"/>
                </a:solidFill>
                <a:latin typeface="Merriweather"/>
                <a:ea typeface="Merriweather"/>
                <a:cs typeface="Merriweather"/>
                <a:sym typeface="Merriweather"/>
                <a:hlinkClick r:id="rId4"/>
              </a:rPr>
              <a:t>Program Coordinator.</a:t>
            </a:r>
            <a:endParaRPr sz="1700">
              <a:solidFill>
                <a:schemeClr val="lt2"/>
              </a:solidFill>
              <a:latin typeface="Merriweather"/>
              <a:ea typeface="Merriweather"/>
              <a:cs typeface="Merriweather"/>
              <a:sym typeface="Merriweather"/>
            </a:endParaRPr>
          </a:p>
          <a:p>
            <a:pPr indent="0" lvl="0" marL="0" rtl="0" algn="l">
              <a:spcBef>
                <a:spcPts val="0"/>
              </a:spcBef>
              <a:spcAft>
                <a:spcPts val="0"/>
              </a:spcAft>
              <a:buNone/>
            </a:pPr>
            <a:r>
              <a:t/>
            </a:r>
            <a:endParaRPr sz="1700">
              <a:solidFill>
                <a:schemeClr val="lt2"/>
              </a:solidFill>
              <a:latin typeface="Merriweather"/>
              <a:ea typeface="Merriweather"/>
              <a:cs typeface="Merriweather"/>
              <a:sym typeface="Merriweather"/>
            </a:endParaRPr>
          </a:p>
          <a:p>
            <a:pPr indent="0" lvl="0" marL="0" rtl="0" algn="l">
              <a:spcBef>
                <a:spcPts val="0"/>
              </a:spcBef>
              <a:spcAft>
                <a:spcPts val="0"/>
              </a:spcAft>
              <a:buNone/>
            </a:pPr>
            <a:r>
              <a:rPr lang="en" sz="1700" u="sng">
                <a:solidFill>
                  <a:schemeClr val="hlink"/>
                </a:solidFill>
                <a:latin typeface="Merriweather"/>
                <a:ea typeface="Merriweather"/>
                <a:cs typeface="Merriweather"/>
                <a:sym typeface="Merriweather"/>
                <a:hlinkClick r:id="rId5"/>
              </a:rPr>
              <a:t>https://www.csueastbay.edu/graduate-studies/graduate-program-directory.html</a:t>
            </a:r>
            <a:r>
              <a:rPr lang="en" sz="1700">
                <a:solidFill>
                  <a:schemeClr val="lt2"/>
                </a:solidFill>
                <a:latin typeface="Merriweather"/>
                <a:ea typeface="Merriweather"/>
                <a:cs typeface="Merriweather"/>
                <a:sym typeface="Merriweather"/>
              </a:rPr>
              <a:t> </a:t>
            </a:r>
            <a:endParaRPr sz="1700">
              <a:solidFill>
                <a:schemeClr val="lt2"/>
              </a:solidFill>
              <a:latin typeface="Merriweather"/>
              <a:ea typeface="Merriweather"/>
              <a:cs typeface="Merriweather"/>
              <a:sym typeface="Merriweather"/>
            </a:endParaRPr>
          </a:p>
          <a:p>
            <a:pPr indent="0" lvl="0" marL="0" rtl="0" algn="l">
              <a:spcBef>
                <a:spcPts val="0"/>
              </a:spcBef>
              <a:spcAft>
                <a:spcPts val="0"/>
              </a:spcAft>
              <a:buNone/>
            </a:pPr>
            <a:r>
              <a:t/>
            </a:r>
            <a:endParaRPr sz="1800">
              <a:solidFill>
                <a:schemeClr val="lt2"/>
              </a:solidFill>
            </a:endParaRPr>
          </a:p>
        </p:txBody>
      </p:sp>
      <p:pic>
        <p:nvPicPr>
          <p:cNvPr id="89" name="Google Shape;89;p16"/>
          <p:cNvPicPr preferRelativeResize="0"/>
          <p:nvPr/>
        </p:nvPicPr>
        <p:blipFill>
          <a:blip r:embed="rId6">
            <a:alphaModFix/>
          </a:blip>
          <a:stretch>
            <a:fillRect/>
          </a:stretch>
        </p:blipFill>
        <p:spPr>
          <a:xfrm>
            <a:off x="8001756" y="4670200"/>
            <a:ext cx="1094244" cy="401449"/>
          </a:xfrm>
          <a:prstGeom prst="rect">
            <a:avLst/>
          </a:prstGeom>
          <a:noFill/>
          <a:ln>
            <a:noFill/>
          </a:ln>
        </p:spPr>
      </p:pic>
      <p:sp>
        <p:nvSpPr>
          <p:cNvPr id="90" name="Google Shape;90;p16"/>
          <p:cNvSpPr txBox="1"/>
          <p:nvPr>
            <p:ph type="ctrTitle"/>
          </p:nvPr>
        </p:nvSpPr>
        <p:spPr>
          <a:xfrm>
            <a:off x="382018" y="179250"/>
            <a:ext cx="1666800" cy="773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b="1" sz="2750">
              <a:latin typeface="Merriweather"/>
              <a:ea typeface="Merriweather"/>
              <a:cs typeface="Merriweather"/>
              <a:sym typeface="Merriweather"/>
            </a:endParaRPr>
          </a:p>
          <a:p>
            <a:pPr indent="0" lvl="0" marL="0" rtl="0" algn="l">
              <a:spcBef>
                <a:spcPts val="0"/>
              </a:spcBef>
              <a:spcAft>
                <a:spcPts val="0"/>
              </a:spcAft>
              <a:buNone/>
            </a:pPr>
            <a:r>
              <a:t/>
            </a:r>
            <a:endParaRPr b="1">
              <a:solidFill>
                <a:schemeClr val="lt2"/>
              </a:solidFill>
            </a:endParaRPr>
          </a:p>
        </p:txBody>
      </p:sp>
      <p:sp>
        <p:nvSpPr>
          <p:cNvPr id="91" name="Google Shape;91;p16"/>
          <p:cNvSpPr txBox="1"/>
          <p:nvPr/>
        </p:nvSpPr>
        <p:spPr>
          <a:xfrm>
            <a:off x="466875" y="253775"/>
            <a:ext cx="8543100" cy="461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3000">
                <a:solidFill>
                  <a:schemeClr val="dk1"/>
                </a:solidFill>
                <a:latin typeface="Merriweather"/>
                <a:ea typeface="Merriweather"/>
                <a:cs typeface="Merriweather"/>
                <a:sym typeface="Merriweather"/>
              </a:rPr>
              <a:t>Departmental</a:t>
            </a:r>
            <a:r>
              <a:rPr b="1" lang="en" sz="3000">
                <a:solidFill>
                  <a:schemeClr val="dk1"/>
                </a:solidFill>
                <a:latin typeface="Merriweather"/>
                <a:ea typeface="Merriweather"/>
                <a:cs typeface="Merriweather"/>
                <a:sym typeface="Merriweather"/>
              </a:rPr>
              <a:t> Admissions Requirements</a:t>
            </a:r>
            <a:endParaRPr b="1" sz="3000">
              <a:solidFill>
                <a:schemeClr val="dk1"/>
              </a:solidFill>
              <a:latin typeface="Merriweather"/>
              <a:ea typeface="Merriweather"/>
              <a:cs typeface="Merriweather"/>
              <a:sym typeface="Merriweather"/>
            </a:endParaRPr>
          </a:p>
        </p:txBody>
      </p:sp>
      <p:cxnSp>
        <p:nvCxnSpPr>
          <p:cNvPr id="92" name="Google Shape;92;p16"/>
          <p:cNvCxnSpPr/>
          <p:nvPr/>
        </p:nvCxnSpPr>
        <p:spPr>
          <a:xfrm flipH="1" rot="10800000">
            <a:off x="466875" y="876147"/>
            <a:ext cx="8543100" cy="17700"/>
          </a:xfrm>
          <a:prstGeom prst="straightConnector1">
            <a:avLst/>
          </a:prstGeom>
          <a:noFill/>
          <a:ln cap="flat" cmpd="sng" w="28575">
            <a:solidFill>
              <a:schemeClr val="dk1"/>
            </a:solidFill>
            <a:prstDash val="solid"/>
            <a:round/>
            <a:headEnd len="med" w="med" type="none"/>
            <a:tailEnd len="med" w="med" type="none"/>
          </a:ln>
        </p:spPr>
      </p:cxn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96" name="Shape 96"/>
        <p:cNvGrpSpPr/>
        <p:nvPr/>
      </p:nvGrpSpPr>
      <p:grpSpPr>
        <a:xfrm>
          <a:off x="0" y="0"/>
          <a:ext cx="0" cy="0"/>
          <a:chOff x="0" y="0"/>
          <a:chExt cx="0" cy="0"/>
        </a:xfrm>
      </p:grpSpPr>
      <p:sp>
        <p:nvSpPr>
          <p:cNvPr id="97" name="Google Shape;97;p17"/>
          <p:cNvSpPr/>
          <p:nvPr/>
        </p:nvSpPr>
        <p:spPr>
          <a:xfrm>
            <a:off x="-86250" y="0"/>
            <a:ext cx="9230400" cy="5255400"/>
          </a:xfrm>
          <a:prstGeom prst="rect">
            <a:avLst/>
          </a:prstGeom>
          <a:solidFill>
            <a:srgbClr val="FFFFFF">
              <a:alpha val="76580"/>
            </a:srgbClr>
          </a:solidFill>
          <a:ln>
            <a:noFill/>
          </a:ln>
          <a:effectLst>
            <a:outerShdw blurRad="57150" rotWithShape="0" algn="bl" dir="5400000" dist="19050">
              <a:srgbClr val="FFF2CC">
                <a:alpha val="6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98" name="Google Shape;98;p17"/>
          <p:cNvSpPr txBox="1"/>
          <p:nvPr>
            <p:ph idx="1" type="subTitle"/>
          </p:nvPr>
        </p:nvSpPr>
        <p:spPr>
          <a:xfrm>
            <a:off x="466875" y="979913"/>
            <a:ext cx="7924800" cy="3663300"/>
          </a:xfrm>
          <a:prstGeom prst="rect">
            <a:avLst/>
          </a:prstGeom>
        </p:spPr>
        <p:txBody>
          <a:bodyPr anchorCtr="0" anchor="ctr" bIns="91425" lIns="91425" spcFirstLastPara="1" rIns="91425" wrap="square" tIns="91425">
            <a:normAutofit fontScale="92500" lnSpcReduction="20000"/>
          </a:bodyPr>
          <a:lstStyle/>
          <a:p>
            <a:pPr indent="0" lvl="0" marL="0" rtl="0" algn="l">
              <a:spcBef>
                <a:spcPts val="0"/>
              </a:spcBef>
              <a:spcAft>
                <a:spcPts val="0"/>
              </a:spcAft>
              <a:buNone/>
            </a:pPr>
            <a:r>
              <a:rPr b="1" lang="en" sz="1800">
                <a:solidFill>
                  <a:schemeClr val="lt2"/>
                </a:solidFill>
                <a:latin typeface="Merriweather"/>
                <a:ea typeface="Merriweather"/>
                <a:cs typeface="Merriweather"/>
                <a:sym typeface="Merriweather"/>
              </a:rPr>
              <a:t>Spring Admission</a:t>
            </a:r>
            <a:endParaRPr b="1" sz="1800">
              <a:solidFill>
                <a:schemeClr val="lt2"/>
              </a:solidFill>
              <a:latin typeface="Merriweather"/>
              <a:ea typeface="Merriweather"/>
              <a:cs typeface="Merriweather"/>
              <a:sym typeface="Merriweather"/>
            </a:endParaRPr>
          </a:p>
          <a:p>
            <a:pPr indent="-334328" lvl="0" marL="457200" rtl="0" algn="l">
              <a:spcBef>
                <a:spcPts val="0"/>
              </a:spcBef>
              <a:spcAft>
                <a:spcPts val="0"/>
              </a:spcAft>
              <a:buClr>
                <a:schemeClr val="lt2"/>
              </a:buClr>
              <a:buSzPct val="100000"/>
              <a:buFont typeface="Merriweather"/>
              <a:buChar char="●"/>
            </a:pPr>
            <a:r>
              <a:rPr lang="en" sz="1800">
                <a:solidFill>
                  <a:schemeClr val="lt2"/>
                </a:solidFill>
                <a:latin typeface="Merriweather"/>
                <a:ea typeface="Merriweather"/>
                <a:cs typeface="Merriweather"/>
                <a:sym typeface="Merriweather"/>
              </a:rPr>
              <a:t>July</a:t>
            </a:r>
            <a:r>
              <a:rPr lang="en" sz="1800">
                <a:solidFill>
                  <a:schemeClr val="lt2"/>
                </a:solidFill>
                <a:latin typeface="Merriweather"/>
                <a:ea typeface="Merriweather"/>
                <a:cs typeface="Merriweather"/>
                <a:sym typeface="Merriweather"/>
              </a:rPr>
              <a:t> 1 – November 1 </a:t>
            </a:r>
            <a:endParaRPr sz="1800">
              <a:solidFill>
                <a:schemeClr val="lt2"/>
              </a:solidFill>
              <a:latin typeface="Merriweather"/>
              <a:ea typeface="Merriweather"/>
              <a:cs typeface="Merriweather"/>
              <a:sym typeface="Merriweather"/>
            </a:endParaRPr>
          </a:p>
          <a:p>
            <a:pPr indent="0" lvl="0" marL="457200" rtl="0" algn="l">
              <a:spcBef>
                <a:spcPts val="0"/>
              </a:spcBef>
              <a:spcAft>
                <a:spcPts val="0"/>
              </a:spcAft>
              <a:buNone/>
            </a:pPr>
            <a:r>
              <a:t/>
            </a:r>
            <a:endParaRPr sz="1800">
              <a:solidFill>
                <a:schemeClr val="lt2"/>
              </a:solidFill>
              <a:latin typeface="Merriweather"/>
              <a:ea typeface="Merriweather"/>
              <a:cs typeface="Merriweather"/>
              <a:sym typeface="Merriweather"/>
            </a:endParaRPr>
          </a:p>
          <a:p>
            <a:pPr indent="0" lvl="0" marL="0" rtl="0" algn="l">
              <a:spcBef>
                <a:spcPts val="0"/>
              </a:spcBef>
              <a:spcAft>
                <a:spcPts val="0"/>
              </a:spcAft>
              <a:buNone/>
            </a:pPr>
            <a:r>
              <a:rPr b="1" lang="en" sz="1800">
                <a:solidFill>
                  <a:schemeClr val="lt2"/>
                </a:solidFill>
                <a:latin typeface="Merriweather"/>
                <a:ea typeface="Merriweather"/>
                <a:cs typeface="Merriweather"/>
                <a:sym typeface="Merriweather"/>
              </a:rPr>
              <a:t>Fall Admission</a:t>
            </a:r>
            <a:endParaRPr b="1" sz="1800">
              <a:solidFill>
                <a:schemeClr val="lt2"/>
              </a:solidFill>
              <a:latin typeface="Merriweather"/>
              <a:ea typeface="Merriweather"/>
              <a:cs typeface="Merriweather"/>
              <a:sym typeface="Merriweather"/>
            </a:endParaRPr>
          </a:p>
          <a:p>
            <a:pPr indent="-334328" lvl="0" marL="457200" rtl="0" algn="l">
              <a:spcBef>
                <a:spcPts val="0"/>
              </a:spcBef>
              <a:spcAft>
                <a:spcPts val="0"/>
              </a:spcAft>
              <a:buClr>
                <a:schemeClr val="lt2"/>
              </a:buClr>
              <a:buSzPct val="100000"/>
              <a:buFont typeface="Merriweather"/>
              <a:buChar char="●"/>
            </a:pPr>
            <a:r>
              <a:rPr b="1" lang="en" sz="1800">
                <a:solidFill>
                  <a:schemeClr val="lt2"/>
                </a:solidFill>
                <a:latin typeface="Merriweather"/>
                <a:ea typeface="Merriweather"/>
                <a:cs typeface="Merriweather"/>
                <a:sym typeface="Merriweather"/>
              </a:rPr>
              <a:t>Preview</a:t>
            </a:r>
            <a:r>
              <a:rPr lang="en" sz="1800">
                <a:solidFill>
                  <a:schemeClr val="lt2"/>
                </a:solidFill>
                <a:latin typeface="Merriweather"/>
                <a:ea typeface="Merriweather"/>
                <a:cs typeface="Merriweather"/>
                <a:sym typeface="Merriweather"/>
              </a:rPr>
              <a:t>  August</a:t>
            </a:r>
            <a:r>
              <a:rPr lang="en" sz="1800">
                <a:solidFill>
                  <a:schemeClr val="lt2"/>
                </a:solidFill>
                <a:latin typeface="Merriweather"/>
                <a:ea typeface="Merriweather"/>
                <a:cs typeface="Merriweather"/>
                <a:sym typeface="Merriweather"/>
              </a:rPr>
              <a:t> 1 </a:t>
            </a:r>
            <a:br>
              <a:rPr lang="en" sz="1800">
                <a:solidFill>
                  <a:schemeClr val="lt2"/>
                </a:solidFill>
                <a:latin typeface="Merriweather"/>
                <a:ea typeface="Merriweather"/>
                <a:cs typeface="Merriweather"/>
                <a:sym typeface="Merriweather"/>
              </a:rPr>
            </a:br>
            <a:r>
              <a:rPr b="1" lang="en" sz="1800">
                <a:solidFill>
                  <a:schemeClr val="lt2"/>
                </a:solidFill>
                <a:latin typeface="Merriweather"/>
                <a:ea typeface="Merriweather"/>
                <a:cs typeface="Merriweather"/>
                <a:sym typeface="Merriweather"/>
              </a:rPr>
              <a:t>Submit</a:t>
            </a:r>
            <a:r>
              <a:rPr lang="en" sz="1800">
                <a:solidFill>
                  <a:schemeClr val="lt2"/>
                </a:solidFill>
                <a:latin typeface="Merriweather"/>
                <a:ea typeface="Merriweather"/>
                <a:cs typeface="Merriweather"/>
                <a:sym typeface="Merriweather"/>
              </a:rPr>
              <a:t> October 1 – June 1 </a:t>
            </a:r>
            <a:endParaRPr sz="1800">
              <a:solidFill>
                <a:schemeClr val="lt2"/>
              </a:solidFill>
              <a:latin typeface="Merriweather"/>
              <a:ea typeface="Merriweather"/>
              <a:cs typeface="Merriweather"/>
              <a:sym typeface="Merriweather"/>
            </a:endParaRPr>
          </a:p>
          <a:p>
            <a:pPr indent="0" lvl="0" marL="457200" rtl="0" algn="l">
              <a:spcBef>
                <a:spcPts val="0"/>
              </a:spcBef>
              <a:spcAft>
                <a:spcPts val="0"/>
              </a:spcAft>
              <a:buNone/>
            </a:pPr>
            <a:r>
              <a:t/>
            </a:r>
            <a:endParaRPr sz="1800">
              <a:solidFill>
                <a:schemeClr val="lt2"/>
              </a:solidFill>
              <a:latin typeface="Merriweather"/>
              <a:ea typeface="Merriweather"/>
              <a:cs typeface="Merriweather"/>
              <a:sym typeface="Merriweather"/>
            </a:endParaRPr>
          </a:p>
          <a:p>
            <a:pPr indent="0" lvl="0" marL="0" rtl="0" algn="l">
              <a:spcBef>
                <a:spcPts val="0"/>
              </a:spcBef>
              <a:spcAft>
                <a:spcPts val="0"/>
              </a:spcAft>
              <a:buNone/>
            </a:pPr>
            <a:r>
              <a:rPr b="1" lang="en" sz="1800">
                <a:solidFill>
                  <a:schemeClr val="lt2"/>
                </a:solidFill>
                <a:latin typeface="Merriweather"/>
                <a:ea typeface="Merriweather"/>
                <a:cs typeface="Merriweather"/>
                <a:sym typeface="Merriweather"/>
              </a:rPr>
              <a:t>Summer Admission</a:t>
            </a:r>
            <a:endParaRPr b="1" sz="1800">
              <a:solidFill>
                <a:schemeClr val="lt2"/>
              </a:solidFill>
              <a:latin typeface="Merriweather"/>
              <a:ea typeface="Merriweather"/>
              <a:cs typeface="Merriweather"/>
              <a:sym typeface="Merriweather"/>
            </a:endParaRPr>
          </a:p>
          <a:p>
            <a:pPr indent="-334328" lvl="0" marL="457200" rtl="0" algn="l">
              <a:spcBef>
                <a:spcPts val="0"/>
              </a:spcBef>
              <a:spcAft>
                <a:spcPts val="0"/>
              </a:spcAft>
              <a:buClr>
                <a:schemeClr val="lt2"/>
              </a:buClr>
              <a:buSzPct val="100000"/>
              <a:buFont typeface="Merriweather"/>
              <a:buChar char="●"/>
            </a:pPr>
            <a:r>
              <a:rPr lang="en" sz="1800">
                <a:solidFill>
                  <a:schemeClr val="lt2"/>
                </a:solidFill>
                <a:latin typeface="Merriweather"/>
                <a:ea typeface="Merriweather"/>
                <a:cs typeface="Merriweather"/>
                <a:sym typeface="Merriweather"/>
              </a:rPr>
              <a:t>December</a:t>
            </a:r>
            <a:r>
              <a:rPr lang="en" sz="1800">
                <a:solidFill>
                  <a:schemeClr val="lt2"/>
                </a:solidFill>
                <a:latin typeface="Merriweather"/>
                <a:ea typeface="Merriweather"/>
                <a:cs typeface="Merriweather"/>
                <a:sym typeface="Merriweather"/>
              </a:rPr>
              <a:t> 1 – March 15</a:t>
            </a:r>
            <a:endParaRPr sz="1800">
              <a:solidFill>
                <a:schemeClr val="lt2"/>
              </a:solidFill>
              <a:latin typeface="Merriweather"/>
              <a:ea typeface="Merriweather"/>
              <a:cs typeface="Merriweather"/>
              <a:sym typeface="Merriweather"/>
            </a:endParaRPr>
          </a:p>
          <a:p>
            <a:pPr indent="0" lvl="0" marL="0" rtl="0" algn="l">
              <a:spcBef>
                <a:spcPts val="0"/>
              </a:spcBef>
              <a:spcAft>
                <a:spcPts val="0"/>
              </a:spcAft>
              <a:buNone/>
            </a:pPr>
            <a:r>
              <a:t/>
            </a:r>
            <a:endParaRPr sz="1800">
              <a:solidFill>
                <a:schemeClr val="lt2"/>
              </a:solidFill>
            </a:endParaRPr>
          </a:p>
          <a:p>
            <a:pPr indent="0" lvl="0" marL="0" rtl="0" algn="l">
              <a:spcBef>
                <a:spcPts val="0"/>
              </a:spcBef>
              <a:spcAft>
                <a:spcPts val="0"/>
              </a:spcAft>
              <a:buNone/>
            </a:pPr>
            <a:r>
              <a:rPr lang="en" sz="1800">
                <a:solidFill>
                  <a:schemeClr val="lt2"/>
                </a:solidFill>
                <a:latin typeface="Merriweather"/>
                <a:ea typeface="Merriweather"/>
                <a:cs typeface="Merriweather"/>
                <a:sym typeface="Merriweather"/>
              </a:rPr>
              <a:t>Please visit our </a:t>
            </a:r>
            <a:r>
              <a:rPr lang="en" sz="1800" u="sng">
                <a:solidFill>
                  <a:schemeClr val="hlink"/>
                </a:solidFill>
                <a:latin typeface="Merriweather"/>
                <a:ea typeface="Merriweather"/>
                <a:cs typeface="Merriweather"/>
                <a:sym typeface="Merriweather"/>
                <a:hlinkClick r:id="rId4"/>
              </a:rPr>
              <a:t>Application and Document Deadlines</a:t>
            </a:r>
            <a:r>
              <a:rPr lang="en" sz="1800">
                <a:solidFill>
                  <a:schemeClr val="lt2"/>
                </a:solidFill>
                <a:latin typeface="Merriweather"/>
                <a:ea typeface="Merriweather"/>
                <a:cs typeface="Merriweather"/>
                <a:sym typeface="Merriweather"/>
              </a:rPr>
              <a:t> page for the most up to date information.</a:t>
            </a:r>
            <a:endParaRPr sz="1800">
              <a:solidFill>
                <a:schemeClr val="lt2"/>
              </a:solidFill>
              <a:latin typeface="Merriweather"/>
              <a:ea typeface="Merriweather"/>
              <a:cs typeface="Merriweather"/>
              <a:sym typeface="Merriweather"/>
            </a:endParaRPr>
          </a:p>
          <a:p>
            <a:pPr indent="0" lvl="0" marL="0" rtl="0" algn="l">
              <a:spcBef>
                <a:spcPts val="0"/>
              </a:spcBef>
              <a:spcAft>
                <a:spcPts val="0"/>
              </a:spcAft>
              <a:buNone/>
            </a:pPr>
            <a:r>
              <a:t/>
            </a:r>
            <a:endParaRPr sz="1800">
              <a:solidFill>
                <a:schemeClr val="lt2"/>
              </a:solidFill>
              <a:latin typeface="Merriweather"/>
              <a:ea typeface="Merriweather"/>
              <a:cs typeface="Merriweather"/>
              <a:sym typeface="Merriweather"/>
            </a:endParaRPr>
          </a:p>
          <a:p>
            <a:pPr indent="0" lvl="0" marL="0" rtl="0" algn="l">
              <a:spcBef>
                <a:spcPts val="0"/>
              </a:spcBef>
              <a:spcAft>
                <a:spcPts val="0"/>
              </a:spcAft>
              <a:buNone/>
            </a:pPr>
            <a:r>
              <a:rPr i="1" lang="en" sz="1800">
                <a:solidFill>
                  <a:schemeClr val="lt2"/>
                </a:solidFill>
                <a:latin typeface="Merriweather"/>
                <a:ea typeface="Merriweather"/>
                <a:cs typeface="Merriweather"/>
                <a:sym typeface="Merriweather"/>
              </a:rPr>
              <a:t>*Reminder, some programs will have earlier application cycles and departmental deadlines. Please reach out to the individual academic department for details.</a:t>
            </a:r>
            <a:endParaRPr i="1" sz="1800">
              <a:solidFill>
                <a:schemeClr val="lt2"/>
              </a:solidFill>
              <a:latin typeface="Merriweather"/>
              <a:ea typeface="Merriweather"/>
              <a:cs typeface="Merriweather"/>
              <a:sym typeface="Merriweather"/>
            </a:endParaRPr>
          </a:p>
          <a:p>
            <a:pPr indent="0" lvl="0" marL="0" rtl="0" algn="l">
              <a:spcBef>
                <a:spcPts val="0"/>
              </a:spcBef>
              <a:spcAft>
                <a:spcPts val="0"/>
              </a:spcAft>
              <a:buNone/>
            </a:pPr>
            <a:r>
              <a:t/>
            </a:r>
            <a:endParaRPr sz="1800">
              <a:solidFill>
                <a:schemeClr val="lt2"/>
              </a:solidFill>
            </a:endParaRPr>
          </a:p>
        </p:txBody>
      </p:sp>
      <p:pic>
        <p:nvPicPr>
          <p:cNvPr id="99" name="Google Shape;99;p17"/>
          <p:cNvPicPr preferRelativeResize="0"/>
          <p:nvPr/>
        </p:nvPicPr>
        <p:blipFill>
          <a:blip r:embed="rId5">
            <a:alphaModFix/>
          </a:blip>
          <a:stretch>
            <a:fillRect/>
          </a:stretch>
        </p:blipFill>
        <p:spPr>
          <a:xfrm>
            <a:off x="8001756" y="4670200"/>
            <a:ext cx="1094244" cy="401449"/>
          </a:xfrm>
          <a:prstGeom prst="rect">
            <a:avLst/>
          </a:prstGeom>
          <a:noFill/>
          <a:ln>
            <a:noFill/>
          </a:ln>
        </p:spPr>
      </p:pic>
      <p:sp>
        <p:nvSpPr>
          <p:cNvPr id="100" name="Google Shape;100;p17"/>
          <p:cNvSpPr txBox="1"/>
          <p:nvPr>
            <p:ph type="ctrTitle"/>
          </p:nvPr>
        </p:nvSpPr>
        <p:spPr>
          <a:xfrm>
            <a:off x="382018" y="179250"/>
            <a:ext cx="1666800" cy="773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b="1" sz="2750">
              <a:latin typeface="Merriweather"/>
              <a:ea typeface="Merriweather"/>
              <a:cs typeface="Merriweather"/>
              <a:sym typeface="Merriweather"/>
            </a:endParaRPr>
          </a:p>
          <a:p>
            <a:pPr indent="0" lvl="0" marL="0" rtl="0" algn="l">
              <a:spcBef>
                <a:spcPts val="0"/>
              </a:spcBef>
              <a:spcAft>
                <a:spcPts val="0"/>
              </a:spcAft>
              <a:buNone/>
            </a:pPr>
            <a:r>
              <a:t/>
            </a:r>
            <a:endParaRPr b="1">
              <a:solidFill>
                <a:schemeClr val="lt2"/>
              </a:solidFill>
            </a:endParaRPr>
          </a:p>
        </p:txBody>
      </p:sp>
      <p:sp>
        <p:nvSpPr>
          <p:cNvPr id="101" name="Google Shape;101;p17"/>
          <p:cNvSpPr txBox="1"/>
          <p:nvPr/>
        </p:nvSpPr>
        <p:spPr>
          <a:xfrm>
            <a:off x="466875" y="253775"/>
            <a:ext cx="3924600" cy="461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3000">
                <a:solidFill>
                  <a:schemeClr val="dk1"/>
                </a:solidFill>
                <a:latin typeface="Merriweather"/>
                <a:ea typeface="Merriweather"/>
                <a:cs typeface="Merriweather"/>
                <a:sym typeface="Merriweather"/>
              </a:rPr>
              <a:t>When to Apply</a:t>
            </a:r>
            <a:endParaRPr b="1" sz="3000">
              <a:solidFill>
                <a:schemeClr val="dk1"/>
              </a:solidFill>
              <a:latin typeface="Merriweather"/>
              <a:ea typeface="Merriweather"/>
              <a:cs typeface="Merriweather"/>
              <a:sym typeface="Merriweather"/>
            </a:endParaRPr>
          </a:p>
        </p:txBody>
      </p:sp>
      <p:cxnSp>
        <p:nvCxnSpPr>
          <p:cNvPr id="102" name="Google Shape;102;p17"/>
          <p:cNvCxnSpPr/>
          <p:nvPr/>
        </p:nvCxnSpPr>
        <p:spPr>
          <a:xfrm flipH="1" rot="10800000">
            <a:off x="466875" y="876147"/>
            <a:ext cx="8543100" cy="17700"/>
          </a:xfrm>
          <a:prstGeom prst="straightConnector1">
            <a:avLst/>
          </a:prstGeom>
          <a:noFill/>
          <a:ln cap="flat" cmpd="sng" w="28575">
            <a:solidFill>
              <a:schemeClr val="dk1"/>
            </a:solidFill>
            <a:prstDash val="solid"/>
            <a:round/>
            <a:headEnd len="med" w="med" type="none"/>
            <a:tailEnd len="med" w="med" type="none"/>
          </a:ln>
        </p:spPr>
      </p:cxn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06" name="Shape 106"/>
        <p:cNvGrpSpPr/>
        <p:nvPr/>
      </p:nvGrpSpPr>
      <p:grpSpPr>
        <a:xfrm>
          <a:off x="0" y="0"/>
          <a:ext cx="0" cy="0"/>
          <a:chOff x="0" y="0"/>
          <a:chExt cx="0" cy="0"/>
        </a:xfrm>
      </p:grpSpPr>
      <p:sp>
        <p:nvSpPr>
          <p:cNvPr id="107" name="Google Shape;107;p18"/>
          <p:cNvSpPr/>
          <p:nvPr/>
        </p:nvSpPr>
        <p:spPr>
          <a:xfrm>
            <a:off x="0" y="0"/>
            <a:ext cx="9144000" cy="5143500"/>
          </a:xfrm>
          <a:prstGeom prst="rect">
            <a:avLst/>
          </a:prstGeom>
          <a:solidFill>
            <a:srgbClr val="FFFFFF">
              <a:alpha val="76580"/>
            </a:srgbClr>
          </a:solidFill>
          <a:ln>
            <a:noFill/>
          </a:ln>
          <a:effectLst>
            <a:outerShdw blurRad="57150" rotWithShape="0" algn="bl" dir="5400000" dist="19050">
              <a:srgbClr val="FFF2CC">
                <a:alpha val="6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endParaRPr>
          </a:p>
        </p:txBody>
      </p:sp>
      <p:sp>
        <p:nvSpPr>
          <p:cNvPr id="108" name="Google Shape;108;p18"/>
          <p:cNvSpPr txBox="1"/>
          <p:nvPr>
            <p:ph idx="1" type="subTitle"/>
          </p:nvPr>
        </p:nvSpPr>
        <p:spPr>
          <a:xfrm>
            <a:off x="515450" y="979925"/>
            <a:ext cx="7820400" cy="3663300"/>
          </a:xfrm>
          <a:prstGeom prst="rect">
            <a:avLst/>
          </a:prstGeom>
        </p:spPr>
        <p:txBody>
          <a:bodyPr anchorCtr="0" anchor="ctr" bIns="91425" lIns="91425" spcFirstLastPara="1" rIns="91425" wrap="square" tIns="91425">
            <a:normAutofit/>
          </a:bodyPr>
          <a:lstStyle/>
          <a:p>
            <a:pPr indent="0" lvl="0" marL="0" rtl="0" algn="l">
              <a:spcBef>
                <a:spcPts val="0"/>
              </a:spcBef>
              <a:spcAft>
                <a:spcPts val="0"/>
              </a:spcAft>
              <a:buNone/>
            </a:pPr>
            <a:r>
              <a:rPr lang="en" sz="1700">
                <a:solidFill>
                  <a:schemeClr val="lt2"/>
                </a:solidFill>
                <a:latin typeface="Merriweather"/>
                <a:ea typeface="Merriweather"/>
                <a:cs typeface="Merriweather"/>
                <a:sym typeface="Merriweather"/>
              </a:rPr>
              <a:t>What You Need On Hand:</a:t>
            </a:r>
            <a:endParaRPr sz="1700">
              <a:solidFill>
                <a:schemeClr val="lt2"/>
              </a:solidFill>
              <a:latin typeface="Merriweather"/>
              <a:ea typeface="Merriweather"/>
              <a:cs typeface="Merriweather"/>
              <a:sym typeface="Merriweather"/>
            </a:endParaRPr>
          </a:p>
          <a:p>
            <a:pPr indent="0" lvl="0" marL="0" rtl="0" algn="l">
              <a:spcBef>
                <a:spcPts val="0"/>
              </a:spcBef>
              <a:spcAft>
                <a:spcPts val="0"/>
              </a:spcAft>
              <a:buNone/>
            </a:pPr>
            <a:r>
              <a:t/>
            </a:r>
            <a:endParaRPr sz="1700">
              <a:solidFill>
                <a:schemeClr val="lt2"/>
              </a:solidFill>
              <a:latin typeface="Merriweather"/>
              <a:ea typeface="Merriweather"/>
              <a:cs typeface="Merriweather"/>
              <a:sym typeface="Merriweather"/>
            </a:endParaRPr>
          </a:p>
          <a:p>
            <a:pPr indent="-336550" lvl="0" marL="457200" rtl="0" algn="l">
              <a:lnSpc>
                <a:spcPct val="115000"/>
              </a:lnSpc>
              <a:spcBef>
                <a:spcPts val="0"/>
              </a:spcBef>
              <a:spcAft>
                <a:spcPts val="0"/>
              </a:spcAft>
              <a:buClr>
                <a:schemeClr val="lt2"/>
              </a:buClr>
              <a:buSzPts val="1700"/>
              <a:buFont typeface="Merriweather"/>
              <a:buChar char="●"/>
            </a:pPr>
            <a:r>
              <a:rPr lang="en" sz="1700">
                <a:solidFill>
                  <a:schemeClr val="lt2"/>
                </a:solidFill>
                <a:latin typeface="Merriweather"/>
                <a:ea typeface="Merriweather"/>
                <a:cs typeface="Merriweather"/>
                <a:sym typeface="Merriweather"/>
              </a:rPr>
              <a:t>A</a:t>
            </a:r>
            <a:r>
              <a:rPr lang="en" sz="1700">
                <a:solidFill>
                  <a:schemeClr val="lt2"/>
                </a:solidFill>
                <a:latin typeface="Merriweather"/>
                <a:ea typeface="Merriweather"/>
                <a:cs typeface="Merriweather"/>
                <a:sym typeface="Merriweather"/>
              </a:rPr>
              <a:t> list of all the institutions attended prior to and after your B.A. or B.S. degree with dates of attendance</a:t>
            </a:r>
            <a:endParaRPr sz="1700">
              <a:solidFill>
                <a:schemeClr val="lt2"/>
              </a:solidFill>
              <a:latin typeface="Merriweather"/>
              <a:ea typeface="Merriweather"/>
              <a:cs typeface="Merriweather"/>
              <a:sym typeface="Merriweather"/>
            </a:endParaRPr>
          </a:p>
          <a:p>
            <a:pPr indent="-336550" lvl="0" marL="457200" rtl="0" algn="l">
              <a:lnSpc>
                <a:spcPct val="115000"/>
              </a:lnSpc>
              <a:spcBef>
                <a:spcPts val="0"/>
              </a:spcBef>
              <a:spcAft>
                <a:spcPts val="0"/>
              </a:spcAft>
              <a:buClr>
                <a:schemeClr val="lt2"/>
              </a:buClr>
              <a:buSzPts val="1700"/>
              <a:buFont typeface="Merriweather"/>
              <a:buChar char="●"/>
            </a:pPr>
            <a:r>
              <a:rPr lang="en" sz="1700">
                <a:solidFill>
                  <a:schemeClr val="lt2"/>
                </a:solidFill>
                <a:latin typeface="Merriweather"/>
                <a:ea typeface="Merriweather"/>
                <a:cs typeface="Merriweather"/>
                <a:sym typeface="Merriweather"/>
              </a:rPr>
              <a:t>Social Security number, if you have one. </a:t>
            </a:r>
            <a:endParaRPr sz="1700">
              <a:solidFill>
                <a:schemeClr val="lt2"/>
              </a:solidFill>
              <a:latin typeface="Merriweather"/>
              <a:ea typeface="Merriweather"/>
              <a:cs typeface="Merriweather"/>
              <a:sym typeface="Merriweather"/>
            </a:endParaRPr>
          </a:p>
          <a:p>
            <a:pPr indent="-336550" lvl="0" marL="457200" rtl="0" algn="l">
              <a:lnSpc>
                <a:spcPct val="115000"/>
              </a:lnSpc>
              <a:spcBef>
                <a:spcPts val="0"/>
              </a:spcBef>
              <a:spcAft>
                <a:spcPts val="0"/>
              </a:spcAft>
              <a:buClr>
                <a:schemeClr val="lt2"/>
              </a:buClr>
              <a:buSzPts val="1700"/>
              <a:buFont typeface="Merriweather"/>
              <a:buChar char="●"/>
            </a:pPr>
            <a:r>
              <a:rPr lang="en" sz="1700">
                <a:solidFill>
                  <a:schemeClr val="lt2"/>
                </a:solidFill>
                <a:latin typeface="Merriweather"/>
                <a:ea typeface="Merriweather"/>
                <a:cs typeface="Merriweather"/>
                <a:sym typeface="Merriweather"/>
              </a:rPr>
              <a:t>Your citizenship status </a:t>
            </a:r>
            <a:endParaRPr sz="1700">
              <a:solidFill>
                <a:schemeClr val="lt2"/>
              </a:solidFill>
              <a:latin typeface="Merriweather"/>
              <a:ea typeface="Merriweather"/>
              <a:cs typeface="Merriweather"/>
              <a:sym typeface="Merriweather"/>
            </a:endParaRPr>
          </a:p>
          <a:p>
            <a:pPr indent="-336550" lvl="0" marL="457200" rtl="0" algn="l">
              <a:lnSpc>
                <a:spcPct val="115000"/>
              </a:lnSpc>
              <a:spcBef>
                <a:spcPts val="0"/>
              </a:spcBef>
              <a:spcAft>
                <a:spcPts val="0"/>
              </a:spcAft>
              <a:buClr>
                <a:schemeClr val="lt2"/>
              </a:buClr>
              <a:buSzPts val="1700"/>
              <a:buFont typeface="Merriweather"/>
              <a:buChar char="●"/>
            </a:pPr>
            <a:r>
              <a:rPr lang="en" sz="1700">
                <a:solidFill>
                  <a:schemeClr val="lt2"/>
                </a:solidFill>
                <a:latin typeface="Merriweather"/>
                <a:ea typeface="Merriweather"/>
                <a:cs typeface="Merriweather"/>
                <a:sym typeface="Merriweather"/>
              </a:rPr>
              <a:t>A method of payment You can pay the application fee by credit card. </a:t>
            </a:r>
            <a:endParaRPr sz="1700">
              <a:solidFill>
                <a:schemeClr val="lt2"/>
              </a:solidFill>
              <a:latin typeface="Merriweather"/>
              <a:ea typeface="Merriweather"/>
              <a:cs typeface="Merriweather"/>
              <a:sym typeface="Merriweather"/>
            </a:endParaRPr>
          </a:p>
          <a:p>
            <a:pPr indent="-336550" lvl="1" marL="914400" rtl="0" algn="l">
              <a:lnSpc>
                <a:spcPct val="115000"/>
              </a:lnSpc>
              <a:spcBef>
                <a:spcPts val="0"/>
              </a:spcBef>
              <a:spcAft>
                <a:spcPts val="0"/>
              </a:spcAft>
              <a:buSzPts val="1700"/>
              <a:buFont typeface="Merriweather"/>
              <a:buChar char="○"/>
            </a:pPr>
            <a:r>
              <a:rPr b="1" lang="en" sz="1700">
                <a:solidFill>
                  <a:schemeClr val="dk1"/>
                </a:solidFill>
                <a:latin typeface="Merriweather"/>
                <a:ea typeface="Merriweather"/>
                <a:cs typeface="Merriweather"/>
                <a:sym typeface="Merriweather"/>
              </a:rPr>
              <a:t>Note</a:t>
            </a:r>
            <a:r>
              <a:rPr b="1" lang="en" sz="1700">
                <a:solidFill>
                  <a:schemeClr val="dk1"/>
                </a:solidFill>
                <a:latin typeface="Merriweather"/>
                <a:ea typeface="Merriweather"/>
                <a:cs typeface="Merriweather"/>
                <a:sym typeface="Merriweather"/>
              </a:rPr>
              <a:t>:</a:t>
            </a:r>
            <a:r>
              <a:rPr lang="en" sz="1700">
                <a:solidFill>
                  <a:schemeClr val="lt2"/>
                </a:solidFill>
                <a:latin typeface="Merriweather"/>
                <a:ea typeface="Merriweather"/>
                <a:cs typeface="Merriweather"/>
                <a:sym typeface="Merriweather"/>
              </a:rPr>
              <a:t> there are no application fee waivers for graduate students</a:t>
            </a:r>
            <a:endParaRPr sz="1700">
              <a:solidFill>
                <a:schemeClr val="lt2"/>
              </a:solidFill>
              <a:latin typeface="Merriweather"/>
              <a:ea typeface="Merriweather"/>
              <a:cs typeface="Merriweather"/>
              <a:sym typeface="Merriweather"/>
            </a:endParaRPr>
          </a:p>
          <a:p>
            <a:pPr indent="-336550" lvl="0" marL="457200" rtl="0" algn="l">
              <a:lnSpc>
                <a:spcPct val="115000"/>
              </a:lnSpc>
              <a:spcBef>
                <a:spcPts val="0"/>
              </a:spcBef>
              <a:spcAft>
                <a:spcPts val="0"/>
              </a:spcAft>
              <a:buClr>
                <a:schemeClr val="lt2"/>
              </a:buClr>
              <a:buSzPts val="1700"/>
              <a:buFont typeface="Merriweather"/>
              <a:buChar char="●"/>
            </a:pPr>
            <a:r>
              <a:rPr lang="en" sz="1700">
                <a:solidFill>
                  <a:schemeClr val="lt2"/>
                </a:solidFill>
                <a:latin typeface="Merriweather"/>
                <a:ea typeface="Merriweather"/>
                <a:cs typeface="Merriweather"/>
                <a:sym typeface="Merriweather"/>
              </a:rPr>
              <a:t>Annual income: Your parents’ if you are a dependent; your income if you are independent</a:t>
            </a:r>
            <a:endParaRPr sz="1700">
              <a:solidFill>
                <a:schemeClr val="lt2"/>
              </a:solidFill>
              <a:latin typeface="Merriweather"/>
              <a:ea typeface="Merriweather"/>
              <a:cs typeface="Merriweather"/>
              <a:sym typeface="Merriweather"/>
            </a:endParaRPr>
          </a:p>
        </p:txBody>
      </p:sp>
      <p:pic>
        <p:nvPicPr>
          <p:cNvPr id="109" name="Google Shape;109;p18"/>
          <p:cNvPicPr preferRelativeResize="0"/>
          <p:nvPr/>
        </p:nvPicPr>
        <p:blipFill>
          <a:blip r:embed="rId4">
            <a:alphaModFix/>
          </a:blip>
          <a:stretch>
            <a:fillRect/>
          </a:stretch>
        </p:blipFill>
        <p:spPr>
          <a:xfrm>
            <a:off x="8001756" y="4670200"/>
            <a:ext cx="1094244" cy="401449"/>
          </a:xfrm>
          <a:prstGeom prst="rect">
            <a:avLst/>
          </a:prstGeom>
          <a:noFill/>
          <a:ln>
            <a:noFill/>
          </a:ln>
        </p:spPr>
      </p:pic>
      <p:sp>
        <p:nvSpPr>
          <p:cNvPr id="110" name="Google Shape;110;p18"/>
          <p:cNvSpPr txBox="1"/>
          <p:nvPr>
            <p:ph type="ctrTitle"/>
          </p:nvPr>
        </p:nvSpPr>
        <p:spPr>
          <a:xfrm>
            <a:off x="382018" y="179250"/>
            <a:ext cx="1666800" cy="773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b="1" sz="2750">
              <a:latin typeface="Merriweather"/>
              <a:ea typeface="Merriweather"/>
              <a:cs typeface="Merriweather"/>
              <a:sym typeface="Merriweather"/>
            </a:endParaRPr>
          </a:p>
          <a:p>
            <a:pPr indent="0" lvl="0" marL="0" rtl="0" algn="l">
              <a:spcBef>
                <a:spcPts val="0"/>
              </a:spcBef>
              <a:spcAft>
                <a:spcPts val="0"/>
              </a:spcAft>
              <a:buNone/>
            </a:pPr>
            <a:r>
              <a:t/>
            </a:r>
            <a:endParaRPr b="1">
              <a:solidFill>
                <a:schemeClr val="lt2"/>
              </a:solidFill>
            </a:endParaRPr>
          </a:p>
        </p:txBody>
      </p:sp>
      <p:sp>
        <p:nvSpPr>
          <p:cNvPr id="111" name="Google Shape;111;p18"/>
          <p:cNvSpPr txBox="1"/>
          <p:nvPr/>
        </p:nvSpPr>
        <p:spPr>
          <a:xfrm>
            <a:off x="466875" y="253775"/>
            <a:ext cx="4105200" cy="461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3000">
                <a:solidFill>
                  <a:schemeClr val="dk1"/>
                </a:solidFill>
                <a:latin typeface="Merriweather"/>
                <a:ea typeface="Merriweather"/>
                <a:cs typeface="Merriweather"/>
                <a:sym typeface="Merriweather"/>
              </a:rPr>
              <a:t>How to Apply</a:t>
            </a:r>
            <a:endParaRPr b="1" sz="3000">
              <a:solidFill>
                <a:schemeClr val="dk1"/>
              </a:solidFill>
              <a:latin typeface="Merriweather"/>
              <a:ea typeface="Merriweather"/>
              <a:cs typeface="Merriweather"/>
              <a:sym typeface="Merriweather"/>
            </a:endParaRPr>
          </a:p>
        </p:txBody>
      </p:sp>
      <p:cxnSp>
        <p:nvCxnSpPr>
          <p:cNvPr id="112" name="Google Shape;112;p18"/>
          <p:cNvCxnSpPr/>
          <p:nvPr/>
        </p:nvCxnSpPr>
        <p:spPr>
          <a:xfrm flipH="1" rot="10800000">
            <a:off x="466875" y="876147"/>
            <a:ext cx="8543100" cy="17700"/>
          </a:xfrm>
          <a:prstGeom prst="straightConnector1">
            <a:avLst/>
          </a:prstGeom>
          <a:noFill/>
          <a:ln cap="flat" cmpd="sng" w="28575">
            <a:solidFill>
              <a:schemeClr val="dk1"/>
            </a:solidFill>
            <a:prstDash val="solid"/>
            <a:round/>
            <a:headEnd len="med" w="med" type="none"/>
            <a:tailEnd len="med" w="med" type="none"/>
          </a:ln>
        </p:spPr>
      </p:cxn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16" name="Shape 116"/>
        <p:cNvGrpSpPr/>
        <p:nvPr/>
      </p:nvGrpSpPr>
      <p:grpSpPr>
        <a:xfrm>
          <a:off x="0" y="0"/>
          <a:ext cx="0" cy="0"/>
          <a:chOff x="0" y="0"/>
          <a:chExt cx="0" cy="0"/>
        </a:xfrm>
      </p:grpSpPr>
      <p:sp>
        <p:nvSpPr>
          <p:cNvPr id="117" name="Google Shape;117;p19"/>
          <p:cNvSpPr/>
          <p:nvPr/>
        </p:nvSpPr>
        <p:spPr>
          <a:xfrm>
            <a:off x="0" y="-26400"/>
            <a:ext cx="9144000" cy="5169900"/>
          </a:xfrm>
          <a:prstGeom prst="rect">
            <a:avLst/>
          </a:prstGeom>
          <a:solidFill>
            <a:srgbClr val="FFFFFF">
              <a:alpha val="76580"/>
            </a:srgbClr>
          </a:solidFill>
          <a:ln>
            <a:noFill/>
          </a:ln>
          <a:effectLst>
            <a:outerShdw blurRad="57150" rotWithShape="0" algn="bl" dir="5400000" dist="19050">
              <a:srgbClr val="FFF2CC">
                <a:alpha val="6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18" name="Google Shape;118;p19"/>
          <p:cNvSpPr txBox="1"/>
          <p:nvPr/>
        </p:nvSpPr>
        <p:spPr>
          <a:xfrm>
            <a:off x="4402700" y="1233425"/>
            <a:ext cx="3547500" cy="367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lt2"/>
              </a:buClr>
              <a:buSzPts val="1100"/>
              <a:buFont typeface="Arial"/>
              <a:buNone/>
            </a:pPr>
            <a:r>
              <a:rPr b="1" lang="en" sz="2111">
                <a:solidFill>
                  <a:schemeClr val="lt1"/>
                </a:solidFill>
                <a:latin typeface="Merriweather"/>
                <a:ea typeface="Merriweather"/>
                <a:cs typeface="Merriweather"/>
                <a:sym typeface="Merriweather"/>
              </a:rPr>
              <a:t>www.calstate.edu/apply</a:t>
            </a:r>
            <a:endParaRPr sz="1800">
              <a:solidFill>
                <a:schemeClr val="lt1"/>
              </a:solidFill>
            </a:endParaRPr>
          </a:p>
        </p:txBody>
      </p:sp>
      <p:pic>
        <p:nvPicPr>
          <p:cNvPr id="119" name="Google Shape;119;p19"/>
          <p:cNvPicPr preferRelativeResize="0"/>
          <p:nvPr/>
        </p:nvPicPr>
        <p:blipFill>
          <a:blip r:embed="rId4">
            <a:alphaModFix/>
          </a:blip>
          <a:stretch>
            <a:fillRect/>
          </a:stretch>
        </p:blipFill>
        <p:spPr>
          <a:xfrm>
            <a:off x="8001756" y="4670200"/>
            <a:ext cx="1094244" cy="401449"/>
          </a:xfrm>
          <a:prstGeom prst="rect">
            <a:avLst/>
          </a:prstGeom>
          <a:noFill/>
          <a:ln>
            <a:noFill/>
          </a:ln>
        </p:spPr>
      </p:pic>
      <p:sp>
        <p:nvSpPr>
          <p:cNvPr id="120" name="Google Shape;120;p19"/>
          <p:cNvSpPr txBox="1"/>
          <p:nvPr>
            <p:ph type="ctrTitle"/>
          </p:nvPr>
        </p:nvSpPr>
        <p:spPr>
          <a:xfrm>
            <a:off x="382018" y="179250"/>
            <a:ext cx="1666800" cy="773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b="1" sz="2750">
              <a:latin typeface="Merriweather"/>
              <a:ea typeface="Merriweather"/>
              <a:cs typeface="Merriweather"/>
              <a:sym typeface="Merriweather"/>
            </a:endParaRPr>
          </a:p>
          <a:p>
            <a:pPr indent="0" lvl="0" marL="0" rtl="0" algn="l">
              <a:spcBef>
                <a:spcPts val="0"/>
              </a:spcBef>
              <a:spcAft>
                <a:spcPts val="0"/>
              </a:spcAft>
              <a:buNone/>
            </a:pPr>
            <a:r>
              <a:t/>
            </a:r>
            <a:endParaRPr b="1">
              <a:solidFill>
                <a:schemeClr val="lt2"/>
              </a:solidFill>
            </a:endParaRPr>
          </a:p>
        </p:txBody>
      </p:sp>
      <p:sp>
        <p:nvSpPr>
          <p:cNvPr id="121" name="Google Shape;121;p19"/>
          <p:cNvSpPr txBox="1"/>
          <p:nvPr/>
        </p:nvSpPr>
        <p:spPr>
          <a:xfrm>
            <a:off x="466875" y="253775"/>
            <a:ext cx="4460700" cy="461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3000">
                <a:solidFill>
                  <a:schemeClr val="dk1"/>
                </a:solidFill>
                <a:latin typeface="Merriweather"/>
                <a:ea typeface="Merriweather"/>
                <a:cs typeface="Merriweather"/>
                <a:sym typeface="Merriweather"/>
              </a:rPr>
              <a:t>Cal State Apply</a:t>
            </a:r>
            <a:endParaRPr b="1" sz="3000">
              <a:solidFill>
                <a:schemeClr val="dk1"/>
              </a:solidFill>
              <a:latin typeface="Merriweather"/>
              <a:ea typeface="Merriweather"/>
              <a:cs typeface="Merriweather"/>
              <a:sym typeface="Merriweather"/>
            </a:endParaRPr>
          </a:p>
        </p:txBody>
      </p:sp>
      <p:cxnSp>
        <p:nvCxnSpPr>
          <p:cNvPr id="122" name="Google Shape;122;p19"/>
          <p:cNvCxnSpPr/>
          <p:nvPr/>
        </p:nvCxnSpPr>
        <p:spPr>
          <a:xfrm flipH="1" rot="10800000">
            <a:off x="466875" y="876147"/>
            <a:ext cx="8543100" cy="17700"/>
          </a:xfrm>
          <a:prstGeom prst="straightConnector1">
            <a:avLst/>
          </a:prstGeom>
          <a:noFill/>
          <a:ln cap="flat" cmpd="sng" w="28575">
            <a:solidFill>
              <a:schemeClr val="dk1"/>
            </a:solidFill>
            <a:prstDash val="solid"/>
            <a:round/>
            <a:headEnd len="med" w="med" type="none"/>
            <a:tailEnd len="med" w="med" type="none"/>
          </a:ln>
        </p:spPr>
      </p:cxnSp>
      <p:pic>
        <p:nvPicPr>
          <p:cNvPr id="123" name="Google Shape;123;p19"/>
          <p:cNvPicPr preferRelativeResize="0"/>
          <p:nvPr/>
        </p:nvPicPr>
        <p:blipFill>
          <a:blip r:embed="rId5">
            <a:alphaModFix/>
          </a:blip>
          <a:stretch>
            <a:fillRect/>
          </a:stretch>
        </p:blipFill>
        <p:spPr>
          <a:xfrm>
            <a:off x="660625" y="1345034"/>
            <a:ext cx="7950201" cy="3097091"/>
          </a:xfrm>
          <a:prstGeom prst="rect">
            <a:avLst/>
          </a:prstGeom>
          <a:solidFill>
            <a:srgbClr val="FFFFFF">
              <a:alpha val="76580"/>
            </a:srgbClr>
          </a:solidFill>
          <a:ln>
            <a:noFill/>
          </a:ln>
          <a:effectLst>
            <a:outerShdw blurRad="57150" rotWithShape="0" algn="bl" dir="5400000" dist="19050">
              <a:srgbClr val="FFF2CC">
                <a:alpha val="60000"/>
              </a:srgbClr>
            </a:outerShdw>
          </a:effectLst>
        </p:spPr>
      </p:pic>
      <p:sp>
        <p:nvSpPr>
          <p:cNvPr id="124" name="Google Shape;124;p19"/>
          <p:cNvSpPr/>
          <p:nvPr/>
        </p:nvSpPr>
        <p:spPr>
          <a:xfrm rot="-1748806">
            <a:off x="5151572" y="2999032"/>
            <a:ext cx="1322456" cy="243890"/>
          </a:xfrm>
          <a:prstGeom prst="leftArrow">
            <a:avLst>
              <a:gd fmla="val 50000" name="adj1"/>
              <a:gd fmla="val 50000" name="adj2"/>
            </a:avLst>
          </a:prstGeom>
          <a:solidFill>
            <a:srgbClr val="FF0000"/>
          </a:solidFill>
          <a:ln>
            <a:noFill/>
          </a:ln>
          <a:effectLst>
            <a:outerShdw blurRad="57150" rotWithShape="0" algn="bl" dir="5400000" dist="19050">
              <a:srgbClr val="FFF2CC">
                <a:alpha val="6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25" name="Google Shape;125;p19"/>
          <p:cNvSpPr txBox="1"/>
          <p:nvPr/>
        </p:nvSpPr>
        <p:spPr>
          <a:xfrm>
            <a:off x="2741200" y="2043475"/>
            <a:ext cx="3547500" cy="367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lt2"/>
              </a:buClr>
              <a:buSzPts val="1100"/>
              <a:buFont typeface="Arial"/>
              <a:buNone/>
            </a:pPr>
            <a:r>
              <a:rPr b="1" lang="en" sz="2111">
                <a:solidFill>
                  <a:schemeClr val="lt1"/>
                </a:solidFill>
                <a:latin typeface="Merriweather"/>
                <a:ea typeface="Merriweather"/>
                <a:cs typeface="Merriweather"/>
                <a:sym typeface="Merriweather"/>
              </a:rPr>
              <a:t>www.calstate.edu/apply</a:t>
            </a:r>
            <a:endParaRPr sz="1800">
              <a:solidFill>
                <a:schemeClr val="lt1"/>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29" name="Shape 129"/>
        <p:cNvGrpSpPr/>
        <p:nvPr/>
      </p:nvGrpSpPr>
      <p:grpSpPr>
        <a:xfrm>
          <a:off x="0" y="0"/>
          <a:ext cx="0" cy="0"/>
          <a:chOff x="0" y="0"/>
          <a:chExt cx="0" cy="0"/>
        </a:xfrm>
      </p:grpSpPr>
      <p:sp>
        <p:nvSpPr>
          <p:cNvPr id="130" name="Google Shape;130;p20"/>
          <p:cNvSpPr/>
          <p:nvPr/>
        </p:nvSpPr>
        <p:spPr>
          <a:xfrm>
            <a:off x="-29250" y="0"/>
            <a:ext cx="9173400" cy="5166000"/>
          </a:xfrm>
          <a:prstGeom prst="rect">
            <a:avLst/>
          </a:prstGeom>
          <a:solidFill>
            <a:srgbClr val="FFFFFF">
              <a:alpha val="76580"/>
            </a:srgbClr>
          </a:solidFill>
          <a:ln>
            <a:noFill/>
          </a:ln>
          <a:effectLst>
            <a:outerShdw blurRad="57150" rotWithShape="0" algn="bl" dir="5400000" dist="19050">
              <a:srgbClr val="FFF2CC">
                <a:alpha val="6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131" name="Google Shape;131;p20"/>
          <p:cNvPicPr preferRelativeResize="0"/>
          <p:nvPr/>
        </p:nvPicPr>
        <p:blipFill>
          <a:blip r:embed="rId4">
            <a:alphaModFix/>
          </a:blip>
          <a:stretch>
            <a:fillRect/>
          </a:stretch>
        </p:blipFill>
        <p:spPr>
          <a:xfrm>
            <a:off x="8001756" y="4670200"/>
            <a:ext cx="1094244" cy="401449"/>
          </a:xfrm>
          <a:prstGeom prst="rect">
            <a:avLst/>
          </a:prstGeom>
          <a:noFill/>
          <a:ln>
            <a:noFill/>
          </a:ln>
        </p:spPr>
      </p:pic>
      <p:sp>
        <p:nvSpPr>
          <p:cNvPr id="132" name="Google Shape;132;p20"/>
          <p:cNvSpPr txBox="1"/>
          <p:nvPr>
            <p:ph type="ctrTitle"/>
          </p:nvPr>
        </p:nvSpPr>
        <p:spPr>
          <a:xfrm>
            <a:off x="382018" y="179250"/>
            <a:ext cx="1666800" cy="773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b="1" sz="2750">
              <a:latin typeface="Merriweather"/>
              <a:ea typeface="Merriweather"/>
              <a:cs typeface="Merriweather"/>
              <a:sym typeface="Merriweather"/>
            </a:endParaRPr>
          </a:p>
          <a:p>
            <a:pPr indent="0" lvl="0" marL="0" rtl="0" algn="l">
              <a:spcBef>
                <a:spcPts val="0"/>
              </a:spcBef>
              <a:spcAft>
                <a:spcPts val="0"/>
              </a:spcAft>
              <a:buNone/>
            </a:pPr>
            <a:r>
              <a:t/>
            </a:r>
            <a:endParaRPr b="1">
              <a:solidFill>
                <a:schemeClr val="lt2"/>
              </a:solidFill>
            </a:endParaRPr>
          </a:p>
        </p:txBody>
      </p:sp>
      <p:sp>
        <p:nvSpPr>
          <p:cNvPr id="133" name="Google Shape;133;p20"/>
          <p:cNvSpPr txBox="1"/>
          <p:nvPr/>
        </p:nvSpPr>
        <p:spPr>
          <a:xfrm>
            <a:off x="466875" y="253775"/>
            <a:ext cx="5728800" cy="461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3000">
                <a:solidFill>
                  <a:schemeClr val="dk1"/>
                </a:solidFill>
                <a:latin typeface="Merriweather"/>
                <a:ea typeface="Merriweather"/>
                <a:cs typeface="Merriweather"/>
                <a:sym typeface="Merriweather"/>
              </a:rPr>
              <a:t>Log In</a:t>
            </a:r>
            <a:endParaRPr b="1" sz="3000">
              <a:solidFill>
                <a:schemeClr val="dk1"/>
              </a:solidFill>
              <a:latin typeface="Merriweather"/>
              <a:ea typeface="Merriweather"/>
              <a:cs typeface="Merriweather"/>
              <a:sym typeface="Merriweather"/>
            </a:endParaRPr>
          </a:p>
        </p:txBody>
      </p:sp>
      <p:cxnSp>
        <p:nvCxnSpPr>
          <p:cNvPr id="134" name="Google Shape;134;p20"/>
          <p:cNvCxnSpPr/>
          <p:nvPr/>
        </p:nvCxnSpPr>
        <p:spPr>
          <a:xfrm flipH="1" rot="10800000">
            <a:off x="466875" y="876147"/>
            <a:ext cx="8543100" cy="17700"/>
          </a:xfrm>
          <a:prstGeom prst="straightConnector1">
            <a:avLst/>
          </a:prstGeom>
          <a:noFill/>
          <a:ln cap="flat" cmpd="sng" w="28575">
            <a:solidFill>
              <a:schemeClr val="dk1"/>
            </a:solidFill>
            <a:prstDash val="solid"/>
            <a:round/>
            <a:headEnd len="med" w="med" type="none"/>
            <a:tailEnd len="med" w="med" type="none"/>
          </a:ln>
        </p:spPr>
      </p:cxnSp>
      <p:pic>
        <p:nvPicPr>
          <p:cNvPr id="135" name="Google Shape;135;p20"/>
          <p:cNvPicPr preferRelativeResize="0"/>
          <p:nvPr/>
        </p:nvPicPr>
        <p:blipFill>
          <a:blip r:embed="rId5">
            <a:alphaModFix/>
          </a:blip>
          <a:stretch>
            <a:fillRect/>
          </a:stretch>
        </p:blipFill>
        <p:spPr>
          <a:xfrm>
            <a:off x="865125" y="1024852"/>
            <a:ext cx="7605149" cy="3573451"/>
          </a:xfrm>
          <a:prstGeom prst="rect">
            <a:avLst/>
          </a:prstGeom>
          <a:solidFill>
            <a:srgbClr val="FFFFFF">
              <a:alpha val="76580"/>
            </a:srgbClr>
          </a:solidFill>
          <a:ln>
            <a:noFill/>
          </a:ln>
          <a:effectLst>
            <a:outerShdw blurRad="57150" rotWithShape="0" algn="bl" dir="5400000" dist="19050">
              <a:srgbClr val="FFF2CC">
                <a:alpha val="60000"/>
              </a:srgbClr>
            </a:outerShdw>
          </a:effectLst>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39" name="Shape 139"/>
        <p:cNvGrpSpPr/>
        <p:nvPr/>
      </p:nvGrpSpPr>
      <p:grpSpPr>
        <a:xfrm>
          <a:off x="0" y="0"/>
          <a:ext cx="0" cy="0"/>
          <a:chOff x="0" y="0"/>
          <a:chExt cx="0" cy="0"/>
        </a:xfrm>
      </p:grpSpPr>
      <p:sp>
        <p:nvSpPr>
          <p:cNvPr id="140" name="Google Shape;140;p21"/>
          <p:cNvSpPr/>
          <p:nvPr/>
        </p:nvSpPr>
        <p:spPr>
          <a:xfrm>
            <a:off x="0" y="-59625"/>
            <a:ext cx="9189600" cy="5203200"/>
          </a:xfrm>
          <a:prstGeom prst="rect">
            <a:avLst/>
          </a:prstGeom>
          <a:solidFill>
            <a:srgbClr val="FFFFFF">
              <a:alpha val="76580"/>
            </a:srgbClr>
          </a:solidFill>
          <a:ln>
            <a:noFill/>
          </a:ln>
          <a:effectLst>
            <a:outerShdw blurRad="57150" rotWithShape="0" algn="bl" dir="5400000" dist="19050">
              <a:srgbClr val="FFF2CC">
                <a:alpha val="45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141" name="Google Shape;141;p21"/>
          <p:cNvPicPr preferRelativeResize="0"/>
          <p:nvPr/>
        </p:nvPicPr>
        <p:blipFill>
          <a:blip r:embed="rId4">
            <a:alphaModFix/>
          </a:blip>
          <a:stretch>
            <a:fillRect/>
          </a:stretch>
        </p:blipFill>
        <p:spPr>
          <a:xfrm>
            <a:off x="8001756" y="4670200"/>
            <a:ext cx="1094244" cy="401449"/>
          </a:xfrm>
          <a:prstGeom prst="rect">
            <a:avLst/>
          </a:prstGeom>
          <a:noFill/>
          <a:ln>
            <a:noFill/>
          </a:ln>
        </p:spPr>
      </p:pic>
      <p:sp>
        <p:nvSpPr>
          <p:cNvPr id="142" name="Google Shape;142;p21"/>
          <p:cNvSpPr txBox="1"/>
          <p:nvPr>
            <p:ph type="ctrTitle"/>
          </p:nvPr>
        </p:nvSpPr>
        <p:spPr>
          <a:xfrm>
            <a:off x="382018" y="179250"/>
            <a:ext cx="1666800" cy="773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b="1" sz="2750">
              <a:latin typeface="Merriweather"/>
              <a:ea typeface="Merriweather"/>
              <a:cs typeface="Merriweather"/>
              <a:sym typeface="Merriweather"/>
            </a:endParaRPr>
          </a:p>
          <a:p>
            <a:pPr indent="0" lvl="0" marL="0" rtl="0" algn="l">
              <a:spcBef>
                <a:spcPts val="0"/>
              </a:spcBef>
              <a:spcAft>
                <a:spcPts val="0"/>
              </a:spcAft>
              <a:buNone/>
            </a:pPr>
            <a:r>
              <a:t/>
            </a:r>
            <a:endParaRPr b="1">
              <a:solidFill>
                <a:schemeClr val="lt2"/>
              </a:solidFill>
            </a:endParaRPr>
          </a:p>
        </p:txBody>
      </p:sp>
      <p:sp>
        <p:nvSpPr>
          <p:cNvPr id="143" name="Google Shape;143;p21"/>
          <p:cNvSpPr txBox="1"/>
          <p:nvPr/>
        </p:nvSpPr>
        <p:spPr>
          <a:xfrm>
            <a:off x="466875" y="253775"/>
            <a:ext cx="4635900" cy="461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3000">
                <a:solidFill>
                  <a:schemeClr val="dk1"/>
                </a:solidFill>
                <a:latin typeface="Merriweather"/>
                <a:ea typeface="Merriweather"/>
                <a:cs typeface="Merriweather"/>
                <a:sym typeface="Merriweather"/>
              </a:rPr>
              <a:t>Creating an Account </a:t>
            </a:r>
            <a:endParaRPr b="1" sz="3000">
              <a:solidFill>
                <a:schemeClr val="dk1"/>
              </a:solidFill>
              <a:latin typeface="Merriweather"/>
              <a:ea typeface="Merriweather"/>
              <a:cs typeface="Merriweather"/>
              <a:sym typeface="Merriweather"/>
            </a:endParaRPr>
          </a:p>
        </p:txBody>
      </p:sp>
      <p:cxnSp>
        <p:nvCxnSpPr>
          <p:cNvPr id="144" name="Google Shape;144;p21"/>
          <p:cNvCxnSpPr/>
          <p:nvPr/>
        </p:nvCxnSpPr>
        <p:spPr>
          <a:xfrm flipH="1" rot="10800000">
            <a:off x="466875" y="876147"/>
            <a:ext cx="8543100" cy="17700"/>
          </a:xfrm>
          <a:prstGeom prst="straightConnector1">
            <a:avLst/>
          </a:prstGeom>
          <a:noFill/>
          <a:ln cap="flat" cmpd="sng" w="28575">
            <a:solidFill>
              <a:schemeClr val="dk1"/>
            </a:solidFill>
            <a:prstDash val="solid"/>
            <a:round/>
            <a:headEnd len="med" w="med" type="none"/>
            <a:tailEnd len="med" w="med" type="none"/>
          </a:ln>
        </p:spPr>
      </p:cxnSp>
      <p:pic>
        <p:nvPicPr>
          <p:cNvPr id="145" name="Google Shape;145;p21"/>
          <p:cNvPicPr preferRelativeResize="0"/>
          <p:nvPr/>
        </p:nvPicPr>
        <p:blipFill>
          <a:blip r:embed="rId5">
            <a:alphaModFix/>
          </a:blip>
          <a:stretch>
            <a:fillRect/>
          </a:stretch>
        </p:blipFill>
        <p:spPr>
          <a:xfrm>
            <a:off x="1283173" y="951900"/>
            <a:ext cx="2533603" cy="4123526"/>
          </a:xfrm>
          <a:prstGeom prst="rect">
            <a:avLst/>
          </a:prstGeom>
          <a:solidFill>
            <a:srgbClr val="FFFFFF">
              <a:alpha val="76580"/>
            </a:srgbClr>
          </a:solidFill>
          <a:ln>
            <a:noFill/>
          </a:ln>
          <a:effectLst>
            <a:outerShdw blurRad="57150" rotWithShape="0" algn="bl" dir="5400000" dist="19050">
              <a:srgbClr val="FFF2CC">
                <a:alpha val="45000"/>
              </a:srgbClr>
            </a:outerShdw>
          </a:effectLst>
        </p:spPr>
      </p:pic>
      <p:pic>
        <p:nvPicPr>
          <p:cNvPr id="146" name="Google Shape;146;p21"/>
          <p:cNvPicPr preferRelativeResize="0"/>
          <p:nvPr/>
        </p:nvPicPr>
        <p:blipFill>
          <a:blip r:embed="rId6">
            <a:alphaModFix/>
          </a:blip>
          <a:stretch>
            <a:fillRect/>
          </a:stretch>
        </p:blipFill>
        <p:spPr>
          <a:xfrm>
            <a:off x="4411850" y="972770"/>
            <a:ext cx="2507950" cy="4123529"/>
          </a:xfrm>
          <a:prstGeom prst="rect">
            <a:avLst/>
          </a:prstGeom>
          <a:solidFill>
            <a:srgbClr val="FFFFFF">
              <a:alpha val="76580"/>
            </a:srgbClr>
          </a:solidFill>
          <a:ln>
            <a:noFill/>
          </a:ln>
          <a:effectLst>
            <a:outerShdw blurRad="57150" rotWithShape="0" algn="bl" dir="5400000" dist="19050">
              <a:srgbClr val="FFF2CC">
                <a:alpha val="45000"/>
              </a:srgbClr>
            </a:outerShdw>
          </a:effectLst>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50" name="Shape 150"/>
        <p:cNvGrpSpPr/>
        <p:nvPr/>
      </p:nvGrpSpPr>
      <p:grpSpPr>
        <a:xfrm>
          <a:off x="0" y="0"/>
          <a:ext cx="0" cy="0"/>
          <a:chOff x="0" y="0"/>
          <a:chExt cx="0" cy="0"/>
        </a:xfrm>
      </p:grpSpPr>
      <p:sp>
        <p:nvSpPr>
          <p:cNvPr id="151" name="Google Shape;151;p22"/>
          <p:cNvSpPr/>
          <p:nvPr/>
        </p:nvSpPr>
        <p:spPr>
          <a:xfrm>
            <a:off x="0" y="0"/>
            <a:ext cx="9144000" cy="5143500"/>
          </a:xfrm>
          <a:prstGeom prst="rect">
            <a:avLst/>
          </a:prstGeom>
          <a:solidFill>
            <a:srgbClr val="FFFFFF">
              <a:alpha val="76580"/>
            </a:srgbClr>
          </a:solidFill>
          <a:ln>
            <a:noFill/>
          </a:ln>
          <a:effectLst>
            <a:outerShdw blurRad="57150" rotWithShape="0" algn="bl" dir="5400000" dist="19050">
              <a:srgbClr val="FFF2CC">
                <a:alpha val="6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52" name="Google Shape;152;p22"/>
          <p:cNvSpPr txBox="1"/>
          <p:nvPr>
            <p:ph type="ctrTitle"/>
          </p:nvPr>
        </p:nvSpPr>
        <p:spPr>
          <a:xfrm>
            <a:off x="382018" y="179250"/>
            <a:ext cx="1666800" cy="773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b="1" sz="2750">
              <a:latin typeface="Merriweather"/>
              <a:ea typeface="Merriweather"/>
              <a:cs typeface="Merriweather"/>
              <a:sym typeface="Merriweather"/>
            </a:endParaRPr>
          </a:p>
          <a:p>
            <a:pPr indent="0" lvl="0" marL="0" rtl="0" algn="l">
              <a:spcBef>
                <a:spcPts val="0"/>
              </a:spcBef>
              <a:spcAft>
                <a:spcPts val="0"/>
              </a:spcAft>
              <a:buNone/>
            </a:pPr>
            <a:r>
              <a:t/>
            </a:r>
            <a:endParaRPr b="1">
              <a:solidFill>
                <a:schemeClr val="lt2"/>
              </a:solidFill>
            </a:endParaRPr>
          </a:p>
        </p:txBody>
      </p:sp>
      <p:sp>
        <p:nvSpPr>
          <p:cNvPr id="153" name="Google Shape;153;p22"/>
          <p:cNvSpPr txBox="1"/>
          <p:nvPr/>
        </p:nvSpPr>
        <p:spPr>
          <a:xfrm>
            <a:off x="466875" y="253775"/>
            <a:ext cx="5965800" cy="461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3000">
                <a:solidFill>
                  <a:schemeClr val="dk1"/>
                </a:solidFill>
                <a:latin typeface="Merriweather"/>
                <a:ea typeface="Merriweather"/>
                <a:cs typeface="Merriweather"/>
                <a:sym typeface="Merriweather"/>
              </a:rPr>
              <a:t>Extended Profile Set Up </a:t>
            </a:r>
            <a:endParaRPr b="1" sz="3000">
              <a:solidFill>
                <a:schemeClr val="dk1"/>
              </a:solidFill>
              <a:latin typeface="Merriweather"/>
              <a:ea typeface="Merriweather"/>
              <a:cs typeface="Merriweather"/>
              <a:sym typeface="Merriweather"/>
            </a:endParaRPr>
          </a:p>
        </p:txBody>
      </p:sp>
      <p:cxnSp>
        <p:nvCxnSpPr>
          <p:cNvPr id="154" name="Google Shape;154;p22"/>
          <p:cNvCxnSpPr/>
          <p:nvPr/>
        </p:nvCxnSpPr>
        <p:spPr>
          <a:xfrm flipH="1" rot="10800000">
            <a:off x="466875" y="876147"/>
            <a:ext cx="8543100" cy="17700"/>
          </a:xfrm>
          <a:prstGeom prst="straightConnector1">
            <a:avLst/>
          </a:prstGeom>
          <a:noFill/>
          <a:ln cap="flat" cmpd="sng" w="28575">
            <a:solidFill>
              <a:schemeClr val="dk1"/>
            </a:solidFill>
            <a:prstDash val="solid"/>
            <a:round/>
            <a:headEnd len="med" w="med" type="none"/>
            <a:tailEnd len="med" w="med" type="none"/>
          </a:ln>
        </p:spPr>
      </p:cxnSp>
      <p:pic>
        <p:nvPicPr>
          <p:cNvPr id="155" name="Google Shape;155;p22"/>
          <p:cNvPicPr preferRelativeResize="0"/>
          <p:nvPr/>
        </p:nvPicPr>
        <p:blipFill>
          <a:blip r:embed="rId4">
            <a:alphaModFix/>
          </a:blip>
          <a:stretch>
            <a:fillRect/>
          </a:stretch>
        </p:blipFill>
        <p:spPr>
          <a:xfrm>
            <a:off x="8001756" y="4670200"/>
            <a:ext cx="1094244" cy="401449"/>
          </a:xfrm>
          <a:prstGeom prst="rect">
            <a:avLst/>
          </a:prstGeom>
          <a:noFill/>
          <a:ln>
            <a:noFill/>
          </a:ln>
        </p:spPr>
      </p:pic>
      <p:pic>
        <p:nvPicPr>
          <p:cNvPr id="156" name="Google Shape;156;p22"/>
          <p:cNvPicPr preferRelativeResize="0"/>
          <p:nvPr/>
        </p:nvPicPr>
        <p:blipFill>
          <a:blip r:embed="rId5">
            <a:alphaModFix/>
          </a:blip>
          <a:stretch>
            <a:fillRect/>
          </a:stretch>
        </p:blipFill>
        <p:spPr>
          <a:xfrm>
            <a:off x="103825" y="1010879"/>
            <a:ext cx="5965800" cy="3941945"/>
          </a:xfrm>
          <a:prstGeom prst="rect">
            <a:avLst/>
          </a:prstGeom>
          <a:noFill/>
          <a:ln>
            <a:noFill/>
          </a:ln>
        </p:spPr>
      </p:pic>
      <p:pic>
        <p:nvPicPr>
          <p:cNvPr id="157" name="Google Shape;157;p22"/>
          <p:cNvPicPr preferRelativeResize="0"/>
          <p:nvPr/>
        </p:nvPicPr>
        <p:blipFill>
          <a:blip r:embed="rId6">
            <a:alphaModFix/>
          </a:blip>
          <a:stretch>
            <a:fillRect/>
          </a:stretch>
        </p:blipFill>
        <p:spPr>
          <a:xfrm>
            <a:off x="4018850" y="1690900"/>
            <a:ext cx="5077151" cy="2878475"/>
          </a:xfrm>
          <a:prstGeom prst="rect">
            <a:avLst/>
          </a:prstGeom>
          <a:solidFill>
            <a:srgbClr val="FFFFFF">
              <a:alpha val="76580"/>
            </a:srgbClr>
          </a:solidFill>
          <a:ln>
            <a:noFill/>
          </a:ln>
          <a:effectLst>
            <a:outerShdw blurRad="57150" rotWithShape="0" algn="bl" dir="5400000" dist="19050">
              <a:srgbClr val="FFF2CC">
                <a:alpha val="60000"/>
              </a:srgbClr>
            </a:outerShdw>
          </a:effectLst>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61" name="Shape 161"/>
        <p:cNvGrpSpPr/>
        <p:nvPr/>
      </p:nvGrpSpPr>
      <p:grpSpPr>
        <a:xfrm>
          <a:off x="0" y="0"/>
          <a:ext cx="0" cy="0"/>
          <a:chOff x="0" y="0"/>
          <a:chExt cx="0" cy="0"/>
        </a:xfrm>
      </p:grpSpPr>
      <p:sp>
        <p:nvSpPr>
          <p:cNvPr id="162" name="Google Shape;162;p23"/>
          <p:cNvSpPr/>
          <p:nvPr/>
        </p:nvSpPr>
        <p:spPr>
          <a:xfrm>
            <a:off x="0" y="0"/>
            <a:ext cx="9144000" cy="5143500"/>
          </a:xfrm>
          <a:prstGeom prst="rect">
            <a:avLst/>
          </a:prstGeom>
          <a:solidFill>
            <a:srgbClr val="FFFFFF">
              <a:alpha val="76580"/>
            </a:srgbClr>
          </a:solidFill>
          <a:ln>
            <a:noFill/>
          </a:ln>
          <a:effectLst>
            <a:outerShdw blurRad="57150" rotWithShape="0" algn="bl" dir="5400000" dist="19050">
              <a:srgbClr val="FFF2CC">
                <a:alpha val="6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63" name="Google Shape;163;p23"/>
          <p:cNvSpPr txBox="1"/>
          <p:nvPr>
            <p:ph type="ctrTitle"/>
          </p:nvPr>
        </p:nvSpPr>
        <p:spPr>
          <a:xfrm>
            <a:off x="382018" y="179250"/>
            <a:ext cx="1666800" cy="773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b="1" sz="2750">
              <a:latin typeface="Merriweather"/>
              <a:ea typeface="Merriweather"/>
              <a:cs typeface="Merriweather"/>
              <a:sym typeface="Merriweather"/>
            </a:endParaRPr>
          </a:p>
          <a:p>
            <a:pPr indent="0" lvl="0" marL="0" rtl="0" algn="l">
              <a:spcBef>
                <a:spcPts val="0"/>
              </a:spcBef>
              <a:spcAft>
                <a:spcPts val="0"/>
              </a:spcAft>
              <a:buNone/>
            </a:pPr>
            <a:r>
              <a:t/>
            </a:r>
            <a:endParaRPr b="1">
              <a:solidFill>
                <a:schemeClr val="lt2"/>
              </a:solidFill>
            </a:endParaRPr>
          </a:p>
        </p:txBody>
      </p:sp>
      <p:sp>
        <p:nvSpPr>
          <p:cNvPr id="164" name="Google Shape;164;p23"/>
          <p:cNvSpPr txBox="1"/>
          <p:nvPr/>
        </p:nvSpPr>
        <p:spPr>
          <a:xfrm>
            <a:off x="466875" y="253775"/>
            <a:ext cx="4800900" cy="461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3000">
                <a:solidFill>
                  <a:schemeClr val="dk1"/>
                </a:solidFill>
                <a:latin typeface="Merriweather"/>
                <a:ea typeface="Merriweather"/>
                <a:cs typeface="Merriweather"/>
                <a:sym typeface="Merriweather"/>
              </a:rPr>
              <a:t>Selecting Major</a:t>
            </a:r>
            <a:endParaRPr b="1" sz="3000">
              <a:solidFill>
                <a:schemeClr val="dk1"/>
              </a:solidFill>
              <a:latin typeface="Merriweather"/>
              <a:ea typeface="Merriweather"/>
              <a:cs typeface="Merriweather"/>
              <a:sym typeface="Merriweather"/>
            </a:endParaRPr>
          </a:p>
        </p:txBody>
      </p:sp>
      <p:cxnSp>
        <p:nvCxnSpPr>
          <p:cNvPr id="165" name="Google Shape;165;p23"/>
          <p:cNvCxnSpPr/>
          <p:nvPr/>
        </p:nvCxnSpPr>
        <p:spPr>
          <a:xfrm flipH="1" rot="10800000">
            <a:off x="466875" y="876147"/>
            <a:ext cx="8543100" cy="17700"/>
          </a:xfrm>
          <a:prstGeom prst="straightConnector1">
            <a:avLst/>
          </a:prstGeom>
          <a:noFill/>
          <a:ln cap="flat" cmpd="sng" w="28575">
            <a:solidFill>
              <a:schemeClr val="dk1"/>
            </a:solidFill>
            <a:prstDash val="solid"/>
            <a:round/>
            <a:headEnd len="med" w="med" type="none"/>
            <a:tailEnd len="med" w="med" type="none"/>
          </a:ln>
        </p:spPr>
      </p:cxnSp>
      <p:pic>
        <p:nvPicPr>
          <p:cNvPr id="166" name="Google Shape;166;p23"/>
          <p:cNvPicPr preferRelativeResize="0"/>
          <p:nvPr/>
        </p:nvPicPr>
        <p:blipFill>
          <a:blip r:embed="rId4">
            <a:alphaModFix/>
          </a:blip>
          <a:stretch>
            <a:fillRect/>
          </a:stretch>
        </p:blipFill>
        <p:spPr>
          <a:xfrm>
            <a:off x="466875" y="952950"/>
            <a:ext cx="7743876" cy="3794800"/>
          </a:xfrm>
          <a:prstGeom prst="rect">
            <a:avLst/>
          </a:prstGeom>
          <a:solidFill>
            <a:srgbClr val="FFFFFF">
              <a:alpha val="76580"/>
            </a:srgbClr>
          </a:solidFill>
          <a:ln>
            <a:noFill/>
          </a:ln>
          <a:effectLst>
            <a:outerShdw blurRad="57150" rotWithShape="0" algn="bl" dir="5400000" dist="19050">
              <a:srgbClr val="FFF2CC">
                <a:alpha val="60000"/>
              </a:srgbClr>
            </a:outerShdw>
          </a:effectLst>
        </p:spPr>
      </p:pic>
      <p:pic>
        <p:nvPicPr>
          <p:cNvPr id="167" name="Google Shape;167;p23"/>
          <p:cNvPicPr preferRelativeResize="0"/>
          <p:nvPr/>
        </p:nvPicPr>
        <p:blipFill>
          <a:blip r:embed="rId5">
            <a:alphaModFix/>
          </a:blip>
          <a:stretch>
            <a:fillRect/>
          </a:stretch>
        </p:blipFill>
        <p:spPr>
          <a:xfrm>
            <a:off x="8001756" y="4670200"/>
            <a:ext cx="1094244" cy="401449"/>
          </a:xfrm>
          <a:prstGeom prst="rect">
            <a:avLst/>
          </a:prstGeom>
          <a:noFill/>
          <a:ln>
            <a:noFill/>
          </a:ln>
        </p:spPr>
      </p:pic>
      <p:sp>
        <p:nvSpPr>
          <p:cNvPr id="168" name="Google Shape;168;p23"/>
          <p:cNvSpPr/>
          <p:nvPr/>
        </p:nvSpPr>
        <p:spPr>
          <a:xfrm>
            <a:off x="6224325" y="3838025"/>
            <a:ext cx="1892100" cy="251700"/>
          </a:xfrm>
          <a:prstGeom prst="wedgeRectCallout">
            <a:avLst>
              <a:gd fmla="val -138895" name="adj1"/>
              <a:gd fmla="val -204198" name="adj2"/>
            </a:avLst>
          </a:prstGeom>
          <a:solidFill>
            <a:srgbClr val="C00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1" lang="en" sz="1800">
                <a:solidFill>
                  <a:srgbClr val="FFFFFF"/>
                </a:solidFill>
              </a:rPr>
              <a:t>Click to add</a:t>
            </a:r>
            <a:endParaRPr b="1" i="0" sz="1800" u="none" cap="none" strike="noStrike">
              <a:solidFill>
                <a:srgbClr val="FFFFFF"/>
              </a:solidFill>
              <a:latin typeface="Arial"/>
              <a:ea typeface="Arial"/>
              <a:cs typeface="Arial"/>
              <a:sym typeface="Arial"/>
            </a:endParaRPr>
          </a:p>
        </p:txBody>
      </p:sp>
      <p:sp>
        <p:nvSpPr>
          <p:cNvPr id="169" name="Google Shape;169;p23"/>
          <p:cNvSpPr/>
          <p:nvPr/>
        </p:nvSpPr>
        <p:spPr>
          <a:xfrm>
            <a:off x="1992475" y="3189750"/>
            <a:ext cx="996000" cy="342300"/>
          </a:xfrm>
          <a:prstGeom prst="wedgeRectCallout">
            <a:avLst>
              <a:gd fmla="val -138895" name="adj1"/>
              <a:gd fmla="val -204198" name="adj2"/>
            </a:avLst>
          </a:prstGeom>
          <a:solidFill>
            <a:srgbClr val="C00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1" lang="en" sz="1800">
                <a:solidFill>
                  <a:srgbClr val="FFFFFF"/>
                </a:solidFill>
              </a:rPr>
              <a:t>Filter</a:t>
            </a:r>
            <a:endParaRPr b="1" i="0" sz="1800" u="none" cap="none" strike="noStrike">
              <a:solidFill>
                <a:srgbClr val="FFFFFF"/>
              </a:solidFill>
              <a:latin typeface="Arial"/>
              <a:ea typeface="Arial"/>
              <a:cs typeface="Arial"/>
              <a:sym typeface="Arial"/>
            </a:endParaRPr>
          </a:p>
        </p:txBody>
      </p:sp>
      <p:sp>
        <p:nvSpPr>
          <p:cNvPr id="170" name="Google Shape;170;p23"/>
          <p:cNvSpPr/>
          <p:nvPr/>
        </p:nvSpPr>
        <p:spPr>
          <a:xfrm>
            <a:off x="5618725" y="4887750"/>
            <a:ext cx="1892100" cy="183900"/>
          </a:xfrm>
          <a:prstGeom prst="wedgeRectCallout">
            <a:avLst>
              <a:gd fmla="val 65474" name="adj1"/>
              <a:gd fmla="val -175565" name="adj2"/>
            </a:avLst>
          </a:prstGeom>
          <a:solidFill>
            <a:srgbClr val="C00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lang="en" sz="1800">
                <a:solidFill>
                  <a:srgbClr val="FFFFFF"/>
                </a:solidFill>
                <a:latin typeface="Calibri"/>
                <a:ea typeface="Calibri"/>
                <a:cs typeface="Calibri"/>
                <a:sym typeface="Calibri"/>
              </a:rPr>
              <a:t>Click to continue</a:t>
            </a:r>
            <a:endParaRPr sz="1800">
              <a:solidFill>
                <a:srgbClr val="FFFFFF"/>
              </a:solidFill>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74" name="Shape 174"/>
        <p:cNvGrpSpPr/>
        <p:nvPr/>
      </p:nvGrpSpPr>
      <p:grpSpPr>
        <a:xfrm>
          <a:off x="0" y="0"/>
          <a:ext cx="0" cy="0"/>
          <a:chOff x="0" y="0"/>
          <a:chExt cx="0" cy="0"/>
        </a:xfrm>
      </p:grpSpPr>
      <p:sp>
        <p:nvSpPr>
          <p:cNvPr id="175" name="Google Shape;175;p24"/>
          <p:cNvSpPr/>
          <p:nvPr/>
        </p:nvSpPr>
        <p:spPr>
          <a:xfrm>
            <a:off x="0" y="0"/>
            <a:ext cx="9144000" cy="5235000"/>
          </a:xfrm>
          <a:prstGeom prst="rect">
            <a:avLst/>
          </a:prstGeom>
          <a:solidFill>
            <a:srgbClr val="FFFFFF">
              <a:alpha val="7658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76" name="Google Shape;176;p24"/>
          <p:cNvSpPr txBox="1"/>
          <p:nvPr>
            <p:ph type="ctrTitle"/>
          </p:nvPr>
        </p:nvSpPr>
        <p:spPr>
          <a:xfrm>
            <a:off x="382018" y="179250"/>
            <a:ext cx="1666800" cy="773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b="1" sz="2750">
              <a:latin typeface="Merriweather"/>
              <a:ea typeface="Merriweather"/>
              <a:cs typeface="Merriweather"/>
              <a:sym typeface="Merriweather"/>
            </a:endParaRPr>
          </a:p>
          <a:p>
            <a:pPr indent="0" lvl="0" marL="0" rtl="0" algn="l">
              <a:spcBef>
                <a:spcPts val="0"/>
              </a:spcBef>
              <a:spcAft>
                <a:spcPts val="0"/>
              </a:spcAft>
              <a:buNone/>
            </a:pPr>
            <a:r>
              <a:t/>
            </a:r>
            <a:endParaRPr b="1">
              <a:solidFill>
                <a:schemeClr val="lt2"/>
              </a:solidFill>
            </a:endParaRPr>
          </a:p>
        </p:txBody>
      </p:sp>
      <p:sp>
        <p:nvSpPr>
          <p:cNvPr id="177" name="Google Shape;177;p24"/>
          <p:cNvSpPr txBox="1"/>
          <p:nvPr/>
        </p:nvSpPr>
        <p:spPr>
          <a:xfrm>
            <a:off x="466875" y="253775"/>
            <a:ext cx="3027900" cy="461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3000">
                <a:solidFill>
                  <a:schemeClr val="dk1"/>
                </a:solidFill>
                <a:latin typeface="Merriweather"/>
                <a:ea typeface="Merriweather"/>
                <a:cs typeface="Merriweather"/>
                <a:sym typeface="Merriweather"/>
              </a:rPr>
              <a:t>Quadrants</a:t>
            </a:r>
            <a:endParaRPr b="1" sz="3000">
              <a:solidFill>
                <a:schemeClr val="dk1"/>
              </a:solidFill>
              <a:latin typeface="Merriweather"/>
              <a:ea typeface="Merriweather"/>
              <a:cs typeface="Merriweather"/>
              <a:sym typeface="Merriweather"/>
            </a:endParaRPr>
          </a:p>
        </p:txBody>
      </p:sp>
      <p:cxnSp>
        <p:nvCxnSpPr>
          <p:cNvPr id="178" name="Google Shape;178;p24"/>
          <p:cNvCxnSpPr/>
          <p:nvPr/>
        </p:nvCxnSpPr>
        <p:spPr>
          <a:xfrm flipH="1" rot="10800000">
            <a:off x="466875" y="876147"/>
            <a:ext cx="8543100" cy="17700"/>
          </a:xfrm>
          <a:prstGeom prst="straightConnector1">
            <a:avLst/>
          </a:prstGeom>
          <a:noFill/>
          <a:ln cap="flat" cmpd="sng" w="28575">
            <a:solidFill>
              <a:schemeClr val="dk1"/>
            </a:solidFill>
            <a:prstDash val="solid"/>
            <a:round/>
            <a:headEnd len="med" w="med" type="none"/>
            <a:tailEnd len="med" w="med" type="none"/>
          </a:ln>
        </p:spPr>
      </p:cxnSp>
      <p:pic>
        <p:nvPicPr>
          <p:cNvPr id="179" name="Google Shape;179;p24"/>
          <p:cNvPicPr preferRelativeResize="0"/>
          <p:nvPr/>
        </p:nvPicPr>
        <p:blipFill>
          <a:blip r:embed="rId4">
            <a:alphaModFix/>
          </a:blip>
          <a:stretch>
            <a:fillRect/>
          </a:stretch>
        </p:blipFill>
        <p:spPr>
          <a:xfrm>
            <a:off x="8001756" y="4670200"/>
            <a:ext cx="1094244" cy="401449"/>
          </a:xfrm>
          <a:prstGeom prst="rect">
            <a:avLst/>
          </a:prstGeom>
          <a:noFill/>
          <a:ln>
            <a:noFill/>
          </a:ln>
        </p:spPr>
      </p:pic>
      <p:pic>
        <p:nvPicPr>
          <p:cNvPr id="180" name="Google Shape;180;p24"/>
          <p:cNvPicPr preferRelativeResize="0"/>
          <p:nvPr/>
        </p:nvPicPr>
        <p:blipFill>
          <a:blip r:embed="rId5">
            <a:alphaModFix/>
          </a:blip>
          <a:stretch>
            <a:fillRect/>
          </a:stretch>
        </p:blipFill>
        <p:spPr>
          <a:xfrm>
            <a:off x="286225" y="952950"/>
            <a:ext cx="7985490" cy="3787024"/>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84" name="Shape 184"/>
        <p:cNvGrpSpPr/>
        <p:nvPr/>
      </p:nvGrpSpPr>
      <p:grpSpPr>
        <a:xfrm>
          <a:off x="0" y="0"/>
          <a:ext cx="0" cy="0"/>
          <a:chOff x="0" y="0"/>
          <a:chExt cx="0" cy="0"/>
        </a:xfrm>
      </p:grpSpPr>
      <p:sp>
        <p:nvSpPr>
          <p:cNvPr id="185" name="Google Shape;185;p25"/>
          <p:cNvSpPr/>
          <p:nvPr/>
        </p:nvSpPr>
        <p:spPr>
          <a:xfrm>
            <a:off x="0" y="-49800"/>
            <a:ext cx="9144000" cy="5235300"/>
          </a:xfrm>
          <a:prstGeom prst="rect">
            <a:avLst/>
          </a:prstGeom>
          <a:solidFill>
            <a:srgbClr val="FFFFFF">
              <a:alpha val="76580"/>
            </a:srgbClr>
          </a:solidFill>
          <a:ln>
            <a:noFill/>
          </a:ln>
          <a:effectLst>
            <a:outerShdw blurRad="57150" rotWithShape="0" algn="bl" dir="5400000" dist="19050">
              <a:srgbClr val="FFF2CC">
                <a:alpha val="6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186" name="Google Shape;186;p25"/>
          <p:cNvPicPr preferRelativeResize="0"/>
          <p:nvPr/>
        </p:nvPicPr>
        <p:blipFill>
          <a:blip r:embed="rId4">
            <a:alphaModFix/>
          </a:blip>
          <a:stretch>
            <a:fillRect/>
          </a:stretch>
        </p:blipFill>
        <p:spPr>
          <a:xfrm>
            <a:off x="8001756" y="4670200"/>
            <a:ext cx="1094244" cy="401449"/>
          </a:xfrm>
          <a:prstGeom prst="rect">
            <a:avLst/>
          </a:prstGeom>
          <a:noFill/>
          <a:ln>
            <a:noFill/>
          </a:ln>
        </p:spPr>
      </p:pic>
      <p:sp>
        <p:nvSpPr>
          <p:cNvPr id="187" name="Google Shape;187;p25"/>
          <p:cNvSpPr txBox="1"/>
          <p:nvPr>
            <p:ph type="ctrTitle"/>
          </p:nvPr>
        </p:nvSpPr>
        <p:spPr>
          <a:xfrm>
            <a:off x="382018" y="179250"/>
            <a:ext cx="1666800" cy="773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b="1" sz="2750">
              <a:latin typeface="Merriweather"/>
              <a:ea typeface="Merriweather"/>
              <a:cs typeface="Merriweather"/>
              <a:sym typeface="Merriweather"/>
            </a:endParaRPr>
          </a:p>
          <a:p>
            <a:pPr indent="0" lvl="0" marL="0" rtl="0" algn="l">
              <a:spcBef>
                <a:spcPts val="0"/>
              </a:spcBef>
              <a:spcAft>
                <a:spcPts val="0"/>
              </a:spcAft>
              <a:buNone/>
            </a:pPr>
            <a:r>
              <a:t/>
            </a:r>
            <a:endParaRPr b="1">
              <a:solidFill>
                <a:schemeClr val="lt2"/>
              </a:solidFill>
            </a:endParaRPr>
          </a:p>
        </p:txBody>
      </p:sp>
      <p:sp>
        <p:nvSpPr>
          <p:cNvPr id="188" name="Google Shape;188;p25"/>
          <p:cNvSpPr txBox="1"/>
          <p:nvPr/>
        </p:nvSpPr>
        <p:spPr>
          <a:xfrm>
            <a:off x="466875" y="253775"/>
            <a:ext cx="7584300" cy="461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3000">
                <a:solidFill>
                  <a:schemeClr val="dk1"/>
                </a:solidFill>
                <a:latin typeface="Merriweather"/>
                <a:ea typeface="Merriweather"/>
                <a:cs typeface="Merriweather"/>
                <a:sym typeface="Merriweather"/>
              </a:rPr>
              <a:t>Quadrant 1 - Personal Information </a:t>
            </a:r>
            <a:endParaRPr b="1" sz="3000">
              <a:solidFill>
                <a:schemeClr val="dk1"/>
              </a:solidFill>
              <a:latin typeface="Merriweather"/>
              <a:ea typeface="Merriweather"/>
              <a:cs typeface="Merriweather"/>
              <a:sym typeface="Merriweather"/>
            </a:endParaRPr>
          </a:p>
        </p:txBody>
      </p:sp>
      <p:cxnSp>
        <p:nvCxnSpPr>
          <p:cNvPr id="189" name="Google Shape;189;p25"/>
          <p:cNvCxnSpPr/>
          <p:nvPr/>
        </p:nvCxnSpPr>
        <p:spPr>
          <a:xfrm flipH="1" rot="10800000">
            <a:off x="466875" y="876147"/>
            <a:ext cx="8543100" cy="17700"/>
          </a:xfrm>
          <a:prstGeom prst="straightConnector1">
            <a:avLst/>
          </a:prstGeom>
          <a:noFill/>
          <a:ln cap="flat" cmpd="sng" w="28575">
            <a:solidFill>
              <a:schemeClr val="dk1"/>
            </a:solidFill>
            <a:prstDash val="solid"/>
            <a:round/>
            <a:headEnd len="med" w="med" type="none"/>
            <a:tailEnd len="med" w="med" type="none"/>
          </a:ln>
        </p:spPr>
      </p:cxnSp>
      <p:pic>
        <p:nvPicPr>
          <p:cNvPr id="190" name="Google Shape;190;p25"/>
          <p:cNvPicPr preferRelativeResize="0"/>
          <p:nvPr/>
        </p:nvPicPr>
        <p:blipFill>
          <a:blip r:embed="rId5">
            <a:alphaModFix/>
          </a:blip>
          <a:stretch>
            <a:fillRect/>
          </a:stretch>
        </p:blipFill>
        <p:spPr>
          <a:xfrm>
            <a:off x="2094588" y="1215350"/>
            <a:ext cx="5076825" cy="3810000"/>
          </a:xfrm>
          <a:prstGeom prst="rect">
            <a:avLst/>
          </a:prstGeom>
          <a:solidFill>
            <a:srgbClr val="FFFFFF">
              <a:alpha val="76580"/>
            </a:srgbClr>
          </a:solidFill>
          <a:ln>
            <a:noFill/>
          </a:ln>
          <a:effectLst>
            <a:outerShdw blurRad="57150" rotWithShape="0" algn="bl" dir="5400000" dist="19050">
              <a:srgbClr val="FFF2CC">
                <a:alpha val="60000"/>
              </a:srgbClr>
            </a:outerShdw>
          </a:effectLst>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94" name="Shape 194"/>
        <p:cNvGrpSpPr/>
        <p:nvPr/>
      </p:nvGrpSpPr>
      <p:grpSpPr>
        <a:xfrm>
          <a:off x="0" y="0"/>
          <a:ext cx="0" cy="0"/>
          <a:chOff x="0" y="0"/>
          <a:chExt cx="0" cy="0"/>
        </a:xfrm>
      </p:grpSpPr>
      <p:sp>
        <p:nvSpPr>
          <p:cNvPr id="195" name="Google Shape;195;p26"/>
          <p:cNvSpPr/>
          <p:nvPr/>
        </p:nvSpPr>
        <p:spPr>
          <a:xfrm>
            <a:off x="0" y="0"/>
            <a:ext cx="9144000" cy="5193300"/>
          </a:xfrm>
          <a:prstGeom prst="rect">
            <a:avLst/>
          </a:prstGeom>
          <a:solidFill>
            <a:srgbClr val="FFFFFF">
              <a:alpha val="76580"/>
            </a:srgbClr>
          </a:solidFill>
          <a:ln>
            <a:noFill/>
          </a:ln>
          <a:effectLst>
            <a:outerShdw blurRad="57150" rotWithShape="0" algn="bl" dir="5400000" dist="19050">
              <a:srgbClr val="FFF2CC">
                <a:alpha val="6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196" name="Google Shape;196;p26"/>
          <p:cNvPicPr preferRelativeResize="0"/>
          <p:nvPr/>
        </p:nvPicPr>
        <p:blipFill>
          <a:blip r:embed="rId4">
            <a:alphaModFix/>
          </a:blip>
          <a:stretch>
            <a:fillRect/>
          </a:stretch>
        </p:blipFill>
        <p:spPr>
          <a:xfrm>
            <a:off x="8001756" y="4670200"/>
            <a:ext cx="1094244" cy="401449"/>
          </a:xfrm>
          <a:prstGeom prst="rect">
            <a:avLst/>
          </a:prstGeom>
          <a:noFill/>
          <a:ln>
            <a:noFill/>
          </a:ln>
        </p:spPr>
      </p:pic>
      <p:sp>
        <p:nvSpPr>
          <p:cNvPr id="197" name="Google Shape;197;p26"/>
          <p:cNvSpPr txBox="1"/>
          <p:nvPr>
            <p:ph type="ctrTitle"/>
          </p:nvPr>
        </p:nvSpPr>
        <p:spPr>
          <a:xfrm>
            <a:off x="382018" y="179250"/>
            <a:ext cx="1666800" cy="773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b="1" sz="2750">
              <a:latin typeface="Merriweather"/>
              <a:ea typeface="Merriweather"/>
              <a:cs typeface="Merriweather"/>
              <a:sym typeface="Merriweather"/>
            </a:endParaRPr>
          </a:p>
          <a:p>
            <a:pPr indent="0" lvl="0" marL="0" rtl="0" algn="l">
              <a:spcBef>
                <a:spcPts val="0"/>
              </a:spcBef>
              <a:spcAft>
                <a:spcPts val="0"/>
              </a:spcAft>
              <a:buNone/>
            </a:pPr>
            <a:r>
              <a:t/>
            </a:r>
            <a:endParaRPr b="1">
              <a:solidFill>
                <a:schemeClr val="lt2"/>
              </a:solidFill>
            </a:endParaRPr>
          </a:p>
        </p:txBody>
      </p:sp>
      <p:sp>
        <p:nvSpPr>
          <p:cNvPr id="198" name="Google Shape;198;p26"/>
          <p:cNvSpPr txBox="1"/>
          <p:nvPr/>
        </p:nvSpPr>
        <p:spPr>
          <a:xfrm>
            <a:off x="466875" y="253775"/>
            <a:ext cx="2092800" cy="461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3000">
                <a:solidFill>
                  <a:schemeClr val="dk1"/>
                </a:solidFill>
                <a:latin typeface="Merriweather"/>
                <a:ea typeface="Merriweather"/>
                <a:cs typeface="Merriweather"/>
                <a:sym typeface="Merriweather"/>
              </a:rPr>
              <a:t>AB540</a:t>
            </a:r>
            <a:endParaRPr b="1" sz="3000">
              <a:solidFill>
                <a:schemeClr val="dk1"/>
              </a:solidFill>
              <a:latin typeface="Merriweather"/>
              <a:ea typeface="Merriweather"/>
              <a:cs typeface="Merriweather"/>
              <a:sym typeface="Merriweather"/>
            </a:endParaRPr>
          </a:p>
        </p:txBody>
      </p:sp>
      <p:cxnSp>
        <p:nvCxnSpPr>
          <p:cNvPr id="199" name="Google Shape;199;p26"/>
          <p:cNvCxnSpPr/>
          <p:nvPr/>
        </p:nvCxnSpPr>
        <p:spPr>
          <a:xfrm flipH="1" rot="10800000">
            <a:off x="466875" y="876147"/>
            <a:ext cx="8543100" cy="17700"/>
          </a:xfrm>
          <a:prstGeom prst="straightConnector1">
            <a:avLst/>
          </a:prstGeom>
          <a:noFill/>
          <a:ln cap="flat" cmpd="sng" w="28575">
            <a:solidFill>
              <a:schemeClr val="dk1"/>
            </a:solidFill>
            <a:prstDash val="solid"/>
            <a:round/>
            <a:headEnd len="med" w="med" type="none"/>
            <a:tailEnd len="med" w="med" type="none"/>
          </a:ln>
        </p:spPr>
      </p:cxnSp>
      <p:pic>
        <p:nvPicPr>
          <p:cNvPr id="200" name="Google Shape;200;p26"/>
          <p:cNvPicPr preferRelativeResize="0"/>
          <p:nvPr/>
        </p:nvPicPr>
        <p:blipFill>
          <a:blip r:embed="rId5">
            <a:alphaModFix/>
          </a:blip>
          <a:stretch>
            <a:fillRect/>
          </a:stretch>
        </p:blipFill>
        <p:spPr>
          <a:xfrm>
            <a:off x="928925" y="952950"/>
            <a:ext cx="7030124" cy="4190549"/>
          </a:xfrm>
          <a:prstGeom prst="rect">
            <a:avLst/>
          </a:prstGeom>
          <a:noFill/>
          <a:ln>
            <a:noFill/>
          </a:ln>
        </p:spPr>
      </p:pic>
      <p:sp>
        <p:nvSpPr>
          <p:cNvPr id="201" name="Google Shape;201;p26"/>
          <p:cNvSpPr/>
          <p:nvPr/>
        </p:nvSpPr>
        <p:spPr>
          <a:xfrm>
            <a:off x="6276000" y="1887150"/>
            <a:ext cx="2178600" cy="684600"/>
          </a:xfrm>
          <a:prstGeom prst="wedgeRectCallout">
            <a:avLst>
              <a:gd fmla="val -93489" name="adj1"/>
              <a:gd fmla="val 1507" name="adj2"/>
            </a:avLst>
          </a:prstGeom>
          <a:solidFill>
            <a:srgbClr val="C00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0" i="0" lang="en" sz="1800" u="none" cap="none" strike="noStrike">
                <a:solidFill>
                  <a:srgbClr val="FFFFFF"/>
                </a:solidFill>
                <a:latin typeface="Calibri"/>
                <a:ea typeface="Calibri"/>
                <a:cs typeface="Calibri"/>
                <a:sym typeface="Calibri"/>
              </a:rPr>
              <a:t>AB540 Applicants should select None</a:t>
            </a:r>
            <a:endParaRPr b="0" i="0" sz="1800" u="none" cap="none" strike="noStrike">
              <a:solidFill>
                <a:srgbClr val="FFFFFF"/>
              </a:solidFill>
              <a:latin typeface="Calibri"/>
              <a:ea typeface="Calibri"/>
              <a:cs typeface="Calibri"/>
              <a:sym typeface="Calibri"/>
            </a:endParaRPr>
          </a:p>
        </p:txBody>
      </p:sp>
      <p:sp>
        <p:nvSpPr>
          <p:cNvPr id="202" name="Google Shape;202;p26"/>
          <p:cNvSpPr/>
          <p:nvPr/>
        </p:nvSpPr>
        <p:spPr>
          <a:xfrm>
            <a:off x="5369625" y="3256000"/>
            <a:ext cx="3006300" cy="809100"/>
          </a:xfrm>
          <a:prstGeom prst="wedgeRectCallout">
            <a:avLst>
              <a:gd fmla="val -76099" name="adj1"/>
              <a:gd fmla="val 396" name="adj2"/>
            </a:avLst>
          </a:prstGeom>
          <a:solidFill>
            <a:srgbClr val="C0000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rPr b="0" i="0" lang="en" sz="1700" u="none" cap="none" strike="noStrike">
                <a:solidFill>
                  <a:srgbClr val="FFFFFF"/>
                </a:solidFill>
                <a:latin typeface="Calibri"/>
                <a:ea typeface="Calibri"/>
                <a:cs typeface="Calibri"/>
                <a:sym typeface="Calibri"/>
              </a:rPr>
              <a:t>Applicants that reside in CA should select CA regardless of US Citizenship status</a:t>
            </a:r>
            <a:endParaRPr b="0" i="0" sz="1700" u="none" cap="none" strike="noStrike">
              <a:solidFill>
                <a:srgbClr val="FFFFFF"/>
              </a:solidFill>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06" name="Shape 206"/>
        <p:cNvGrpSpPr/>
        <p:nvPr/>
      </p:nvGrpSpPr>
      <p:grpSpPr>
        <a:xfrm>
          <a:off x="0" y="0"/>
          <a:ext cx="0" cy="0"/>
          <a:chOff x="0" y="0"/>
          <a:chExt cx="0" cy="0"/>
        </a:xfrm>
      </p:grpSpPr>
      <p:sp>
        <p:nvSpPr>
          <p:cNvPr id="207" name="Google Shape;207;p27"/>
          <p:cNvSpPr/>
          <p:nvPr/>
        </p:nvSpPr>
        <p:spPr>
          <a:xfrm>
            <a:off x="0" y="0"/>
            <a:ext cx="9144000" cy="5236800"/>
          </a:xfrm>
          <a:prstGeom prst="rect">
            <a:avLst/>
          </a:prstGeom>
          <a:solidFill>
            <a:srgbClr val="FFFFFF">
              <a:alpha val="76580"/>
            </a:srgbClr>
          </a:solidFill>
          <a:ln>
            <a:noFill/>
          </a:ln>
          <a:effectLst>
            <a:outerShdw blurRad="57150" rotWithShape="0" algn="bl" dir="5400000" dist="19050">
              <a:srgbClr val="FFF2CC">
                <a:alpha val="6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08" name="Google Shape;208;p27"/>
          <p:cNvSpPr txBox="1"/>
          <p:nvPr>
            <p:ph type="ctrTitle"/>
          </p:nvPr>
        </p:nvSpPr>
        <p:spPr>
          <a:xfrm>
            <a:off x="382018" y="179250"/>
            <a:ext cx="1666800" cy="773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b="1" sz="2750">
              <a:latin typeface="Merriweather"/>
              <a:ea typeface="Merriweather"/>
              <a:cs typeface="Merriweather"/>
              <a:sym typeface="Merriweather"/>
            </a:endParaRPr>
          </a:p>
          <a:p>
            <a:pPr indent="0" lvl="0" marL="0" rtl="0" algn="l">
              <a:spcBef>
                <a:spcPts val="0"/>
              </a:spcBef>
              <a:spcAft>
                <a:spcPts val="0"/>
              </a:spcAft>
              <a:buNone/>
            </a:pPr>
            <a:r>
              <a:t/>
            </a:r>
            <a:endParaRPr b="1">
              <a:solidFill>
                <a:schemeClr val="lt2"/>
              </a:solidFill>
            </a:endParaRPr>
          </a:p>
        </p:txBody>
      </p:sp>
      <p:sp>
        <p:nvSpPr>
          <p:cNvPr id="209" name="Google Shape;209;p27"/>
          <p:cNvSpPr txBox="1"/>
          <p:nvPr/>
        </p:nvSpPr>
        <p:spPr>
          <a:xfrm>
            <a:off x="466875" y="253775"/>
            <a:ext cx="2092800" cy="461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3000">
                <a:solidFill>
                  <a:schemeClr val="dk1"/>
                </a:solidFill>
                <a:latin typeface="Merriweather"/>
                <a:ea typeface="Merriweather"/>
                <a:cs typeface="Merriweather"/>
                <a:sym typeface="Merriweather"/>
              </a:rPr>
              <a:t>SSN</a:t>
            </a:r>
            <a:endParaRPr b="1" sz="3000">
              <a:solidFill>
                <a:schemeClr val="dk1"/>
              </a:solidFill>
              <a:latin typeface="Merriweather"/>
              <a:ea typeface="Merriweather"/>
              <a:cs typeface="Merriweather"/>
              <a:sym typeface="Merriweather"/>
            </a:endParaRPr>
          </a:p>
        </p:txBody>
      </p:sp>
      <p:cxnSp>
        <p:nvCxnSpPr>
          <p:cNvPr id="210" name="Google Shape;210;p27"/>
          <p:cNvCxnSpPr/>
          <p:nvPr/>
        </p:nvCxnSpPr>
        <p:spPr>
          <a:xfrm flipH="1" rot="10800000">
            <a:off x="466875" y="876147"/>
            <a:ext cx="8543100" cy="17700"/>
          </a:xfrm>
          <a:prstGeom prst="straightConnector1">
            <a:avLst/>
          </a:prstGeom>
          <a:noFill/>
          <a:ln cap="flat" cmpd="sng" w="28575">
            <a:solidFill>
              <a:schemeClr val="dk1"/>
            </a:solidFill>
            <a:prstDash val="solid"/>
            <a:round/>
            <a:headEnd len="med" w="med" type="none"/>
            <a:tailEnd len="med" w="med" type="none"/>
          </a:ln>
        </p:spPr>
      </p:cxnSp>
      <p:pic>
        <p:nvPicPr>
          <p:cNvPr id="211" name="Google Shape;211;p27"/>
          <p:cNvPicPr preferRelativeResize="0"/>
          <p:nvPr/>
        </p:nvPicPr>
        <p:blipFill>
          <a:blip r:embed="rId4">
            <a:alphaModFix/>
          </a:blip>
          <a:stretch>
            <a:fillRect/>
          </a:stretch>
        </p:blipFill>
        <p:spPr>
          <a:xfrm>
            <a:off x="8001756" y="4670200"/>
            <a:ext cx="1094244" cy="401449"/>
          </a:xfrm>
          <a:prstGeom prst="rect">
            <a:avLst/>
          </a:prstGeom>
          <a:noFill/>
          <a:ln>
            <a:noFill/>
          </a:ln>
        </p:spPr>
      </p:pic>
      <p:pic>
        <p:nvPicPr>
          <p:cNvPr id="212" name="Google Shape;212;p27"/>
          <p:cNvPicPr preferRelativeResize="0"/>
          <p:nvPr/>
        </p:nvPicPr>
        <p:blipFill>
          <a:blip r:embed="rId5">
            <a:alphaModFix/>
          </a:blip>
          <a:stretch>
            <a:fillRect/>
          </a:stretch>
        </p:blipFill>
        <p:spPr>
          <a:xfrm>
            <a:off x="1433975" y="999475"/>
            <a:ext cx="5869336" cy="4190551"/>
          </a:xfrm>
          <a:prstGeom prst="rect">
            <a:avLst/>
          </a:prstGeom>
          <a:solidFill>
            <a:srgbClr val="FFFFFF">
              <a:alpha val="76580"/>
            </a:srgbClr>
          </a:solidFill>
          <a:ln>
            <a:noFill/>
          </a:ln>
          <a:effectLst>
            <a:outerShdw blurRad="57150" rotWithShape="0" algn="bl" dir="5400000" dist="19050">
              <a:srgbClr val="FFF2CC">
                <a:alpha val="60000"/>
              </a:srgbClr>
            </a:outerShdw>
          </a:effectLst>
        </p:spPr>
      </p:pic>
      <p:sp>
        <p:nvSpPr>
          <p:cNvPr id="213" name="Google Shape;213;p27"/>
          <p:cNvSpPr/>
          <p:nvPr/>
        </p:nvSpPr>
        <p:spPr>
          <a:xfrm>
            <a:off x="5217450" y="4079500"/>
            <a:ext cx="1905000" cy="590700"/>
          </a:xfrm>
          <a:prstGeom prst="wedgeRectCallout">
            <a:avLst>
              <a:gd fmla="val -65916" name="adj1"/>
              <a:gd fmla="val 87896" name="adj2"/>
            </a:avLst>
          </a:prstGeom>
          <a:solidFill>
            <a:srgbClr val="C00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0" i="0" lang="en" sz="1800" u="none" cap="none" strike="noStrike">
                <a:solidFill>
                  <a:srgbClr val="FFFFFF"/>
                </a:solidFill>
                <a:latin typeface="Calibri"/>
                <a:ea typeface="Calibri"/>
                <a:cs typeface="Calibri"/>
                <a:sym typeface="Calibri"/>
              </a:rPr>
              <a:t>Recommend entering a SSN  </a:t>
            </a:r>
            <a:endParaRPr b="0" i="0" sz="1800" u="none" cap="none" strike="noStrike">
              <a:solidFill>
                <a:srgbClr val="FFFFFF"/>
              </a:solidFill>
              <a:latin typeface="Calibri"/>
              <a:ea typeface="Calibri"/>
              <a:cs typeface="Calibri"/>
              <a:sym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17" name="Shape 217"/>
        <p:cNvGrpSpPr/>
        <p:nvPr/>
      </p:nvGrpSpPr>
      <p:grpSpPr>
        <a:xfrm>
          <a:off x="0" y="0"/>
          <a:ext cx="0" cy="0"/>
          <a:chOff x="0" y="0"/>
          <a:chExt cx="0" cy="0"/>
        </a:xfrm>
      </p:grpSpPr>
      <p:sp>
        <p:nvSpPr>
          <p:cNvPr id="218" name="Google Shape;218;p28"/>
          <p:cNvSpPr/>
          <p:nvPr/>
        </p:nvSpPr>
        <p:spPr>
          <a:xfrm>
            <a:off x="0" y="-30450"/>
            <a:ext cx="9144000" cy="5204400"/>
          </a:xfrm>
          <a:prstGeom prst="rect">
            <a:avLst/>
          </a:prstGeom>
          <a:solidFill>
            <a:srgbClr val="FFFFFF">
              <a:alpha val="76580"/>
            </a:srgbClr>
          </a:solidFill>
          <a:ln>
            <a:noFill/>
          </a:ln>
          <a:effectLst>
            <a:outerShdw blurRad="57150" rotWithShape="0" algn="bl" dir="5400000" dist="19050">
              <a:srgbClr val="FFF2CC">
                <a:alpha val="6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19" name="Google Shape;219;p28"/>
          <p:cNvSpPr txBox="1"/>
          <p:nvPr>
            <p:ph type="ctrTitle"/>
          </p:nvPr>
        </p:nvSpPr>
        <p:spPr>
          <a:xfrm>
            <a:off x="382018" y="179250"/>
            <a:ext cx="1666800" cy="773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b="1" sz="2750">
              <a:latin typeface="Merriweather"/>
              <a:ea typeface="Merriweather"/>
              <a:cs typeface="Merriweather"/>
              <a:sym typeface="Merriweather"/>
            </a:endParaRPr>
          </a:p>
          <a:p>
            <a:pPr indent="0" lvl="0" marL="0" rtl="0" algn="l">
              <a:spcBef>
                <a:spcPts val="0"/>
              </a:spcBef>
              <a:spcAft>
                <a:spcPts val="0"/>
              </a:spcAft>
              <a:buNone/>
            </a:pPr>
            <a:r>
              <a:t/>
            </a:r>
            <a:endParaRPr b="1">
              <a:solidFill>
                <a:schemeClr val="lt2"/>
              </a:solidFill>
            </a:endParaRPr>
          </a:p>
        </p:txBody>
      </p:sp>
      <p:sp>
        <p:nvSpPr>
          <p:cNvPr id="220" name="Google Shape;220;p28"/>
          <p:cNvSpPr txBox="1"/>
          <p:nvPr/>
        </p:nvSpPr>
        <p:spPr>
          <a:xfrm>
            <a:off x="466875" y="253775"/>
            <a:ext cx="3460800" cy="461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3000">
                <a:solidFill>
                  <a:schemeClr val="dk1"/>
                </a:solidFill>
                <a:latin typeface="Merriweather"/>
                <a:ea typeface="Merriweather"/>
                <a:cs typeface="Merriweather"/>
                <a:sym typeface="Merriweather"/>
              </a:rPr>
              <a:t>Independance</a:t>
            </a:r>
            <a:endParaRPr b="1" sz="3000">
              <a:solidFill>
                <a:schemeClr val="dk1"/>
              </a:solidFill>
              <a:latin typeface="Merriweather"/>
              <a:ea typeface="Merriweather"/>
              <a:cs typeface="Merriweather"/>
              <a:sym typeface="Merriweather"/>
            </a:endParaRPr>
          </a:p>
        </p:txBody>
      </p:sp>
      <p:cxnSp>
        <p:nvCxnSpPr>
          <p:cNvPr id="221" name="Google Shape;221;p28"/>
          <p:cNvCxnSpPr/>
          <p:nvPr/>
        </p:nvCxnSpPr>
        <p:spPr>
          <a:xfrm flipH="1" rot="10800000">
            <a:off x="466875" y="876147"/>
            <a:ext cx="8543100" cy="17700"/>
          </a:xfrm>
          <a:prstGeom prst="straightConnector1">
            <a:avLst/>
          </a:prstGeom>
          <a:noFill/>
          <a:ln cap="flat" cmpd="sng" w="28575">
            <a:solidFill>
              <a:schemeClr val="dk1"/>
            </a:solidFill>
            <a:prstDash val="solid"/>
            <a:round/>
            <a:headEnd len="med" w="med" type="none"/>
            <a:tailEnd len="med" w="med" type="none"/>
          </a:ln>
        </p:spPr>
      </p:cxnSp>
      <p:pic>
        <p:nvPicPr>
          <p:cNvPr id="222" name="Google Shape;222;p28"/>
          <p:cNvPicPr preferRelativeResize="0"/>
          <p:nvPr/>
        </p:nvPicPr>
        <p:blipFill>
          <a:blip r:embed="rId4">
            <a:alphaModFix/>
          </a:blip>
          <a:stretch>
            <a:fillRect/>
          </a:stretch>
        </p:blipFill>
        <p:spPr>
          <a:xfrm>
            <a:off x="8001756" y="4670200"/>
            <a:ext cx="1094244" cy="401449"/>
          </a:xfrm>
          <a:prstGeom prst="rect">
            <a:avLst/>
          </a:prstGeom>
          <a:noFill/>
          <a:ln>
            <a:noFill/>
          </a:ln>
        </p:spPr>
      </p:pic>
      <p:pic>
        <p:nvPicPr>
          <p:cNvPr id="223" name="Google Shape;223;p28"/>
          <p:cNvPicPr preferRelativeResize="0"/>
          <p:nvPr/>
        </p:nvPicPr>
        <p:blipFill>
          <a:blip r:embed="rId5">
            <a:alphaModFix/>
          </a:blip>
          <a:stretch>
            <a:fillRect/>
          </a:stretch>
        </p:blipFill>
        <p:spPr>
          <a:xfrm>
            <a:off x="606250" y="1054525"/>
            <a:ext cx="7266301" cy="4088975"/>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27" name="Shape 227"/>
        <p:cNvGrpSpPr/>
        <p:nvPr/>
      </p:nvGrpSpPr>
      <p:grpSpPr>
        <a:xfrm>
          <a:off x="0" y="0"/>
          <a:ext cx="0" cy="0"/>
          <a:chOff x="0" y="0"/>
          <a:chExt cx="0" cy="0"/>
        </a:xfrm>
      </p:grpSpPr>
      <p:sp>
        <p:nvSpPr>
          <p:cNvPr id="228" name="Google Shape;228;p29"/>
          <p:cNvSpPr/>
          <p:nvPr/>
        </p:nvSpPr>
        <p:spPr>
          <a:xfrm>
            <a:off x="0" y="0"/>
            <a:ext cx="9144000" cy="5166000"/>
          </a:xfrm>
          <a:prstGeom prst="rect">
            <a:avLst/>
          </a:prstGeom>
          <a:solidFill>
            <a:srgbClr val="FFFFFF">
              <a:alpha val="76580"/>
            </a:srgbClr>
          </a:solidFill>
          <a:ln>
            <a:noFill/>
          </a:ln>
          <a:effectLst>
            <a:outerShdw blurRad="57150" rotWithShape="0" algn="bl" dir="5400000" dist="19050">
              <a:srgbClr val="FFF2CC">
                <a:alpha val="6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29" name="Google Shape;229;p29"/>
          <p:cNvSpPr txBox="1"/>
          <p:nvPr>
            <p:ph type="ctrTitle"/>
          </p:nvPr>
        </p:nvSpPr>
        <p:spPr>
          <a:xfrm>
            <a:off x="382018" y="179250"/>
            <a:ext cx="1666800" cy="773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b="1" sz="2750">
              <a:latin typeface="Merriweather"/>
              <a:ea typeface="Merriweather"/>
              <a:cs typeface="Merriweather"/>
              <a:sym typeface="Merriweather"/>
            </a:endParaRPr>
          </a:p>
          <a:p>
            <a:pPr indent="0" lvl="0" marL="0" rtl="0" algn="l">
              <a:spcBef>
                <a:spcPts val="0"/>
              </a:spcBef>
              <a:spcAft>
                <a:spcPts val="0"/>
              </a:spcAft>
              <a:buNone/>
            </a:pPr>
            <a:r>
              <a:t/>
            </a:r>
            <a:endParaRPr b="1">
              <a:solidFill>
                <a:schemeClr val="lt2"/>
              </a:solidFill>
            </a:endParaRPr>
          </a:p>
        </p:txBody>
      </p:sp>
      <p:sp>
        <p:nvSpPr>
          <p:cNvPr id="230" name="Google Shape;230;p29"/>
          <p:cNvSpPr txBox="1"/>
          <p:nvPr/>
        </p:nvSpPr>
        <p:spPr>
          <a:xfrm>
            <a:off x="466875" y="253775"/>
            <a:ext cx="2667000" cy="461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3000">
                <a:solidFill>
                  <a:schemeClr val="dk1"/>
                </a:solidFill>
                <a:latin typeface="Merriweather"/>
                <a:ea typeface="Merriweather"/>
                <a:cs typeface="Merriweather"/>
                <a:sym typeface="Merriweather"/>
              </a:rPr>
              <a:t>Financials </a:t>
            </a:r>
            <a:endParaRPr b="1" sz="3000">
              <a:solidFill>
                <a:schemeClr val="dk1"/>
              </a:solidFill>
              <a:latin typeface="Merriweather"/>
              <a:ea typeface="Merriweather"/>
              <a:cs typeface="Merriweather"/>
              <a:sym typeface="Merriweather"/>
            </a:endParaRPr>
          </a:p>
        </p:txBody>
      </p:sp>
      <p:cxnSp>
        <p:nvCxnSpPr>
          <p:cNvPr id="231" name="Google Shape;231;p29"/>
          <p:cNvCxnSpPr/>
          <p:nvPr/>
        </p:nvCxnSpPr>
        <p:spPr>
          <a:xfrm flipH="1" rot="10800000">
            <a:off x="466875" y="876147"/>
            <a:ext cx="8543100" cy="17700"/>
          </a:xfrm>
          <a:prstGeom prst="straightConnector1">
            <a:avLst/>
          </a:prstGeom>
          <a:noFill/>
          <a:ln cap="flat" cmpd="sng" w="28575">
            <a:solidFill>
              <a:schemeClr val="dk1"/>
            </a:solidFill>
            <a:prstDash val="solid"/>
            <a:round/>
            <a:headEnd len="med" w="med" type="none"/>
            <a:tailEnd len="med" w="med" type="none"/>
          </a:ln>
        </p:spPr>
      </p:cxnSp>
      <p:pic>
        <p:nvPicPr>
          <p:cNvPr id="232" name="Google Shape;232;p29"/>
          <p:cNvPicPr preferRelativeResize="0"/>
          <p:nvPr/>
        </p:nvPicPr>
        <p:blipFill>
          <a:blip r:embed="rId4">
            <a:alphaModFix/>
          </a:blip>
          <a:stretch>
            <a:fillRect/>
          </a:stretch>
        </p:blipFill>
        <p:spPr>
          <a:xfrm>
            <a:off x="8001756" y="4670200"/>
            <a:ext cx="1094244" cy="401449"/>
          </a:xfrm>
          <a:prstGeom prst="rect">
            <a:avLst/>
          </a:prstGeom>
          <a:noFill/>
          <a:ln>
            <a:noFill/>
          </a:ln>
        </p:spPr>
      </p:pic>
      <p:pic>
        <p:nvPicPr>
          <p:cNvPr id="233" name="Google Shape;233;p29"/>
          <p:cNvPicPr preferRelativeResize="0"/>
          <p:nvPr/>
        </p:nvPicPr>
        <p:blipFill>
          <a:blip r:embed="rId5">
            <a:alphaModFix/>
          </a:blip>
          <a:stretch>
            <a:fillRect/>
          </a:stretch>
        </p:blipFill>
        <p:spPr>
          <a:xfrm>
            <a:off x="1451425" y="1009400"/>
            <a:ext cx="6220541" cy="4062249"/>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37" name="Shape 237"/>
        <p:cNvGrpSpPr/>
        <p:nvPr/>
      </p:nvGrpSpPr>
      <p:grpSpPr>
        <a:xfrm>
          <a:off x="0" y="0"/>
          <a:ext cx="0" cy="0"/>
          <a:chOff x="0" y="0"/>
          <a:chExt cx="0" cy="0"/>
        </a:xfrm>
      </p:grpSpPr>
      <p:sp>
        <p:nvSpPr>
          <p:cNvPr id="238" name="Google Shape;238;p30"/>
          <p:cNvSpPr/>
          <p:nvPr/>
        </p:nvSpPr>
        <p:spPr>
          <a:xfrm>
            <a:off x="0" y="0"/>
            <a:ext cx="9144000" cy="5143500"/>
          </a:xfrm>
          <a:prstGeom prst="rect">
            <a:avLst/>
          </a:prstGeom>
          <a:solidFill>
            <a:srgbClr val="FFFFFF">
              <a:alpha val="76580"/>
            </a:srgbClr>
          </a:solidFill>
          <a:ln>
            <a:noFill/>
          </a:ln>
          <a:effectLst>
            <a:outerShdw blurRad="57150" rotWithShape="0" algn="bl" dir="5400000" dist="19050">
              <a:srgbClr val="FFF2CC">
                <a:alpha val="6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39" name="Google Shape;239;p30"/>
          <p:cNvSpPr txBox="1"/>
          <p:nvPr>
            <p:ph type="ctrTitle"/>
          </p:nvPr>
        </p:nvSpPr>
        <p:spPr>
          <a:xfrm>
            <a:off x="382018" y="179250"/>
            <a:ext cx="1666800" cy="773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b="1" sz="2750">
              <a:latin typeface="Merriweather"/>
              <a:ea typeface="Merriweather"/>
              <a:cs typeface="Merriweather"/>
              <a:sym typeface="Merriweather"/>
            </a:endParaRPr>
          </a:p>
          <a:p>
            <a:pPr indent="0" lvl="0" marL="0" rtl="0" algn="l">
              <a:spcBef>
                <a:spcPts val="0"/>
              </a:spcBef>
              <a:spcAft>
                <a:spcPts val="0"/>
              </a:spcAft>
              <a:buNone/>
            </a:pPr>
            <a:r>
              <a:t/>
            </a:r>
            <a:endParaRPr b="1">
              <a:solidFill>
                <a:schemeClr val="lt2"/>
              </a:solidFill>
            </a:endParaRPr>
          </a:p>
        </p:txBody>
      </p:sp>
      <p:sp>
        <p:nvSpPr>
          <p:cNvPr id="240" name="Google Shape;240;p30"/>
          <p:cNvSpPr txBox="1"/>
          <p:nvPr/>
        </p:nvSpPr>
        <p:spPr>
          <a:xfrm>
            <a:off x="466875" y="253775"/>
            <a:ext cx="6697800" cy="461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3000">
                <a:solidFill>
                  <a:schemeClr val="dk1"/>
                </a:solidFill>
                <a:latin typeface="Merriweather"/>
                <a:ea typeface="Merriweather"/>
                <a:cs typeface="Merriweather"/>
                <a:sym typeface="Merriweather"/>
              </a:rPr>
              <a:t>Quadrant 2 - Academic History </a:t>
            </a:r>
            <a:endParaRPr b="1" sz="3000">
              <a:solidFill>
                <a:schemeClr val="dk1"/>
              </a:solidFill>
              <a:latin typeface="Merriweather"/>
              <a:ea typeface="Merriweather"/>
              <a:cs typeface="Merriweather"/>
              <a:sym typeface="Merriweather"/>
            </a:endParaRPr>
          </a:p>
        </p:txBody>
      </p:sp>
      <p:cxnSp>
        <p:nvCxnSpPr>
          <p:cNvPr id="241" name="Google Shape;241;p30"/>
          <p:cNvCxnSpPr/>
          <p:nvPr/>
        </p:nvCxnSpPr>
        <p:spPr>
          <a:xfrm flipH="1" rot="10800000">
            <a:off x="466875" y="876147"/>
            <a:ext cx="8543100" cy="17700"/>
          </a:xfrm>
          <a:prstGeom prst="straightConnector1">
            <a:avLst/>
          </a:prstGeom>
          <a:noFill/>
          <a:ln cap="flat" cmpd="sng" w="28575">
            <a:solidFill>
              <a:schemeClr val="dk1"/>
            </a:solidFill>
            <a:prstDash val="solid"/>
            <a:round/>
            <a:headEnd len="med" w="med" type="none"/>
            <a:tailEnd len="med" w="med" type="none"/>
          </a:ln>
        </p:spPr>
      </p:cxnSp>
      <p:pic>
        <p:nvPicPr>
          <p:cNvPr id="242" name="Google Shape;242;p30"/>
          <p:cNvPicPr preferRelativeResize="0"/>
          <p:nvPr/>
        </p:nvPicPr>
        <p:blipFill>
          <a:blip r:embed="rId4">
            <a:alphaModFix/>
          </a:blip>
          <a:stretch>
            <a:fillRect/>
          </a:stretch>
        </p:blipFill>
        <p:spPr>
          <a:xfrm>
            <a:off x="8001756" y="4670200"/>
            <a:ext cx="1094244" cy="401449"/>
          </a:xfrm>
          <a:prstGeom prst="rect">
            <a:avLst/>
          </a:prstGeom>
          <a:noFill/>
          <a:ln>
            <a:noFill/>
          </a:ln>
        </p:spPr>
      </p:pic>
      <p:pic>
        <p:nvPicPr>
          <p:cNvPr id="243" name="Google Shape;243;p30"/>
          <p:cNvPicPr preferRelativeResize="0"/>
          <p:nvPr/>
        </p:nvPicPr>
        <p:blipFill>
          <a:blip r:embed="rId5">
            <a:alphaModFix/>
          </a:blip>
          <a:stretch>
            <a:fillRect/>
          </a:stretch>
        </p:blipFill>
        <p:spPr>
          <a:xfrm>
            <a:off x="2048813" y="1419700"/>
            <a:ext cx="4867275" cy="260985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47" name="Shape 247"/>
        <p:cNvGrpSpPr/>
        <p:nvPr/>
      </p:nvGrpSpPr>
      <p:grpSpPr>
        <a:xfrm>
          <a:off x="0" y="0"/>
          <a:ext cx="0" cy="0"/>
          <a:chOff x="0" y="0"/>
          <a:chExt cx="0" cy="0"/>
        </a:xfrm>
      </p:grpSpPr>
      <p:sp>
        <p:nvSpPr>
          <p:cNvPr id="248" name="Google Shape;248;p31"/>
          <p:cNvSpPr/>
          <p:nvPr/>
        </p:nvSpPr>
        <p:spPr>
          <a:xfrm>
            <a:off x="-82475" y="0"/>
            <a:ext cx="9278100" cy="5143500"/>
          </a:xfrm>
          <a:prstGeom prst="rect">
            <a:avLst/>
          </a:prstGeom>
          <a:solidFill>
            <a:srgbClr val="FFFFFF">
              <a:alpha val="76580"/>
            </a:srgbClr>
          </a:solidFill>
          <a:ln>
            <a:noFill/>
          </a:ln>
          <a:effectLst>
            <a:outerShdw blurRad="57150" rotWithShape="0" algn="bl" dir="5400000" dist="19050">
              <a:srgbClr val="FFF2CC">
                <a:alpha val="6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249" name="Google Shape;249;p31"/>
          <p:cNvPicPr preferRelativeResize="0"/>
          <p:nvPr/>
        </p:nvPicPr>
        <p:blipFill>
          <a:blip r:embed="rId4">
            <a:alphaModFix/>
          </a:blip>
          <a:stretch>
            <a:fillRect/>
          </a:stretch>
        </p:blipFill>
        <p:spPr>
          <a:xfrm>
            <a:off x="8001756" y="4670200"/>
            <a:ext cx="1094244" cy="401449"/>
          </a:xfrm>
          <a:prstGeom prst="rect">
            <a:avLst/>
          </a:prstGeom>
          <a:noFill/>
          <a:ln>
            <a:noFill/>
          </a:ln>
        </p:spPr>
      </p:pic>
      <p:pic>
        <p:nvPicPr>
          <p:cNvPr id="250" name="Google Shape;250;p31"/>
          <p:cNvPicPr preferRelativeResize="0"/>
          <p:nvPr/>
        </p:nvPicPr>
        <p:blipFill>
          <a:blip r:embed="rId5">
            <a:alphaModFix/>
          </a:blip>
          <a:stretch>
            <a:fillRect/>
          </a:stretch>
        </p:blipFill>
        <p:spPr>
          <a:xfrm>
            <a:off x="54600" y="530925"/>
            <a:ext cx="5605124" cy="3904584"/>
          </a:xfrm>
          <a:prstGeom prst="rect">
            <a:avLst/>
          </a:prstGeom>
          <a:noFill/>
          <a:ln>
            <a:noFill/>
          </a:ln>
        </p:spPr>
      </p:pic>
      <p:sp>
        <p:nvSpPr>
          <p:cNvPr id="251" name="Google Shape;251;p31"/>
          <p:cNvSpPr/>
          <p:nvPr/>
        </p:nvSpPr>
        <p:spPr>
          <a:xfrm rot="-732217">
            <a:off x="1017699" y="3992931"/>
            <a:ext cx="1444748" cy="216130"/>
          </a:xfrm>
          <a:prstGeom prst="leftArrow">
            <a:avLst>
              <a:gd fmla="val 50000" name="adj1"/>
              <a:gd fmla="val 50000" name="adj2"/>
            </a:avLst>
          </a:prstGeom>
          <a:solidFill>
            <a:schemeClr val="dk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endParaRPr>
          </a:p>
        </p:txBody>
      </p:sp>
      <p:pic>
        <p:nvPicPr>
          <p:cNvPr id="252" name="Google Shape;252;p31"/>
          <p:cNvPicPr preferRelativeResize="0"/>
          <p:nvPr/>
        </p:nvPicPr>
        <p:blipFill>
          <a:blip r:embed="rId6">
            <a:alphaModFix/>
          </a:blip>
          <a:stretch>
            <a:fillRect/>
          </a:stretch>
        </p:blipFill>
        <p:spPr>
          <a:xfrm>
            <a:off x="5899975" y="112300"/>
            <a:ext cx="3055825" cy="4503925"/>
          </a:xfrm>
          <a:prstGeom prst="rect">
            <a:avLst/>
          </a:prstGeom>
          <a:solidFill>
            <a:srgbClr val="FFFFFF">
              <a:alpha val="76580"/>
            </a:srgbClr>
          </a:solidFill>
          <a:ln>
            <a:noFill/>
          </a:ln>
          <a:effectLst>
            <a:outerShdw blurRad="57150" rotWithShape="0" algn="bl" dir="5400000" dist="19050">
              <a:srgbClr val="FFF2CC">
                <a:alpha val="60000"/>
              </a:srgbClr>
            </a:outerShdw>
          </a:effectLst>
        </p:spPr>
      </p:pic>
      <p:sp>
        <p:nvSpPr>
          <p:cNvPr id="253" name="Google Shape;253;p31"/>
          <p:cNvSpPr/>
          <p:nvPr/>
        </p:nvSpPr>
        <p:spPr>
          <a:xfrm rot="-732407">
            <a:off x="7224785" y="710616"/>
            <a:ext cx="1725308" cy="237607"/>
          </a:xfrm>
          <a:prstGeom prst="leftArrow">
            <a:avLst>
              <a:gd fmla="val 50000" name="adj1"/>
              <a:gd fmla="val 50000" name="adj2"/>
            </a:avLst>
          </a:prstGeom>
          <a:solidFill>
            <a:schemeClr val="dk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57" name="Shape 257"/>
        <p:cNvGrpSpPr/>
        <p:nvPr/>
      </p:nvGrpSpPr>
      <p:grpSpPr>
        <a:xfrm>
          <a:off x="0" y="0"/>
          <a:ext cx="0" cy="0"/>
          <a:chOff x="0" y="0"/>
          <a:chExt cx="0" cy="0"/>
        </a:xfrm>
      </p:grpSpPr>
      <p:sp>
        <p:nvSpPr>
          <p:cNvPr id="258" name="Google Shape;258;p32"/>
          <p:cNvSpPr/>
          <p:nvPr/>
        </p:nvSpPr>
        <p:spPr>
          <a:xfrm>
            <a:off x="0" y="0"/>
            <a:ext cx="9144000" cy="5143500"/>
          </a:xfrm>
          <a:prstGeom prst="rect">
            <a:avLst/>
          </a:prstGeom>
          <a:solidFill>
            <a:srgbClr val="FFFFFF">
              <a:alpha val="76580"/>
            </a:srgbClr>
          </a:solidFill>
          <a:ln>
            <a:noFill/>
          </a:ln>
          <a:effectLst>
            <a:outerShdw blurRad="57150" rotWithShape="0" algn="bl" dir="5400000" dist="19050">
              <a:srgbClr val="FFF2CC">
                <a:alpha val="6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259" name="Google Shape;259;p32"/>
          <p:cNvPicPr preferRelativeResize="0"/>
          <p:nvPr/>
        </p:nvPicPr>
        <p:blipFill>
          <a:blip r:embed="rId4">
            <a:alphaModFix/>
          </a:blip>
          <a:stretch>
            <a:fillRect/>
          </a:stretch>
        </p:blipFill>
        <p:spPr>
          <a:xfrm>
            <a:off x="8001756" y="4670200"/>
            <a:ext cx="1094244" cy="401449"/>
          </a:xfrm>
          <a:prstGeom prst="rect">
            <a:avLst/>
          </a:prstGeom>
          <a:noFill/>
          <a:ln>
            <a:noFill/>
          </a:ln>
        </p:spPr>
      </p:pic>
      <p:pic>
        <p:nvPicPr>
          <p:cNvPr id="260" name="Google Shape;260;p32"/>
          <p:cNvPicPr preferRelativeResize="0"/>
          <p:nvPr/>
        </p:nvPicPr>
        <p:blipFill>
          <a:blip r:embed="rId5">
            <a:alphaModFix/>
          </a:blip>
          <a:stretch>
            <a:fillRect/>
          </a:stretch>
        </p:blipFill>
        <p:spPr>
          <a:xfrm>
            <a:off x="594700" y="129787"/>
            <a:ext cx="7314151" cy="4883925"/>
          </a:xfrm>
          <a:prstGeom prst="rect">
            <a:avLst/>
          </a:prstGeom>
          <a:noFill/>
          <a:ln>
            <a:noFill/>
          </a:ln>
        </p:spPr>
      </p:pic>
      <p:sp>
        <p:nvSpPr>
          <p:cNvPr id="261" name="Google Shape;261;p32"/>
          <p:cNvSpPr/>
          <p:nvPr/>
        </p:nvSpPr>
        <p:spPr>
          <a:xfrm>
            <a:off x="594700" y="3309125"/>
            <a:ext cx="2906100" cy="569875"/>
          </a:xfrm>
          <a:prstGeom prst="flowChartProcess">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600">
              <a:solidFill>
                <a:schemeClr val="lt1"/>
              </a:solidFill>
            </a:endParaRPr>
          </a:p>
        </p:txBody>
      </p:sp>
      <p:sp>
        <p:nvSpPr>
          <p:cNvPr id="262" name="Google Shape;262;p32"/>
          <p:cNvSpPr/>
          <p:nvPr/>
        </p:nvSpPr>
        <p:spPr>
          <a:xfrm>
            <a:off x="2987150" y="4028325"/>
            <a:ext cx="1440000" cy="864000"/>
          </a:xfrm>
          <a:prstGeom prst="wedgeRectCallout">
            <a:avLst>
              <a:gd fmla="val 130915" name="adj1"/>
              <a:gd fmla="val -95090" name="adj2"/>
            </a:avLst>
          </a:prstGeom>
          <a:solidFill>
            <a:srgbClr val="C00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lang="en">
                <a:solidFill>
                  <a:srgbClr val="FFFFFF"/>
                </a:solidFill>
                <a:latin typeface="Calibri"/>
                <a:ea typeface="Calibri"/>
                <a:cs typeface="Calibri"/>
                <a:sym typeface="Calibri"/>
              </a:rPr>
              <a:t>The following test scores are accepted</a:t>
            </a:r>
            <a:endParaRPr b="0" i="0" u="none" cap="none" strike="noStrike">
              <a:solidFill>
                <a:srgbClr val="FFFFFF"/>
              </a:solidFill>
              <a:latin typeface="Calibri"/>
              <a:ea typeface="Calibri"/>
              <a:cs typeface="Calibri"/>
              <a:sym typeface="Calibri"/>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66" name="Shape 266"/>
        <p:cNvGrpSpPr/>
        <p:nvPr/>
      </p:nvGrpSpPr>
      <p:grpSpPr>
        <a:xfrm>
          <a:off x="0" y="0"/>
          <a:ext cx="0" cy="0"/>
          <a:chOff x="0" y="0"/>
          <a:chExt cx="0" cy="0"/>
        </a:xfrm>
      </p:grpSpPr>
      <p:sp>
        <p:nvSpPr>
          <p:cNvPr id="267" name="Google Shape;267;p33"/>
          <p:cNvSpPr/>
          <p:nvPr/>
        </p:nvSpPr>
        <p:spPr>
          <a:xfrm>
            <a:off x="0" y="0"/>
            <a:ext cx="9144000" cy="5143500"/>
          </a:xfrm>
          <a:prstGeom prst="rect">
            <a:avLst/>
          </a:prstGeom>
          <a:solidFill>
            <a:srgbClr val="FFFFFF">
              <a:alpha val="76580"/>
            </a:srgbClr>
          </a:solidFill>
          <a:ln>
            <a:noFill/>
          </a:ln>
          <a:effectLst>
            <a:outerShdw blurRad="57150" rotWithShape="0" algn="bl" dir="5400000" dist="19050">
              <a:srgbClr val="FFF2CC">
                <a:alpha val="6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68" name="Google Shape;268;p33"/>
          <p:cNvSpPr txBox="1"/>
          <p:nvPr>
            <p:ph type="ctrTitle"/>
          </p:nvPr>
        </p:nvSpPr>
        <p:spPr>
          <a:xfrm>
            <a:off x="382018" y="179250"/>
            <a:ext cx="1666800" cy="773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b="1" sz="2750">
              <a:latin typeface="Merriweather"/>
              <a:ea typeface="Merriweather"/>
              <a:cs typeface="Merriweather"/>
              <a:sym typeface="Merriweather"/>
            </a:endParaRPr>
          </a:p>
          <a:p>
            <a:pPr indent="0" lvl="0" marL="0" rtl="0" algn="l">
              <a:spcBef>
                <a:spcPts val="0"/>
              </a:spcBef>
              <a:spcAft>
                <a:spcPts val="0"/>
              </a:spcAft>
              <a:buNone/>
            </a:pPr>
            <a:r>
              <a:t/>
            </a:r>
            <a:endParaRPr b="1">
              <a:solidFill>
                <a:schemeClr val="lt2"/>
              </a:solidFill>
            </a:endParaRPr>
          </a:p>
        </p:txBody>
      </p:sp>
      <p:sp>
        <p:nvSpPr>
          <p:cNvPr id="269" name="Google Shape;269;p33"/>
          <p:cNvSpPr txBox="1"/>
          <p:nvPr/>
        </p:nvSpPr>
        <p:spPr>
          <a:xfrm>
            <a:off x="466875" y="253775"/>
            <a:ext cx="8199900" cy="461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lt2"/>
              </a:buClr>
              <a:buSzPts val="1100"/>
              <a:buFont typeface="Arial"/>
              <a:buNone/>
            </a:pPr>
            <a:r>
              <a:rPr b="1" lang="en" sz="3000">
                <a:solidFill>
                  <a:schemeClr val="dk1"/>
                </a:solidFill>
                <a:latin typeface="Merriweather"/>
                <a:ea typeface="Merriweather"/>
                <a:cs typeface="Merriweather"/>
                <a:sym typeface="Merriweather"/>
              </a:rPr>
              <a:t>Quadrant 3 - Supporting Information</a:t>
            </a:r>
            <a:endParaRPr b="1" sz="3000">
              <a:solidFill>
                <a:schemeClr val="dk1"/>
              </a:solidFill>
              <a:latin typeface="Merriweather"/>
              <a:ea typeface="Merriweather"/>
              <a:cs typeface="Merriweather"/>
              <a:sym typeface="Merriweather"/>
            </a:endParaRPr>
          </a:p>
          <a:p>
            <a:pPr indent="0" lvl="0" marL="0" rtl="0" algn="l">
              <a:spcBef>
                <a:spcPts val="0"/>
              </a:spcBef>
              <a:spcAft>
                <a:spcPts val="0"/>
              </a:spcAft>
              <a:buNone/>
            </a:pPr>
            <a:r>
              <a:t/>
            </a:r>
            <a:endParaRPr b="1" sz="3000">
              <a:solidFill>
                <a:schemeClr val="dk1"/>
              </a:solidFill>
              <a:latin typeface="Merriweather"/>
              <a:ea typeface="Merriweather"/>
              <a:cs typeface="Merriweather"/>
              <a:sym typeface="Merriweather"/>
            </a:endParaRPr>
          </a:p>
        </p:txBody>
      </p:sp>
      <p:cxnSp>
        <p:nvCxnSpPr>
          <p:cNvPr id="270" name="Google Shape;270;p33"/>
          <p:cNvCxnSpPr/>
          <p:nvPr/>
        </p:nvCxnSpPr>
        <p:spPr>
          <a:xfrm flipH="1" rot="10800000">
            <a:off x="466875" y="876147"/>
            <a:ext cx="8543100" cy="17700"/>
          </a:xfrm>
          <a:prstGeom prst="straightConnector1">
            <a:avLst/>
          </a:prstGeom>
          <a:noFill/>
          <a:ln cap="flat" cmpd="sng" w="28575">
            <a:solidFill>
              <a:schemeClr val="dk1"/>
            </a:solidFill>
            <a:prstDash val="solid"/>
            <a:round/>
            <a:headEnd len="med" w="med" type="none"/>
            <a:tailEnd len="med" w="med" type="none"/>
          </a:ln>
        </p:spPr>
      </p:cxnSp>
      <p:pic>
        <p:nvPicPr>
          <p:cNvPr id="271" name="Google Shape;271;p33"/>
          <p:cNvPicPr preferRelativeResize="0"/>
          <p:nvPr/>
        </p:nvPicPr>
        <p:blipFill>
          <a:blip r:embed="rId4">
            <a:alphaModFix/>
          </a:blip>
          <a:stretch>
            <a:fillRect/>
          </a:stretch>
        </p:blipFill>
        <p:spPr>
          <a:xfrm>
            <a:off x="8001756" y="4670200"/>
            <a:ext cx="1094244" cy="401449"/>
          </a:xfrm>
          <a:prstGeom prst="rect">
            <a:avLst/>
          </a:prstGeom>
          <a:noFill/>
          <a:ln>
            <a:noFill/>
          </a:ln>
        </p:spPr>
      </p:pic>
      <p:pic>
        <p:nvPicPr>
          <p:cNvPr id="272" name="Google Shape;272;p33"/>
          <p:cNvPicPr preferRelativeResize="0"/>
          <p:nvPr/>
        </p:nvPicPr>
        <p:blipFill>
          <a:blip r:embed="rId5">
            <a:alphaModFix/>
          </a:blip>
          <a:stretch>
            <a:fillRect/>
          </a:stretch>
        </p:blipFill>
        <p:spPr>
          <a:xfrm>
            <a:off x="2080800" y="1282988"/>
            <a:ext cx="4972050" cy="2905125"/>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76" name="Shape 276"/>
        <p:cNvGrpSpPr/>
        <p:nvPr/>
      </p:nvGrpSpPr>
      <p:grpSpPr>
        <a:xfrm>
          <a:off x="0" y="0"/>
          <a:ext cx="0" cy="0"/>
          <a:chOff x="0" y="0"/>
          <a:chExt cx="0" cy="0"/>
        </a:xfrm>
      </p:grpSpPr>
      <p:sp>
        <p:nvSpPr>
          <p:cNvPr id="277" name="Google Shape;277;p34"/>
          <p:cNvSpPr/>
          <p:nvPr/>
        </p:nvSpPr>
        <p:spPr>
          <a:xfrm>
            <a:off x="0" y="-22350"/>
            <a:ext cx="9144000" cy="5143500"/>
          </a:xfrm>
          <a:prstGeom prst="rect">
            <a:avLst/>
          </a:prstGeom>
          <a:solidFill>
            <a:srgbClr val="FFFFFF">
              <a:alpha val="7658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78" name="Google Shape;278;p34"/>
          <p:cNvSpPr txBox="1"/>
          <p:nvPr>
            <p:ph type="ctrTitle"/>
          </p:nvPr>
        </p:nvSpPr>
        <p:spPr>
          <a:xfrm>
            <a:off x="382018" y="179250"/>
            <a:ext cx="1666800" cy="773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b="1" sz="2750">
              <a:latin typeface="Merriweather"/>
              <a:ea typeface="Merriweather"/>
              <a:cs typeface="Merriweather"/>
              <a:sym typeface="Merriweather"/>
            </a:endParaRPr>
          </a:p>
          <a:p>
            <a:pPr indent="0" lvl="0" marL="0" rtl="0" algn="l">
              <a:spcBef>
                <a:spcPts val="0"/>
              </a:spcBef>
              <a:spcAft>
                <a:spcPts val="0"/>
              </a:spcAft>
              <a:buNone/>
            </a:pPr>
            <a:r>
              <a:t/>
            </a:r>
            <a:endParaRPr b="1">
              <a:solidFill>
                <a:schemeClr val="lt2"/>
              </a:solidFill>
            </a:endParaRPr>
          </a:p>
        </p:txBody>
      </p:sp>
      <p:sp>
        <p:nvSpPr>
          <p:cNvPr id="279" name="Google Shape;279;p34"/>
          <p:cNvSpPr txBox="1"/>
          <p:nvPr/>
        </p:nvSpPr>
        <p:spPr>
          <a:xfrm>
            <a:off x="466875" y="253775"/>
            <a:ext cx="8434800" cy="461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3000">
                <a:solidFill>
                  <a:schemeClr val="dk1"/>
                </a:solidFill>
                <a:latin typeface="Merriweather"/>
                <a:ea typeface="Merriweather"/>
                <a:cs typeface="Merriweather"/>
                <a:sym typeface="Merriweather"/>
              </a:rPr>
              <a:t>Quadrant 3 - Supporting Information</a:t>
            </a:r>
            <a:endParaRPr b="1" sz="3000">
              <a:solidFill>
                <a:schemeClr val="dk1"/>
              </a:solidFill>
              <a:latin typeface="Merriweather"/>
              <a:ea typeface="Merriweather"/>
              <a:cs typeface="Merriweather"/>
              <a:sym typeface="Merriweather"/>
            </a:endParaRPr>
          </a:p>
        </p:txBody>
      </p:sp>
      <p:cxnSp>
        <p:nvCxnSpPr>
          <p:cNvPr id="280" name="Google Shape;280;p34"/>
          <p:cNvCxnSpPr/>
          <p:nvPr/>
        </p:nvCxnSpPr>
        <p:spPr>
          <a:xfrm flipH="1" rot="10800000">
            <a:off x="466875" y="876147"/>
            <a:ext cx="8543100" cy="17700"/>
          </a:xfrm>
          <a:prstGeom prst="straightConnector1">
            <a:avLst/>
          </a:prstGeom>
          <a:noFill/>
          <a:ln cap="flat" cmpd="sng" w="28575">
            <a:solidFill>
              <a:schemeClr val="dk1"/>
            </a:solidFill>
            <a:prstDash val="solid"/>
            <a:round/>
            <a:headEnd len="med" w="med" type="none"/>
            <a:tailEnd len="med" w="med" type="none"/>
          </a:ln>
        </p:spPr>
      </p:cxnSp>
      <p:pic>
        <p:nvPicPr>
          <p:cNvPr id="281" name="Google Shape;281;p34"/>
          <p:cNvPicPr preferRelativeResize="0"/>
          <p:nvPr/>
        </p:nvPicPr>
        <p:blipFill>
          <a:blip r:embed="rId4">
            <a:alphaModFix/>
          </a:blip>
          <a:stretch>
            <a:fillRect/>
          </a:stretch>
        </p:blipFill>
        <p:spPr>
          <a:xfrm>
            <a:off x="8001756" y="4670200"/>
            <a:ext cx="1094244" cy="401449"/>
          </a:xfrm>
          <a:prstGeom prst="rect">
            <a:avLst/>
          </a:prstGeom>
          <a:noFill/>
          <a:ln>
            <a:noFill/>
          </a:ln>
          <a:effectLst>
            <a:outerShdw blurRad="57150" rotWithShape="0" algn="bl" dir="5400000" dist="19050">
              <a:srgbClr val="FFF2CC">
                <a:alpha val="60000"/>
              </a:srgbClr>
            </a:outerShdw>
          </a:effectLst>
        </p:spPr>
      </p:pic>
      <p:pic>
        <p:nvPicPr>
          <p:cNvPr id="282" name="Google Shape;282;p34"/>
          <p:cNvPicPr preferRelativeResize="0"/>
          <p:nvPr/>
        </p:nvPicPr>
        <p:blipFill>
          <a:blip r:embed="rId5">
            <a:alphaModFix/>
          </a:blip>
          <a:stretch>
            <a:fillRect/>
          </a:stretch>
        </p:blipFill>
        <p:spPr>
          <a:xfrm>
            <a:off x="336875" y="1565050"/>
            <a:ext cx="8470250" cy="2155000"/>
          </a:xfrm>
          <a:prstGeom prst="rect">
            <a:avLst/>
          </a:prstGeom>
          <a:noFill/>
          <a:ln>
            <a:noFill/>
          </a:ln>
        </p:spPr>
      </p:pic>
      <p:sp>
        <p:nvSpPr>
          <p:cNvPr id="283" name="Google Shape;283;p34"/>
          <p:cNvSpPr/>
          <p:nvPr/>
        </p:nvSpPr>
        <p:spPr>
          <a:xfrm>
            <a:off x="382025" y="2795850"/>
            <a:ext cx="2906100" cy="655225"/>
          </a:xfrm>
          <a:prstGeom prst="flowChartProcess">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600">
              <a:solidFill>
                <a:schemeClr val="lt1"/>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87" name="Shape 287"/>
        <p:cNvGrpSpPr/>
        <p:nvPr/>
      </p:nvGrpSpPr>
      <p:grpSpPr>
        <a:xfrm>
          <a:off x="0" y="0"/>
          <a:ext cx="0" cy="0"/>
          <a:chOff x="0" y="0"/>
          <a:chExt cx="0" cy="0"/>
        </a:xfrm>
      </p:grpSpPr>
      <p:sp>
        <p:nvSpPr>
          <p:cNvPr id="288" name="Google Shape;288;p35"/>
          <p:cNvSpPr/>
          <p:nvPr/>
        </p:nvSpPr>
        <p:spPr>
          <a:xfrm>
            <a:off x="0" y="-22350"/>
            <a:ext cx="9144000" cy="5143500"/>
          </a:xfrm>
          <a:prstGeom prst="rect">
            <a:avLst/>
          </a:prstGeom>
          <a:solidFill>
            <a:srgbClr val="FFFFFF">
              <a:alpha val="7658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89" name="Google Shape;289;p35"/>
          <p:cNvSpPr txBox="1"/>
          <p:nvPr>
            <p:ph type="ctrTitle"/>
          </p:nvPr>
        </p:nvSpPr>
        <p:spPr>
          <a:xfrm>
            <a:off x="382018" y="179250"/>
            <a:ext cx="1666800" cy="773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b="1" sz="2750">
              <a:latin typeface="Merriweather"/>
              <a:ea typeface="Merriweather"/>
              <a:cs typeface="Merriweather"/>
              <a:sym typeface="Merriweather"/>
            </a:endParaRPr>
          </a:p>
          <a:p>
            <a:pPr indent="0" lvl="0" marL="0" rtl="0" algn="l">
              <a:spcBef>
                <a:spcPts val="0"/>
              </a:spcBef>
              <a:spcAft>
                <a:spcPts val="0"/>
              </a:spcAft>
              <a:buNone/>
            </a:pPr>
            <a:r>
              <a:t/>
            </a:r>
            <a:endParaRPr b="1">
              <a:solidFill>
                <a:schemeClr val="lt2"/>
              </a:solidFill>
            </a:endParaRPr>
          </a:p>
        </p:txBody>
      </p:sp>
      <p:sp>
        <p:nvSpPr>
          <p:cNvPr id="290" name="Google Shape;290;p35"/>
          <p:cNvSpPr txBox="1"/>
          <p:nvPr/>
        </p:nvSpPr>
        <p:spPr>
          <a:xfrm>
            <a:off x="466875" y="253775"/>
            <a:ext cx="8434800" cy="461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lt2"/>
              </a:buClr>
              <a:buSzPts val="1100"/>
              <a:buFont typeface="Arial"/>
              <a:buNone/>
            </a:pPr>
            <a:r>
              <a:rPr b="1" lang="en" sz="3000">
                <a:solidFill>
                  <a:schemeClr val="dk1"/>
                </a:solidFill>
                <a:latin typeface="Merriweather"/>
                <a:ea typeface="Merriweather"/>
                <a:cs typeface="Merriweather"/>
                <a:sym typeface="Merriweather"/>
              </a:rPr>
              <a:t>Quadrant 4 - Program Materials </a:t>
            </a:r>
            <a:endParaRPr b="1" sz="3000">
              <a:solidFill>
                <a:schemeClr val="dk1"/>
              </a:solidFill>
              <a:latin typeface="Merriweather"/>
              <a:ea typeface="Merriweather"/>
              <a:cs typeface="Merriweather"/>
              <a:sym typeface="Merriweather"/>
            </a:endParaRPr>
          </a:p>
          <a:p>
            <a:pPr indent="0" lvl="0" marL="0" rtl="0" algn="l">
              <a:spcBef>
                <a:spcPts val="0"/>
              </a:spcBef>
              <a:spcAft>
                <a:spcPts val="0"/>
              </a:spcAft>
              <a:buNone/>
            </a:pPr>
            <a:r>
              <a:t/>
            </a:r>
            <a:endParaRPr b="1" sz="3000">
              <a:solidFill>
                <a:schemeClr val="dk1"/>
              </a:solidFill>
              <a:latin typeface="Merriweather"/>
              <a:ea typeface="Merriweather"/>
              <a:cs typeface="Merriweather"/>
              <a:sym typeface="Merriweather"/>
            </a:endParaRPr>
          </a:p>
        </p:txBody>
      </p:sp>
      <p:cxnSp>
        <p:nvCxnSpPr>
          <p:cNvPr id="291" name="Google Shape;291;p35"/>
          <p:cNvCxnSpPr/>
          <p:nvPr/>
        </p:nvCxnSpPr>
        <p:spPr>
          <a:xfrm flipH="1" rot="10800000">
            <a:off x="466875" y="876147"/>
            <a:ext cx="8543100" cy="17700"/>
          </a:xfrm>
          <a:prstGeom prst="straightConnector1">
            <a:avLst/>
          </a:prstGeom>
          <a:noFill/>
          <a:ln cap="flat" cmpd="sng" w="28575">
            <a:solidFill>
              <a:schemeClr val="dk1"/>
            </a:solidFill>
            <a:prstDash val="solid"/>
            <a:round/>
            <a:headEnd len="med" w="med" type="none"/>
            <a:tailEnd len="med" w="med" type="none"/>
          </a:ln>
        </p:spPr>
      </p:cxnSp>
      <p:pic>
        <p:nvPicPr>
          <p:cNvPr id="292" name="Google Shape;292;p35"/>
          <p:cNvPicPr preferRelativeResize="0"/>
          <p:nvPr/>
        </p:nvPicPr>
        <p:blipFill>
          <a:blip r:embed="rId4">
            <a:alphaModFix/>
          </a:blip>
          <a:stretch>
            <a:fillRect/>
          </a:stretch>
        </p:blipFill>
        <p:spPr>
          <a:xfrm>
            <a:off x="8001756" y="4670200"/>
            <a:ext cx="1094244" cy="401449"/>
          </a:xfrm>
          <a:prstGeom prst="rect">
            <a:avLst/>
          </a:prstGeom>
          <a:noFill/>
          <a:ln>
            <a:noFill/>
          </a:ln>
          <a:effectLst>
            <a:outerShdw blurRad="57150" rotWithShape="0" algn="bl" dir="5400000" dist="19050">
              <a:srgbClr val="FFF2CC">
                <a:alpha val="60000"/>
              </a:srgbClr>
            </a:outerShdw>
          </a:effectLst>
        </p:spPr>
      </p:pic>
      <p:pic>
        <p:nvPicPr>
          <p:cNvPr id="293" name="Google Shape;293;p35"/>
          <p:cNvPicPr preferRelativeResize="0"/>
          <p:nvPr/>
        </p:nvPicPr>
        <p:blipFill>
          <a:blip r:embed="rId5">
            <a:alphaModFix/>
          </a:blip>
          <a:stretch>
            <a:fillRect/>
          </a:stretch>
        </p:blipFill>
        <p:spPr>
          <a:xfrm>
            <a:off x="2171700" y="1400425"/>
            <a:ext cx="4800600" cy="249555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97" name="Shape 297"/>
        <p:cNvGrpSpPr/>
        <p:nvPr/>
      </p:nvGrpSpPr>
      <p:grpSpPr>
        <a:xfrm>
          <a:off x="0" y="0"/>
          <a:ext cx="0" cy="0"/>
          <a:chOff x="0" y="0"/>
          <a:chExt cx="0" cy="0"/>
        </a:xfrm>
      </p:grpSpPr>
      <p:sp>
        <p:nvSpPr>
          <p:cNvPr id="298" name="Google Shape;298;p36"/>
          <p:cNvSpPr/>
          <p:nvPr/>
        </p:nvSpPr>
        <p:spPr>
          <a:xfrm>
            <a:off x="-29100" y="-55625"/>
            <a:ext cx="9202200" cy="5199000"/>
          </a:xfrm>
          <a:prstGeom prst="rect">
            <a:avLst/>
          </a:prstGeom>
          <a:solidFill>
            <a:srgbClr val="FFFFFF">
              <a:alpha val="76580"/>
            </a:srgbClr>
          </a:solidFill>
          <a:ln>
            <a:noFill/>
          </a:ln>
          <a:effectLst>
            <a:outerShdw blurRad="57150" rotWithShape="0" algn="bl" dir="5400000" dist="19050">
              <a:srgbClr val="FFF2CC">
                <a:alpha val="6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99" name="Google Shape;299;p36"/>
          <p:cNvSpPr txBox="1"/>
          <p:nvPr>
            <p:ph type="ctrTitle"/>
          </p:nvPr>
        </p:nvSpPr>
        <p:spPr>
          <a:xfrm>
            <a:off x="382018" y="179250"/>
            <a:ext cx="1666800" cy="773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b="1" sz="2750">
              <a:latin typeface="Merriweather"/>
              <a:ea typeface="Merriweather"/>
              <a:cs typeface="Merriweather"/>
              <a:sym typeface="Merriweather"/>
            </a:endParaRPr>
          </a:p>
          <a:p>
            <a:pPr indent="0" lvl="0" marL="0" rtl="0" algn="l">
              <a:spcBef>
                <a:spcPts val="0"/>
              </a:spcBef>
              <a:spcAft>
                <a:spcPts val="0"/>
              </a:spcAft>
              <a:buNone/>
            </a:pPr>
            <a:r>
              <a:t/>
            </a:r>
            <a:endParaRPr b="1">
              <a:solidFill>
                <a:schemeClr val="lt2"/>
              </a:solidFill>
            </a:endParaRPr>
          </a:p>
        </p:txBody>
      </p:sp>
      <p:sp>
        <p:nvSpPr>
          <p:cNvPr id="300" name="Google Shape;300;p36"/>
          <p:cNvSpPr txBox="1"/>
          <p:nvPr/>
        </p:nvSpPr>
        <p:spPr>
          <a:xfrm>
            <a:off x="466875" y="253775"/>
            <a:ext cx="8056500" cy="461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3000">
                <a:solidFill>
                  <a:schemeClr val="dk1"/>
                </a:solidFill>
                <a:latin typeface="Merriweather"/>
                <a:ea typeface="Merriweather"/>
                <a:cs typeface="Merriweather"/>
                <a:sym typeface="Merriweather"/>
              </a:rPr>
              <a:t>Quadrant 4 - Program Materials </a:t>
            </a:r>
            <a:endParaRPr b="1" sz="3000">
              <a:solidFill>
                <a:schemeClr val="dk1"/>
              </a:solidFill>
              <a:latin typeface="Merriweather"/>
              <a:ea typeface="Merriweather"/>
              <a:cs typeface="Merriweather"/>
              <a:sym typeface="Merriweather"/>
            </a:endParaRPr>
          </a:p>
        </p:txBody>
      </p:sp>
      <p:cxnSp>
        <p:nvCxnSpPr>
          <p:cNvPr id="301" name="Google Shape;301;p36"/>
          <p:cNvCxnSpPr/>
          <p:nvPr/>
        </p:nvCxnSpPr>
        <p:spPr>
          <a:xfrm flipH="1" rot="10800000">
            <a:off x="466875" y="876147"/>
            <a:ext cx="8543100" cy="17700"/>
          </a:xfrm>
          <a:prstGeom prst="straightConnector1">
            <a:avLst/>
          </a:prstGeom>
          <a:noFill/>
          <a:ln cap="flat" cmpd="sng" w="28575">
            <a:solidFill>
              <a:schemeClr val="dk1"/>
            </a:solidFill>
            <a:prstDash val="solid"/>
            <a:round/>
            <a:headEnd len="med" w="med" type="none"/>
            <a:tailEnd len="med" w="med" type="none"/>
          </a:ln>
        </p:spPr>
      </p:cxnSp>
      <p:pic>
        <p:nvPicPr>
          <p:cNvPr id="302" name="Google Shape;302;p36"/>
          <p:cNvPicPr preferRelativeResize="0"/>
          <p:nvPr/>
        </p:nvPicPr>
        <p:blipFill>
          <a:blip r:embed="rId4">
            <a:alphaModFix/>
          </a:blip>
          <a:stretch>
            <a:fillRect/>
          </a:stretch>
        </p:blipFill>
        <p:spPr>
          <a:xfrm>
            <a:off x="8001756" y="4670200"/>
            <a:ext cx="1094244" cy="401449"/>
          </a:xfrm>
          <a:prstGeom prst="rect">
            <a:avLst/>
          </a:prstGeom>
          <a:noFill/>
          <a:ln>
            <a:noFill/>
          </a:ln>
          <a:effectLst>
            <a:outerShdw blurRad="57150" rotWithShape="0" algn="bl" dir="5400000" dist="19050">
              <a:srgbClr val="FFF2CC">
                <a:alpha val="60000"/>
              </a:srgbClr>
            </a:outerShdw>
          </a:effectLst>
        </p:spPr>
      </p:pic>
      <p:pic>
        <p:nvPicPr>
          <p:cNvPr id="303" name="Google Shape;303;p36"/>
          <p:cNvPicPr preferRelativeResize="0"/>
          <p:nvPr/>
        </p:nvPicPr>
        <p:blipFill>
          <a:blip r:embed="rId5">
            <a:alphaModFix/>
          </a:blip>
          <a:stretch>
            <a:fillRect/>
          </a:stretch>
        </p:blipFill>
        <p:spPr>
          <a:xfrm>
            <a:off x="986875" y="952950"/>
            <a:ext cx="7016500" cy="4009625"/>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07" name="Shape 307"/>
        <p:cNvGrpSpPr/>
        <p:nvPr/>
      </p:nvGrpSpPr>
      <p:grpSpPr>
        <a:xfrm>
          <a:off x="0" y="0"/>
          <a:ext cx="0" cy="0"/>
          <a:chOff x="0" y="0"/>
          <a:chExt cx="0" cy="0"/>
        </a:xfrm>
      </p:grpSpPr>
      <p:sp>
        <p:nvSpPr>
          <p:cNvPr id="308" name="Google Shape;308;p37"/>
          <p:cNvSpPr/>
          <p:nvPr/>
        </p:nvSpPr>
        <p:spPr>
          <a:xfrm>
            <a:off x="0" y="0"/>
            <a:ext cx="9144000" cy="5143500"/>
          </a:xfrm>
          <a:prstGeom prst="rect">
            <a:avLst/>
          </a:prstGeom>
          <a:solidFill>
            <a:srgbClr val="FFFFFF">
              <a:alpha val="76580"/>
            </a:srgbClr>
          </a:solidFill>
          <a:ln>
            <a:noFill/>
          </a:ln>
          <a:effectLst>
            <a:outerShdw blurRad="57150" rotWithShape="0" algn="bl" dir="5400000" dist="19050">
              <a:srgbClr val="FFF2CC">
                <a:alpha val="6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9" name="Google Shape;309;p37"/>
          <p:cNvSpPr txBox="1"/>
          <p:nvPr>
            <p:ph idx="1" type="subTitle"/>
          </p:nvPr>
        </p:nvSpPr>
        <p:spPr>
          <a:xfrm>
            <a:off x="595225" y="979923"/>
            <a:ext cx="7695000" cy="3663300"/>
          </a:xfrm>
          <a:prstGeom prst="rect">
            <a:avLst/>
          </a:prstGeom>
        </p:spPr>
        <p:txBody>
          <a:bodyPr anchorCtr="0" anchor="ctr" bIns="91425" lIns="91425" spcFirstLastPara="1" rIns="91425" wrap="square" tIns="91425">
            <a:normAutofit lnSpcReduction="10000"/>
          </a:bodyPr>
          <a:lstStyle/>
          <a:p>
            <a:pPr indent="0" lvl="0" marL="0" rtl="0" algn="l">
              <a:spcBef>
                <a:spcPts val="0"/>
              </a:spcBef>
              <a:spcAft>
                <a:spcPts val="0"/>
              </a:spcAft>
              <a:buClr>
                <a:schemeClr val="lt2"/>
              </a:buClr>
              <a:buSzPts val="1100"/>
              <a:buFont typeface="Arial"/>
              <a:buNone/>
            </a:pPr>
            <a:r>
              <a:rPr lang="en" sz="1800">
                <a:solidFill>
                  <a:schemeClr val="lt2"/>
                </a:solidFill>
                <a:latin typeface="Merriweather"/>
                <a:ea typeface="Merriweather"/>
                <a:cs typeface="Merriweather"/>
                <a:sym typeface="Merriweather"/>
              </a:rPr>
              <a:t>If you haven't begun the departmental application process, now is the time to start.</a:t>
            </a:r>
            <a:endParaRPr sz="1800">
              <a:solidFill>
                <a:schemeClr val="lt2"/>
              </a:solidFill>
              <a:latin typeface="Merriweather"/>
              <a:ea typeface="Merriweather"/>
              <a:cs typeface="Merriweather"/>
              <a:sym typeface="Merriweather"/>
            </a:endParaRPr>
          </a:p>
          <a:p>
            <a:pPr indent="0" lvl="0" marL="0" rtl="0" algn="l">
              <a:spcBef>
                <a:spcPts val="0"/>
              </a:spcBef>
              <a:spcAft>
                <a:spcPts val="0"/>
              </a:spcAft>
              <a:buClr>
                <a:schemeClr val="lt2"/>
              </a:buClr>
              <a:buSzPts val="1100"/>
              <a:buFont typeface="Arial"/>
              <a:buNone/>
            </a:pPr>
            <a:r>
              <a:t/>
            </a:r>
            <a:endParaRPr sz="1800">
              <a:solidFill>
                <a:schemeClr val="lt2"/>
              </a:solidFill>
              <a:latin typeface="Merriweather"/>
              <a:ea typeface="Merriweather"/>
              <a:cs typeface="Merriweather"/>
              <a:sym typeface="Merriweather"/>
            </a:endParaRPr>
          </a:p>
          <a:p>
            <a:pPr indent="0" lvl="0" marL="0" rtl="0" algn="l">
              <a:spcBef>
                <a:spcPts val="0"/>
              </a:spcBef>
              <a:spcAft>
                <a:spcPts val="0"/>
              </a:spcAft>
              <a:buClr>
                <a:schemeClr val="lt2"/>
              </a:buClr>
              <a:buSzPts val="1100"/>
              <a:buFont typeface="Arial"/>
              <a:buNone/>
            </a:pPr>
            <a:r>
              <a:rPr lang="en" sz="1800">
                <a:solidFill>
                  <a:schemeClr val="lt2"/>
                </a:solidFill>
                <a:latin typeface="Merriweather"/>
                <a:ea typeface="Merriweather"/>
                <a:cs typeface="Merriweather"/>
                <a:sym typeface="Merriweather"/>
              </a:rPr>
              <a:t>Please note that not all departments use the 4th quadrant for application submissions. Be sure to check with your specific program to find out their submission process.</a:t>
            </a:r>
            <a:endParaRPr sz="1800">
              <a:solidFill>
                <a:schemeClr val="lt2"/>
              </a:solidFill>
              <a:latin typeface="Merriweather"/>
              <a:ea typeface="Merriweather"/>
              <a:cs typeface="Merriweather"/>
              <a:sym typeface="Merriweather"/>
            </a:endParaRPr>
          </a:p>
          <a:p>
            <a:pPr indent="0" lvl="0" marL="0" rtl="0" algn="l">
              <a:spcBef>
                <a:spcPts val="0"/>
              </a:spcBef>
              <a:spcAft>
                <a:spcPts val="0"/>
              </a:spcAft>
              <a:buClr>
                <a:schemeClr val="lt2"/>
              </a:buClr>
              <a:buSzPts val="1100"/>
              <a:buFont typeface="Arial"/>
              <a:buNone/>
            </a:pPr>
            <a:r>
              <a:t/>
            </a:r>
            <a:endParaRPr sz="1800">
              <a:solidFill>
                <a:schemeClr val="lt2"/>
              </a:solidFill>
              <a:latin typeface="Merriweather"/>
              <a:ea typeface="Merriweather"/>
              <a:cs typeface="Merriweather"/>
              <a:sym typeface="Merriweather"/>
            </a:endParaRPr>
          </a:p>
          <a:p>
            <a:pPr indent="0" lvl="0" marL="0" rtl="0" algn="l">
              <a:spcBef>
                <a:spcPts val="0"/>
              </a:spcBef>
              <a:spcAft>
                <a:spcPts val="0"/>
              </a:spcAft>
              <a:buClr>
                <a:schemeClr val="lt2"/>
              </a:buClr>
              <a:buSzPts val="1100"/>
              <a:buFont typeface="Arial"/>
              <a:buNone/>
            </a:pPr>
            <a:r>
              <a:rPr lang="en" sz="1800">
                <a:solidFill>
                  <a:schemeClr val="lt2"/>
                </a:solidFill>
                <a:latin typeface="Merriweather"/>
                <a:ea typeface="Merriweather"/>
                <a:cs typeface="Merriweather"/>
                <a:sym typeface="Merriweather"/>
              </a:rPr>
              <a:t>Departmental deadlines may differ from the university's general deadlines.</a:t>
            </a:r>
            <a:endParaRPr sz="1800">
              <a:solidFill>
                <a:schemeClr val="lt2"/>
              </a:solidFill>
              <a:latin typeface="Merriweather"/>
              <a:ea typeface="Merriweather"/>
              <a:cs typeface="Merriweather"/>
              <a:sym typeface="Merriweather"/>
            </a:endParaRPr>
          </a:p>
          <a:p>
            <a:pPr indent="0" lvl="0" marL="0" rtl="0" algn="l">
              <a:spcBef>
                <a:spcPts val="0"/>
              </a:spcBef>
              <a:spcAft>
                <a:spcPts val="0"/>
              </a:spcAft>
              <a:buClr>
                <a:schemeClr val="lt2"/>
              </a:buClr>
              <a:buSzPts val="1100"/>
              <a:buFont typeface="Arial"/>
              <a:buNone/>
            </a:pPr>
            <a:r>
              <a:t/>
            </a:r>
            <a:endParaRPr sz="1800">
              <a:solidFill>
                <a:schemeClr val="lt2"/>
              </a:solidFill>
              <a:latin typeface="Merriweather"/>
              <a:ea typeface="Merriweather"/>
              <a:cs typeface="Merriweather"/>
              <a:sym typeface="Merriweather"/>
            </a:endParaRPr>
          </a:p>
          <a:p>
            <a:pPr indent="0" lvl="0" marL="0" rtl="0" algn="l">
              <a:spcBef>
                <a:spcPts val="0"/>
              </a:spcBef>
              <a:spcAft>
                <a:spcPts val="0"/>
              </a:spcAft>
              <a:buClr>
                <a:schemeClr val="lt2"/>
              </a:buClr>
              <a:buSzPts val="1100"/>
              <a:buFont typeface="Arial"/>
              <a:buNone/>
            </a:pPr>
            <a:r>
              <a:rPr lang="en" sz="1800">
                <a:solidFill>
                  <a:schemeClr val="lt2"/>
                </a:solidFill>
                <a:latin typeface="Merriweather"/>
                <a:ea typeface="Merriweather"/>
                <a:cs typeface="Merriweather"/>
                <a:sym typeface="Merriweather"/>
              </a:rPr>
              <a:t>For more information or to address any questions about your program, please contact the</a:t>
            </a:r>
            <a:r>
              <a:rPr lang="en" sz="1800">
                <a:solidFill>
                  <a:schemeClr val="lt2"/>
                </a:solidFill>
                <a:latin typeface="Merriweather"/>
                <a:ea typeface="Merriweather"/>
                <a:cs typeface="Merriweather"/>
                <a:sym typeface="Merriweather"/>
              </a:rPr>
              <a:t> </a:t>
            </a:r>
            <a:r>
              <a:rPr lang="en" sz="1800" u="sng">
                <a:solidFill>
                  <a:schemeClr val="accent5"/>
                </a:solidFill>
                <a:latin typeface="Merriweather"/>
                <a:ea typeface="Merriweather"/>
                <a:cs typeface="Merriweather"/>
                <a:sym typeface="Merriweather"/>
                <a:hlinkClick r:id="rId4">
                  <a:extLst>
                    <a:ext uri="{A12FA001-AC4F-418D-AE19-62706E023703}">
                      <ahyp:hlinkClr val="tx"/>
                    </a:ext>
                  </a:extLst>
                </a:hlinkClick>
              </a:rPr>
              <a:t>program coordinator.</a:t>
            </a:r>
            <a:endParaRPr sz="1800">
              <a:solidFill>
                <a:schemeClr val="lt2"/>
              </a:solidFill>
              <a:latin typeface="Merriweather"/>
              <a:ea typeface="Merriweather"/>
              <a:cs typeface="Merriweather"/>
              <a:sym typeface="Merriweather"/>
            </a:endParaRPr>
          </a:p>
          <a:p>
            <a:pPr indent="0" lvl="0" marL="0" rtl="0" algn="l">
              <a:spcBef>
                <a:spcPts val="0"/>
              </a:spcBef>
              <a:spcAft>
                <a:spcPts val="0"/>
              </a:spcAft>
              <a:buNone/>
            </a:pPr>
            <a:r>
              <a:t/>
            </a:r>
            <a:endParaRPr sz="1800">
              <a:solidFill>
                <a:schemeClr val="lt2"/>
              </a:solidFill>
            </a:endParaRPr>
          </a:p>
        </p:txBody>
      </p:sp>
      <p:sp>
        <p:nvSpPr>
          <p:cNvPr id="310" name="Google Shape;310;p37"/>
          <p:cNvSpPr txBox="1"/>
          <p:nvPr>
            <p:ph type="ctrTitle"/>
          </p:nvPr>
        </p:nvSpPr>
        <p:spPr>
          <a:xfrm>
            <a:off x="382018" y="179250"/>
            <a:ext cx="1666800" cy="773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b="1" sz="2750">
              <a:latin typeface="Merriweather"/>
              <a:ea typeface="Merriweather"/>
              <a:cs typeface="Merriweather"/>
              <a:sym typeface="Merriweather"/>
            </a:endParaRPr>
          </a:p>
          <a:p>
            <a:pPr indent="0" lvl="0" marL="0" rtl="0" algn="l">
              <a:spcBef>
                <a:spcPts val="0"/>
              </a:spcBef>
              <a:spcAft>
                <a:spcPts val="0"/>
              </a:spcAft>
              <a:buNone/>
            </a:pPr>
            <a:r>
              <a:t/>
            </a:r>
            <a:endParaRPr b="1">
              <a:solidFill>
                <a:schemeClr val="lt2"/>
              </a:solidFill>
            </a:endParaRPr>
          </a:p>
        </p:txBody>
      </p:sp>
      <p:sp>
        <p:nvSpPr>
          <p:cNvPr id="311" name="Google Shape;311;p37"/>
          <p:cNvSpPr txBox="1"/>
          <p:nvPr/>
        </p:nvSpPr>
        <p:spPr>
          <a:xfrm>
            <a:off x="466875" y="253775"/>
            <a:ext cx="8236800" cy="461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3000">
                <a:solidFill>
                  <a:schemeClr val="dk1"/>
                </a:solidFill>
                <a:latin typeface="Merriweather"/>
                <a:ea typeface="Merriweather"/>
                <a:cs typeface="Merriweather"/>
                <a:sym typeface="Merriweather"/>
              </a:rPr>
              <a:t>Departmental Application vs 4th quadrant</a:t>
            </a:r>
            <a:endParaRPr b="1" sz="3000">
              <a:solidFill>
                <a:schemeClr val="dk1"/>
              </a:solidFill>
              <a:latin typeface="Merriweather"/>
              <a:ea typeface="Merriweather"/>
              <a:cs typeface="Merriweather"/>
              <a:sym typeface="Merriweather"/>
            </a:endParaRPr>
          </a:p>
        </p:txBody>
      </p:sp>
      <p:cxnSp>
        <p:nvCxnSpPr>
          <p:cNvPr id="312" name="Google Shape;312;p37"/>
          <p:cNvCxnSpPr/>
          <p:nvPr/>
        </p:nvCxnSpPr>
        <p:spPr>
          <a:xfrm flipH="1" rot="10800000">
            <a:off x="466875" y="876147"/>
            <a:ext cx="8543100" cy="17700"/>
          </a:xfrm>
          <a:prstGeom prst="straightConnector1">
            <a:avLst/>
          </a:prstGeom>
          <a:noFill/>
          <a:ln cap="flat" cmpd="sng" w="28575">
            <a:solidFill>
              <a:schemeClr val="dk1"/>
            </a:solidFill>
            <a:prstDash val="solid"/>
            <a:round/>
            <a:headEnd len="med" w="med" type="none"/>
            <a:tailEnd len="med" w="med" type="none"/>
          </a:ln>
        </p:spPr>
      </p:cxnSp>
      <p:pic>
        <p:nvPicPr>
          <p:cNvPr id="313" name="Google Shape;313;p37"/>
          <p:cNvPicPr preferRelativeResize="0"/>
          <p:nvPr/>
        </p:nvPicPr>
        <p:blipFill>
          <a:blip r:embed="rId5">
            <a:alphaModFix/>
          </a:blip>
          <a:stretch>
            <a:fillRect/>
          </a:stretch>
        </p:blipFill>
        <p:spPr>
          <a:xfrm>
            <a:off x="8001756" y="4670200"/>
            <a:ext cx="1094244" cy="401449"/>
          </a:xfrm>
          <a:prstGeom prst="rect">
            <a:avLst/>
          </a:prstGeom>
          <a:noFill/>
          <a:ln>
            <a:noFill/>
          </a:ln>
          <a:effectLst>
            <a:outerShdw blurRad="57150" rotWithShape="0" algn="bl" dir="5400000" dist="19050">
              <a:srgbClr val="FFF2CC">
                <a:alpha val="60000"/>
              </a:srgbClr>
            </a:outerShdw>
          </a:effectLst>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17" name="Shape 317"/>
        <p:cNvGrpSpPr/>
        <p:nvPr/>
      </p:nvGrpSpPr>
      <p:grpSpPr>
        <a:xfrm>
          <a:off x="0" y="0"/>
          <a:ext cx="0" cy="0"/>
          <a:chOff x="0" y="0"/>
          <a:chExt cx="0" cy="0"/>
        </a:xfrm>
      </p:grpSpPr>
      <p:sp>
        <p:nvSpPr>
          <p:cNvPr id="318" name="Google Shape;318;p38"/>
          <p:cNvSpPr/>
          <p:nvPr/>
        </p:nvSpPr>
        <p:spPr>
          <a:xfrm>
            <a:off x="0" y="0"/>
            <a:ext cx="9144000" cy="5143500"/>
          </a:xfrm>
          <a:prstGeom prst="rect">
            <a:avLst/>
          </a:prstGeom>
          <a:solidFill>
            <a:srgbClr val="FFFFFF">
              <a:alpha val="76580"/>
            </a:srgbClr>
          </a:solidFill>
          <a:ln>
            <a:noFill/>
          </a:ln>
          <a:effectLst>
            <a:outerShdw blurRad="57150" rotWithShape="0" algn="bl" dir="5400000" dist="19050">
              <a:srgbClr val="FFF2CC">
                <a:alpha val="6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19" name="Google Shape;319;p38"/>
          <p:cNvSpPr txBox="1"/>
          <p:nvPr>
            <p:ph type="ctrTitle"/>
          </p:nvPr>
        </p:nvSpPr>
        <p:spPr>
          <a:xfrm>
            <a:off x="382018" y="179250"/>
            <a:ext cx="1666800" cy="773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b="1" sz="2750">
              <a:latin typeface="Merriweather"/>
              <a:ea typeface="Merriweather"/>
              <a:cs typeface="Merriweather"/>
              <a:sym typeface="Merriweather"/>
            </a:endParaRPr>
          </a:p>
          <a:p>
            <a:pPr indent="0" lvl="0" marL="0" rtl="0" algn="l">
              <a:spcBef>
                <a:spcPts val="0"/>
              </a:spcBef>
              <a:spcAft>
                <a:spcPts val="0"/>
              </a:spcAft>
              <a:buNone/>
            </a:pPr>
            <a:r>
              <a:t/>
            </a:r>
            <a:endParaRPr b="1">
              <a:solidFill>
                <a:schemeClr val="lt2"/>
              </a:solidFill>
            </a:endParaRPr>
          </a:p>
        </p:txBody>
      </p:sp>
      <p:sp>
        <p:nvSpPr>
          <p:cNvPr id="320" name="Google Shape;320;p38"/>
          <p:cNvSpPr txBox="1"/>
          <p:nvPr/>
        </p:nvSpPr>
        <p:spPr>
          <a:xfrm>
            <a:off x="466875" y="253775"/>
            <a:ext cx="7523100" cy="461700"/>
          </a:xfrm>
          <a:prstGeom prst="rect">
            <a:avLst/>
          </a:prstGeom>
          <a:noFill/>
          <a:ln>
            <a:noFill/>
          </a:ln>
          <a:effectLst>
            <a:outerShdw blurRad="57150" rotWithShape="0" algn="bl" dir="5400000" dist="19050">
              <a:srgbClr val="FFF2CC">
                <a:alpha val="60000"/>
              </a:srgbClr>
            </a:outerShdw>
          </a:effectLst>
        </p:spPr>
        <p:txBody>
          <a:bodyPr anchorCtr="0" anchor="t" bIns="91425" lIns="91425" spcFirstLastPara="1" rIns="91425" wrap="square" tIns="91425">
            <a:noAutofit/>
          </a:bodyPr>
          <a:lstStyle/>
          <a:p>
            <a:pPr indent="0" lvl="0" marL="0" rtl="0" algn="l">
              <a:spcBef>
                <a:spcPts val="0"/>
              </a:spcBef>
              <a:spcAft>
                <a:spcPts val="0"/>
              </a:spcAft>
              <a:buNone/>
            </a:pPr>
            <a:r>
              <a:rPr b="1" lang="en" sz="3000">
                <a:solidFill>
                  <a:schemeClr val="dk1"/>
                </a:solidFill>
                <a:latin typeface="Merriweather"/>
                <a:ea typeface="Merriweather"/>
                <a:cs typeface="Merriweather"/>
                <a:sym typeface="Merriweather"/>
              </a:rPr>
              <a:t>Submitting your Application!</a:t>
            </a:r>
            <a:endParaRPr b="1" sz="3000">
              <a:solidFill>
                <a:schemeClr val="dk1"/>
              </a:solidFill>
              <a:latin typeface="Merriweather"/>
              <a:ea typeface="Merriweather"/>
              <a:cs typeface="Merriweather"/>
              <a:sym typeface="Merriweather"/>
            </a:endParaRPr>
          </a:p>
        </p:txBody>
      </p:sp>
      <p:cxnSp>
        <p:nvCxnSpPr>
          <p:cNvPr id="321" name="Google Shape;321;p38"/>
          <p:cNvCxnSpPr/>
          <p:nvPr/>
        </p:nvCxnSpPr>
        <p:spPr>
          <a:xfrm flipH="1" rot="10800000">
            <a:off x="466875" y="876147"/>
            <a:ext cx="8543100" cy="17700"/>
          </a:xfrm>
          <a:prstGeom prst="straightConnector1">
            <a:avLst/>
          </a:prstGeom>
          <a:noFill/>
          <a:ln cap="flat" cmpd="sng" w="28575">
            <a:solidFill>
              <a:schemeClr val="dk1"/>
            </a:solidFill>
            <a:prstDash val="solid"/>
            <a:round/>
            <a:headEnd len="med" w="med" type="none"/>
            <a:tailEnd len="med" w="med" type="none"/>
          </a:ln>
        </p:spPr>
      </p:cxnSp>
      <p:pic>
        <p:nvPicPr>
          <p:cNvPr id="322" name="Google Shape;322;p38"/>
          <p:cNvPicPr preferRelativeResize="0"/>
          <p:nvPr/>
        </p:nvPicPr>
        <p:blipFill>
          <a:blip r:embed="rId4">
            <a:alphaModFix/>
          </a:blip>
          <a:stretch>
            <a:fillRect/>
          </a:stretch>
        </p:blipFill>
        <p:spPr>
          <a:xfrm>
            <a:off x="8001756" y="4670200"/>
            <a:ext cx="1094244" cy="401449"/>
          </a:xfrm>
          <a:prstGeom prst="rect">
            <a:avLst/>
          </a:prstGeom>
          <a:noFill/>
          <a:ln>
            <a:noFill/>
          </a:ln>
        </p:spPr>
      </p:pic>
      <p:pic>
        <p:nvPicPr>
          <p:cNvPr id="323" name="Google Shape;323;p38"/>
          <p:cNvPicPr preferRelativeResize="0"/>
          <p:nvPr/>
        </p:nvPicPr>
        <p:blipFill>
          <a:blip r:embed="rId5">
            <a:alphaModFix/>
          </a:blip>
          <a:stretch>
            <a:fillRect/>
          </a:stretch>
        </p:blipFill>
        <p:spPr>
          <a:xfrm>
            <a:off x="79150" y="1054537"/>
            <a:ext cx="4107612" cy="2902262"/>
          </a:xfrm>
          <a:prstGeom prst="rect">
            <a:avLst/>
          </a:prstGeom>
          <a:solidFill>
            <a:srgbClr val="FFFFFF">
              <a:alpha val="76580"/>
            </a:srgbClr>
          </a:solidFill>
          <a:ln>
            <a:noFill/>
          </a:ln>
          <a:effectLst>
            <a:outerShdw blurRad="57150" rotWithShape="0" algn="bl" dir="5400000" dist="19050">
              <a:srgbClr val="FFF2CC">
                <a:alpha val="60000"/>
              </a:srgbClr>
            </a:outerShdw>
          </a:effectLst>
        </p:spPr>
      </p:pic>
      <p:pic>
        <p:nvPicPr>
          <p:cNvPr id="324" name="Google Shape;324;p38"/>
          <p:cNvPicPr preferRelativeResize="0"/>
          <p:nvPr/>
        </p:nvPicPr>
        <p:blipFill rotWithShape="1">
          <a:blip r:embed="rId6">
            <a:alphaModFix/>
          </a:blip>
          <a:srcRect b="758" l="4655" r="2062" t="758"/>
          <a:stretch/>
        </p:blipFill>
        <p:spPr>
          <a:xfrm>
            <a:off x="4269450" y="1095550"/>
            <a:ext cx="4849956" cy="3372938"/>
          </a:xfrm>
          <a:prstGeom prst="rect">
            <a:avLst/>
          </a:prstGeom>
          <a:noFill/>
          <a:ln>
            <a:noFill/>
          </a:ln>
        </p:spPr>
      </p:pic>
      <p:sp>
        <p:nvSpPr>
          <p:cNvPr id="325" name="Google Shape;325;p38"/>
          <p:cNvSpPr/>
          <p:nvPr/>
        </p:nvSpPr>
        <p:spPr>
          <a:xfrm>
            <a:off x="7681650" y="2886250"/>
            <a:ext cx="1094400" cy="461700"/>
          </a:xfrm>
          <a:prstGeom prst="wedgeRectCallout">
            <a:avLst>
              <a:gd fmla="val 65474" name="adj1"/>
              <a:gd fmla="val -175565" name="adj2"/>
            </a:avLst>
          </a:prstGeom>
          <a:solidFill>
            <a:srgbClr val="C00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0" i="0" lang="en" u="none" cap="none" strike="noStrike">
                <a:solidFill>
                  <a:srgbClr val="FFFFFF"/>
                </a:solidFill>
                <a:latin typeface="Calibri"/>
                <a:ea typeface="Calibri"/>
                <a:cs typeface="Calibri"/>
                <a:sym typeface="Calibri"/>
              </a:rPr>
              <a:t>Submit App</a:t>
            </a:r>
            <a:endParaRPr b="0" i="0" u="none" cap="none" strike="noStrike">
              <a:solidFill>
                <a:srgbClr val="FFFFFF"/>
              </a:solidFill>
              <a:latin typeface="Calibri"/>
              <a:ea typeface="Calibri"/>
              <a:cs typeface="Calibri"/>
              <a:sym typeface="Calibri"/>
            </a:endParaRPr>
          </a:p>
        </p:txBody>
      </p:sp>
      <p:sp>
        <p:nvSpPr>
          <p:cNvPr id="326" name="Google Shape;326;p38"/>
          <p:cNvSpPr/>
          <p:nvPr/>
        </p:nvSpPr>
        <p:spPr>
          <a:xfrm>
            <a:off x="6108525" y="2003400"/>
            <a:ext cx="1324500" cy="633600"/>
          </a:xfrm>
          <a:prstGeom prst="wedgeRectCallout">
            <a:avLst>
              <a:gd fmla="val -125349" name="adj1"/>
              <a:gd fmla="val 120624" name="adj2"/>
            </a:avLst>
          </a:prstGeom>
          <a:solidFill>
            <a:srgbClr val="C00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lang="en" sz="1200">
                <a:solidFill>
                  <a:srgbClr val="FFFFFF"/>
                </a:solidFill>
                <a:latin typeface="Calibri"/>
                <a:ea typeface="Calibri"/>
                <a:cs typeface="Calibri"/>
                <a:sym typeface="Calibri"/>
              </a:rPr>
              <a:t>Check the program and campus</a:t>
            </a:r>
            <a:endParaRPr b="0" i="0" sz="1200" u="none" cap="none" strike="noStrike">
              <a:solidFill>
                <a:srgbClr val="FFFFFF"/>
              </a:solidFill>
              <a:latin typeface="Calibri"/>
              <a:ea typeface="Calibri"/>
              <a:cs typeface="Calibri"/>
              <a:sym typeface="Calibri"/>
            </a:endParaRPr>
          </a:p>
        </p:txBody>
      </p:sp>
      <p:sp>
        <p:nvSpPr>
          <p:cNvPr id="327" name="Google Shape;327;p38"/>
          <p:cNvSpPr/>
          <p:nvPr/>
        </p:nvSpPr>
        <p:spPr>
          <a:xfrm>
            <a:off x="1250800" y="4207650"/>
            <a:ext cx="1440000" cy="864000"/>
          </a:xfrm>
          <a:prstGeom prst="wedgeRectCallout">
            <a:avLst>
              <a:gd fmla="val 133580" name="adj1"/>
              <a:gd fmla="val -76380" name="adj2"/>
            </a:avLst>
          </a:prstGeom>
          <a:solidFill>
            <a:srgbClr val="C00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lang="en" sz="1200">
                <a:solidFill>
                  <a:srgbClr val="FFFFFF"/>
                </a:solidFill>
                <a:latin typeface="Calibri"/>
                <a:ea typeface="Calibri"/>
                <a:cs typeface="Calibri"/>
                <a:sym typeface="Calibri"/>
              </a:rPr>
              <a:t>Once all quadrants are filled out, proceed to submit </a:t>
            </a:r>
            <a:endParaRPr b="0" i="0" sz="1200" u="none" cap="none" strike="noStrike">
              <a:solidFill>
                <a:srgbClr val="FFFFFF"/>
              </a:solidFill>
              <a:latin typeface="Calibri"/>
              <a:ea typeface="Calibri"/>
              <a:cs typeface="Calibri"/>
              <a:sym typeface="Calibri"/>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31" name="Shape 331"/>
        <p:cNvGrpSpPr/>
        <p:nvPr/>
      </p:nvGrpSpPr>
      <p:grpSpPr>
        <a:xfrm>
          <a:off x="0" y="0"/>
          <a:ext cx="0" cy="0"/>
          <a:chOff x="0" y="0"/>
          <a:chExt cx="0" cy="0"/>
        </a:xfrm>
      </p:grpSpPr>
      <p:sp>
        <p:nvSpPr>
          <p:cNvPr id="332" name="Google Shape;332;p39"/>
          <p:cNvSpPr/>
          <p:nvPr/>
        </p:nvSpPr>
        <p:spPr>
          <a:xfrm>
            <a:off x="0" y="0"/>
            <a:ext cx="9144000" cy="5143500"/>
          </a:xfrm>
          <a:prstGeom prst="rect">
            <a:avLst/>
          </a:prstGeom>
          <a:solidFill>
            <a:srgbClr val="FFFFFF">
              <a:alpha val="76580"/>
            </a:srgbClr>
          </a:solidFill>
          <a:ln>
            <a:noFill/>
          </a:ln>
          <a:effectLst>
            <a:outerShdw blurRad="57150" rotWithShape="0" algn="bl" dir="5400000" dist="19050">
              <a:srgbClr val="FFF2CC">
                <a:alpha val="6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33" name="Google Shape;333;p39"/>
          <p:cNvSpPr txBox="1"/>
          <p:nvPr>
            <p:ph idx="1" type="subTitle"/>
          </p:nvPr>
        </p:nvSpPr>
        <p:spPr>
          <a:xfrm>
            <a:off x="456300" y="1143100"/>
            <a:ext cx="8231400" cy="3663300"/>
          </a:xfrm>
          <a:prstGeom prst="rect">
            <a:avLst/>
          </a:prstGeom>
        </p:spPr>
        <p:txBody>
          <a:bodyPr anchorCtr="0" anchor="ctr" bIns="91425" lIns="91425" spcFirstLastPara="1" rIns="91425" wrap="square" tIns="91425">
            <a:normAutofit fontScale="70000"/>
          </a:bodyPr>
          <a:lstStyle/>
          <a:p>
            <a:pPr indent="-341948" lvl="0" marL="457200" rtl="0" algn="l">
              <a:lnSpc>
                <a:spcPct val="115000"/>
              </a:lnSpc>
              <a:spcBef>
                <a:spcPts val="0"/>
              </a:spcBef>
              <a:spcAft>
                <a:spcPts val="0"/>
              </a:spcAft>
              <a:buClr>
                <a:schemeClr val="lt2"/>
              </a:buClr>
              <a:buSzPct val="100000"/>
              <a:buFont typeface="Merriweather"/>
              <a:buChar char="✅"/>
            </a:pPr>
            <a:r>
              <a:rPr lang="en" sz="2550">
                <a:solidFill>
                  <a:schemeClr val="lt2"/>
                </a:solidFill>
                <a:latin typeface="Merriweather"/>
                <a:ea typeface="Merriweather"/>
                <a:cs typeface="Merriweather"/>
                <a:sym typeface="Merriweather"/>
              </a:rPr>
              <a:t>Activate your NetID</a:t>
            </a:r>
            <a:endParaRPr sz="2550">
              <a:solidFill>
                <a:schemeClr val="lt2"/>
              </a:solidFill>
              <a:latin typeface="Merriweather"/>
              <a:ea typeface="Merriweather"/>
              <a:cs typeface="Merriweather"/>
              <a:sym typeface="Merriweather"/>
            </a:endParaRPr>
          </a:p>
          <a:p>
            <a:pPr indent="-341948" lvl="0" marL="457200" rtl="0" algn="l">
              <a:lnSpc>
                <a:spcPct val="115000"/>
              </a:lnSpc>
              <a:spcBef>
                <a:spcPts val="0"/>
              </a:spcBef>
              <a:spcAft>
                <a:spcPts val="0"/>
              </a:spcAft>
              <a:buClr>
                <a:schemeClr val="lt2"/>
              </a:buClr>
              <a:buSzPct val="100000"/>
              <a:buFont typeface="Merriweather"/>
              <a:buChar char="✅"/>
            </a:pPr>
            <a:r>
              <a:rPr lang="en" sz="2550">
                <a:solidFill>
                  <a:schemeClr val="lt2"/>
                </a:solidFill>
                <a:latin typeface="Merriweather"/>
                <a:ea typeface="Merriweather"/>
                <a:cs typeface="Merriweather"/>
                <a:sym typeface="Merriweather"/>
              </a:rPr>
              <a:t>Check your Horizon Email and MyCSUEB portals</a:t>
            </a:r>
            <a:endParaRPr sz="2550">
              <a:solidFill>
                <a:schemeClr val="lt2"/>
              </a:solidFill>
              <a:latin typeface="Merriweather"/>
              <a:ea typeface="Merriweather"/>
              <a:cs typeface="Merriweather"/>
              <a:sym typeface="Merriweather"/>
            </a:endParaRPr>
          </a:p>
          <a:p>
            <a:pPr indent="-341948" lvl="0" marL="457200" rtl="0" algn="l">
              <a:lnSpc>
                <a:spcPct val="115000"/>
              </a:lnSpc>
              <a:spcBef>
                <a:spcPts val="0"/>
              </a:spcBef>
              <a:spcAft>
                <a:spcPts val="0"/>
              </a:spcAft>
              <a:buClr>
                <a:schemeClr val="lt2"/>
              </a:buClr>
              <a:buSzPct val="100000"/>
              <a:buFont typeface="Merriweather"/>
              <a:buChar char="✅"/>
            </a:pPr>
            <a:r>
              <a:rPr lang="en" sz="2550">
                <a:solidFill>
                  <a:schemeClr val="lt2"/>
                </a:solidFill>
                <a:latin typeface="Merriweather"/>
                <a:ea typeface="Merriweather"/>
                <a:cs typeface="Merriweather"/>
                <a:sym typeface="Merriweather"/>
              </a:rPr>
              <a:t>Contact your Academic department for additional requirements </a:t>
            </a:r>
            <a:endParaRPr sz="2550">
              <a:solidFill>
                <a:schemeClr val="lt2"/>
              </a:solidFill>
              <a:latin typeface="Merriweather"/>
              <a:ea typeface="Merriweather"/>
              <a:cs typeface="Merriweather"/>
              <a:sym typeface="Merriweather"/>
            </a:endParaRPr>
          </a:p>
          <a:p>
            <a:pPr indent="-341948" lvl="0" marL="457200" rtl="0" algn="l">
              <a:lnSpc>
                <a:spcPct val="115000"/>
              </a:lnSpc>
              <a:spcBef>
                <a:spcPts val="0"/>
              </a:spcBef>
              <a:spcAft>
                <a:spcPts val="0"/>
              </a:spcAft>
              <a:buClr>
                <a:schemeClr val="lt2"/>
              </a:buClr>
              <a:buSzPct val="100000"/>
              <a:buFont typeface="Merriweather"/>
              <a:buChar char="✅"/>
            </a:pPr>
            <a:r>
              <a:rPr lang="en" sz="2550">
                <a:solidFill>
                  <a:schemeClr val="lt2"/>
                </a:solidFill>
                <a:latin typeface="Merriweather"/>
                <a:ea typeface="Merriweather"/>
                <a:cs typeface="Merriweather"/>
                <a:sym typeface="Merriweather"/>
              </a:rPr>
              <a:t>Pay attention to University &amp; departmental document deadlines</a:t>
            </a:r>
            <a:endParaRPr sz="2550">
              <a:solidFill>
                <a:schemeClr val="lt2"/>
              </a:solidFill>
              <a:latin typeface="Merriweather"/>
              <a:ea typeface="Merriweather"/>
              <a:cs typeface="Merriweather"/>
              <a:sym typeface="Merriweather"/>
            </a:endParaRPr>
          </a:p>
          <a:p>
            <a:pPr indent="-341948" lvl="0" marL="457200" rtl="0" algn="l">
              <a:lnSpc>
                <a:spcPct val="115000"/>
              </a:lnSpc>
              <a:spcBef>
                <a:spcPts val="0"/>
              </a:spcBef>
              <a:spcAft>
                <a:spcPts val="0"/>
              </a:spcAft>
              <a:buClr>
                <a:schemeClr val="lt2"/>
              </a:buClr>
              <a:buSzPct val="100000"/>
              <a:buFont typeface="Merriweather"/>
              <a:buChar char="✅"/>
            </a:pPr>
            <a:r>
              <a:rPr lang="en" sz="2550">
                <a:solidFill>
                  <a:schemeClr val="lt2"/>
                </a:solidFill>
                <a:latin typeface="Merriweather"/>
                <a:ea typeface="Merriweather"/>
                <a:cs typeface="Merriweather"/>
                <a:sym typeface="Merriweather"/>
              </a:rPr>
              <a:t>Accept your admission offer</a:t>
            </a:r>
            <a:endParaRPr sz="2550">
              <a:solidFill>
                <a:schemeClr val="lt2"/>
              </a:solidFill>
              <a:latin typeface="Merriweather"/>
              <a:ea typeface="Merriweather"/>
              <a:cs typeface="Merriweather"/>
              <a:sym typeface="Merriweather"/>
            </a:endParaRPr>
          </a:p>
          <a:p>
            <a:pPr indent="-341948" lvl="0" marL="457200" rtl="0" algn="l">
              <a:lnSpc>
                <a:spcPct val="115000"/>
              </a:lnSpc>
              <a:spcBef>
                <a:spcPts val="0"/>
              </a:spcBef>
              <a:spcAft>
                <a:spcPts val="0"/>
              </a:spcAft>
              <a:buClr>
                <a:schemeClr val="lt2"/>
              </a:buClr>
              <a:buSzPct val="100000"/>
              <a:buFont typeface="Merriweather"/>
              <a:buChar char="✅"/>
            </a:pPr>
            <a:r>
              <a:rPr lang="en" sz="2550">
                <a:solidFill>
                  <a:schemeClr val="lt2"/>
                </a:solidFill>
                <a:latin typeface="Merriweather"/>
                <a:ea typeface="Merriweather"/>
                <a:cs typeface="Merriweather"/>
                <a:sym typeface="Merriweather"/>
              </a:rPr>
              <a:t>Enroll in classes</a:t>
            </a:r>
            <a:endParaRPr sz="2550">
              <a:solidFill>
                <a:schemeClr val="lt2"/>
              </a:solidFill>
              <a:latin typeface="Merriweather"/>
              <a:ea typeface="Merriweather"/>
              <a:cs typeface="Merriweather"/>
              <a:sym typeface="Merriweather"/>
            </a:endParaRPr>
          </a:p>
          <a:p>
            <a:pPr indent="-341948" lvl="0" marL="457200" rtl="0" algn="l">
              <a:lnSpc>
                <a:spcPct val="115000"/>
              </a:lnSpc>
              <a:spcBef>
                <a:spcPts val="0"/>
              </a:spcBef>
              <a:spcAft>
                <a:spcPts val="0"/>
              </a:spcAft>
              <a:buClr>
                <a:schemeClr val="lt2"/>
              </a:buClr>
              <a:buSzPct val="100000"/>
              <a:buFont typeface="Merriweather"/>
              <a:buChar char="✅"/>
            </a:pPr>
            <a:r>
              <a:rPr lang="en" sz="2550">
                <a:solidFill>
                  <a:schemeClr val="lt2"/>
                </a:solidFill>
                <a:latin typeface="Merriweather"/>
                <a:ea typeface="Merriweather"/>
                <a:cs typeface="Merriweather"/>
                <a:sym typeface="Merriweather"/>
              </a:rPr>
              <a:t>Pay your tuition fees</a:t>
            </a:r>
            <a:endParaRPr sz="2550">
              <a:solidFill>
                <a:schemeClr val="lt2"/>
              </a:solidFill>
              <a:latin typeface="Merriweather"/>
              <a:ea typeface="Merriweather"/>
              <a:cs typeface="Merriweather"/>
              <a:sym typeface="Merriweather"/>
            </a:endParaRPr>
          </a:p>
          <a:p>
            <a:pPr indent="0" lvl="0" marL="0" rtl="0" algn="l">
              <a:lnSpc>
                <a:spcPct val="115000"/>
              </a:lnSpc>
              <a:spcBef>
                <a:spcPts val="0"/>
              </a:spcBef>
              <a:spcAft>
                <a:spcPts val="0"/>
              </a:spcAft>
              <a:buNone/>
            </a:pPr>
            <a:r>
              <a:t/>
            </a:r>
            <a:endParaRPr sz="2550">
              <a:solidFill>
                <a:schemeClr val="lt2"/>
              </a:solidFill>
              <a:latin typeface="Merriweather"/>
              <a:ea typeface="Merriweather"/>
              <a:cs typeface="Merriweather"/>
              <a:sym typeface="Merriweather"/>
            </a:endParaRPr>
          </a:p>
          <a:p>
            <a:pPr indent="0" lvl="0" marL="0" rtl="0" algn="l">
              <a:lnSpc>
                <a:spcPct val="115000"/>
              </a:lnSpc>
              <a:spcBef>
                <a:spcPts val="0"/>
              </a:spcBef>
              <a:spcAft>
                <a:spcPts val="0"/>
              </a:spcAft>
              <a:buNone/>
            </a:pPr>
            <a:r>
              <a:rPr lang="en" sz="2407">
                <a:solidFill>
                  <a:schemeClr val="lt2"/>
                </a:solidFill>
                <a:latin typeface="Merriweather"/>
                <a:ea typeface="Merriweather"/>
                <a:cs typeface="Merriweather"/>
                <a:sym typeface="Merriweather"/>
              </a:rPr>
              <a:t>www.csueastbay.edu/admissions/graduate-requirements/next-steps.html</a:t>
            </a:r>
            <a:endParaRPr sz="2407">
              <a:solidFill>
                <a:schemeClr val="lt2"/>
              </a:solidFill>
              <a:latin typeface="Merriweather"/>
              <a:ea typeface="Merriweather"/>
              <a:cs typeface="Merriweather"/>
              <a:sym typeface="Merriweather"/>
            </a:endParaRPr>
          </a:p>
          <a:p>
            <a:pPr indent="0" lvl="0" marL="0" rtl="0" algn="l">
              <a:spcBef>
                <a:spcPts val="0"/>
              </a:spcBef>
              <a:spcAft>
                <a:spcPts val="0"/>
              </a:spcAft>
              <a:buNone/>
            </a:pPr>
            <a:r>
              <a:t/>
            </a:r>
            <a:endParaRPr sz="1800">
              <a:solidFill>
                <a:schemeClr val="lt2"/>
              </a:solidFill>
            </a:endParaRPr>
          </a:p>
          <a:p>
            <a:pPr indent="0" lvl="0" marL="0" rtl="0" algn="l">
              <a:spcBef>
                <a:spcPts val="0"/>
              </a:spcBef>
              <a:spcAft>
                <a:spcPts val="0"/>
              </a:spcAft>
              <a:buNone/>
            </a:pPr>
            <a:r>
              <a:t/>
            </a:r>
            <a:endParaRPr sz="1800">
              <a:solidFill>
                <a:schemeClr val="lt2"/>
              </a:solidFill>
            </a:endParaRPr>
          </a:p>
          <a:p>
            <a:pPr indent="0" lvl="0" marL="0" rtl="0" algn="l">
              <a:spcBef>
                <a:spcPts val="0"/>
              </a:spcBef>
              <a:spcAft>
                <a:spcPts val="0"/>
              </a:spcAft>
              <a:buNone/>
            </a:pPr>
            <a:r>
              <a:t/>
            </a:r>
            <a:endParaRPr sz="1800">
              <a:solidFill>
                <a:schemeClr val="lt2"/>
              </a:solidFill>
            </a:endParaRPr>
          </a:p>
        </p:txBody>
      </p:sp>
      <p:sp>
        <p:nvSpPr>
          <p:cNvPr id="334" name="Google Shape;334;p39"/>
          <p:cNvSpPr txBox="1"/>
          <p:nvPr/>
        </p:nvSpPr>
        <p:spPr>
          <a:xfrm>
            <a:off x="466875" y="253775"/>
            <a:ext cx="5305500" cy="461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3000">
                <a:solidFill>
                  <a:schemeClr val="dk1"/>
                </a:solidFill>
                <a:latin typeface="Merriweather"/>
                <a:ea typeface="Merriweather"/>
                <a:cs typeface="Merriweather"/>
                <a:sym typeface="Merriweather"/>
              </a:rPr>
              <a:t>Next Steps-University</a:t>
            </a:r>
            <a:endParaRPr b="1" sz="3000">
              <a:solidFill>
                <a:schemeClr val="dk1"/>
              </a:solidFill>
              <a:latin typeface="Merriweather"/>
              <a:ea typeface="Merriweather"/>
              <a:cs typeface="Merriweather"/>
              <a:sym typeface="Merriweather"/>
            </a:endParaRPr>
          </a:p>
        </p:txBody>
      </p:sp>
      <p:cxnSp>
        <p:nvCxnSpPr>
          <p:cNvPr id="335" name="Google Shape;335;p39"/>
          <p:cNvCxnSpPr/>
          <p:nvPr/>
        </p:nvCxnSpPr>
        <p:spPr>
          <a:xfrm flipH="1" rot="10800000">
            <a:off x="466875" y="876147"/>
            <a:ext cx="8543100" cy="17700"/>
          </a:xfrm>
          <a:prstGeom prst="straightConnector1">
            <a:avLst/>
          </a:prstGeom>
          <a:noFill/>
          <a:ln cap="flat" cmpd="sng" w="28575">
            <a:solidFill>
              <a:schemeClr val="dk1"/>
            </a:solidFill>
            <a:prstDash val="solid"/>
            <a:round/>
            <a:headEnd len="med" w="med" type="none"/>
            <a:tailEnd len="med" w="med" type="none"/>
          </a:ln>
        </p:spPr>
      </p:cxnSp>
      <p:pic>
        <p:nvPicPr>
          <p:cNvPr id="336" name="Google Shape;336;p39"/>
          <p:cNvPicPr preferRelativeResize="0"/>
          <p:nvPr/>
        </p:nvPicPr>
        <p:blipFill>
          <a:blip r:embed="rId4">
            <a:alphaModFix/>
          </a:blip>
          <a:stretch>
            <a:fillRect/>
          </a:stretch>
        </p:blipFill>
        <p:spPr>
          <a:xfrm>
            <a:off x="8001756" y="4670200"/>
            <a:ext cx="1094244" cy="401449"/>
          </a:xfrm>
          <a:prstGeom prst="rect">
            <a:avLst/>
          </a:prstGeom>
          <a:noFill/>
          <a:ln>
            <a:noFill/>
          </a:ln>
          <a:effectLst>
            <a:outerShdw blurRad="57150" rotWithShape="0" algn="bl" dir="5400000" dist="19050">
              <a:srgbClr val="FFF2CC">
                <a:alpha val="60000"/>
              </a:srgbClr>
            </a:outerShdw>
          </a:effectLst>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40" name="Shape 340"/>
        <p:cNvGrpSpPr/>
        <p:nvPr/>
      </p:nvGrpSpPr>
      <p:grpSpPr>
        <a:xfrm>
          <a:off x="0" y="0"/>
          <a:ext cx="0" cy="0"/>
          <a:chOff x="0" y="0"/>
          <a:chExt cx="0" cy="0"/>
        </a:xfrm>
      </p:grpSpPr>
      <p:sp>
        <p:nvSpPr>
          <p:cNvPr id="341" name="Google Shape;341;p40"/>
          <p:cNvSpPr/>
          <p:nvPr/>
        </p:nvSpPr>
        <p:spPr>
          <a:xfrm>
            <a:off x="-23850" y="0"/>
            <a:ext cx="9191700" cy="5239500"/>
          </a:xfrm>
          <a:prstGeom prst="rect">
            <a:avLst/>
          </a:prstGeom>
          <a:solidFill>
            <a:srgbClr val="FFFFFF">
              <a:alpha val="76580"/>
            </a:srgbClr>
          </a:solidFill>
          <a:ln>
            <a:noFill/>
          </a:ln>
          <a:effectLst>
            <a:outerShdw blurRad="57150" rotWithShape="0" algn="bl" dir="5400000" dist="19050">
              <a:srgbClr val="FFF2CC">
                <a:alpha val="6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42" name="Google Shape;342;p40"/>
          <p:cNvSpPr txBox="1"/>
          <p:nvPr>
            <p:ph idx="1" type="subTitle"/>
          </p:nvPr>
        </p:nvSpPr>
        <p:spPr>
          <a:xfrm>
            <a:off x="611100" y="1065275"/>
            <a:ext cx="8172000" cy="3492600"/>
          </a:xfrm>
          <a:prstGeom prst="rect">
            <a:avLst/>
          </a:prstGeom>
        </p:spPr>
        <p:txBody>
          <a:bodyPr anchorCtr="0" anchor="ctr" bIns="91425" lIns="91425" spcFirstLastPara="1" rIns="91425" wrap="square" tIns="91425">
            <a:noAutofit/>
          </a:bodyPr>
          <a:lstStyle/>
          <a:p>
            <a:pPr indent="0" lvl="0" marL="0" rtl="0" algn="ctr">
              <a:lnSpc>
                <a:spcPct val="95000"/>
              </a:lnSpc>
              <a:spcBef>
                <a:spcPts val="0"/>
              </a:spcBef>
              <a:spcAft>
                <a:spcPts val="0"/>
              </a:spcAft>
              <a:buSzPts val="275"/>
              <a:buNone/>
            </a:pPr>
            <a:r>
              <a:t/>
            </a:r>
            <a:endParaRPr b="1" sz="1163">
              <a:solidFill>
                <a:schemeClr val="lt2"/>
              </a:solidFill>
              <a:latin typeface="Merriweather"/>
              <a:ea typeface="Merriweather"/>
              <a:cs typeface="Merriweather"/>
              <a:sym typeface="Merriweather"/>
            </a:endParaRPr>
          </a:p>
          <a:p>
            <a:pPr indent="0" lvl="0" marL="0" rtl="0" algn="ctr">
              <a:lnSpc>
                <a:spcPct val="95000"/>
              </a:lnSpc>
              <a:spcBef>
                <a:spcPts val="0"/>
              </a:spcBef>
              <a:spcAft>
                <a:spcPts val="0"/>
              </a:spcAft>
              <a:buSzPts val="275"/>
              <a:buNone/>
            </a:pPr>
            <a:r>
              <a:rPr b="1" lang="en" sz="1539">
                <a:solidFill>
                  <a:schemeClr val="lt2"/>
                </a:solidFill>
                <a:latin typeface="Merriweather"/>
                <a:ea typeface="Merriweather"/>
                <a:cs typeface="Merriweather"/>
                <a:sym typeface="Merriweather"/>
              </a:rPr>
              <a:t>We sincerely wish you the best in your academic endeavors and hope to see you as part of our campus community soon!</a:t>
            </a:r>
            <a:endParaRPr b="1" sz="1539">
              <a:solidFill>
                <a:schemeClr val="lt2"/>
              </a:solidFill>
              <a:latin typeface="Merriweather"/>
              <a:ea typeface="Merriweather"/>
              <a:cs typeface="Merriweather"/>
              <a:sym typeface="Merriweather"/>
            </a:endParaRPr>
          </a:p>
          <a:p>
            <a:pPr indent="0" lvl="0" marL="0" rtl="0" algn="ctr">
              <a:lnSpc>
                <a:spcPct val="95000"/>
              </a:lnSpc>
              <a:spcBef>
                <a:spcPts val="0"/>
              </a:spcBef>
              <a:spcAft>
                <a:spcPts val="0"/>
              </a:spcAft>
              <a:buSzPts val="275"/>
              <a:buNone/>
            </a:pPr>
            <a:r>
              <a:t/>
            </a:r>
            <a:endParaRPr b="1" sz="1539">
              <a:solidFill>
                <a:schemeClr val="lt2"/>
              </a:solidFill>
              <a:latin typeface="Merriweather"/>
              <a:ea typeface="Merriweather"/>
              <a:cs typeface="Merriweather"/>
              <a:sym typeface="Merriweather"/>
            </a:endParaRPr>
          </a:p>
          <a:p>
            <a:pPr indent="0" lvl="0" marL="0" rtl="0" algn="ctr">
              <a:lnSpc>
                <a:spcPct val="95000"/>
              </a:lnSpc>
              <a:spcBef>
                <a:spcPts val="0"/>
              </a:spcBef>
              <a:spcAft>
                <a:spcPts val="0"/>
              </a:spcAft>
              <a:buSzPts val="275"/>
              <a:buNone/>
            </a:pPr>
            <a:r>
              <a:t/>
            </a:r>
            <a:endParaRPr b="1" sz="1539">
              <a:solidFill>
                <a:schemeClr val="lt2"/>
              </a:solidFill>
              <a:latin typeface="Merriweather"/>
              <a:ea typeface="Merriweather"/>
              <a:cs typeface="Merriweather"/>
              <a:sym typeface="Merriweather"/>
            </a:endParaRPr>
          </a:p>
          <a:p>
            <a:pPr indent="0" lvl="0" marL="0" rtl="0" algn="ctr">
              <a:lnSpc>
                <a:spcPct val="95000"/>
              </a:lnSpc>
              <a:spcBef>
                <a:spcPts val="0"/>
              </a:spcBef>
              <a:spcAft>
                <a:spcPts val="0"/>
              </a:spcAft>
              <a:buSzPts val="275"/>
              <a:buNone/>
            </a:pPr>
            <a:r>
              <a:rPr b="1" lang="en" sz="1539">
                <a:solidFill>
                  <a:schemeClr val="dk1"/>
                </a:solidFill>
                <a:latin typeface="Merriweather"/>
                <a:ea typeface="Merriweather"/>
                <a:cs typeface="Merriweather"/>
                <a:sym typeface="Merriweather"/>
              </a:rPr>
              <a:t>QUESTIONS?</a:t>
            </a:r>
            <a:endParaRPr b="1" sz="1539">
              <a:solidFill>
                <a:schemeClr val="dk1"/>
              </a:solidFill>
              <a:latin typeface="Merriweather"/>
              <a:ea typeface="Merriweather"/>
              <a:cs typeface="Merriweather"/>
              <a:sym typeface="Merriweather"/>
            </a:endParaRPr>
          </a:p>
          <a:p>
            <a:pPr indent="0" lvl="0" marL="0" rtl="0" algn="ctr">
              <a:lnSpc>
                <a:spcPct val="95000"/>
              </a:lnSpc>
              <a:spcBef>
                <a:spcPts val="0"/>
              </a:spcBef>
              <a:spcAft>
                <a:spcPts val="0"/>
              </a:spcAft>
              <a:buSzPts val="275"/>
              <a:buNone/>
            </a:pPr>
            <a:r>
              <a:t/>
            </a:r>
            <a:endParaRPr b="1" sz="1539">
              <a:solidFill>
                <a:schemeClr val="lt2"/>
              </a:solidFill>
              <a:latin typeface="Merriweather"/>
              <a:ea typeface="Merriweather"/>
              <a:cs typeface="Merriweather"/>
              <a:sym typeface="Merriweather"/>
            </a:endParaRPr>
          </a:p>
          <a:p>
            <a:pPr indent="0" lvl="0" marL="0" rtl="0" algn="ctr">
              <a:lnSpc>
                <a:spcPct val="95000"/>
              </a:lnSpc>
              <a:spcBef>
                <a:spcPts val="0"/>
              </a:spcBef>
              <a:spcAft>
                <a:spcPts val="0"/>
              </a:spcAft>
              <a:buSzPts val="275"/>
              <a:buNone/>
            </a:pPr>
            <a:r>
              <a:rPr b="1" lang="en" sz="1539">
                <a:solidFill>
                  <a:schemeClr val="lt2"/>
                </a:solidFill>
                <a:latin typeface="Merriweather"/>
                <a:ea typeface="Merriweather"/>
                <a:cs typeface="Merriweather"/>
                <a:sym typeface="Merriweather"/>
              </a:rPr>
              <a:t>Contact the Office of Admissions by phone at (510) 885-3500 (option #3), </a:t>
            </a:r>
            <a:endParaRPr b="1" sz="1539">
              <a:solidFill>
                <a:schemeClr val="lt2"/>
              </a:solidFill>
              <a:latin typeface="Merriweather"/>
              <a:ea typeface="Merriweather"/>
              <a:cs typeface="Merriweather"/>
              <a:sym typeface="Merriweather"/>
            </a:endParaRPr>
          </a:p>
          <a:p>
            <a:pPr indent="0" lvl="0" marL="0" rtl="0" algn="ctr">
              <a:lnSpc>
                <a:spcPct val="95000"/>
              </a:lnSpc>
              <a:spcBef>
                <a:spcPts val="0"/>
              </a:spcBef>
              <a:spcAft>
                <a:spcPts val="0"/>
              </a:spcAft>
              <a:buSzPts val="275"/>
              <a:buNone/>
            </a:pPr>
            <a:r>
              <a:rPr b="1" lang="en" sz="1539">
                <a:solidFill>
                  <a:schemeClr val="lt2"/>
                </a:solidFill>
                <a:latin typeface="Merriweather"/>
                <a:ea typeface="Merriweather"/>
                <a:cs typeface="Merriweather"/>
                <a:sym typeface="Merriweather"/>
              </a:rPr>
              <a:t>Monday through Thursday 10  a.m. – 3 p.m. or via email</a:t>
            </a:r>
            <a:endParaRPr b="1" sz="1539">
              <a:solidFill>
                <a:schemeClr val="lt2"/>
              </a:solidFill>
              <a:latin typeface="Merriweather"/>
              <a:ea typeface="Merriweather"/>
              <a:cs typeface="Merriweather"/>
              <a:sym typeface="Merriweather"/>
            </a:endParaRPr>
          </a:p>
          <a:p>
            <a:pPr indent="0" lvl="0" marL="0" rtl="0" algn="ctr">
              <a:lnSpc>
                <a:spcPct val="95000"/>
              </a:lnSpc>
              <a:spcBef>
                <a:spcPts val="0"/>
              </a:spcBef>
              <a:spcAft>
                <a:spcPts val="0"/>
              </a:spcAft>
              <a:buSzPts val="275"/>
              <a:buNone/>
            </a:pPr>
            <a:r>
              <a:t/>
            </a:r>
            <a:endParaRPr b="1" sz="1539">
              <a:solidFill>
                <a:schemeClr val="lt2"/>
              </a:solidFill>
              <a:latin typeface="Merriweather"/>
              <a:ea typeface="Merriweather"/>
              <a:cs typeface="Merriweather"/>
              <a:sym typeface="Merriweather"/>
            </a:endParaRPr>
          </a:p>
          <a:p>
            <a:pPr indent="0" lvl="0" marL="0" rtl="0" algn="ctr">
              <a:lnSpc>
                <a:spcPct val="95000"/>
              </a:lnSpc>
              <a:spcBef>
                <a:spcPts val="0"/>
              </a:spcBef>
              <a:spcAft>
                <a:spcPts val="0"/>
              </a:spcAft>
              <a:buSzPts val="275"/>
              <a:buNone/>
            </a:pPr>
            <a:r>
              <a:rPr b="1" lang="en" sz="1539">
                <a:solidFill>
                  <a:schemeClr val="dk1"/>
                </a:solidFill>
                <a:latin typeface="Merriweather"/>
                <a:ea typeface="Merriweather"/>
                <a:cs typeface="Merriweather"/>
                <a:sym typeface="Merriweather"/>
              </a:rPr>
              <a:t>gradadmission@csueastbay.edu </a:t>
            </a:r>
            <a:endParaRPr b="1" sz="1539">
              <a:solidFill>
                <a:schemeClr val="dk1"/>
              </a:solidFill>
              <a:latin typeface="Merriweather"/>
              <a:ea typeface="Merriweather"/>
              <a:cs typeface="Merriweather"/>
              <a:sym typeface="Merriweather"/>
            </a:endParaRPr>
          </a:p>
          <a:p>
            <a:pPr indent="0" lvl="0" marL="0" rtl="0" algn="ctr">
              <a:lnSpc>
                <a:spcPct val="95000"/>
              </a:lnSpc>
              <a:spcBef>
                <a:spcPts val="0"/>
              </a:spcBef>
              <a:spcAft>
                <a:spcPts val="0"/>
              </a:spcAft>
              <a:buSzPts val="275"/>
              <a:buNone/>
            </a:pPr>
            <a:r>
              <a:t/>
            </a:r>
            <a:endParaRPr b="1" sz="1539">
              <a:solidFill>
                <a:schemeClr val="lt2"/>
              </a:solidFill>
              <a:latin typeface="Merriweather"/>
              <a:ea typeface="Merriweather"/>
              <a:cs typeface="Merriweather"/>
              <a:sym typeface="Merriweather"/>
            </a:endParaRPr>
          </a:p>
          <a:p>
            <a:pPr indent="0" lvl="0" marL="0" rtl="0" algn="ctr">
              <a:lnSpc>
                <a:spcPct val="95000"/>
              </a:lnSpc>
              <a:spcBef>
                <a:spcPts val="0"/>
              </a:spcBef>
              <a:spcAft>
                <a:spcPts val="0"/>
              </a:spcAft>
              <a:buSzPts val="275"/>
              <a:buNone/>
            </a:pPr>
            <a:r>
              <a:rPr b="1" lang="en" sz="1539">
                <a:solidFill>
                  <a:schemeClr val="lt2"/>
                </a:solidFill>
                <a:latin typeface="Merriweather"/>
                <a:ea typeface="Merriweather"/>
                <a:cs typeface="Merriweather"/>
                <a:sym typeface="Merriweather"/>
              </a:rPr>
              <a:t>https://www.csueastbay.edu/online/degree-programs/online-programs.html</a:t>
            </a:r>
            <a:endParaRPr b="1" sz="1539">
              <a:solidFill>
                <a:schemeClr val="lt2"/>
              </a:solidFill>
              <a:latin typeface="Merriweather"/>
              <a:ea typeface="Merriweather"/>
              <a:cs typeface="Merriweather"/>
              <a:sym typeface="Merriweather"/>
            </a:endParaRPr>
          </a:p>
          <a:p>
            <a:pPr indent="0" lvl="0" marL="0" rtl="0" algn="ctr">
              <a:lnSpc>
                <a:spcPct val="95000"/>
              </a:lnSpc>
              <a:spcBef>
                <a:spcPts val="0"/>
              </a:spcBef>
              <a:spcAft>
                <a:spcPts val="0"/>
              </a:spcAft>
              <a:buSzPts val="275"/>
              <a:buNone/>
            </a:pPr>
            <a:r>
              <a:rPr b="1" lang="en" sz="1539">
                <a:solidFill>
                  <a:schemeClr val="lt2"/>
                </a:solidFill>
                <a:latin typeface="Merriweather"/>
                <a:ea typeface="Merriweather"/>
                <a:cs typeface="Merriweather"/>
                <a:sym typeface="Merriweather"/>
              </a:rPr>
              <a:t>https://www.csueastbay.edu/aps/graduate-studies/graduate-program-directory.html </a:t>
            </a:r>
            <a:endParaRPr b="1" sz="1539">
              <a:solidFill>
                <a:schemeClr val="lt2"/>
              </a:solidFill>
              <a:latin typeface="Merriweather"/>
              <a:ea typeface="Merriweather"/>
              <a:cs typeface="Merriweather"/>
              <a:sym typeface="Merriweather"/>
            </a:endParaRPr>
          </a:p>
          <a:p>
            <a:pPr indent="0" lvl="0" marL="0" rtl="0" algn="ctr">
              <a:lnSpc>
                <a:spcPct val="95000"/>
              </a:lnSpc>
              <a:spcBef>
                <a:spcPts val="0"/>
              </a:spcBef>
              <a:spcAft>
                <a:spcPts val="0"/>
              </a:spcAft>
              <a:buSzPts val="275"/>
              <a:buNone/>
            </a:pPr>
            <a:r>
              <a:t/>
            </a:r>
            <a:endParaRPr b="1" sz="450">
              <a:solidFill>
                <a:schemeClr val="lt2"/>
              </a:solidFill>
            </a:endParaRPr>
          </a:p>
          <a:p>
            <a:pPr indent="0" lvl="0" marL="0" rtl="0" algn="ctr">
              <a:lnSpc>
                <a:spcPct val="95000"/>
              </a:lnSpc>
              <a:spcBef>
                <a:spcPts val="0"/>
              </a:spcBef>
              <a:spcAft>
                <a:spcPts val="0"/>
              </a:spcAft>
              <a:buClr>
                <a:schemeClr val="lt2"/>
              </a:buClr>
              <a:buSzPts val="275"/>
              <a:buFont typeface="Arial"/>
              <a:buNone/>
            </a:pPr>
            <a:r>
              <a:t/>
            </a:r>
            <a:endParaRPr b="1" sz="450">
              <a:solidFill>
                <a:schemeClr val="lt2"/>
              </a:solidFill>
            </a:endParaRPr>
          </a:p>
          <a:p>
            <a:pPr indent="0" lvl="0" marL="0" rtl="0" algn="l">
              <a:lnSpc>
                <a:spcPct val="80000"/>
              </a:lnSpc>
              <a:spcBef>
                <a:spcPts val="320"/>
              </a:spcBef>
              <a:spcAft>
                <a:spcPts val="0"/>
              </a:spcAft>
              <a:buClr>
                <a:schemeClr val="lt2"/>
              </a:buClr>
              <a:buSzPts val="275"/>
              <a:buFont typeface="Arial"/>
              <a:buNone/>
            </a:pPr>
            <a:r>
              <a:t/>
            </a:r>
            <a:endParaRPr sz="500">
              <a:solidFill>
                <a:schemeClr val="lt2"/>
              </a:solidFill>
              <a:latin typeface="Bree Serif"/>
              <a:ea typeface="Bree Serif"/>
              <a:cs typeface="Bree Serif"/>
              <a:sym typeface="Bree Serif"/>
            </a:endParaRPr>
          </a:p>
          <a:p>
            <a:pPr indent="0" lvl="0" marL="0" rtl="0" algn="l">
              <a:lnSpc>
                <a:spcPct val="80000"/>
              </a:lnSpc>
              <a:spcBef>
                <a:spcPts val="0"/>
              </a:spcBef>
              <a:spcAft>
                <a:spcPts val="0"/>
              </a:spcAft>
              <a:buSzPts val="275"/>
              <a:buNone/>
            </a:pPr>
            <a:r>
              <a:t/>
            </a:r>
            <a:endParaRPr sz="550">
              <a:solidFill>
                <a:schemeClr val="lt2"/>
              </a:solidFill>
            </a:endParaRPr>
          </a:p>
        </p:txBody>
      </p:sp>
      <p:pic>
        <p:nvPicPr>
          <p:cNvPr id="343" name="Google Shape;343;p40"/>
          <p:cNvPicPr preferRelativeResize="0"/>
          <p:nvPr/>
        </p:nvPicPr>
        <p:blipFill>
          <a:blip r:embed="rId4">
            <a:alphaModFix/>
          </a:blip>
          <a:stretch>
            <a:fillRect/>
          </a:stretch>
        </p:blipFill>
        <p:spPr>
          <a:xfrm>
            <a:off x="8001756" y="4670200"/>
            <a:ext cx="1094244" cy="401449"/>
          </a:xfrm>
          <a:prstGeom prst="rect">
            <a:avLst/>
          </a:prstGeom>
          <a:noFill/>
          <a:ln>
            <a:noFill/>
          </a:ln>
        </p:spPr>
      </p:pic>
      <p:sp>
        <p:nvSpPr>
          <p:cNvPr id="344" name="Google Shape;344;p40"/>
          <p:cNvSpPr txBox="1"/>
          <p:nvPr>
            <p:ph type="ctrTitle"/>
          </p:nvPr>
        </p:nvSpPr>
        <p:spPr>
          <a:xfrm>
            <a:off x="382018" y="179250"/>
            <a:ext cx="1666800" cy="773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b="1" sz="2750">
              <a:latin typeface="Merriweather"/>
              <a:ea typeface="Merriweather"/>
              <a:cs typeface="Merriweather"/>
              <a:sym typeface="Merriweather"/>
            </a:endParaRPr>
          </a:p>
          <a:p>
            <a:pPr indent="0" lvl="0" marL="0" rtl="0" algn="l">
              <a:spcBef>
                <a:spcPts val="0"/>
              </a:spcBef>
              <a:spcAft>
                <a:spcPts val="0"/>
              </a:spcAft>
              <a:buNone/>
            </a:pPr>
            <a:r>
              <a:t/>
            </a:r>
            <a:endParaRPr b="1">
              <a:solidFill>
                <a:schemeClr val="lt2"/>
              </a:solidFill>
            </a:endParaRPr>
          </a:p>
        </p:txBody>
      </p:sp>
      <p:sp>
        <p:nvSpPr>
          <p:cNvPr id="345" name="Google Shape;345;p40"/>
          <p:cNvSpPr txBox="1"/>
          <p:nvPr/>
        </p:nvSpPr>
        <p:spPr>
          <a:xfrm>
            <a:off x="466875" y="253775"/>
            <a:ext cx="4105200" cy="461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3000">
                <a:solidFill>
                  <a:schemeClr val="dk1"/>
                </a:solidFill>
                <a:latin typeface="Merriweather"/>
                <a:ea typeface="Merriweather"/>
                <a:cs typeface="Merriweather"/>
                <a:sym typeface="Merriweather"/>
              </a:rPr>
              <a:t>Thank you!</a:t>
            </a:r>
            <a:endParaRPr b="1" sz="3000">
              <a:solidFill>
                <a:schemeClr val="dk1"/>
              </a:solidFill>
              <a:latin typeface="Merriweather"/>
              <a:ea typeface="Merriweather"/>
              <a:cs typeface="Merriweather"/>
              <a:sym typeface="Merriweather"/>
            </a:endParaRPr>
          </a:p>
        </p:txBody>
      </p:sp>
      <p:cxnSp>
        <p:nvCxnSpPr>
          <p:cNvPr id="346" name="Google Shape;346;p40"/>
          <p:cNvCxnSpPr/>
          <p:nvPr/>
        </p:nvCxnSpPr>
        <p:spPr>
          <a:xfrm flipH="1" rot="10800000">
            <a:off x="466875" y="876147"/>
            <a:ext cx="8543100" cy="17700"/>
          </a:xfrm>
          <a:prstGeom prst="straightConnector1">
            <a:avLst/>
          </a:prstGeom>
          <a:noFill/>
          <a:ln cap="flat" cmpd="sng" w="28575">
            <a:solidFill>
              <a:schemeClr val="dk1"/>
            </a:solidFill>
            <a:prstDash val="solid"/>
            <a:round/>
            <a:headEnd len="med" w="med" type="none"/>
            <a:tailEnd len="med" w="med" type="none"/>
          </a:ln>
        </p:spPr>
      </p:cxn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D50032"/>
      </a:dk1>
      <a:lt1>
        <a:srgbClr val="FFFFFF"/>
      </a:lt1>
      <a:dk2>
        <a:srgbClr val="97999B"/>
      </a:dk2>
      <a:lt2>
        <a:srgbClr val="000000"/>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1CCCD4A7529B6478E7F59DB3AEE61A0" ma:contentTypeVersion="11" ma:contentTypeDescription="Create a new document." ma:contentTypeScope="" ma:versionID="b8d903667ac33a6bbc9e65ca90d309b3">
  <xsd:schema xmlns:xsd="http://www.w3.org/2001/XMLSchema" xmlns:xs="http://www.w3.org/2001/XMLSchema" xmlns:p="http://schemas.microsoft.com/office/2006/metadata/properties" xmlns:ns2="152fc39d-804c-4d5a-8786-7cf1adf1af3a" xmlns:ns3="4231a4fd-7be5-499b-820f-42cccb2f213c" targetNamespace="http://schemas.microsoft.com/office/2006/metadata/properties" ma:root="true" ma:fieldsID="2ad32b1ac799dab5a9be0d3507618216" ns2:_="" ns3:_="">
    <xsd:import namespace="152fc39d-804c-4d5a-8786-7cf1adf1af3a"/>
    <xsd:import namespace="4231a4fd-7be5-499b-820f-42cccb2f213c"/>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LengthInSecond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52fc39d-804c-4d5a-8786-7cf1adf1af3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c2c0d5d6-b45b-4498-ace1-8f573da5d80b"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MediaServiceLocation" ma:index="18"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231a4fd-7be5-499b-820f-42cccb2f213c"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f505d47c-2144-4c1c-9e54-2ce1585fca89}" ma:internalName="TaxCatchAll" ma:showField="CatchAllData" ma:web="4231a4fd-7be5-499b-820f-42cccb2f213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152fc39d-804c-4d5a-8786-7cf1adf1af3a">
      <Terms xmlns="http://schemas.microsoft.com/office/infopath/2007/PartnerControls"/>
    </lcf76f155ced4ddcb4097134ff3c332f>
    <TaxCatchAll xmlns="4231a4fd-7be5-499b-820f-42cccb2f213c" xsi:nil="true"/>
  </documentManagement>
</p:properties>
</file>

<file path=customXml/itemProps1.xml><?xml version="1.0" encoding="utf-8"?>
<ds:datastoreItem xmlns:ds="http://schemas.openxmlformats.org/officeDocument/2006/customXml" ds:itemID="{A1248937-6E34-4034-8337-5A079CB8C9CE}"/>
</file>

<file path=customXml/itemProps2.xml><?xml version="1.0" encoding="utf-8"?>
<ds:datastoreItem xmlns:ds="http://schemas.openxmlformats.org/officeDocument/2006/customXml" ds:itemID="{34B7FD60-14D9-4637-9F64-C7B0A1CB411A}"/>
</file>

<file path=customXml/itemProps3.xml><?xml version="1.0" encoding="utf-8"?>
<ds:datastoreItem xmlns:ds="http://schemas.openxmlformats.org/officeDocument/2006/customXml" ds:itemID="{A97CF9BB-0844-420C-B297-8DEB139086D9}"/>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0x01010051CCCD4A7529B6478E7F59DB3AEE61A0</vt:lpwstr>
  </property>
</Properties>
</file>