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2" r:id="rId2"/>
    <p:sldId id="283" r:id="rId3"/>
    <p:sldId id="284" r:id="rId4"/>
    <p:sldId id="285" r:id="rId5"/>
    <p:sldId id="286" r:id="rId6"/>
    <p:sldId id="300" r:id="rId7"/>
    <p:sldId id="281" r:id="rId8"/>
    <p:sldId id="287" r:id="rId9"/>
    <p:sldId id="301" r:id="rId10"/>
    <p:sldId id="288" r:id="rId11"/>
    <p:sldId id="273" r:id="rId12"/>
    <p:sldId id="302" r:id="rId13"/>
    <p:sldId id="290" r:id="rId14"/>
    <p:sldId id="291" r:id="rId15"/>
    <p:sldId id="292" r:id="rId16"/>
    <p:sldId id="293" r:id="rId17"/>
    <p:sldId id="297" r:id="rId18"/>
    <p:sldId id="295" r:id="rId19"/>
    <p:sldId id="294" r:id="rId20"/>
    <p:sldId id="296"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3076"/>
  </p:normalViewPr>
  <p:slideViewPr>
    <p:cSldViewPr snapToGrid="0">
      <p:cViewPr varScale="1">
        <p:scale>
          <a:sx n="119" d="100"/>
          <a:sy n="119" d="100"/>
        </p:scale>
        <p:origin x="8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0D412-3B82-4792-9FAD-744D5E44009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3D1FF49-43F3-45AA-890E-A75D51BB8940}">
      <dgm:prSet phldrT="[Text]" custT="1"/>
      <dgm:spPr>
        <a:solidFill>
          <a:schemeClr val="accent1">
            <a:lumMod val="60000"/>
            <a:lumOff val="40000"/>
          </a:schemeClr>
        </a:solidFill>
      </dgm:spPr>
      <dgm:t>
        <a:bodyPr/>
        <a:lstStyle/>
        <a:p>
          <a:r>
            <a:rPr lang="en-US" sz="1800" baseline="0" dirty="0"/>
            <a:t>Submit the FAFSA/Dream Application by March 2</a:t>
          </a:r>
        </a:p>
        <a:p>
          <a:r>
            <a:rPr lang="en-US" sz="1800" baseline="0" dirty="0"/>
            <a:t>Submit the Pioneer Scholarship Application by January 31</a:t>
          </a:r>
        </a:p>
      </dgm:t>
    </dgm:pt>
    <dgm:pt modelId="{A4CECF6A-C65A-4938-A3B8-950A95A8D232}" type="parTrans" cxnId="{45F23A1B-6BAF-4CAB-ACAE-6CB6E9BA76D0}">
      <dgm:prSet/>
      <dgm:spPr/>
      <dgm:t>
        <a:bodyPr/>
        <a:lstStyle/>
        <a:p>
          <a:endParaRPr lang="en-US"/>
        </a:p>
      </dgm:t>
    </dgm:pt>
    <dgm:pt modelId="{4406F846-6837-4B9D-8474-1005C10D1ECC}" type="sibTrans" cxnId="{45F23A1B-6BAF-4CAB-ACAE-6CB6E9BA76D0}">
      <dgm:prSet/>
      <dgm:spPr/>
      <dgm:t>
        <a:bodyPr/>
        <a:lstStyle/>
        <a:p>
          <a:endParaRPr lang="en-US"/>
        </a:p>
      </dgm:t>
    </dgm:pt>
    <dgm:pt modelId="{34C51967-FA30-4C7D-BAD3-48DFD712EC43}">
      <dgm:prSet phldrT="[Text]" custT="1"/>
      <dgm:spPr>
        <a:solidFill>
          <a:schemeClr val="accent4"/>
        </a:solidFill>
      </dgm:spPr>
      <dgm:t>
        <a:bodyPr/>
        <a:lstStyle/>
        <a:p>
          <a:r>
            <a:rPr lang="en-US" sz="1800" baseline="0" dirty="0"/>
            <a:t>Award Letters Emailed to Students Late March/April</a:t>
          </a:r>
        </a:p>
      </dgm:t>
    </dgm:pt>
    <dgm:pt modelId="{EE3F32C1-59E6-471B-BABB-E1833906220C}" type="parTrans" cxnId="{D995BB5B-1D65-4547-8792-077614C53035}">
      <dgm:prSet/>
      <dgm:spPr/>
      <dgm:t>
        <a:bodyPr/>
        <a:lstStyle/>
        <a:p>
          <a:endParaRPr lang="en-US"/>
        </a:p>
      </dgm:t>
    </dgm:pt>
    <dgm:pt modelId="{67957B1F-23CF-4B2A-B132-D7D38A8FE00E}" type="sibTrans" cxnId="{D995BB5B-1D65-4547-8792-077614C53035}">
      <dgm:prSet/>
      <dgm:spPr/>
      <dgm:t>
        <a:bodyPr/>
        <a:lstStyle/>
        <a:p>
          <a:endParaRPr lang="en-US"/>
        </a:p>
      </dgm:t>
    </dgm:pt>
    <dgm:pt modelId="{183C3713-2574-4813-80CF-631609BA3B30}">
      <dgm:prSet phldrT="[Text]" custT="1"/>
      <dgm:spPr>
        <a:solidFill>
          <a:schemeClr val="accent6"/>
        </a:solidFill>
      </dgm:spPr>
      <dgm:t>
        <a:bodyPr/>
        <a:lstStyle/>
        <a:p>
          <a:r>
            <a:rPr lang="en-US" sz="1800" baseline="0" dirty="0"/>
            <a:t>Students Review their </a:t>
          </a:r>
          <a:r>
            <a:rPr lang="en-US" sz="1800" baseline="0" dirty="0" err="1"/>
            <a:t>MyCSUEB</a:t>
          </a:r>
          <a:r>
            <a:rPr lang="en-US" sz="1800" baseline="0" dirty="0"/>
            <a:t> To Do List verifying no outstanding items</a:t>
          </a:r>
        </a:p>
      </dgm:t>
    </dgm:pt>
    <dgm:pt modelId="{D13A60E2-B675-4CDD-89EB-AC6F4B9444EC}" type="parTrans" cxnId="{EDC15138-1B40-49DD-9ECA-82706213EA8F}">
      <dgm:prSet/>
      <dgm:spPr/>
      <dgm:t>
        <a:bodyPr/>
        <a:lstStyle/>
        <a:p>
          <a:endParaRPr lang="en-US"/>
        </a:p>
      </dgm:t>
    </dgm:pt>
    <dgm:pt modelId="{D10485BB-E8C6-4DEE-8B72-14CFF987553E}" type="sibTrans" cxnId="{EDC15138-1B40-49DD-9ECA-82706213EA8F}">
      <dgm:prSet/>
      <dgm:spPr/>
      <dgm:t>
        <a:bodyPr/>
        <a:lstStyle/>
        <a:p>
          <a:endParaRPr lang="en-US"/>
        </a:p>
      </dgm:t>
    </dgm:pt>
    <dgm:pt modelId="{37F76558-8A93-41ED-AE5C-23D174712DA3}">
      <dgm:prSet phldrT="[Text]" custT="1"/>
      <dgm:spPr>
        <a:solidFill>
          <a:srgbClr val="7030A0"/>
        </a:solidFill>
      </dgm:spPr>
      <dgm:t>
        <a:bodyPr/>
        <a:lstStyle/>
        <a:p>
          <a:r>
            <a:rPr lang="en-US" sz="1800" baseline="0" dirty="0"/>
            <a:t>Compare Awards to Direct Cost</a:t>
          </a:r>
        </a:p>
      </dgm:t>
    </dgm:pt>
    <dgm:pt modelId="{1B09AA1E-73D6-4F7F-94E7-14DDB4B377CC}" type="parTrans" cxnId="{512E4CFA-A28F-4D6D-BCF4-EDC03BFC5D78}">
      <dgm:prSet/>
      <dgm:spPr/>
      <dgm:t>
        <a:bodyPr/>
        <a:lstStyle/>
        <a:p>
          <a:endParaRPr lang="en-US"/>
        </a:p>
      </dgm:t>
    </dgm:pt>
    <dgm:pt modelId="{FCB5B0C0-1623-4B53-BE93-0E62D91C0FE1}" type="sibTrans" cxnId="{512E4CFA-A28F-4D6D-BCF4-EDC03BFC5D78}">
      <dgm:prSet/>
      <dgm:spPr/>
      <dgm:t>
        <a:bodyPr/>
        <a:lstStyle/>
        <a:p>
          <a:endParaRPr lang="en-US"/>
        </a:p>
      </dgm:t>
    </dgm:pt>
    <dgm:pt modelId="{876C8B7F-0FD5-41CA-9303-5707B9B95FA0}" type="pres">
      <dgm:prSet presAssocID="{5E70D412-3B82-4792-9FAD-744D5E440097}" presName="CompostProcess" presStyleCnt="0">
        <dgm:presLayoutVars>
          <dgm:dir/>
          <dgm:resizeHandles val="exact"/>
        </dgm:presLayoutVars>
      </dgm:prSet>
      <dgm:spPr/>
    </dgm:pt>
    <dgm:pt modelId="{7E7222D1-0EA9-4EEF-9B77-C998D49DD2BF}" type="pres">
      <dgm:prSet presAssocID="{5E70D412-3B82-4792-9FAD-744D5E440097}" presName="arrow" presStyleLbl="bgShp" presStyleIdx="0" presStyleCnt="1"/>
      <dgm:spPr>
        <a:solidFill>
          <a:schemeClr val="tx1"/>
        </a:solidFill>
      </dgm:spPr>
    </dgm:pt>
    <dgm:pt modelId="{29B07735-C9CC-4825-86BC-F16547BEF005}" type="pres">
      <dgm:prSet presAssocID="{5E70D412-3B82-4792-9FAD-744D5E440097}" presName="linearProcess" presStyleCnt="0"/>
      <dgm:spPr/>
    </dgm:pt>
    <dgm:pt modelId="{DD1B0913-25B9-4D46-9F60-143A859225B7}" type="pres">
      <dgm:prSet presAssocID="{73D1FF49-43F3-45AA-890E-A75D51BB8940}" presName="textNode" presStyleLbl="node1" presStyleIdx="0" presStyleCnt="4" custScaleX="94370" custLinFactNeighborX="75881" custLinFactNeighborY="3361">
        <dgm:presLayoutVars>
          <dgm:bulletEnabled val="1"/>
        </dgm:presLayoutVars>
      </dgm:prSet>
      <dgm:spPr/>
    </dgm:pt>
    <dgm:pt modelId="{DD5C7D7E-633A-4983-86F0-CB75B258C667}" type="pres">
      <dgm:prSet presAssocID="{4406F846-6837-4B9D-8474-1005C10D1ECC}" presName="sibTrans" presStyleCnt="0"/>
      <dgm:spPr/>
    </dgm:pt>
    <dgm:pt modelId="{97075DF9-85EA-4222-A28B-B274293C360F}" type="pres">
      <dgm:prSet presAssocID="{34C51967-FA30-4C7D-BAD3-48DFD712EC43}" presName="textNode" presStyleLbl="node1" presStyleIdx="1" presStyleCnt="4" custScaleX="99766" custLinFactNeighborX="6504" custLinFactNeighborY="3361">
        <dgm:presLayoutVars>
          <dgm:bulletEnabled val="1"/>
        </dgm:presLayoutVars>
      </dgm:prSet>
      <dgm:spPr/>
    </dgm:pt>
    <dgm:pt modelId="{DA0212E9-6BF7-4BA3-9A4D-81EBEBB979EF}" type="pres">
      <dgm:prSet presAssocID="{67957B1F-23CF-4B2A-B132-D7D38A8FE00E}" presName="sibTrans" presStyleCnt="0"/>
      <dgm:spPr/>
    </dgm:pt>
    <dgm:pt modelId="{0EDDA5D9-B865-4087-9B7E-CB74B32C3224}" type="pres">
      <dgm:prSet presAssocID="{183C3713-2574-4813-80CF-631609BA3B30}" presName="textNode" presStyleLbl="node1" presStyleIdx="2" presStyleCnt="4" custLinFactNeighborX="-61617" custLinFactNeighborY="3361">
        <dgm:presLayoutVars>
          <dgm:bulletEnabled val="1"/>
        </dgm:presLayoutVars>
      </dgm:prSet>
      <dgm:spPr/>
    </dgm:pt>
    <dgm:pt modelId="{F7F9CDA5-1F4C-4369-B366-DA3DB4EAEBBC}" type="pres">
      <dgm:prSet presAssocID="{D10485BB-E8C6-4DEE-8B72-14CFF987553E}" presName="sibTrans" presStyleCnt="0"/>
      <dgm:spPr/>
    </dgm:pt>
    <dgm:pt modelId="{70107538-A8A2-4BE7-8178-8069A9AFED6D}" type="pres">
      <dgm:prSet presAssocID="{37F76558-8A93-41ED-AE5C-23D174712DA3}" presName="textNode" presStyleLbl="node1" presStyleIdx="3" presStyleCnt="4" custLinFactX="-4106" custLinFactNeighborX="-100000" custLinFactNeighborY="3361">
        <dgm:presLayoutVars>
          <dgm:bulletEnabled val="1"/>
        </dgm:presLayoutVars>
      </dgm:prSet>
      <dgm:spPr/>
    </dgm:pt>
  </dgm:ptLst>
  <dgm:cxnLst>
    <dgm:cxn modelId="{45F23A1B-6BAF-4CAB-ACAE-6CB6E9BA76D0}" srcId="{5E70D412-3B82-4792-9FAD-744D5E440097}" destId="{73D1FF49-43F3-45AA-890E-A75D51BB8940}" srcOrd="0" destOrd="0" parTransId="{A4CECF6A-C65A-4938-A3B8-950A95A8D232}" sibTransId="{4406F846-6837-4B9D-8474-1005C10D1ECC}"/>
    <dgm:cxn modelId="{FC0C7E24-A99D-4C23-9F30-20B448EDDA26}" type="presOf" srcId="{183C3713-2574-4813-80CF-631609BA3B30}" destId="{0EDDA5D9-B865-4087-9B7E-CB74B32C3224}" srcOrd="0" destOrd="0" presId="urn:microsoft.com/office/officeart/2005/8/layout/hProcess9"/>
    <dgm:cxn modelId="{EDC15138-1B40-49DD-9ECA-82706213EA8F}" srcId="{5E70D412-3B82-4792-9FAD-744D5E440097}" destId="{183C3713-2574-4813-80CF-631609BA3B30}" srcOrd="2" destOrd="0" parTransId="{D13A60E2-B675-4CDD-89EB-AC6F4B9444EC}" sibTransId="{D10485BB-E8C6-4DEE-8B72-14CFF987553E}"/>
    <dgm:cxn modelId="{A023904D-80F2-4817-B0B1-E09ECBC1F6E9}" type="presOf" srcId="{73D1FF49-43F3-45AA-890E-A75D51BB8940}" destId="{DD1B0913-25B9-4D46-9F60-143A859225B7}" srcOrd="0" destOrd="0" presId="urn:microsoft.com/office/officeart/2005/8/layout/hProcess9"/>
    <dgm:cxn modelId="{D995BB5B-1D65-4547-8792-077614C53035}" srcId="{5E70D412-3B82-4792-9FAD-744D5E440097}" destId="{34C51967-FA30-4C7D-BAD3-48DFD712EC43}" srcOrd="1" destOrd="0" parTransId="{EE3F32C1-59E6-471B-BABB-E1833906220C}" sibTransId="{67957B1F-23CF-4B2A-B132-D7D38A8FE00E}"/>
    <dgm:cxn modelId="{D30E0864-21A1-4A7D-A2C6-E88C29388CA6}" type="presOf" srcId="{34C51967-FA30-4C7D-BAD3-48DFD712EC43}" destId="{97075DF9-85EA-4222-A28B-B274293C360F}" srcOrd="0" destOrd="0" presId="urn:microsoft.com/office/officeart/2005/8/layout/hProcess9"/>
    <dgm:cxn modelId="{2EFB6F6A-FE1F-412C-BC9B-29C3183F0FFE}" type="presOf" srcId="{37F76558-8A93-41ED-AE5C-23D174712DA3}" destId="{70107538-A8A2-4BE7-8178-8069A9AFED6D}" srcOrd="0" destOrd="0" presId="urn:microsoft.com/office/officeart/2005/8/layout/hProcess9"/>
    <dgm:cxn modelId="{43256D84-364A-405B-AA30-226E02C5E9D3}" type="presOf" srcId="{5E70D412-3B82-4792-9FAD-744D5E440097}" destId="{876C8B7F-0FD5-41CA-9303-5707B9B95FA0}" srcOrd="0" destOrd="0" presId="urn:microsoft.com/office/officeart/2005/8/layout/hProcess9"/>
    <dgm:cxn modelId="{512E4CFA-A28F-4D6D-BCF4-EDC03BFC5D78}" srcId="{5E70D412-3B82-4792-9FAD-744D5E440097}" destId="{37F76558-8A93-41ED-AE5C-23D174712DA3}" srcOrd="3" destOrd="0" parTransId="{1B09AA1E-73D6-4F7F-94E7-14DDB4B377CC}" sibTransId="{FCB5B0C0-1623-4B53-BE93-0E62D91C0FE1}"/>
    <dgm:cxn modelId="{F6760554-BBFE-4878-83B5-B49D2952B955}" type="presParOf" srcId="{876C8B7F-0FD5-41CA-9303-5707B9B95FA0}" destId="{7E7222D1-0EA9-4EEF-9B77-C998D49DD2BF}" srcOrd="0" destOrd="0" presId="urn:microsoft.com/office/officeart/2005/8/layout/hProcess9"/>
    <dgm:cxn modelId="{E35FDC97-BCDD-4307-BF29-7FB15AACCC05}" type="presParOf" srcId="{876C8B7F-0FD5-41CA-9303-5707B9B95FA0}" destId="{29B07735-C9CC-4825-86BC-F16547BEF005}" srcOrd="1" destOrd="0" presId="urn:microsoft.com/office/officeart/2005/8/layout/hProcess9"/>
    <dgm:cxn modelId="{B6B3EEFE-56AE-475B-A4EE-702BEA8F7789}" type="presParOf" srcId="{29B07735-C9CC-4825-86BC-F16547BEF005}" destId="{DD1B0913-25B9-4D46-9F60-143A859225B7}" srcOrd="0" destOrd="0" presId="urn:microsoft.com/office/officeart/2005/8/layout/hProcess9"/>
    <dgm:cxn modelId="{83E9398D-3004-4CB8-898F-A57CE6389F07}" type="presParOf" srcId="{29B07735-C9CC-4825-86BC-F16547BEF005}" destId="{DD5C7D7E-633A-4983-86F0-CB75B258C667}" srcOrd="1" destOrd="0" presId="urn:microsoft.com/office/officeart/2005/8/layout/hProcess9"/>
    <dgm:cxn modelId="{13F55B48-3CDE-49D5-946E-7537A4469446}" type="presParOf" srcId="{29B07735-C9CC-4825-86BC-F16547BEF005}" destId="{97075DF9-85EA-4222-A28B-B274293C360F}" srcOrd="2" destOrd="0" presId="urn:microsoft.com/office/officeart/2005/8/layout/hProcess9"/>
    <dgm:cxn modelId="{0BB59808-946A-4E80-909B-FD7A39787725}" type="presParOf" srcId="{29B07735-C9CC-4825-86BC-F16547BEF005}" destId="{DA0212E9-6BF7-4BA3-9A4D-81EBEBB979EF}" srcOrd="3" destOrd="0" presId="urn:microsoft.com/office/officeart/2005/8/layout/hProcess9"/>
    <dgm:cxn modelId="{E5348503-6E97-45FD-B5C7-397D8EDC7776}" type="presParOf" srcId="{29B07735-C9CC-4825-86BC-F16547BEF005}" destId="{0EDDA5D9-B865-4087-9B7E-CB74B32C3224}" srcOrd="4" destOrd="0" presId="urn:microsoft.com/office/officeart/2005/8/layout/hProcess9"/>
    <dgm:cxn modelId="{91877627-8893-424F-B79C-97DB4A1D35E9}" type="presParOf" srcId="{29B07735-C9CC-4825-86BC-F16547BEF005}" destId="{F7F9CDA5-1F4C-4369-B366-DA3DB4EAEBBC}" srcOrd="5" destOrd="0" presId="urn:microsoft.com/office/officeart/2005/8/layout/hProcess9"/>
    <dgm:cxn modelId="{C63749B3-C6D1-4452-8C85-D8D07418ED99}" type="presParOf" srcId="{29B07735-C9CC-4825-86BC-F16547BEF005}" destId="{70107538-A8A2-4BE7-8178-8069A9AFED6D}"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CBCF9-99C8-4669-8DF6-4D803E54EF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A47B364-2E7C-43A9-9EC0-87856F2A9B2B}">
      <dgm:prSet phldrT="[Text]" custT="1"/>
      <dgm:spPr>
        <a:solidFill>
          <a:schemeClr val="accent2"/>
        </a:solidFill>
      </dgm:spPr>
      <dgm:t>
        <a:bodyPr/>
        <a:lstStyle/>
        <a:p>
          <a:r>
            <a:rPr lang="en-US" sz="1800" baseline="0" dirty="0"/>
            <a:t>1. Financial aid is typically disbursed within 10 days prior to the start of the term</a:t>
          </a:r>
        </a:p>
      </dgm:t>
    </dgm:pt>
    <dgm:pt modelId="{D51BC341-BF9C-4BF3-B88E-8F31A9763A69}" type="parTrans" cxnId="{EECFCAEF-42F8-4875-9A55-641D8E59C9E9}">
      <dgm:prSet/>
      <dgm:spPr/>
      <dgm:t>
        <a:bodyPr/>
        <a:lstStyle/>
        <a:p>
          <a:endParaRPr lang="en-US"/>
        </a:p>
      </dgm:t>
    </dgm:pt>
    <dgm:pt modelId="{AD687F87-3978-43F5-B8D5-E17868092639}" type="sibTrans" cxnId="{EECFCAEF-42F8-4875-9A55-641D8E59C9E9}">
      <dgm:prSet/>
      <dgm:spPr>
        <a:solidFill>
          <a:schemeClr val="accent2">
            <a:lumMod val="40000"/>
            <a:lumOff val="60000"/>
          </a:schemeClr>
        </a:solidFill>
      </dgm:spPr>
      <dgm:t>
        <a:bodyPr/>
        <a:lstStyle/>
        <a:p>
          <a:endParaRPr lang="en-US"/>
        </a:p>
      </dgm:t>
    </dgm:pt>
    <dgm:pt modelId="{8F74595D-28CE-464A-BB48-793DA1AF5FEB}">
      <dgm:prSet phldrT="[Text]" custT="1"/>
      <dgm:spPr>
        <a:solidFill>
          <a:schemeClr val="accent6">
            <a:lumMod val="60000"/>
            <a:lumOff val="40000"/>
          </a:schemeClr>
        </a:solidFill>
      </dgm:spPr>
      <dgm:t>
        <a:bodyPr/>
        <a:lstStyle/>
        <a:p>
          <a:r>
            <a:rPr lang="en-US" sz="1800" baseline="0" dirty="0"/>
            <a:t>2. Financial aid applies to student’s tuition, fees and on campus charges</a:t>
          </a:r>
        </a:p>
      </dgm:t>
    </dgm:pt>
    <dgm:pt modelId="{58CBFD5E-4D9C-405B-ACE0-26A75960AA76}" type="parTrans" cxnId="{AD75C6B9-DE50-488E-921D-02AF1CE1CDEE}">
      <dgm:prSet/>
      <dgm:spPr/>
      <dgm:t>
        <a:bodyPr/>
        <a:lstStyle/>
        <a:p>
          <a:endParaRPr lang="en-US"/>
        </a:p>
      </dgm:t>
    </dgm:pt>
    <dgm:pt modelId="{85E2942C-5CE0-4373-8430-0D4EA4B87242}" type="sibTrans" cxnId="{AD75C6B9-DE50-488E-921D-02AF1CE1CDEE}">
      <dgm:prSet/>
      <dgm:spPr/>
      <dgm:t>
        <a:bodyPr/>
        <a:lstStyle/>
        <a:p>
          <a:endParaRPr lang="en-US"/>
        </a:p>
      </dgm:t>
    </dgm:pt>
    <dgm:pt modelId="{ED5A5F9C-2F77-4404-97B3-E3D173B67579}">
      <dgm:prSet phldrT="[Text]" custT="1"/>
      <dgm:spPr>
        <a:solidFill>
          <a:srgbClr val="0070C0"/>
        </a:solidFill>
      </dgm:spPr>
      <dgm:t>
        <a:bodyPr/>
        <a:lstStyle/>
        <a:p>
          <a:r>
            <a:rPr lang="en-US" sz="1800" baseline="0" dirty="0"/>
            <a:t>3. Students sent a refund for any credit balance (check or direct deposit)</a:t>
          </a:r>
        </a:p>
      </dgm:t>
    </dgm:pt>
    <dgm:pt modelId="{343C2887-AEFC-4D9D-BD21-DBF0D537F84C}" type="parTrans" cxnId="{EF1EC0E2-440A-4C6B-968C-C9F254E2089B}">
      <dgm:prSet/>
      <dgm:spPr/>
      <dgm:t>
        <a:bodyPr/>
        <a:lstStyle/>
        <a:p>
          <a:endParaRPr lang="en-US"/>
        </a:p>
      </dgm:t>
    </dgm:pt>
    <dgm:pt modelId="{8A84736A-4BBA-4D48-A1DC-64B768E66F65}" type="sibTrans" cxnId="{EF1EC0E2-440A-4C6B-968C-C9F254E2089B}">
      <dgm:prSet/>
      <dgm:spPr/>
      <dgm:t>
        <a:bodyPr/>
        <a:lstStyle/>
        <a:p>
          <a:endParaRPr lang="en-US"/>
        </a:p>
      </dgm:t>
    </dgm:pt>
    <dgm:pt modelId="{1556381A-57DF-4ADD-BB9F-EC93884ED781}" type="pres">
      <dgm:prSet presAssocID="{B4FCBCF9-99C8-4669-8DF6-4D803E54EF0E}" presName="Name0" presStyleCnt="0">
        <dgm:presLayoutVars>
          <dgm:dir/>
          <dgm:resizeHandles val="exact"/>
        </dgm:presLayoutVars>
      </dgm:prSet>
      <dgm:spPr/>
    </dgm:pt>
    <dgm:pt modelId="{99E09FCB-9B4D-4282-B06C-85A309FD6CDF}" type="pres">
      <dgm:prSet presAssocID="{B4FCBCF9-99C8-4669-8DF6-4D803E54EF0E}" presName="cycle" presStyleCnt="0"/>
      <dgm:spPr/>
    </dgm:pt>
    <dgm:pt modelId="{2386DB1D-5A07-4F82-B1D7-D638EB9681C3}" type="pres">
      <dgm:prSet presAssocID="{9A47B364-2E7C-43A9-9EC0-87856F2A9B2B}" presName="nodeFirstNode" presStyleLbl="node1" presStyleIdx="0" presStyleCnt="3">
        <dgm:presLayoutVars>
          <dgm:bulletEnabled val="1"/>
        </dgm:presLayoutVars>
      </dgm:prSet>
      <dgm:spPr/>
    </dgm:pt>
    <dgm:pt modelId="{18915B61-634D-48F7-BA71-4F62861D7E25}" type="pres">
      <dgm:prSet presAssocID="{AD687F87-3978-43F5-B8D5-E17868092639}" presName="sibTransFirstNode" presStyleLbl="bgShp" presStyleIdx="0" presStyleCnt="1" custLinFactNeighborX="-1606" custLinFactNeighborY="1249"/>
      <dgm:spPr/>
    </dgm:pt>
    <dgm:pt modelId="{E7A8EBCB-CA57-485A-B77B-8D9C9EF2AAFD}" type="pres">
      <dgm:prSet presAssocID="{8F74595D-28CE-464A-BB48-793DA1AF5FEB}" presName="nodeFollowingNodes" presStyleLbl="node1" presStyleIdx="1" presStyleCnt="3">
        <dgm:presLayoutVars>
          <dgm:bulletEnabled val="1"/>
        </dgm:presLayoutVars>
      </dgm:prSet>
      <dgm:spPr/>
    </dgm:pt>
    <dgm:pt modelId="{4D73E144-D8D3-4B14-B622-CAD08421DAF2}" type="pres">
      <dgm:prSet presAssocID="{ED5A5F9C-2F77-4404-97B3-E3D173B67579}" presName="nodeFollowingNodes" presStyleLbl="node1" presStyleIdx="2" presStyleCnt="3">
        <dgm:presLayoutVars>
          <dgm:bulletEnabled val="1"/>
        </dgm:presLayoutVars>
      </dgm:prSet>
      <dgm:spPr/>
    </dgm:pt>
  </dgm:ptLst>
  <dgm:cxnLst>
    <dgm:cxn modelId="{F18C643B-10AF-4728-8165-8E6B6EBEB8E9}" type="presOf" srcId="{B4FCBCF9-99C8-4669-8DF6-4D803E54EF0E}" destId="{1556381A-57DF-4ADD-BB9F-EC93884ED781}" srcOrd="0" destOrd="0" presId="urn:microsoft.com/office/officeart/2005/8/layout/cycle3"/>
    <dgm:cxn modelId="{AEC3524D-501B-406C-B7AC-E9F5EEA5E75E}" type="presOf" srcId="{ED5A5F9C-2F77-4404-97B3-E3D173B67579}" destId="{4D73E144-D8D3-4B14-B622-CAD08421DAF2}" srcOrd="0" destOrd="0" presId="urn:microsoft.com/office/officeart/2005/8/layout/cycle3"/>
    <dgm:cxn modelId="{C63C007D-DAED-4188-9B62-42F907433397}" type="presOf" srcId="{9A47B364-2E7C-43A9-9EC0-87856F2A9B2B}" destId="{2386DB1D-5A07-4F82-B1D7-D638EB9681C3}" srcOrd="0" destOrd="0" presId="urn:microsoft.com/office/officeart/2005/8/layout/cycle3"/>
    <dgm:cxn modelId="{AD75C6B9-DE50-488E-921D-02AF1CE1CDEE}" srcId="{B4FCBCF9-99C8-4669-8DF6-4D803E54EF0E}" destId="{8F74595D-28CE-464A-BB48-793DA1AF5FEB}" srcOrd="1" destOrd="0" parTransId="{58CBFD5E-4D9C-405B-ACE0-26A75960AA76}" sibTransId="{85E2942C-5CE0-4373-8430-0D4EA4B87242}"/>
    <dgm:cxn modelId="{CFA805D0-FF83-4B41-897D-A0CFC58F0CB1}" type="presOf" srcId="{AD687F87-3978-43F5-B8D5-E17868092639}" destId="{18915B61-634D-48F7-BA71-4F62861D7E25}" srcOrd="0" destOrd="0" presId="urn:microsoft.com/office/officeart/2005/8/layout/cycle3"/>
    <dgm:cxn modelId="{EF1EC0E2-440A-4C6B-968C-C9F254E2089B}" srcId="{B4FCBCF9-99C8-4669-8DF6-4D803E54EF0E}" destId="{ED5A5F9C-2F77-4404-97B3-E3D173B67579}" srcOrd="2" destOrd="0" parTransId="{343C2887-AEFC-4D9D-BD21-DBF0D537F84C}" sibTransId="{8A84736A-4BBA-4D48-A1DC-64B768E66F65}"/>
    <dgm:cxn modelId="{EECFCAEF-42F8-4875-9A55-641D8E59C9E9}" srcId="{B4FCBCF9-99C8-4669-8DF6-4D803E54EF0E}" destId="{9A47B364-2E7C-43A9-9EC0-87856F2A9B2B}" srcOrd="0" destOrd="0" parTransId="{D51BC341-BF9C-4BF3-B88E-8F31A9763A69}" sibTransId="{AD687F87-3978-43F5-B8D5-E17868092639}"/>
    <dgm:cxn modelId="{8E1B78F4-0FB6-4077-B243-90E37005EF11}" type="presOf" srcId="{8F74595D-28CE-464A-BB48-793DA1AF5FEB}" destId="{E7A8EBCB-CA57-485A-B77B-8D9C9EF2AAFD}" srcOrd="0" destOrd="0" presId="urn:microsoft.com/office/officeart/2005/8/layout/cycle3"/>
    <dgm:cxn modelId="{EDCD5B5C-497C-475B-8B45-1C46FFE69384}" type="presParOf" srcId="{1556381A-57DF-4ADD-BB9F-EC93884ED781}" destId="{99E09FCB-9B4D-4282-B06C-85A309FD6CDF}" srcOrd="0" destOrd="0" presId="urn:microsoft.com/office/officeart/2005/8/layout/cycle3"/>
    <dgm:cxn modelId="{40A2D5DE-25F6-44A6-97A3-0DB9C07F04E1}" type="presParOf" srcId="{99E09FCB-9B4D-4282-B06C-85A309FD6CDF}" destId="{2386DB1D-5A07-4F82-B1D7-D638EB9681C3}" srcOrd="0" destOrd="0" presId="urn:microsoft.com/office/officeart/2005/8/layout/cycle3"/>
    <dgm:cxn modelId="{3CAB2536-429E-45D4-BD52-A964D528979F}" type="presParOf" srcId="{99E09FCB-9B4D-4282-B06C-85A309FD6CDF}" destId="{18915B61-634D-48F7-BA71-4F62861D7E25}" srcOrd="1" destOrd="0" presId="urn:microsoft.com/office/officeart/2005/8/layout/cycle3"/>
    <dgm:cxn modelId="{C2C264E2-7FDF-4289-80FE-D7ED8FE43451}" type="presParOf" srcId="{99E09FCB-9B4D-4282-B06C-85A309FD6CDF}" destId="{E7A8EBCB-CA57-485A-B77B-8D9C9EF2AAFD}" srcOrd="2" destOrd="0" presId="urn:microsoft.com/office/officeart/2005/8/layout/cycle3"/>
    <dgm:cxn modelId="{4B83ABF4-F99F-4BBD-86A2-D39ACBBFE140}" type="presParOf" srcId="{99E09FCB-9B4D-4282-B06C-85A309FD6CDF}" destId="{4D73E144-D8D3-4B14-B622-CAD08421DAF2}" srcOrd="3"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22D1-0EA9-4EEF-9B77-C998D49DD2BF}">
      <dsp:nvSpPr>
        <dsp:cNvPr id="0" name=""/>
        <dsp:cNvSpPr/>
      </dsp:nvSpPr>
      <dsp:spPr>
        <a:xfrm>
          <a:off x="886691" y="0"/>
          <a:ext cx="10049164" cy="4956078"/>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DD1B0913-25B9-4D46-9F60-143A859225B7}">
      <dsp:nvSpPr>
        <dsp:cNvPr id="0" name=""/>
        <dsp:cNvSpPr/>
      </dsp:nvSpPr>
      <dsp:spPr>
        <a:xfrm>
          <a:off x="325367" y="1553452"/>
          <a:ext cx="2523712" cy="1982431"/>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Submit the FAFSA/Dream Application by March 2</a:t>
          </a:r>
        </a:p>
        <a:p>
          <a:pPr marL="0" lvl="0" indent="0" algn="ctr" defTabSz="800100">
            <a:lnSpc>
              <a:spcPct val="90000"/>
            </a:lnSpc>
            <a:spcBef>
              <a:spcPct val="0"/>
            </a:spcBef>
            <a:spcAft>
              <a:spcPct val="35000"/>
            </a:spcAft>
            <a:buNone/>
          </a:pPr>
          <a:r>
            <a:rPr lang="en-US" sz="1800" kern="1200" baseline="0" dirty="0"/>
            <a:t>Submit the Pioneer Scholarship Application by January 31</a:t>
          </a:r>
        </a:p>
      </dsp:txBody>
      <dsp:txXfrm>
        <a:off x="422141" y="1650226"/>
        <a:ext cx="2330164" cy="1788883"/>
      </dsp:txXfrm>
    </dsp:sp>
    <dsp:sp modelId="{97075DF9-85EA-4222-A28B-B274293C360F}">
      <dsp:nvSpPr>
        <dsp:cNvPr id="0" name=""/>
        <dsp:cNvSpPr/>
      </dsp:nvSpPr>
      <dsp:spPr>
        <a:xfrm>
          <a:off x="2979542" y="1553452"/>
          <a:ext cx="2668016" cy="1982431"/>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Award Letters Emailed to Students Late March/April</a:t>
          </a:r>
        </a:p>
      </dsp:txBody>
      <dsp:txXfrm>
        <a:off x="3076316" y="1650226"/>
        <a:ext cx="2474468" cy="1788883"/>
      </dsp:txXfrm>
    </dsp:sp>
    <dsp:sp modelId="{0EDDA5D9-B865-4087-9B7E-CB74B32C3224}">
      <dsp:nvSpPr>
        <dsp:cNvPr id="0" name=""/>
        <dsp:cNvSpPr/>
      </dsp:nvSpPr>
      <dsp:spPr>
        <a:xfrm>
          <a:off x="5783372" y="1553452"/>
          <a:ext cx="2674274" cy="1982431"/>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Students Review their </a:t>
          </a:r>
          <a:r>
            <a:rPr lang="en-US" sz="1800" kern="1200" baseline="0" dirty="0" err="1"/>
            <a:t>MyCSUEB</a:t>
          </a:r>
          <a:r>
            <a:rPr lang="en-US" sz="1800" kern="1200" baseline="0" dirty="0"/>
            <a:t> To Do List verifying no outstanding items</a:t>
          </a:r>
        </a:p>
      </dsp:txBody>
      <dsp:txXfrm>
        <a:off x="5880146" y="1650226"/>
        <a:ext cx="2480726" cy="1788883"/>
      </dsp:txXfrm>
    </dsp:sp>
    <dsp:sp modelId="{70107538-A8A2-4BE7-8178-8069A9AFED6D}">
      <dsp:nvSpPr>
        <dsp:cNvPr id="0" name=""/>
        <dsp:cNvSpPr/>
      </dsp:nvSpPr>
      <dsp:spPr>
        <a:xfrm>
          <a:off x="8610346" y="1553452"/>
          <a:ext cx="2674274" cy="1982431"/>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Compare Awards to Direct Cost</a:t>
          </a:r>
        </a:p>
      </dsp:txBody>
      <dsp:txXfrm>
        <a:off x="8707120" y="1650226"/>
        <a:ext cx="2480726" cy="1788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15B61-634D-48F7-BA71-4F62861D7E25}">
      <dsp:nvSpPr>
        <dsp:cNvPr id="0" name=""/>
        <dsp:cNvSpPr/>
      </dsp:nvSpPr>
      <dsp:spPr>
        <a:xfrm>
          <a:off x="1442010" y="-208560"/>
          <a:ext cx="4597542" cy="4597542"/>
        </a:xfrm>
        <a:prstGeom prst="circularArrow">
          <a:avLst>
            <a:gd name="adj1" fmla="val 5689"/>
            <a:gd name="adj2" fmla="val 340510"/>
            <a:gd name="adj3" fmla="val 12395718"/>
            <a:gd name="adj4" fmla="val 18288405"/>
            <a:gd name="adj5" fmla="val 590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2386DB1D-5A07-4F82-B1D7-D638EB9681C3}">
      <dsp:nvSpPr>
        <dsp:cNvPr id="0" name=""/>
        <dsp:cNvSpPr/>
      </dsp:nvSpPr>
      <dsp:spPr>
        <a:xfrm>
          <a:off x="2188562" y="877"/>
          <a:ext cx="3252111" cy="16260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1. Financial aid is typically disbursed within 10 days prior to the start of the term</a:t>
          </a:r>
        </a:p>
      </dsp:txBody>
      <dsp:txXfrm>
        <a:off x="2267939" y="80254"/>
        <a:ext cx="3093357" cy="1467301"/>
      </dsp:txXfrm>
    </dsp:sp>
    <dsp:sp modelId="{E7A8EBCB-CA57-485A-B77B-8D9C9EF2AAFD}">
      <dsp:nvSpPr>
        <dsp:cNvPr id="0" name=""/>
        <dsp:cNvSpPr/>
      </dsp:nvSpPr>
      <dsp:spPr>
        <a:xfrm>
          <a:off x="3931052" y="3018957"/>
          <a:ext cx="3252111" cy="162605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2. Financial aid applies to student’s tuition, fees and on campus charges</a:t>
          </a:r>
        </a:p>
      </dsp:txBody>
      <dsp:txXfrm>
        <a:off x="4010429" y="3098334"/>
        <a:ext cx="3093357" cy="1467301"/>
      </dsp:txXfrm>
    </dsp:sp>
    <dsp:sp modelId="{4D73E144-D8D3-4B14-B622-CAD08421DAF2}">
      <dsp:nvSpPr>
        <dsp:cNvPr id="0" name=""/>
        <dsp:cNvSpPr/>
      </dsp:nvSpPr>
      <dsp:spPr>
        <a:xfrm>
          <a:off x="446073" y="3018957"/>
          <a:ext cx="3252111" cy="162605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3. Students sent a refund for any credit balance (check or direct deposit)</a:t>
          </a:r>
        </a:p>
      </dsp:txBody>
      <dsp:txXfrm>
        <a:off x="525450" y="3098334"/>
        <a:ext cx="3093357" cy="14673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7F19C-675A-AC45-88F0-7BFCA866566E}" type="datetimeFigureOut">
              <a:rPr lang="en-US" smtClean="0"/>
              <a:t>6/28/20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1262E-187A-8A4C-9A7A-FA979D12C6EB}" type="slidenum">
              <a:rPr lang="en-US" smtClean="0"/>
              <a:t>‹#›</a:t>
            </a:fld>
            <a:endParaRPr lang="en-US"/>
          </a:p>
        </p:txBody>
      </p:sp>
    </p:spTree>
    <p:extLst>
      <p:ext uri="{BB962C8B-B14F-4D97-AF65-F5344CB8AC3E}">
        <p14:creationId xmlns:p14="http://schemas.microsoft.com/office/powerpoint/2010/main" val="3839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the second week of March 2020, the Office of Financial Aid and Scholarships began to send out Financial Aid Offer letters to Admitted students for the 2020-2021 Academic Year.  If you have submitted your FAFSA application and have not received an email correspondence from us within 5 business days of the submission of your application, please contact us at </a:t>
            </a:r>
            <a:r>
              <a:rPr lang="en-US" dirty="0" err="1"/>
              <a:t>finaid@csueastbay.edu</a:t>
            </a:r>
            <a:r>
              <a:rPr lang="en-US" dirty="0"/>
              <a:t>.  If your Financial Aid application was flagged for a review process called verification, please make sure that you have submitted all the required documents because we will not be able to provide you with an official Financial Aid Offer Letter until we have completed our review process and the Federal Student Aid Department has accepted and approved any applicable corrections.  For those students requesting a Deferral for the Student Intent to Register (or SIR)Fee, we will need you to have an OFFICIAL 2020-2021 Financial Aid Offer Letter in order to review your eligibility for the SIR Fee Deferral.  Remember that the Priority Deadline for the FAFSA Application and the Dream Act Application was March 2. </a:t>
            </a:r>
          </a:p>
        </p:txBody>
      </p:sp>
      <p:sp>
        <p:nvSpPr>
          <p:cNvPr id="4" name="Slide Number Placeholder 3"/>
          <p:cNvSpPr>
            <a:spLocks noGrp="1"/>
          </p:cNvSpPr>
          <p:nvPr>
            <p:ph type="sldNum" sz="quarter" idx="5"/>
          </p:nvPr>
        </p:nvSpPr>
        <p:spPr/>
        <p:txBody>
          <a:bodyPr/>
          <a:lstStyle/>
          <a:p>
            <a:fld id="{DD61262E-187A-8A4C-9A7A-FA979D12C6EB}" type="slidenum">
              <a:rPr lang="en-US" smtClean="0"/>
              <a:t>1</a:t>
            </a:fld>
            <a:endParaRPr lang="en-US"/>
          </a:p>
        </p:txBody>
      </p:sp>
    </p:spTree>
    <p:extLst>
      <p:ext uri="{BB962C8B-B14F-4D97-AF65-F5344CB8AC3E}">
        <p14:creationId xmlns:p14="http://schemas.microsoft.com/office/powerpoint/2010/main" val="57818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Funding eligibility is often delayed when it comes to information sent to the Office of Financial Aid and Scholarships by the California Student Aid Commission. As such, it is important that students monitor their State Aid status directly through the California Student Aid Commission. The state may require that you complete additional requirements before they allow us to disburse your funds.  Therefore, it is important that students visit </a:t>
            </a:r>
            <a:r>
              <a:rPr lang="en-US" dirty="0" err="1"/>
              <a:t>mygrantinfo.csac.ca.gov</a:t>
            </a:r>
            <a:r>
              <a:rPr lang="en-US" dirty="0"/>
              <a:t> to make sure that you keep up to date with your application. For students who included schools other than CSU, East Bay; please make sure that you update your profile with the Institution that you chose to attend. </a:t>
            </a:r>
          </a:p>
        </p:txBody>
      </p:sp>
      <p:sp>
        <p:nvSpPr>
          <p:cNvPr id="4" name="Slide Number Placeholder 3"/>
          <p:cNvSpPr>
            <a:spLocks noGrp="1"/>
          </p:cNvSpPr>
          <p:nvPr>
            <p:ph type="sldNum" sz="quarter" idx="5"/>
          </p:nvPr>
        </p:nvSpPr>
        <p:spPr/>
        <p:txBody>
          <a:bodyPr/>
          <a:lstStyle/>
          <a:p>
            <a:fld id="{DD61262E-187A-8A4C-9A7A-FA979D12C6EB}" type="slidenum">
              <a:rPr lang="en-US" smtClean="0"/>
              <a:t>10</a:t>
            </a:fld>
            <a:endParaRPr lang="en-US"/>
          </a:p>
        </p:txBody>
      </p:sp>
    </p:spTree>
    <p:extLst>
      <p:ext uri="{BB962C8B-B14F-4D97-AF65-F5344CB8AC3E}">
        <p14:creationId xmlns:p14="http://schemas.microsoft.com/office/powerpoint/2010/main" val="333308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Estimated 2020-2021 Cost of Attendance. </a:t>
            </a:r>
          </a:p>
        </p:txBody>
      </p:sp>
      <p:sp>
        <p:nvSpPr>
          <p:cNvPr id="4" name="Slide Number Placeholder 3"/>
          <p:cNvSpPr>
            <a:spLocks noGrp="1"/>
          </p:cNvSpPr>
          <p:nvPr>
            <p:ph type="sldNum" sz="quarter" idx="5"/>
          </p:nvPr>
        </p:nvSpPr>
        <p:spPr/>
        <p:txBody>
          <a:bodyPr/>
          <a:lstStyle/>
          <a:p>
            <a:fld id="{DD61262E-187A-8A4C-9A7A-FA979D12C6EB}" type="slidenum">
              <a:rPr lang="en-US" smtClean="0"/>
              <a:t>11</a:t>
            </a:fld>
            <a:endParaRPr lang="en-US"/>
          </a:p>
        </p:txBody>
      </p:sp>
    </p:spTree>
    <p:extLst>
      <p:ext uri="{BB962C8B-B14F-4D97-AF65-F5344CB8AC3E}">
        <p14:creationId xmlns:p14="http://schemas.microsoft.com/office/powerpoint/2010/main" val="228723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Cost of Attendance is comprised with the Direct Cost of tuition and fees, and if you’re living on campus, room and board. The indirect costs include estimates of the amount students spend on books and supplies, transportation, costs living off campus or with parents, and personal/miscellaneous costs. </a:t>
            </a:r>
          </a:p>
        </p:txBody>
      </p:sp>
      <p:sp>
        <p:nvSpPr>
          <p:cNvPr id="4" name="Slide Number Placeholder 3"/>
          <p:cNvSpPr>
            <a:spLocks noGrp="1"/>
          </p:cNvSpPr>
          <p:nvPr>
            <p:ph type="sldNum" sz="quarter" idx="5"/>
          </p:nvPr>
        </p:nvSpPr>
        <p:spPr/>
        <p:txBody>
          <a:bodyPr/>
          <a:lstStyle/>
          <a:p>
            <a:fld id="{DD61262E-187A-8A4C-9A7A-FA979D12C6EB}" type="slidenum">
              <a:rPr lang="en-US" smtClean="0"/>
              <a:t>12</a:t>
            </a:fld>
            <a:endParaRPr lang="en-US"/>
          </a:p>
        </p:txBody>
      </p:sp>
    </p:spTree>
    <p:extLst>
      <p:ext uri="{BB962C8B-B14F-4D97-AF65-F5344CB8AC3E}">
        <p14:creationId xmlns:p14="http://schemas.microsoft.com/office/powerpoint/2010/main" val="146808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the amount that you will be billed, compare your total ‘accepted’ financial aid offer to the total Direct Cost. This will help you determine whether you will need the loans that are available to you. Note that students are billed per semester and financial aid is also applied to your bill in halves, with the first half disbursed during the Fall semester and the second half disbursed during the Spring semester.  Students with unofficial Financial Aid offers must first complete their verification requirements in order to get an official, finalized 2020-2021 Financial Aid offer. </a:t>
            </a:r>
          </a:p>
        </p:txBody>
      </p:sp>
      <p:sp>
        <p:nvSpPr>
          <p:cNvPr id="4" name="Slide Number Placeholder 3"/>
          <p:cNvSpPr>
            <a:spLocks noGrp="1"/>
          </p:cNvSpPr>
          <p:nvPr>
            <p:ph type="sldNum" sz="quarter" idx="5"/>
          </p:nvPr>
        </p:nvSpPr>
        <p:spPr/>
        <p:txBody>
          <a:bodyPr/>
          <a:lstStyle/>
          <a:p>
            <a:fld id="{DD61262E-187A-8A4C-9A7A-FA979D12C6EB}" type="slidenum">
              <a:rPr lang="en-US" smtClean="0"/>
              <a:t>13</a:t>
            </a:fld>
            <a:endParaRPr lang="en-US"/>
          </a:p>
        </p:txBody>
      </p:sp>
    </p:spTree>
    <p:extLst>
      <p:ext uri="{BB962C8B-B14F-4D97-AF65-F5344CB8AC3E}">
        <p14:creationId xmlns:p14="http://schemas.microsoft.com/office/powerpoint/2010/main" val="210192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flagged for Federal Verification, you must first complete the verification requirements as instructed to you via email notification before you will receive an Official Financial Aid Offer. In fact, if you have submitted a Financial Aid application and it has been at least 5 business days since the date of your submission, check your email box and look for our verification notification. If you do not see an email notification and have not received a Official Financial Aid Offer Letter, please make check your spam folder or reach out to the Office of Financial Aid and Scholarships to request a status update.  Students who are flagged for verification will only receive an unofficial, or ESTIMATED Financial Aid Offer that is subject to change after the verification review. </a:t>
            </a:r>
          </a:p>
        </p:txBody>
      </p:sp>
      <p:sp>
        <p:nvSpPr>
          <p:cNvPr id="4" name="Slide Number Placeholder 3"/>
          <p:cNvSpPr>
            <a:spLocks noGrp="1"/>
          </p:cNvSpPr>
          <p:nvPr>
            <p:ph type="sldNum" sz="quarter" idx="5"/>
          </p:nvPr>
        </p:nvSpPr>
        <p:spPr/>
        <p:txBody>
          <a:bodyPr/>
          <a:lstStyle/>
          <a:p>
            <a:fld id="{DD61262E-187A-8A4C-9A7A-FA979D12C6EB}" type="slidenum">
              <a:rPr lang="en-US" smtClean="0"/>
              <a:t>14</a:t>
            </a:fld>
            <a:endParaRPr lang="en-US"/>
          </a:p>
        </p:txBody>
      </p:sp>
    </p:spTree>
    <p:extLst>
      <p:ext uri="{BB962C8B-B14F-4D97-AF65-F5344CB8AC3E}">
        <p14:creationId xmlns:p14="http://schemas.microsoft.com/office/powerpoint/2010/main" val="293426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reasons as to why the Federal Student Aid Department may have flagged your application for verification.  We may require that you submit verification of your citizenship or registration for selective service. Other verification flags require that you submit your, and or, or your parents’ signed 2018 Income Tax Return or Tax Return transcript and fill out additional verification forms. Most verification requirements can be completed online via </a:t>
            </a:r>
            <a:r>
              <a:rPr lang="en-US" dirty="0" err="1"/>
              <a:t>csueastbay.verifymyfafsa.com</a:t>
            </a:r>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15</a:t>
            </a:fld>
            <a:endParaRPr lang="en-US"/>
          </a:p>
        </p:txBody>
      </p:sp>
    </p:spTree>
    <p:extLst>
      <p:ext uri="{BB962C8B-B14F-4D97-AF65-F5344CB8AC3E}">
        <p14:creationId xmlns:p14="http://schemas.microsoft.com/office/powerpoint/2010/main" val="185717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CSU East Bay, we understand that certain circumstances happen that are beyond the control of our students. The Financial Aid application that you submitted is based on your 2018 income. Therefore, if your income has changed drastically due to unforeseen circumstances between 2018 and now, we urge you to contact us at the Office of Financial Aid and Scholarships to discuss your option for a possible recalculation of your Financial Aid Application. Reasons include and are limited to- Loss or Drastic Reduction of Income, Death of Parent/Spouse, Natural Disaster, Divorce, Out of Pocket Medical Costs that are not covered by insurance, change in Dependency Status. Please wait until you receive your official financial aid offer before you appeal. If you are flagged for verification, please complete your verification before you appeal. Remember that submitting an appeal does not guarantee that you will receive additional aid. Submitting an Appeal will not postpone the payment deadline, and you will be required to submit official documentation to verify your extraordinary circumstance.</a:t>
            </a:r>
          </a:p>
        </p:txBody>
      </p:sp>
      <p:sp>
        <p:nvSpPr>
          <p:cNvPr id="4" name="Slide Number Placeholder 3"/>
          <p:cNvSpPr>
            <a:spLocks noGrp="1"/>
          </p:cNvSpPr>
          <p:nvPr>
            <p:ph type="sldNum" sz="quarter" idx="5"/>
          </p:nvPr>
        </p:nvSpPr>
        <p:spPr/>
        <p:txBody>
          <a:bodyPr/>
          <a:lstStyle/>
          <a:p>
            <a:fld id="{DD61262E-187A-8A4C-9A7A-FA979D12C6EB}" type="slidenum">
              <a:rPr lang="en-US" smtClean="0"/>
              <a:t>16</a:t>
            </a:fld>
            <a:endParaRPr lang="en-US"/>
          </a:p>
        </p:txBody>
      </p:sp>
    </p:spTree>
    <p:extLst>
      <p:ext uri="{BB962C8B-B14F-4D97-AF65-F5344CB8AC3E}">
        <p14:creationId xmlns:p14="http://schemas.microsoft.com/office/powerpoint/2010/main" val="93561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Financial Aid Application Process happens every year. The FAFSA application, the California Dream Act Application, and the Pioneer Scholarships Application becomes available each year on October 1. For the 2021-2022 Academic Year, submit your  FAFSA or CADAA application by March 2, 2021. Submit your Pioneer Scholarship Application by January 31. The Applications will be available October 1, 2020.</a:t>
            </a:r>
          </a:p>
        </p:txBody>
      </p:sp>
      <p:sp>
        <p:nvSpPr>
          <p:cNvPr id="4" name="Slide Number Placeholder 3"/>
          <p:cNvSpPr>
            <a:spLocks noGrp="1"/>
          </p:cNvSpPr>
          <p:nvPr>
            <p:ph type="sldNum" sz="quarter" idx="5"/>
          </p:nvPr>
        </p:nvSpPr>
        <p:spPr/>
        <p:txBody>
          <a:bodyPr/>
          <a:lstStyle/>
          <a:p>
            <a:fld id="{DD61262E-187A-8A4C-9A7A-FA979D12C6EB}" type="slidenum">
              <a:rPr lang="en-US" smtClean="0"/>
              <a:t>17</a:t>
            </a:fld>
            <a:endParaRPr lang="en-US"/>
          </a:p>
        </p:txBody>
      </p:sp>
    </p:spTree>
    <p:extLst>
      <p:ext uri="{BB962C8B-B14F-4D97-AF65-F5344CB8AC3E}">
        <p14:creationId xmlns:p14="http://schemas.microsoft.com/office/powerpoint/2010/main" val="576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you will receive your financial aid notifications between March/April. Each year, you are required to complete all necessary verification items requested of you. Once you receive your Financial Aid, remember to compare the costs to your financial aid to determine how much you will need to pay. </a:t>
            </a:r>
          </a:p>
        </p:txBody>
      </p:sp>
      <p:sp>
        <p:nvSpPr>
          <p:cNvPr id="4" name="Slide Number Placeholder 3"/>
          <p:cNvSpPr>
            <a:spLocks noGrp="1"/>
          </p:cNvSpPr>
          <p:nvPr>
            <p:ph type="sldNum" sz="quarter" idx="5"/>
          </p:nvPr>
        </p:nvSpPr>
        <p:spPr/>
        <p:txBody>
          <a:bodyPr/>
          <a:lstStyle/>
          <a:p>
            <a:fld id="{DD61262E-187A-8A4C-9A7A-FA979D12C6EB}" type="slidenum">
              <a:rPr lang="en-US" smtClean="0"/>
              <a:t>18</a:t>
            </a:fld>
            <a:endParaRPr lang="en-US"/>
          </a:p>
        </p:txBody>
      </p:sp>
    </p:spTree>
    <p:extLst>
      <p:ext uri="{BB962C8B-B14F-4D97-AF65-F5344CB8AC3E}">
        <p14:creationId xmlns:p14="http://schemas.microsoft.com/office/powerpoint/2010/main" val="50683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your Financial Aid is based on an assumption that you will be enrolled at full time for both the Fall and Spring term. Your Financial Aid will be applied in halves; the first half will be applied in the Fall and the second half will be applied during the spring.  If you chose to enroll in the summer term, we will calculate your eligibility once your enrollment is determined. </a:t>
            </a:r>
          </a:p>
        </p:txBody>
      </p:sp>
      <p:sp>
        <p:nvSpPr>
          <p:cNvPr id="4" name="Slide Number Placeholder 3"/>
          <p:cNvSpPr>
            <a:spLocks noGrp="1"/>
          </p:cNvSpPr>
          <p:nvPr>
            <p:ph type="sldNum" sz="quarter" idx="5"/>
          </p:nvPr>
        </p:nvSpPr>
        <p:spPr/>
        <p:txBody>
          <a:bodyPr/>
          <a:lstStyle/>
          <a:p>
            <a:fld id="{DD61262E-187A-8A4C-9A7A-FA979D12C6EB}" type="slidenum">
              <a:rPr lang="en-US" smtClean="0"/>
              <a:t>19</a:t>
            </a:fld>
            <a:endParaRPr lang="en-US"/>
          </a:p>
        </p:txBody>
      </p:sp>
    </p:spTree>
    <p:extLst>
      <p:ext uri="{BB962C8B-B14F-4D97-AF65-F5344CB8AC3E}">
        <p14:creationId xmlns:p14="http://schemas.microsoft.com/office/powerpoint/2010/main" val="161631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into your MYCSUEB account, you may see one or more of components of the following types of Grants and Scholarships.  While the Pell Grant and the Supplemental Educational Opportunity Grant are from the Federal Department of Education, The Cal Grant, Middle Class Scholarship, and Chafee Grant are from the California Student Aid Commission. The State University Grant is an Institutional fund that is governed by the California State University System.</a:t>
            </a:r>
          </a:p>
        </p:txBody>
      </p:sp>
      <p:sp>
        <p:nvSpPr>
          <p:cNvPr id="4" name="Slide Number Placeholder 3"/>
          <p:cNvSpPr>
            <a:spLocks noGrp="1"/>
          </p:cNvSpPr>
          <p:nvPr>
            <p:ph type="sldNum" sz="quarter" idx="5"/>
          </p:nvPr>
        </p:nvSpPr>
        <p:spPr/>
        <p:txBody>
          <a:bodyPr/>
          <a:lstStyle/>
          <a:p>
            <a:fld id="{DD61262E-187A-8A4C-9A7A-FA979D12C6EB}" type="slidenum">
              <a:rPr lang="en-US" smtClean="0"/>
              <a:t>2</a:t>
            </a:fld>
            <a:endParaRPr lang="en-US"/>
          </a:p>
        </p:txBody>
      </p:sp>
    </p:spTree>
    <p:extLst>
      <p:ext uri="{BB962C8B-B14F-4D97-AF65-F5344CB8AC3E}">
        <p14:creationId xmlns:p14="http://schemas.microsoft.com/office/powerpoint/2010/main" val="299253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Aid is typically applied to your bill no earlier than 10 days before the start of the semester. The aid is first applied to your direct cost. If your Financial Aid for the term exceeds your costs, you will be issued a refund by the Student Financial Services Department. </a:t>
            </a:r>
          </a:p>
        </p:txBody>
      </p:sp>
      <p:sp>
        <p:nvSpPr>
          <p:cNvPr id="4" name="Slide Number Placeholder 3"/>
          <p:cNvSpPr>
            <a:spLocks noGrp="1"/>
          </p:cNvSpPr>
          <p:nvPr>
            <p:ph type="sldNum" sz="quarter" idx="5"/>
          </p:nvPr>
        </p:nvSpPr>
        <p:spPr/>
        <p:txBody>
          <a:bodyPr/>
          <a:lstStyle/>
          <a:p>
            <a:fld id="{DD61262E-187A-8A4C-9A7A-FA979D12C6EB}" type="slidenum">
              <a:rPr lang="en-US" smtClean="0"/>
              <a:t>20</a:t>
            </a:fld>
            <a:endParaRPr lang="en-US"/>
          </a:p>
        </p:txBody>
      </p:sp>
    </p:spTree>
    <p:extLst>
      <p:ext uri="{BB962C8B-B14F-4D97-AF65-F5344CB8AC3E}">
        <p14:creationId xmlns:p14="http://schemas.microsoft.com/office/powerpoint/2010/main" val="3927991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Please remember that our team at the Office of Financial Aid and Scholarships is here to help. Should you have any questions or concerns regarding your Financial Aid, please don’t hesitate to contact us. </a:t>
            </a:r>
          </a:p>
        </p:txBody>
      </p:sp>
      <p:sp>
        <p:nvSpPr>
          <p:cNvPr id="4" name="Slide Number Placeholder 3"/>
          <p:cNvSpPr>
            <a:spLocks noGrp="1"/>
          </p:cNvSpPr>
          <p:nvPr>
            <p:ph type="sldNum" sz="quarter" idx="5"/>
          </p:nvPr>
        </p:nvSpPr>
        <p:spPr/>
        <p:txBody>
          <a:bodyPr/>
          <a:lstStyle/>
          <a:p>
            <a:fld id="{DD61262E-187A-8A4C-9A7A-FA979D12C6EB}" type="slidenum">
              <a:rPr lang="en-US" smtClean="0"/>
              <a:t>21</a:t>
            </a:fld>
            <a:endParaRPr lang="en-US"/>
          </a:p>
        </p:txBody>
      </p:sp>
    </p:spTree>
    <p:extLst>
      <p:ext uri="{BB962C8B-B14F-4D97-AF65-F5344CB8AC3E}">
        <p14:creationId xmlns:p14="http://schemas.microsoft.com/office/powerpoint/2010/main" val="319593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type of Financial Aid is the Federal Work Study. You might have received this fund if you indicated on the FAFSA application that you were interested in receiving Federal Work Study Funding. Unlike the other types of Financial Aid, students receive Federal Work Study funding via payroll. To receive this fund, you will need to apply for a job at one of our campus departments. Some jobs are also off campus.  Once you secure a position with one of our Federal Work Study employers, you will receive pay according to the hours that you’ve worked from our payroll department.  Federal Regulations require that you limit your work to 20 hours a week.</a:t>
            </a:r>
          </a:p>
        </p:txBody>
      </p:sp>
      <p:sp>
        <p:nvSpPr>
          <p:cNvPr id="4" name="Slide Number Placeholder 3"/>
          <p:cNvSpPr>
            <a:spLocks noGrp="1"/>
          </p:cNvSpPr>
          <p:nvPr>
            <p:ph type="sldNum" sz="quarter" idx="5"/>
          </p:nvPr>
        </p:nvSpPr>
        <p:spPr/>
        <p:txBody>
          <a:bodyPr/>
          <a:lstStyle/>
          <a:p>
            <a:fld id="{DD61262E-187A-8A4C-9A7A-FA979D12C6EB}" type="slidenum">
              <a:rPr lang="en-US" smtClean="0"/>
              <a:t>3</a:t>
            </a:fld>
            <a:endParaRPr lang="en-US"/>
          </a:p>
        </p:txBody>
      </p:sp>
    </p:spTree>
    <p:extLst>
      <p:ext uri="{BB962C8B-B14F-4D97-AF65-F5344CB8AC3E}">
        <p14:creationId xmlns:p14="http://schemas.microsoft.com/office/powerpoint/2010/main" val="10415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Financial Aid Offer may also include The Federal Direct Subsidized and, or or the Federal Direct Unsubsidized Loan. The difference between the Subsidized Loan and the Unsubsidized Loan is that the Government pays the interest as long as the student is enrolled in at least half-time (or 6 units).  The Dream Loan is also available for students who demonstrate need and submit the California Dream Act Application. Parents can also borrow on their dependent child’s behalf through the Federal Direct Plus Loan program.  Students and parents who borrow from The Federal Direct, Federal Direct Plus, and the Dream Loan qualify for an In-School Deferment; where they can opt to postpone repayment for as long as the student maintain at least a half-time enrollment.</a:t>
            </a:r>
          </a:p>
        </p:txBody>
      </p:sp>
      <p:sp>
        <p:nvSpPr>
          <p:cNvPr id="4" name="Slide Number Placeholder 3"/>
          <p:cNvSpPr>
            <a:spLocks noGrp="1"/>
          </p:cNvSpPr>
          <p:nvPr>
            <p:ph type="sldNum" sz="quarter" idx="5"/>
          </p:nvPr>
        </p:nvSpPr>
        <p:spPr/>
        <p:txBody>
          <a:bodyPr/>
          <a:lstStyle/>
          <a:p>
            <a:fld id="{DD61262E-187A-8A4C-9A7A-FA979D12C6EB}" type="slidenum">
              <a:rPr lang="en-US" smtClean="0"/>
              <a:t>4</a:t>
            </a:fld>
            <a:endParaRPr lang="en-US"/>
          </a:p>
        </p:txBody>
      </p:sp>
    </p:spTree>
    <p:extLst>
      <p:ext uri="{BB962C8B-B14F-4D97-AF65-F5344CB8AC3E}">
        <p14:creationId xmlns:p14="http://schemas.microsoft.com/office/powerpoint/2010/main" val="369471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Freshmen Dependent Students can receive </a:t>
            </a:r>
            <a:r>
              <a:rPr lang="en-US" dirty="0" err="1"/>
              <a:t>upto</a:t>
            </a:r>
            <a:r>
              <a:rPr lang="en-US" dirty="0"/>
              <a:t> $5,500 in Federal Loans;$3,500 of which can be Subsidized, depending on eligibility while Independent Freshmen can receive </a:t>
            </a:r>
            <a:r>
              <a:rPr lang="en-US" dirty="0" err="1"/>
              <a:t>upto</a:t>
            </a:r>
            <a:r>
              <a:rPr lang="en-US" dirty="0"/>
              <a:t> $5,500 in Federal Loans;$3,500 of which can be Subsidized, depending on eligibility. Sophomore Dependent Students can receive </a:t>
            </a:r>
            <a:r>
              <a:rPr lang="en-US" dirty="0" err="1"/>
              <a:t>upto</a:t>
            </a:r>
            <a:r>
              <a:rPr lang="en-US" dirty="0"/>
              <a:t> $6,500 in Federal Loans;$4,500 of which can be Subsidized, depending on eligibility while Independent Sophomores can receive </a:t>
            </a:r>
            <a:r>
              <a:rPr lang="en-US" dirty="0" err="1"/>
              <a:t>upto</a:t>
            </a:r>
            <a:r>
              <a:rPr lang="en-US" dirty="0"/>
              <a:t> $10,500 in Federal Loans;$4,500 of which can be Subsidized, depending on eligibility. Junior and Senior Dependent Students can receive </a:t>
            </a:r>
            <a:r>
              <a:rPr lang="en-US" dirty="0" err="1"/>
              <a:t>upto</a:t>
            </a:r>
            <a:r>
              <a:rPr lang="en-US" dirty="0"/>
              <a:t> $7,500 in Federal Loans;$5,500 of which can be Subsidized, depending on eligibility while Independent Juniors and Seniors can receive </a:t>
            </a:r>
            <a:r>
              <a:rPr lang="en-US" dirty="0" err="1"/>
              <a:t>upto</a:t>
            </a:r>
            <a:r>
              <a:rPr lang="en-US" dirty="0"/>
              <a:t> $12,500 in Federal Loans;$5,500 of which can be Subsidized, depending on eligibility. Dependent Students can borrow </a:t>
            </a:r>
            <a:r>
              <a:rPr lang="en-US" dirty="0" err="1"/>
              <a:t>upto</a:t>
            </a:r>
            <a:r>
              <a:rPr lang="en-US" dirty="0"/>
              <a:t> $31,000 in federal loans; 23,000 of which can be subsidized. Independent Students can borrow </a:t>
            </a:r>
            <a:r>
              <a:rPr lang="en-US" dirty="0" err="1"/>
              <a:t>upto</a:t>
            </a:r>
            <a:r>
              <a:rPr lang="en-US" dirty="0"/>
              <a:t> $57,500 in federal loans; 23,000 of which can be subsidized. Dream Loan recipients can borrow </a:t>
            </a:r>
            <a:r>
              <a:rPr lang="en-US" dirty="0" err="1"/>
              <a:t>upto</a:t>
            </a:r>
            <a:r>
              <a:rPr lang="en-US" dirty="0"/>
              <a:t> $4,000 each year with a maximum lifetime limit of $20,000.  If you would like to be considered for the Dream Loan, reach out to the Financial Aid Office as funding is limited and students and are given on a first come, first serve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5</a:t>
            </a:fld>
            <a:endParaRPr lang="en-US"/>
          </a:p>
        </p:txBody>
      </p:sp>
    </p:spTree>
    <p:extLst>
      <p:ext uri="{BB962C8B-B14F-4D97-AF65-F5344CB8AC3E}">
        <p14:creationId xmlns:p14="http://schemas.microsoft.com/office/powerpoint/2010/main" val="147922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Financial Aid and Scholarships serve to provide our students as much financing options as possible but remember that you are not obligated to take out any loans that are offered to you. However, if you would like to apply for the loans, you will need to make sure to complete the necessary requirements. To accept the Subsidized Loan, the Unsubsidized Loan or both, please visit your MYCSUEB portal and indicate the amount that you would like to receive for the year. Then, you must visit </a:t>
            </a:r>
            <a:r>
              <a:rPr lang="en-US" dirty="0" err="1"/>
              <a:t>studentaid.gov</a:t>
            </a:r>
            <a:r>
              <a:rPr lang="en-US" dirty="0"/>
              <a:t> to complete the required Entrance Counseling and sign the Master Promissory Note.  To apply for the Federal Direct Parent Plus Loan, parents must visit </a:t>
            </a:r>
            <a:r>
              <a:rPr lang="en-US" dirty="0" err="1"/>
              <a:t>studentaid.gov</a:t>
            </a:r>
            <a:r>
              <a:rPr lang="en-US" dirty="0"/>
              <a:t> to apply and to complete the Plus Loan Master Promissory Note.  For Dream Loan applicants, please contact the Office of Financial Aid and Scholarships via email at </a:t>
            </a:r>
            <a:r>
              <a:rPr lang="en-US" dirty="0" err="1"/>
              <a:t>finaid@csueastbay.edu</a:t>
            </a:r>
            <a:r>
              <a:rPr lang="en-US" dirty="0"/>
              <a:t>. </a:t>
            </a:r>
          </a:p>
        </p:txBody>
      </p:sp>
      <p:sp>
        <p:nvSpPr>
          <p:cNvPr id="4" name="Slide Number Placeholder 3"/>
          <p:cNvSpPr>
            <a:spLocks noGrp="1"/>
          </p:cNvSpPr>
          <p:nvPr>
            <p:ph type="sldNum" sz="quarter" idx="5"/>
          </p:nvPr>
        </p:nvSpPr>
        <p:spPr/>
        <p:txBody>
          <a:bodyPr/>
          <a:lstStyle/>
          <a:p>
            <a:fld id="{DD61262E-187A-8A4C-9A7A-FA979D12C6EB}" type="slidenum">
              <a:rPr lang="en-US" smtClean="0"/>
              <a:t>6</a:t>
            </a:fld>
            <a:endParaRPr lang="en-US"/>
          </a:p>
        </p:txBody>
      </p:sp>
    </p:spTree>
    <p:extLst>
      <p:ext uri="{BB962C8B-B14F-4D97-AF65-F5344CB8AC3E}">
        <p14:creationId xmlns:p14="http://schemas.microsoft.com/office/powerpoint/2010/main" val="61230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Undergraduate Federal Loans and Dream Loan applicants aren’t required to go through a credit history check, Parent Plus Loan borrowers must first apply for a credit check decision. Students who’s Parents are denied a Parent Plus Loan may request an increase in their Unsubsidized loan by contacting the Office of Financial Aid and Scholarships. </a:t>
            </a:r>
          </a:p>
        </p:txBody>
      </p:sp>
      <p:sp>
        <p:nvSpPr>
          <p:cNvPr id="4" name="Slide Number Placeholder 3"/>
          <p:cNvSpPr>
            <a:spLocks noGrp="1"/>
          </p:cNvSpPr>
          <p:nvPr>
            <p:ph type="sldNum" sz="quarter" idx="5"/>
          </p:nvPr>
        </p:nvSpPr>
        <p:spPr/>
        <p:txBody>
          <a:bodyPr/>
          <a:lstStyle/>
          <a:p>
            <a:fld id="{DD61262E-187A-8A4C-9A7A-FA979D12C6EB}" type="slidenum">
              <a:rPr lang="en-US" smtClean="0"/>
              <a:t>7</a:t>
            </a:fld>
            <a:endParaRPr lang="en-US"/>
          </a:p>
        </p:txBody>
      </p:sp>
    </p:spTree>
    <p:extLst>
      <p:ext uri="{BB962C8B-B14F-4D97-AF65-F5344CB8AC3E}">
        <p14:creationId xmlns:p14="http://schemas.microsoft.com/office/powerpoint/2010/main" val="332790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2020-2021 Financial Aid Offer is based on an assumption that students will maintain a full time enrollment and requires that they meet Satisfactory Academic Progress. Should students drop classes up until the semester’s published census date, their Financial Aid may be reduced according to their units of enrollment. The State University Grant requires a minimum of 7 units of enrollment, State Grants require at least half time or 6 units of enrollment, the Educational Opportunity Grant requires at least 12 units of enrollment, and Federal and Dream Loan applicants require at least half time or 6 units of enrollment. </a:t>
            </a:r>
          </a:p>
        </p:txBody>
      </p:sp>
      <p:sp>
        <p:nvSpPr>
          <p:cNvPr id="4" name="Slide Number Placeholder 3"/>
          <p:cNvSpPr>
            <a:spLocks noGrp="1"/>
          </p:cNvSpPr>
          <p:nvPr>
            <p:ph type="sldNum" sz="quarter" idx="5"/>
          </p:nvPr>
        </p:nvSpPr>
        <p:spPr/>
        <p:txBody>
          <a:bodyPr/>
          <a:lstStyle/>
          <a:p>
            <a:fld id="{DD61262E-187A-8A4C-9A7A-FA979D12C6EB}" type="slidenum">
              <a:rPr lang="en-US" smtClean="0"/>
              <a:t>8</a:t>
            </a:fld>
            <a:endParaRPr lang="en-US"/>
          </a:p>
        </p:txBody>
      </p:sp>
    </p:spTree>
    <p:extLst>
      <p:ext uri="{BB962C8B-B14F-4D97-AF65-F5344CB8AC3E}">
        <p14:creationId xmlns:p14="http://schemas.microsoft.com/office/powerpoint/2010/main" val="404012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maintain Financial Aid eligibility, students must meet and maintain Satisfactory Academic Progress and only take courses that count towards their degree. </a:t>
            </a:r>
            <a:r>
              <a:rPr lang="en-US" sz="1200" b="0" i="0" u="none" strike="noStrike" kern="1200" dirty="0">
                <a:solidFill>
                  <a:schemeClr val="tx1"/>
                </a:solidFill>
                <a:effectLst/>
                <a:latin typeface="+mn-lt"/>
                <a:ea typeface="+mn-ea"/>
                <a:cs typeface="+mn-cs"/>
              </a:rPr>
              <a:t>Undergraduate students that do not have a 2.0 Cumulative GPA at the end of their 2 year (5th Term) will automatically be suspended from financial aid. You must continue to make progress toward graduation by successfully completing 67% of the units that you attempt. To meet SAP standards, you must also reach your degree completion within 150% of your published program. For a Baccalaureate Degree, that’s 180 units. </a:t>
            </a:r>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9</a:t>
            </a:fld>
            <a:endParaRPr lang="en-US"/>
          </a:p>
        </p:txBody>
      </p:sp>
    </p:spTree>
    <p:extLst>
      <p:ext uri="{BB962C8B-B14F-4D97-AF65-F5344CB8AC3E}">
        <p14:creationId xmlns:p14="http://schemas.microsoft.com/office/powerpoint/2010/main" val="411639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3972-B065-CC41-AE28-4DEC800ED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B554D-F9E5-1F4E-ACE2-E035125FF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CC262-4984-4F44-AB7B-E38CD0236C93}"/>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5" name="Footer Placeholder 4">
            <a:extLst>
              <a:ext uri="{FF2B5EF4-FFF2-40B4-BE49-F238E27FC236}">
                <a16:creationId xmlns:a16="http://schemas.microsoft.com/office/drawing/2014/main" id="{F8ABAE11-206F-E848-B3C9-5D056EB49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198F4-A0C4-B947-9F8B-7E84A43603C2}"/>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88232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ADD5-778A-5640-ABA0-A78863AFA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AA281-30FD-F742-8B1A-8CF81A5C52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50B7D-4239-174F-9C33-B08511BD8D64}"/>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5" name="Footer Placeholder 4">
            <a:extLst>
              <a:ext uri="{FF2B5EF4-FFF2-40B4-BE49-F238E27FC236}">
                <a16:creationId xmlns:a16="http://schemas.microsoft.com/office/drawing/2014/main" id="{B92CC98F-5D83-0A40-A1F8-A61701E74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21099-27C1-C847-B842-6B55E23FCB54}"/>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392574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683A2-1A66-0F4A-8A6F-1A801C94F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13083-8E81-EB47-8CC2-D54132CDAD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E8C60-511F-D24F-B0BF-46255684A9D2}"/>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5" name="Footer Placeholder 4">
            <a:extLst>
              <a:ext uri="{FF2B5EF4-FFF2-40B4-BE49-F238E27FC236}">
                <a16:creationId xmlns:a16="http://schemas.microsoft.com/office/drawing/2014/main" id="{5810C489-80CA-664D-95C0-6FD6B71DC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DACD-574E-5640-A878-1C914367BDF4}"/>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24107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0CE8-68A2-CC49-AED8-5A694BBA3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24978-853B-034F-915E-E3B6B7B11D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6B131-B218-4D42-8706-4C8C389800D1}"/>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5" name="Footer Placeholder 4">
            <a:extLst>
              <a:ext uri="{FF2B5EF4-FFF2-40B4-BE49-F238E27FC236}">
                <a16:creationId xmlns:a16="http://schemas.microsoft.com/office/drawing/2014/main" id="{22AFAED5-03D2-EC43-8E8A-D9A2DF7CF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02773-C1C2-F34F-A647-E1FDCAE37B1E}"/>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6886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11C5-C966-9748-8A9C-02B96FA19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52C78-E3A8-1340-A239-842E48ADA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0C4132-3BA0-9144-B57A-49FA7ABB14B5}"/>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5" name="Footer Placeholder 4">
            <a:extLst>
              <a:ext uri="{FF2B5EF4-FFF2-40B4-BE49-F238E27FC236}">
                <a16:creationId xmlns:a16="http://schemas.microsoft.com/office/drawing/2014/main" id="{E1753215-D3AE-8F43-B2CA-062830BE5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2BB73-98BD-1342-946E-F4170FA07481}"/>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209555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54CD-F793-A444-AD0A-E8ECBDE35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93499-8655-D941-888A-AB5D03E253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21A61-921D-EB46-85A0-D23E77C22A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9A3C4-D145-5D49-BBD8-FCAF4C05859F}"/>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6" name="Footer Placeholder 5">
            <a:extLst>
              <a:ext uri="{FF2B5EF4-FFF2-40B4-BE49-F238E27FC236}">
                <a16:creationId xmlns:a16="http://schemas.microsoft.com/office/drawing/2014/main" id="{903F7A44-7BBC-C045-BC9C-E6E6C7C09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29010-BEFF-3D46-A805-5390024DCDB2}"/>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184582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2AA5-8055-0340-A403-D8D7E229A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A01A17-DCB2-0D40-B59A-47DB97320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C9CA0-0CA3-DB40-98FE-CEF0170B98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354E4-930E-824F-BF02-1E248DBE7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69DFA-8BCF-8449-9539-01DE267A6C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E02FCE-8049-314F-B9D8-D98B56934839}"/>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8" name="Footer Placeholder 7">
            <a:extLst>
              <a:ext uri="{FF2B5EF4-FFF2-40B4-BE49-F238E27FC236}">
                <a16:creationId xmlns:a16="http://schemas.microsoft.com/office/drawing/2014/main" id="{64C970D6-C442-B947-BD2A-72A031AD3A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11DFB9-AE78-B34F-8505-21B07901DFE1}"/>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41101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C4A9-EF30-3645-9244-01367C5E7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8142C-AF10-4B46-9FD7-FCD2A4572F12}"/>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4" name="Footer Placeholder 3">
            <a:extLst>
              <a:ext uri="{FF2B5EF4-FFF2-40B4-BE49-F238E27FC236}">
                <a16:creationId xmlns:a16="http://schemas.microsoft.com/office/drawing/2014/main" id="{228C5B74-3710-A64A-AA49-E53DCAB74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8C1C20-DDA1-834B-918E-7E83AB3155E7}"/>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83546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DE135-6A7D-CF4C-8479-9B343644BBF8}"/>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3" name="Footer Placeholder 2">
            <a:extLst>
              <a:ext uri="{FF2B5EF4-FFF2-40B4-BE49-F238E27FC236}">
                <a16:creationId xmlns:a16="http://schemas.microsoft.com/office/drawing/2014/main" id="{C486103D-7CD3-9842-9EDA-CC43D6DF4C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DECF0-2004-E348-A83B-F2644B6C6D6D}"/>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362829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F735-30EE-984D-B46D-5B8D5512A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978949-4C06-3A4C-AF53-EF9A4A45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65ADBC-E2D5-0A4C-83E0-FD2A8FFC1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6862B-7FC2-8D44-BB50-86D3EBEC485A}"/>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6" name="Footer Placeholder 5">
            <a:extLst>
              <a:ext uri="{FF2B5EF4-FFF2-40B4-BE49-F238E27FC236}">
                <a16:creationId xmlns:a16="http://schemas.microsoft.com/office/drawing/2014/main" id="{1B712AF6-718B-304B-8CC5-03E7C986A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6AF4D-6106-8A48-B3FA-2750DC07F656}"/>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203929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52A7-79D1-F148-9527-5A0290C95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13758A-2233-4D4B-8E0C-A42722DC8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274C1F-0F51-FE42-B29A-5809F455D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5B9376-5251-934A-B861-917B5C4C2A58}"/>
              </a:ext>
            </a:extLst>
          </p:cNvPr>
          <p:cNvSpPr>
            <a:spLocks noGrp="1"/>
          </p:cNvSpPr>
          <p:nvPr>
            <p:ph type="dt" sz="half" idx="10"/>
          </p:nvPr>
        </p:nvSpPr>
        <p:spPr/>
        <p:txBody>
          <a:bodyPr/>
          <a:lstStyle/>
          <a:p>
            <a:fld id="{4409A0B0-41BE-4077-88E7-F5FC9125F19C}" type="datetimeFigureOut">
              <a:rPr lang="en-US" smtClean="0"/>
              <a:t>6/28/20</a:t>
            </a:fld>
            <a:endParaRPr lang="en-US"/>
          </a:p>
        </p:txBody>
      </p:sp>
      <p:sp>
        <p:nvSpPr>
          <p:cNvPr id="6" name="Footer Placeholder 5">
            <a:extLst>
              <a:ext uri="{FF2B5EF4-FFF2-40B4-BE49-F238E27FC236}">
                <a16:creationId xmlns:a16="http://schemas.microsoft.com/office/drawing/2014/main" id="{8CBF998E-2D34-8744-A89B-E5CE3679E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9C1E8-54FA-9C46-A03C-DB096A6FEF71}"/>
              </a:ext>
            </a:extLst>
          </p:cNvPr>
          <p:cNvSpPr>
            <a:spLocks noGrp="1"/>
          </p:cNvSpPr>
          <p:nvPr>
            <p:ph type="sldNum" sz="quarter" idx="12"/>
          </p:nvPr>
        </p:nvSpPr>
        <p:spPr/>
        <p:txBody>
          <a:bodyPr/>
          <a:lstStyle/>
          <a:p>
            <a:fld id="{55725820-0674-4B82-96A0-7F1260AADF66}" type="slidenum">
              <a:rPr lang="en-US" smtClean="0"/>
              <a:t>‹#›</a:t>
            </a:fld>
            <a:endParaRPr lang="en-US"/>
          </a:p>
        </p:txBody>
      </p:sp>
    </p:spTree>
    <p:extLst>
      <p:ext uri="{BB962C8B-B14F-4D97-AF65-F5344CB8AC3E}">
        <p14:creationId xmlns:p14="http://schemas.microsoft.com/office/powerpoint/2010/main" val="80804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D8911-8529-4C46-8857-2A57713A5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5C3C54-CA2F-2B49-96B9-D92B98F33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C4F94-592B-1742-A975-44F9BB8DF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A0B0-41BE-4077-88E7-F5FC9125F19C}" type="datetimeFigureOut">
              <a:rPr lang="en-US" smtClean="0"/>
              <a:t>6/28/20</a:t>
            </a:fld>
            <a:endParaRPr lang="en-US"/>
          </a:p>
        </p:txBody>
      </p:sp>
      <p:sp>
        <p:nvSpPr>
          <p:cNvPr id="5" name="Footer Placeholder 4">
            <a:extLst>
              <a:ext uri="{FF2B5EF4-FFF2-40B4-BE49-F238E27FC236}">
                <a16:creationId xmlns:a16="http://schemas.microsoft.com/office/drawing/2014/main" id="{E864F130-1E9C-7448-9DD2-2330D71A6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EB5496-589D-134F-97E6-FDF838392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5820-0674-4B82-96A0-7F1260AADF66}" type="slidenum">
              <a:rPr lang="en-US" smtClean="0"/>
              <a:t>‹#›</a:t>
            </a:fld>
            <a:endParaRPr lang="en-US"/>
          </a:p>
        </p:txBody>
      </p:sp>
    </p:spTree>
    <p:extLst>
      <p:ext uri="{BB962C8B-B14F-4D97-AF65-F5344CB8AC3E}">
        <p14:creationId xmlns:p14="http://schemas.microsoft.com/office/powerpoint/2010/main" val="50661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finaid@csueastbay.edu" TargetMode="External"/><Relationship Id="rId3" Type="http://schemas.openxmlformats.org/officeDocument/2006/relationships/image" Target="../media/image1.png"/><Relationship Id="rId7" Type="http://schemas.openxmlformats.org/officeDocument/2006/relationships/hyperlink" Target="http://studentai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sueastbay.edu/aace" TargetMode="External"/><Relationship Id="rId5" Type="http://schemas.openxmlformats.org/officeDocument/2006/relationships/hyperlink" Target="https://www.csueastbay.edu/mycsueb/" TargetMode="External"/><Relationship Id="rId4" Type="http://schemas.openxmlformats.org/officeDocument/2006/relationships/hyperlink" Target="https://csueastbaysandbox.campuscommunicator.com/document/link/Lb8XNRINIe2xLOHULMzvwHR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finaid@csueastbay.edu"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hyperlink" Target="mailto:FinAid@csueastbay.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387253"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27708" y="5194"/>
            <a:ext cx="12242865" cy="852055"/>
          </a:xfrm>
          <a:solidFill>
            <a:schemeClr val="tx1"/>
          </a:solidFill>
        </p:spPr>
        <p:txBody>
          <a:bodyPr>
            <a:normAutofit fontScale="90000"/>
          </a:bodyPr>
          <a:lstStyle/>
          <a:p>
            <a:r>
              <a:rPr lang="en-US" b="1" dirty="0">
                <a:solidFill>
                  <a:schemeClr val="bg1"/>
                </a:solidFill>
                <a:effectLst/>
              </a:rPr>
              <a:t>Office of </a:t>
            </a:r>
            <a:r>
              <a:rPr lang="en-US" sz="5900" b="1" dirty="0">
                <a:solidFill>
                  <a:schemeClr val="bg1"/>
                </a:solidFill>
                <a:effectLst/>
              </a:rPr>
              <a:t>Financial</a:t>
            </a:r>
            <a:r>
              <a:rPr lang="en-US" b="1" dirty="0">
                <a:solidFill>
                  <a:schemeClr val="bg1"/>
                </a:solidFill>
                <a:effectLst/>
              </a:rPr>
              <a:t> Aid and Scholarships </a:t>
            </a:r>
          </a:p>
        </p:txBody>
      </p:sp>
      <p:sp>
        <p:nvSpPr>
          <p:cNvPr id="3" name="Subtitle 2"/>
          <p:cNvSpPr>
            <a:spLocks noGrp="1"/>
          </p:cNvSpPr>
          <p:nvPr>
            <p:ph type="subTitle" idx="1"/>
          </p:nvPr>
        </p:nvSpPr>
        <p:spPr>
          <a:xfrm>
            <a:off x="-50865"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finaid@csueastbay.edu</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F269C-EF82-5241-BBF8-533C954BE2AF}"/>
              </a:ext>
            </a:extLst>
          </p:cNvPr>
          <p:cNvSpPr txBox="1"/>
          <p:nvPr/>
        </p:nvSpPr>
        <p:spPr>
          <a:xfrm>
            <a:off x="783864" y="1022459"/>
            <a:ext cx="10573406" cy="369332"/>
          </a:xfrm>
          <a:prstGeom prst="rect">
            <a:avLst/>
          </a:prstGeom>
          <a:noFill/>
        </p:spPr>
        <p:txBody>
          <a:bodyPr wrap="square" rtlCol="0">
            <a:spAutoFit/>
          </a:bodyPr>
          <a:lstStyle/>
          <a:p>
            <a:pPr algn="ctr"/>
            <a:r>
              <a:rPr lang="en-US" dirty="0"/>
              <a:t>Understanding your 2020-2021 Financial Aid Offer Letter</a:t>
            </a:r>
          </a:p>
        </p:txBody>
      </p:sp>
      <p:sp>
        <p:nvSpPr>
          <p:cNvPr id="12" name="TextBox 11">
            <a:extLst>
              <a:ext uri="{FF2B5EF4-FFF2-40B4-BE49-F238E27FC236}">
                <a16:creationId xmlns:a16="http://schemas.microsoft.com/office/drawing/2014/main" id="{9DE38AD7-16C1-9F46-B6A8-FF99C26C4785}"/>
              </a:ext>
            </a:extLst>
          </p:cNvPr>
          <p:cNvSpPr txBox="1"/>
          <p:nvPr/>
        </p:nvSpPr>
        <p:spPr>
          <a:xfrm>
            <a:off x="1078154" y="1426912"/>
            <a:ext cx="10573406" cy="4154984"/>
          </a:xfrm>
          <a:prstGeom prst="rect">
            <a:avLst/>
          </a:prstGeom>
          <a:noFill/>
        </p:spPr>
        <p:txBody>
          <a:bodyPr wrap="square" rtlCol="0">
            <a:spAutoFit/>
          </a:bodyPr>
          <a:lstStyle/>
          <a:p>
            <a:r>
              <a:rPr lang="en-US" sz="1200" dirty="0"/>
              <a:t>Your </a:t>
            </a:r>
            <a:r>
              <a:rPr lang="en-US" sz="1200" dirty="0">
                <a:hlinkClick r:id="rId4"/>
              </a:rPr>
              <a:t>2020-2021 Cal State East Bay Financial Aid </a:t>
            </a:r>
            <a:r>
              <a:rPr lang="en-US" sz="1200" dirty="0"/>
              <a:t> is ready.</a:t>
            </a:r>
          </a:p>
          <a:p>
            <a:r>
              <a:rPr lang="en-US" sz="1200" dirty="0"/>
              <a:t>To accept or decline your financial aid, log into your </a:t>
            </a:r>
            <a:r>
              <a:rPr lang="en-US" sz="1200" dirty="0">
                <a:hlinkClick r:id="rId5"/>
              </a:rPr>
              <a:t>MyCSUEB</a:t>
            </a:r>
            <a:r>
              <a:rPr lang="en-US" sz="1200" dirty="0"/>
              <a:t>, click on View Financial Aid and choose the 2020 academic year. There, you will be able to accept or decline any student loans or federal work study that may have been offered. You may also adjust the amount of loan that you would like to accept.</a:t>
            </a:r>
          </a:p>
          <a:p>
            <a:r>
              <a:rPr lang="en-US" sz="1200" dirty="0"/>
              <a:t>Please note that Federal Work Study funds will not be directly applied to your account. To receive Federal Work Study funds, you will need to find employment and you will be paid through payroll. For more information about our available jobs on campus, please visit Academic Advising and Career Information via their website at </a:t>
            </a:r>
            <a:r>
              <a:rPr lang="en-US" sz="1200" dirty="0">
                <a:hlinkClick r:id="rId6"/>
              </a:rPr>
              <a:t>http://www.csueastbay.edu/aace</a:t>
            </a:r>
            <a:r>
              <a:rPr lang="en-US" sz="1200" dirty="0"/>
              <a:t>.</a:t>
            </a:r>
          </a:p>
          <a:p>
            <a:r>
              <a:rPr lang="en-US" sz="1200" dirty="0"/>
              <a:t>Please remember that you are not obligated to accept any of the student loans that are offered to you. However, should you decide to accept them you will be required to complete the Stafford Loan Entrance Counseling and Mastery Promissory Note.</a:t>
            </a:r>
          </a:p>
          <a:p>
            <a:r>
              <a:rPr lang="en-US" sz="1200" dirty="0"/>
              <a:t>If you have not done so already and wish to accept your Federal Loans, please accept the loans through your </a:t>
            </a:r>
            <a:r>
              <a:rPr lang="en-US" sz="1200" dirty="0">
                <a:hlinkClick r:id="rId5"/>
              </a:rPr>
              <a:t>MyCSUEB</a:t>
            </a:r>
            <a:r>
              <a:rPr lang="en-US" sz="1200" dirty="0"/>
              <a:t> account and visit </a:t>
            </a:r>
            <a:r>
              <a:rPr lang="en-US" sz="1200" dirty="0">
                <a:hlinkClick r:id="rId7"/>
              </a:rPr>
              <a:t>studentaid.gov</a:t>
            </a:r>
            <a:r>
              <a:rPr lang="en-US" sz="1200" dirty="0"/>
              <a:t> to complete the additional requirements. </a:t>
            </a:r>
            <a:r>
              <a:rPr lang="en-US" sz="1200" b="1" i="1" dirty="0"/>
              <a:t>Note – Students who have been flagged for verification will not be able to accept their loans until their FAFSA has been verified.</a:t>
            </a:r>
            <a:endParaRPr lang="en-US" sz="1200" dirty="0"/>
          </a:p>
          <a:p>
            <a:r>
              <a:rPr lang="en-US" sz="1200" b="1" dirty="0"/>
              <a:t>Entrance Counseling:</a:t>
            </a:r>
            <a:endParaRPr lang="en-US" sz="1200" dirty="0"/>
          </a:p>
          <a:p>
            <a:r>
              <a:rPr lang="en-US" sz="1200" dirty="0"/>
              <a:t>If you have not previously received a Direct Loan or Federal Family Education Loan (FFEL) and you decide to accept your loan(s), the Federal Government will require that you complete an online entrance counseling to ensure that you understand the terms and conditions of the loan(s) as well as your responsibilities as the borrower.</a:t>
            </a:r>
          </a:p>
          <a:p>
            <a:r>
              <a:rPr lang="en-US" sz="1200" dirty="0"/>
              <a:t>Undergraduate, graduate, or professional students who borrow Direct Subsidized Loans, Direct Unsubsidized Loans, or Direct Plus Loans must complete the Entrance Counseling requirement.</a:t>
            </a:r>
          </a:p>
          <a:p>
            <a:r>
              <a:rPr lang="en-US" sz="1200" b="1" dirty="0"/>
              <a:t>Mastery Promissory Note:</a:t>
            </a:r>
            <a:endParaRPr lang="en-US" sz="1200" dirty="0"/>
          </a:p>
          <a:p>
            <a:r>
              <a:rPr lang="en-US" sz="1200" dirty="0"/>
              <a:t>The Subsidized/Unsubsidized Loan Mastery Promissory Note (MPN) is a legal document in which you agree to repay your federal student loan(s) and any accrued interest and fees to the Department of Education through your loan servicer. There is one MPN for Direct Subsidized/Unsubsidized Loans and a different MPN for Direct PLUS Loans.</a:t>
            </a:r>
          </a:p>
          <a:p>
            <a:r>
              <a:rPr lang="en-US" sz="1200" dirty="0"/>
              <a:t>Please keep in mind that our goal at Cal State East Bay is to make the financial aid process as simple and as transparent as possible. If you have any questions or concerns regarding your 2019-2020 Financial Aid, please don't hesitate to contact us at (510) 885-2784 or </a:t>
            </a:r>
            <a:r>
              <a:rPr lang="en-US" sz="1200" dirty="0">
                <a:hlinkClick r:id="rId8"/>
              </a:rPr>
              <a:t>finaid@csueastbay.edu</a:t>
            </a:r>
            <a:r>
              <a:rPr lang="en-US" sz="1200" dirty="0"/>
              <a:t>.</a:t>
            </a:r>
          </a:p>
          <a:p>
            <a:endParaRPr lang="en-US" sz="1200" dirty="0"/>
          </a:p>
        </p:txBody>
      </p:sp>
    </p:spTree>
    <p:extLst>
      <p:ext uri="{BB962C8B-B14F-4D97-AF65-F5344CB8AC3E}">
        <p14:creationId xmlns:p14="http://schemas.microsoft.com/office/powerpoint/2010/main" val="355484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pPr algn="ctr"/>
            <a:r>
              <a:rPr lang="en-US" b="1" dirty="0">
                <a:solidFill>
                  <a:schemeClr val="lt1"/>
                </a:solidFill>
                <a:latin typeface="Calibri"/>
                <a:ea typeface="Calibri"/>
                <a:cs typeface="Calibri"/>
                <a:sym typeface="Calibri"/>
              </a:rPr>
              <a:t>Manage and Monitor Your Cal Grant</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34;p6"/>
          <p:cNvPicPr preferRelativeResize="0"/>
          <p:nvPr/>
        </p:nvPicPr>
        <p:blipFill rotWithShape="1">
          <a:blip r:embed="rId5">
            <a:alphaModFix/>
          </a:blip>
          <a:srcRect/>
          <a:stretch/>
        </p:blipFill>
        <p:spPr>
          <a:xfrm>
            <a:off x="1642485" y="1253393"/>
            <a:ext cx="8229600" cy="3022600"/>
          </a:xfrm>
          <a:prstGeom prst="rect">
            <a:avLst/>
          </a:prstGeom>
          <a:noFill/>
          <a:ln>
            <a:noFill/>
          </a:ln>
          <a:scene3d>
            <a:camera prst="orthographicFront"/>
            <a:lightRig rig="threePt" dir="t"/>
          </a:scene3d>
          <a:sp3d>
            <a:bevelT/>
          </a:sp3d>
        </p:spPr>
      </p:pic>
      <p:sp>
        <p:nvSpPr>
          <p:cNvPr id="3" name="Rectangle 2"/>
          <p:cNvSpPr/>
          <p:nvPr/>
        </p:nvSpPr>
        <p:spPr>
          <a:xfrm>
            <a:off x="1958109" y="4494913"/>
            <a:ext cx="7036554" cy="1661993"/>
          </a:xfrm>
          <a:prstGeom prst="rect">
            <a:avLst/>
          </a:prstGeom>
        </p:spPr>
        <p:txBody>
          <a:bodyPr wrap="square">
            <a:spAutoFit/>
          </a:bodyPr>
          <a:lstStyle/>
          <a:p>
            <a:pPr marL="800100" lvl="0" indent="-346075">
              <a:buClr>
                <a:srgbClr val="000000"/>
              </a:buClr>
              <a:buSzPts val="2400"/>
              <a:buFont typeface="Noto Sans Symbols"/>
              <a:buChar char="❖"/>
            </a:pPr>
            <a:r>
              <a:rPr lang="en-US" b="1" dirty="0">
                <a:solidFill>
                  <a:srgbClr val="000000"/>
                </a:solidFill>
                <a:ea typeface="Calibri"/>
                <a:cs typeface="Calibri"/>
                <a:sym typeface="Calibri"/>
              </a:rPr>
              <a:t>Set up </a:t>
            </a:r>
            <a:r>
              <a:rPr lang="en-US" b="1" dirty="0" err="1">
                <a:solidFill>
                  <a:srgbClr val="000000"/>
                </a:solidFill>
                <a:ea typeface="Calibri"/>
                <a:cs typeface="Calibri"/>
                <a:sym typeface="Calibri"/>
              </a:rPr>
              <a:t>WebGrants</a:t>
            </a:r>
            <a:r>
              <a:rPr lang="en-US" b="1" dirty="0">
                <a:solidFill>
                  <a:srgbClr val="000000"/>
                </a:solidFill>
                <a:ea typeface="Calibri"/>
                <a:cs typeface="Calibri"/>
                <a:sym typeface="Calibri"/>
              </a:rPr>
              <a:t> account (</a:t>
            </a:r>
            <a:r>
              <a:rPr lang="en-US" b="1" dirty="0" err="1">
                <a:solidFill>
                  <a:srgbClr val="000000"/>
                </a:solidFill>
                <a:ea typeface="Calibri"/>
                <a:cs typeface="Calibri"/>
                <a:sym typeface="Calibri"/>
              </a:rPr>
              <a:t>mygrantinfo.csac.ca.gov</a:t>
            </a:r>
            <a:r>
              <a:rPr lang="en-US" b="1" dirty="0">
                <a:solidFill>
                  <a:srgbClr val="000000"/>
                </a:solidFill>
                <a:ea typeface="Calibri"/>
                <a:cs typeface="Calibri"/>
                <a:sym typeface="Calibri"/>
              </a:rPr>
              <a:t>)</a:t>
            </a:r>
          </a:p>
          <a:p>
            <a:pPr marL="800100" lvl="0" indent="-346075">
              <a:spcBef>
                <a:spcPts val="1800"/>
              </a:spcBef>
              <a:buClr>
                <a:srgbClr val="800080"/>
              </a:buClr>
              <a:buSzPts val="2400"/>
              <a:buFont typeface="Noto Sans Symbols"/>
              <a:buChar char="❖"/>
            </a:pPr>
            <a:r>
              <a:rPr lang="en-US" b="1" dirty="0">
                <a:solidFill>
                  <a:srgbClr val="800080"/>
                </a:solidFill>
                <a:ea typeface="Calibri"/>
                <a:cs typeface="Calibri"/>
                <a:sym typeface="Calibri"/>
              </a:rPr>
              <a:t>See on which school’s roster your Cal Grant is parked </a:t>
            </a:r>
            <a:endParaRPr lang="en-US" dirty="0"/>
          </a:p>
          <a:p>
            <a:pPr marL="800100" lvl="0" indent="-346075">
              <a:spcBef>
                <a:spcPts val="1800"/>
              </a:spcBef>
              <a:buClr>
                <a:srgbClr val="A50021"/>
              </a:buClr>
              <a:buSzPts val="2400"/>
              <a:buFont typeface="Noto Sans Symbols"/>
              <a:buChar char="❖"/>
            </a:pPr>
            <a:r>
              <a:rPr lang="en-US" b="1" dirty="0">
                <a:solidFill>
                  <a:srgbClr val="A50021"/>
                </a:solidFill>
                <a:ea typeface="Calibri"/>
                <a:cs typeface="Calibri"/>
                <a:sym typeface="Calibri"/>
              </a:rPr>
              <a:t>Change your school based on where you are attending</a:t>
            </a:r>
          </a:p>
          <a:p>
            <a:pPr lvl="0"/>
            <a:endParaRPr lang="en-US" b="1" dirty="0">
              <a:solidFill>
                <a:srgbClr val="A50021"/>
              </a:solidFill>
              <a:ea typeface="Calibri"/>
              <a:cs typeface="Calibri"/>
              <a:sym typeface="Calibri"/>
            </a:endParaRPr>
          </a:p>
        </p:txBody>
      </p:sp>
    </p:spTree>
    <p:extLst>
      <p:ext uri="{BB962C8B-B14F-4D97-AF65-F5344CB8AC3E}">
        <p14:creationId xmlns:p14="http://schemas.microsoft.com/office/powerpoint/2010/main" val="68584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56D16B-F674-D54A-AA97-52CDBF4CA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669" y="992910"/>
            <a:ext cx="8512531" cy="5373358"/>
          </a:xfrm>
          <a:prstGeom prst="rect">
            <a:avLst/>
          </a:prstGeom>
        </p:spPr>
      </p:pic>
      <p:sp>
        <p:nvSpPr>
          <p:cNvPr id="7" name="Title 6">
            <a:extLst>
              <a:ext uri="{FF2B5EF4-FFF2-40B4-BE49-F238E27FC236}">
                <a16:creationId xmlns:a16="http://schemas.microsoft.com/office/drawing/2014/main" id="{7BB58A21-FD4A-1545-8E69-5A5700C9A27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8500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ea typeface="Calibri"/>
                <a:cs typeface="Calibri"/>
                <a:sym typeface="Calibri"/>
              </a:rPr>
              <a:t>                       </a:t>
            </a:r>
            <a:r>
              <a:rPr lang="en-US" sz="6000" b="1" dirty="0">
                <a:solidFill>
                  <a:srgbClr val="FFFFFF"/>
                </a:solidFill>
                <a:latin typeface="Calibri"/>
                <a:ea typeface="Calibri"/>
                <a:cs typeface="Calibri"/>
                <a:sym typeface="Calibri"/>
              </a:rPr>
              <a:t>Cost of Attendance</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76A893-A307-E941-B0D8-2E17182EE29A}"/>
              </a:ext>
            </a:extLst>
          </p:cNvPr>
          <p:cNvSpPr/>
          <p:nvPr/>
        </p:nvSpPr>
        <p:spPr>
          <a:xfrm>
            <a:off x="72448" y="4057233"/>
            <a:ext cx="11655972" cy="3046988"/>
          </a:xfrm>
          <a:prstGeom prst="rect">
            <a:avLst/>
          </a:prstGeom>
        </p:spPr>
        <p:txBody>
          <a:bodyPr wrap="square">
            <a:spAutoFit/>
          </a:bodyPr>
          <a:lstStyle/>
          <a:p>
            <a:pPr fontAlgn="base">
              <a:buFont typeface="Arial" panose="020B0604020202020204" pitchFamily="34" charset="0"/>
              <a:buChar char="•"/>
            </a:pPr>
            <a:endParaRPr lang="en-US" sz="1600" b="1" dirty="0">
              <a:solidFill>
                <a:srgbClr val="000000"/>
              </a:solidFill>
              <a:latin typeface="Calibri" panose="020F0502020204030204" pitchFamily="34" charset="0"/>
            </a:endParaRPr>
          </a:p>
          <a:p>
            <a:pPr fontAlgn="base">
              <a:buFont typeface="Arial" panose="020B0604020202020204" pitchFamily="34" charset="0"/>
              <a:buChar char="•"/>
            </a:pPr>
            <a:r>
              <a:rPr lang="en-US" sz="1600" b="1"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Direct Cost:  (Billed Directly by Institution):       </a:t>
            </a:r>
            <a:br>
              <a:rPr lang="en-US" dirty="0">
                <a:solidFill>
                  <a:srgbClr val="FF0000"/>
                </a:solidFill>
                <a:latin typeface="-webkit-standard"/>
              </a:rPr>
            </a:br>
            <a:r>
              <a:rPr lang="en-US" b="1" i="1" u="sng" dirty="0">
                <a:solidFill>
                  <a:srgbClr val="FF0000"/>
                </a:solidFill>
                <a:latin typeface="Calibri" panose="020F0502020204030204" pitchFamily="34" charset="0"/>
              </a:rPr>
              <a:t>Tuition Fees, Room and Board</a:t>
            </a:r>
          </a:p>
          <a:p>
            <a:pPr algn="ctr"/>
            <a:endParaRPr lang="en-US" dirty="0">
              <a:solidFill>
                <a:srgbClr val="000000"/>
              </a:solidFill>
              <a:latin typeface="-webkit-standard"/>
            </a:endParaRPr>
          </a:p>
          <a:p>
            <a:pPr fontAlgn="base">
              <a:buFont typeface="Arial" panose="020B0604020202020204" pitchFamily="34" charset="0"/>
              <a:buChar char="•"/>
            </a:pPr>
            <a:r>
              <a:rPr lang="en-US" b="1" dirty="0">
                <a:solidFill>
                  <a:srgbClr val="000000"/>
                </a:solidFill>
                <a:latin typeface="Calibri" panose="020F0502020204030204" pitchFamily="34" charset="0"/>
              </a:rPr>
              <a:t>Indirect Costs:  (Estimated Expenses Incurred by the Student)</a:t>
            </a:r>
            <a:br>
              <a:rPr lang="en-US" dirty="0">
                <a:solidFill>
                  <a:srgbClr val="FF0000"/>
                </a:solidFill>
                <a:latin typeface="-webkit-standard"/>
              </a:rPr>
            </a:br>
            <a:r>
              <a:rPr lang="en-US" b="1" i="1" u="sng" dirty="0">
                <a:solidFill>
                  <a:srgbClr val="FF0000"/>
                </a:solidFill>
                <a:latin typeface="Calibri" panose="020F0502020204030204" pitchFamily="34" charset="0"/>
              </a:rPr>
              <a:t>  Books &amp; Supplies, Transportation, Room and Board for Off Campus or living with parents, Miscellaneous/Personal Cost </a:t>
            </a:r>
            <a:br>
              <a:rPr lang="en-US" sz="1400" b="1" dirty="0">
                <a:solidFill>
                  <a:srgbClr val="FF0000"/>
                </a:solidFill>
                <a:latin typeface="Calibri" panose="020F0502020204030204" pitchFamily="34" charset="0"/>
              </a:rPr>
            </a:br>
            <a:br>
              <a:rPr lang="en-US" sz="1400" b="1" dirty="0">
                <a:solidFill>
                  <a:srgbClr val="FF0000"/>
                </a:solidFill>
                <a:latin typeface="Calibri" panose="020F0502020204030204" pitchFamily="34" charset="0"/>
              </a:rPr>
            </a:br>
            <a:endParaRPr lang="en-US" dirty="0">
              <a:solidFill>
                <a:srgbClr val="FF0000"/>
              </a:solidFill>
              <a:latin typeface="-webkit-standard"/>
            </a:endParaRPr>
          </a:p>
          <a:p>
            <a:br>
              <a:rPr lang="en-US" dirty="0">
                <a:solidFill>
                  <a:srgbClr val="FF0000"/>
                </a:solidFill>
              </a:rPr>
            </a:br>
            <a:br>
              <a:rPr lang="en-US" dirty="0"/>
            </a:br>
            <a:endParaRPr lang="en-US" dirty="0"/>
          </a:p>
        </p:txBody>
      </p:sp>
      <p:pic>
        <p:nvPicPr>
          <p:cNvPr id="4" name="Picture 3">
            <a:extLst>
              <a:ext uri="{FF2B5EF4-FFF2-40B4-BE49-F238E27FC236}">
                <a16:creationId xmlns:a16="http://schemas.microsoft.com/office/drawing/2014/main" id="{C5C66AFA-4E75-2E41-90C6-05D1459C7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36" y="820378"/>
            <a:ext cx="10203764" cy="3450951"/>
          </a:xfrm>
          <a:prstGeom prst="rect">
            <a:avLst/>
          </a:prstGeom>
        </p:spPr>
      </p:pic>
    </p:spTree>
    <p:extLst>
      <p:ext uri="{BB962C8B-B14F-4D97-AF65-F5344CB8AC3E}">
        <p14:creationId xmlns:p14="http://schemas.microsoft.com/office/powerpoint/2010/main" val="242564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ea typeface="Calibri"/>
                <a:cs typeface="Calibri"/>
                <a:sym typeface="Calibri"/>
              </a:rPr>
              <a:t>                       </a:t>
            </a:r>
            <a:r>
              <a:rPr lang="en-US" sz="6000" b="1" dirty="0">
                <a:solidFill>
                  <a:srgbClr val="FFFFFF"/>
                </a:solidFill>
                <a:latin typeface="Calibri"/>
                <a:ea typeface="Calibri"/>
                <a:cs typeface="Calibri"/>
                <a:sym typeface="Calibri"/>
              </a:rPr>
              <a:t>Cost of Attendance</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6035" y="1514763"/>
            <a:ext cx="11102110" cy="2308324"/>
          </a:xfrm>
          <a:prstGeom prst="rect">
            <a:avLst/>
          </a:prstGeom>
        </p:spPr>
        <p:txBody>
          <a:bodyPr wrap="square">
            <a:spAutoFit/>
          </a:bodyPr>
          <a:lstStyle/>
          <a:p>
            <a:pPr lvl="0" algn="ctr">
              <a:buClr>
                <a:srgbClr val="000000"/>
              </a:buClr>
              <a:buSzPts val="2400"/>
            </a:pPr>
            <a:r>
              <a:rPr lang="en-US" b="1" dirty="0">
                <a:solidFill>
                  <a:srgbClr val="000000"/>
                </a:solidFill>
                <a:ea typeface="Calibri"/>
                <a:cs typeface="Calibri"/>
                <a:sym typeface="Calibri"/>
              </a:rPr>
              <a:t>To Calculate Your Direct Cost:</a:t>
            </a:r>
          </a:p>
          <a:p>
            <a:pPr lvl="0" algn="ctr">
              <a:buClr>
                <a:srgbClr val="000000"/>
              </a:buClr>
              <a:buSzPts val="2400"/>
            </a:pPr>
            <a:endParaRPr lang="en-US" b="1" dirty="0">
              <a:solidFill>
                <a:srgbClr val="000000"/>
              </a:solidFill>
              <a:ea typeface="Calibri"/>
              <a:cs typeface="Calibri"/>
              <a:sym typeface="Calibri"/>
            </a:endParaRPr>
          </a:p>
          <a:p>
            <a:pPr marL="342900" lvl="0" indent="-342900">
              <a:buClr>
                <a:srgbClr val="000000"/>
              </a:buClr>
              <a:buSzPts val="2400"/>
              <a:buFont typeface="Arial" panose="020B0604020202020204" pitchFamily="34" charset="0"/>
              <a:buChar char="•"/>
            </a:pPr>
            <a:r>
              <a:rPr lang="en-US" b="1" dirty="0">
                <a:solidFill>
                  <a:srgbClr val="000000"/>
                </a:solidFill>
                <a:ea typeface="Calibri"/>
                <a:cs typeface="Calibri"/>
                <a:sym typeface="Calibri"/>
              </a:rPr>
              <a:t>Visit your MYCSUEB portal and review your ‘ACCEPTED’ Financial Aid Award. (Note, those with unofficial Financial Aid Offers must first complete required verification in order to get an Official Financial Aid Offer)</a:t>
            </a:r>
          </a:p>
          <a:p>
            <a:pPr lvl="0">
              <a:buClr>
                <a:srgbClr val="000000"/>
              </a:buClr>
              <a:buSzPts val="2400"/>
            </a:pPr>
            <a:endParaRPr lang="en-US" b="1" dirty="0">
              <a:solidFill>
                <a:srgbClr val="000000"/>
              </a:solidFill>
              <a:ea typeface="Calibri"/>
              <a:cs typeface="Calibri"/>
              <a:sym typeface="Calibri"/>
            </a:endParaRPr>
          </a:p>
          <a:p>
            <a:pPr marL="342900" lvl="0" indent="-342900">
              <a:buClr>
                <a:srgbClr val="000000"/>
              </a:buClr>
              <a:buSzPts val="2400"/>
              <a:buFont typeface="Arial" panose="020B0604020202020204" pitchFamily="34" charset="0"/>
              <a:buChar char="•"/>
            </a:pPr>
            <a:r>
              <a:rPr lang="en-US" b="1" dirty="0">
                <a:solidFill>
                  <a:srgbClr val="000000"/>
                </a:solidFill>
                <a:ea typeface="Calibri"/>
                <a:cs typeface="Calibri"/>
                <a:sym typeface="Calibri"/>
              </a:rPr>
              <a:t>Take the total of your ‘Accepted’ Financial Aid Offer and the Total ‘Direct Cost’ to calculate your out of pocket cost</a:t>
            </a:r>
            <a:br>
              <a:rPr lang="en-US" b="1" dirty="0">
                <a:solidFill>
                  <a:srgbClr val="000000"/>
                </a:solidFill>
                <a:ea typeface="Calibri"/>
                <a:cs typeface="Calibri"/>
                <a:sym typeface="Calibri"/>
              </a:rPr>
            </a:br>
            <a:endParaRPr lang="en-US" dirty="0"/>
          </a:p>
        </p:txBody>
      </p:sp>
      <p:sp>
        <p:nvSpPr>
          <p:cNvPr id="4" name="TextBox 3">
            <a:extLst>
              <a:ext uri="{FF2B5EF4-FFF2-40B4-BE49-F238E27FC236}">
                <a16:creationId xmlns:a16="http://schemas.microsoft.com/office/drawing/2014/main" id="{EE428E59-0B52-D242-A528-9F5FC1D2C6A0}"/>
              </a:ext>
            </a:extLst>
          </p:cNvPr>
          <p:cNvSpPr txBox="1"/>
          <p:nvPr/>
        </p:nvSpPr>
        <p:spPr>
          <a:xfrm>
            <a:off x="483476" y="3848754"/>
            <a:ext cx="10590924" cy="2031325"/>
          </a:xfrm>
          <a:prstGeom prst="rect">
            <a:avLst/>
          </a:prstGeom>
          <a:noFill/>
        </p:spPr>
        <p:txBody>
          <a:bodyPr wrap="square" rtlCol="0">
            <a:spAutoFit/>
          </a:bodyPr>
          <a:lstStyle/>
          <a:p>
            <a:r>
              <a:rPr lang="en-US" dirty="0"/>
              <a:t>For example, if you are a student who will be living with your parents for the 2020-2021 Academic Year and you receive $5,195 in a Pell Grant, $1,000 in an EOP Grant, and $1,672 in a Cal Grant B:</a:t>
            </a:r>
          </a:p>
          <a:p>
            <a:endParaRPr lang="en-US" dirty="0"/>
          </a:p>
          <a:p>
            <a:r>
              <a:rPr lang="en-US" dirty="0"/>
              <a:t>Your total Scholarships and Grants for the year = $7,867</a:t>
            </a:r>
          </a:p>
          <a:p>
            <a:r>
              <a:rPr lang="en-US" u="sng" dirty="0"/>
              <a:t>At full time status, your estimated Direct Cost   = $7,020 for Tuition and Fees</a:t>
            </a:r>
          </a:p>
          <a:p>
            <a:r>
              <a:rPr lang="en-US" dirty="0"/>
              <a:t>This means that your total out of pocket =            $847 for the year, or $423.50, per semester </a:t>
            </a:r>
            <a:r>
              <a:rPr lang="en-US" sz="1100" i="1" dirty="0"/>
              <a:t>(estimated)</a:t>
            </a:r>
          </a:p>
          <a:p>
            <a:endParaRPr lang="en-US" dirty="0"/>
          </a:p>
        </p:txBody>
      </p:sp>
    </p:spTree>
    <p:extLst>
      <p:ext uri="{BB962C8B-B14F-4D97-AF65-F5344CB8AC3E}">
        <p14:creationId xmlns:p14="http://schemas.microsoft.com/office/powerpoint/2010/main" val="342945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cs typeface="Calibri"/>
                <a:sym typeface="Calibri"/>
              </a:rPr>
              <a:t> WE MIGHT NEED ADDITIONAL INFORMATION</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lvl="0" algn="ctr">
              <a:buClr>
                <a:schemeClr val="dk1"/>
              </a:buClr>
              <a:buSzPts val="4200"/>
            </a:pPr>
            <a:endParaRPr lang="en-US" dirty="0"/>
          </a:p>
        </p:txBody>
      </p:sp>
      <p:sp>
        <p:nvSpPr>
          <p:cNvPr id="5" name="TextBox 4"/>
          <p:cNvSpPr txBox="1"/>
          <p:nvPr/>
        </p:nvSpPr>
        <p:spPr>
          <a:xfrm>
            <a:off x="4959927" y="1297893"/>
            <a:ext cx="2001253" cy="369332"/>
          </a:xfrm>
          <a:prstGeom prst="rect">
            <a:avLst/>
          </a:prstGeom>
          <a:noFill/>
        </p:spPr>
        <p:txBody>
          <a:bodyPr wrap="none" rtlCol="0">
            <a:spAutoFit/>
          </a:bodyPr>
          <a:lstStyle/>
          <a:p>
            <a:r>
              <a:rPr lang="en-US" dirty="0"/>
              <a:t>Federal Verification</a:t>
            </a:r>
          </a:p>
        </p:txBody>
      </p:sp>
      <p:sp>
        <p:nvSpPr>
          <p:cNvPr id="6" name="TextBox 5"/>
          <p:cNvSpPr txBox="1"/>
          <p:nvPr/>
        </p:nvSpPr>
        <p:spPr>
          <a:xfrm>
            <a:off x="1209964" y="2669309"/>
            <a:ext cx="9938327" cy="2677656"/>
          </a:xfrm>
          <a:prstGeom prst="rect">
            <a:avLst/>
          </a:prstGeom>
          <a:noFill/>
        </p:spPr>
        <p:txBody>
          <a:bodyPr wrap="square" rtlCol="0">
            <a:spAutoFit/>
          </a:bodyPr>
          <a:lstStyle/>
          <a:p>
            <a:r>
              <a:rPr lang="en-US" dirty="0"/>
              <a:t>Your FAFSA application may be flagged for Verification by the Federal Student Aid Department.  Upon receipt of your FAFSA, (if chosen for verification) The Financial Aid Office will notify you via email with instructions on what and how to complete the Verification Process. </a:t>
            </a:r>
          </a:p>
          <a:p>
            <a:endParaRPr lang="en-US" dirty="0"/>
          </a:p>
          <a:p>
            <a:endParaRPr lang="en-US" dirty="0"/>
          </a:p>
          <a:p>
            <a:endParaRPr lang="en-US" dirty="0"/>
          </a:p>
          <a:p>
            <a:r>
              <a:rPr lang="en-US" sz="2000" dirty="0">
                <a:solidFill>
                  <a:srgbClr val="FF0000"/>
                </a:solidFill>
              </a:rPr>
              <a:t>Students who are flagged for Federal Verification will receive an </a:t>
            </a:r>
            <a:r>
              <a:rPr lang="en-US" sz="2000" b="1" dirty="0">
                <a:solidFill>
                  <a:srgbClr val="FF0000"/>
                </a:solidFill>
              </a:rPr>
              <a:t>ESTIMATED </a:t>
            </a:r>
            <a:r>
              <a:rPr lang="en-US" sz="2000" dirty="0">
                <a:solidFill>
                  <a:srgbClr val="FF0000"/>
                </a:solidFill>
              </a:rPr>
              <a:t>Financial Aid Award. We will not be able to provide you with your Financial Aid until you complete all Verification Requirements. </a:t>
            </a:r>
          </a:p>
        </p:txBody>
      </p:sp>
    </p:spTree>
    <p:extLst>
      <p:ext uri="{BB962C8B-B14F-4D97-AF65-F5344CB8AC3E}">
        <p14:creationId xmlns:p14="http://schemas.microsoft.com/office/powerpoint/2010/main" val="155621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cs typeface="Calibri"/>
                <a:sym typeface="Calibri"/>
              </a:rPr>
              <a:t> WE MIGHT NEED ADDITIONAL INFORMATION</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lvl="0" algn="ctr">
              <a:buClr>
                <a:schemeClr val="dk1"/>
              </a:buClr>
              <a:buSzPts val="4200"/>
            </a:pPr>
            <a:endParaRPr lang="en-US" dirty="0"/>
          </a:p>
        </p:txBody>
      </p:sp>
      <p:sp>
        <p:nvSpPr>
          <p:cNvPr id="5" name="TextBox 4"/>
          <p:cNvSpPr txBox="1"/>
          <p:nvPr/>
        </p:nvSpPr>
        <p:spPr>
          <a:xfrm>
            <a:off x="4959927" y="1297893"/>
            <a:ext cx="1843005" cy="369332"/>
          </a:xfrm>
          <a:prstGeom prst="rect">
            <a:avLst/>
          </a:prstGeom>
          <a:noFill/>
        </p:spPr>
        <p:txBody>
          <a:bodyPr wrap="none" rtlCol="0">
            <a:spAutoFit/>
          </a:bodyPr>
          <a:lstStyle/>
          <a:p>
            <a:r>
              <a:rPr lang="en-US" dirty="0"/>
              <a:t>What to Prepare?</a:t>
            </a:r>
          </a:p>
        </p:txBody>
      </p:sp>
      <p:sp>
        <p:nvSpPr>
          <p:cNvPr id="6" name="TextBox 5"/>
          <p:cNvSpPr txBox="1"/>
          <p:nvPr/>
        </p:nvSpPr>
        <p:spPr>
          <a:xfrm>
            <a:off x="1185256" y="2211803"/>
            <a:ext cx="9938327" cy="3970318"/>
          </a:xfrm>
          <a:prstGeom prst="rect">
            <a:avLst/>
          </a:prstGeom>
          <a:noFill/>
        </p:spPr>
        <p:txBody>
          <a:bodyPr wrap="square" rtlCol="0">
            <a:spAutoFit/>
          </a:bodyPr>
          <a:lstStyle/>
          <a:p>
            <a:r>
              <a:rPr lang="en-US" dirty="0"/>
              <a:t>Have your (if applicable) 2018 (Signed) </a:t>
            </a:r>
            <a:r>
              <a:rPr lang="en-US" dirty="0">
                <a:solidFill>
                  <a:prstClr val="black"/>
                </a:solidFill>
              </a:rPr>
              <a:t>Income </a:t>
            </a:r>
            <a:r>
              <a:rPr lang="en-US" dirty="0"/>
              <a:t>Tax Return or Tax Return Transcript ready to submit when asked</a:t>
            </a:r>
          </a:p>
          <a:p>
            <a:endParaRPr lang="en-US" dirty="0"/>
          </a:p>
          <a:p>
            <a:r>
              <a:rPr lang="en-US" dirty="0"/>
              <a:t>Have your Parents’ (if applicable) 2018 (Signed) Income Tax Return or Tax Return Transcript ready to submit when asked</a:t>
            </a:r>
          </a:p>
          <a:p>
            <a:endParaRPr lang="en-US" dirty="0"/>
          </a:p>
          <a:p>
            <a:r>
              <a:rPr lang="en-US" dirty="0"/>
              <a:t>Complete any forms requested of you by the Financial Aid Office, ASAP!!</a:t>
            </a:r>
          </a:p>
          <a:p>
            <a:endParaRPr lang="en-US" dirty="0"/>
          </a:p>
          <a:p>
            <a:r>
              <a:rPr lang="en-US" dirty="0"/>
              <a:t>Be proactive and pay attention to your email box</a:t>
            </a:r>
          </a:p>
          <a:p>
            <a:endParaRPr lang="en-US" dirty="0"/>
          </a:p>
          <a:p>
            <a:r>
              <a:rPr lang="en-US" dirty="0"/>
              <a:t>Don’t be afraid to ask questions!!! (</a:t>
            </a:r>
            <a:r>
              <a:rPr lang="en-US" dirty="0">
                <a:hlinkClick r:id="rId5"/>
              </a:rPr>
              <a:t>finaid@csueastbay.edu</a:t>
            </a:r>
            <a:r>
              <a:rPr lang="en-US" dirty="0"/>
              <a:t>)</a:t>
            </a:r>
          </a:p>
          <a:p>
            <a:endParaRPr lang="en-US" dirty="0"/>
          </a:p>
          <a:p>
            <a:r>
              <a:rPr lang="en-US" dirty="0"/>
              <a:t>Most verification requirements can be completed online via </a:t>
            </a:r>
            <a:r>
              <a:rPr lang="en-US" u="sng" dirty="0" err="1">
                <a:solidFill>
                  <a:schemeClr val="accent1"/>
                </a:solidFill>
              </a:rPr>
              <a:t>csueastbay.verifymyfafsa.com</a:t>
            </a:r>
            <a:endParaRPr lang="en-US" u="sng" dirty="0">
              <a:solidFill>
                <a:schemeClr val="accent1"/>
              </a:solidFill>
            </a:endParaRPr>
          </a:p>
          <a:p>
            <a:endParaRPr lang="en-US" dirty="0"/>
          </a:p>
        </p:txBody>
      </p:sp>
    </p:spTree>
    <p:extLst>
      <p:ext uri="{BB962C8B-B14F-4D97-AF65-F5344CB8AC3E}">
        <p14:creationId xmlns:p14="http://schemas.microsoft.com/office/powerpoint/2010/main" val="79463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cs typeface="Calibri"/>
                <a:sym typeface="Calibri"/>
              </a:rPr>
              <a:t>         What Happens if Something Happened?</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lvl="0" algn="ctr">
              <a:buClr>
                <a:schemeClr val="dk1"/>
              </a:buClr>
              <a:buSzPts val="4200"/>
            </a:pPr>
            <a:endParaRPr lang="en-US" dirty="0"/>
          </a:p>
        </p:txBody>
      </p:sp>
      <p:sp>
        <p:nvSpPr>
          <p:cNvPr id="5" name="TextBox 4"/>
          <p:cNvSpPr txBox="1"/>
          <p:nvPr/>
        </p:nvSpPr>
        <p:spPr>
          <a:xfrm>
            <a:off x="4423565" y="1185118"/>
            <a:ext cx="2867323" cy="369332"/>
          </a:xfrm>
          <a:prstGeom prst="rect">
            <a:avLst/>
          </a:prstGeom>
          <a:noFill/>
        </p:spPr>
        <p:txBody>
          <a:bodyPr wrap="none" rtlCol="0">
            <a:spAutoFit/>
          </a:bodyPr>
          <a:lstStyle/>
          <a:p>
            <a:r>
              <a:rPr lang="en-US" dirty="0"/>
              <a:t>Special Circumstance Appeal</a:t>
            </a:r>
          </a:p>
        </p:txBody>
      </p:sp>
      <p:sp>
        <p:nvSpPr>
          <p:cNvPr id="6" name="TextBox 5"/>
          <p:cNvSpPr txBox="1"/>
          <p:nvPr/>
        </p:nvSpPr>
        <p:spPr>
          <a:xfrm>
            <a:off x="1126836" y="1538717"/>
            <a:ext cx="9938327" cy="4801314"/>
          </a:xfrm>
          <a:prstGeom prst="rect">
            <a:avLst/>
          </a:prstGeom>
          <a:noFill/>
        </p:spPr>
        <p:txBody>
          <a:bodyPr wrap="square" rtlCol="0">
            <a:spAutoFit/>
          </a:bodyPr>
          <a:lstStyle/>
          <a:p>
            <a:r>
              <a:rPr lang="en-US" dirty="0"/>
              <a:t>The Financial Aid Application requests information based on the prior-prior year income.  However, if your income changes drastically due to unforeseen circumstances, contact the Financial Aid Office to see whether you’d be eligible for a Special Circumstance Appeal. (</a:t>
            </a:r>
            <a:r>
              <a:rPr lang="en-US" dirty="0" err="1"/>
              <a:t>finaid@csueastbay.edu</a:t>
            </a:r>
            <a:r>
              <a:rPr lang="en-US" dirty="0"/>
              <a:t>)</a:t>
            </a:r>
          </a:p>
          <a:p>
            <a:endParaRPr lang="en-US" dirty="0"/>
          </a:p>
          <a:p>
            <a:r>
              <a:rPr lang="en-US" dirty="0"/>
              <a:t>Reasons Include:</a:t>
            </a:r>
          </a:p>
          <a:p>
            <a:endParaRPr lang="en-US" dirty="0"/>
          </a:p>
          <a:p>
            <a:r>
              <a:rPr lang="en-US" dirty="0"/>
              <a:t>Loss or Drastic Reduction of Income</a:t>
            </a:r>
          </a:p>
          <a:p>
            <a:r>
              <a:rPr lang="en-US" dirty="0"/>
              <a:t>Death of Parent/Spouse</a:t>
            </a:r>
          </a:p>
          <a:p>
            <a:r>
              <a:rPr lang="en-US" dirty="0"/>
              <a:t>Natural Disaster </a:t>
            </a:r>
            <a:r>
              <a:rPr lang="en-US" sz="1600" i="1" dirty="0">
                <a:solidFill>
                  <a:srgbClr val="FF0000"/>
                </a:solidFill>
              </a:rPr>
              <a:t>(for example, COVID-19)</a:t>
            </a:r>
          </a:p>
          <a:p>
            <a:r>
              <a:rPr lang="en-US" dirty="0"/>
              <a:t>Divorce</a:t>
            </a:r>
          </a:p>
          <a:p>
            <a:r>
              <a:rPr lang="en-US" dirty="0"/>
              <a:t>Out of Pocket Medical Costs (not covered by insurance)</a:t>
            </a:r>
          </a:p>
          <a:p>
            <a:r>
              <a:rPr lang="en-US" dirty="0"/>
              <a:t>Dependency Override</a:t>
            </a:r>
          </a:p>
          <a:p>
            <a:endParaRPr lang="en-US" dirty="0"/>
          </a:p>
          <a:p>
            <a:r>
              <a:rPr lang="en-US" dirty="0">
                <a:solidFill>
                  <a:srgbClr val="FF0000"/>
                </a:solidFill>
              </a:rPr>
              <a:t>Note- Wait until you receive your initial (OFFICIAL</a:t>
            </a:r>
            <a:r>
              <a:rPr lang="en-US" dirty="0">
                <a:solidFill>
                  <a:srgbClr val="FF0000"/>
                </a:solidFill>
                <a:sym typeface="Wingdings" pitchFamily="2" charset="2"/>
              </a:rPr>
              <a:t>)</a:t>
            </a:r>
            <a:r>
              <a:rPr lang="en-US" dirty="0">
                <a:solidFill>
                  <a:srgbClr val="FF0000"/>
                </a:solidFill>
              </a:rPr>
              <a:t> Financial Aid Offer before you appeal. </a:t>
            </a:r>
          </a:p>
          <a:p>
            <a:r>
              <a:rPr lang="en-US" dirty="0">
                <a:solidFill>
                  <a:srgbClr val="FF0000"/>
                </a:solidFill>
              </a:rPr>
              <a:t>         - Submitting an Appeal does not guarantee that you will receive additional aid</a:t>
            </a:r>
          </a:p>
          <a:p>
            <a:r>
              <a:rPr lang="en-US" dirty="0">
                <a:solidFill>
                  <a:srgbClr val="FF0000"/>
                </a:solidFill>
              </a:rPr>
              <a:t>         - Submitting an Appeal will not postpone the payment deadline</a:t>
            </a:r>
          </a:p>
          <a:p>
            <a:r>
              <a:rPr lang="en-US" dirty="0">
                <a:solidFill>
                  <a:srgbClr val="FF0000"/>
                </a:solidFill>
              </a:rPr>
              <a:t>         - You will be required to submit documentation to verify your reason to appeal</a:t>
            </a:r>
          </a:p>
        </p:txBody>
      </p:sp>
    </p:spTree>
    <p:extLst>
      <p:ext uri="{BB962C8B-B14F-4D97-AF65-F5344CB8AC3E}">
        <p14:creationId xmlns:p14="http://schemas.microsoft.com/office/powerpoint/2010/main" val="114058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195"/>
            <a:ext cx="12127345" cy="766037"/>
          </a:xfrm>
          <a:solidFill>
            <a:schemeClr val="tx1"/>
          </a:solidFill>
        </p:spPr>
        <p:txBody>
          <a:bodyPr/>
          <a:lstStyle/>
          <a:p>
            <a:r>
              <a:rPr lang="en-US" dirty="0">
                <a:solidFill>
                  <a:schemeClr val="bg1"/>
                </a:solidFill>
              </a:rPr>
              <a:t>                         Yearly Application Process</a:t>
            </a:r>
          </a:p>
        </p:txBody>
      </p:sp>
      <p:pic>
        <p:nvPicPr>
          <p:cNvPr id="5130" name="Picture 10" descr="https://lh3.googleusercontent.com/DvuUUxrit-aOwXfpxpmgxpSgLGDhjaLJi_u54SX9bHL2GINcbq-DAn3VMRsa3vUlBWwKESqE951E66R3PklBeGXNUSEdrL1oKB0PLUVbWOugfWOJ8jVQllz7T0sEkDtUdw5unA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789" y="6244868"/>
            <a:ext cx="2024047" cy="542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pic>
        <p:nvPicPr>
          <p:cNvPr id="5122" name="Picture 2" descr="https://lh3.googleusercontent.com/w2-1StVjVc_BSpMwv22NsKjd9IaXalsr8WdwT2vJ9WsxutrdZ1UZ1uAlCF6WIHUT2HU_D90lauyFn0MfYrYL_G9ZfTgk4bSuODtJ0coyM5JEn3TTrsp4wJa-N0I5yASVAZhv0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356" y="2601621"/>
            <a:ext cx="3166211" cy="1610411"/>
          </a:xfrm>
          <a:prstGeom prst="rect">
            <a:avLst/>
          </a:prstGeom>
          <a:solidFill>
            <a:schemeClr val="tx1"/>
          </a:solidFill>
        </p:spPr>
      </p:pic>
      <p:pic>
        <p:nvPicPr>
          <p:cNvPr id="5124" name="Picture 4" descr="https://lh6.googleusercontent.com/QtptkeQm4aIv4lLl7Rz6eWDwHmK-BP6Kf06nVX267KD771nAtD_GGHOStpMLJSdsQWoWwqG4FPVfC2LPGB9lWkO2oOXlB50kYncBzVBgTI8AcsKgO_mGbPafzIcPckAb6c42ut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19" y="2541573"/>
            <a:ext cx="3562582" cy="17305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885381" y="5572827"/>
            <a:ext cx="1459346" cy="495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93069" y="4542811"/>
            <a:ext cx="7624940" cy="923330"/>
          </a:xfrm>
          <a:prstGeom prst="rect">
            <a:avLst/>
          </a:prstGeom>
        </p:spPr>
        <p:txBody>
          <a:bodyPr wrap="square">
            <a:spAutoFit/>
          </a:bodyPr>
          <a:lstStyle/>
          <a:p>
            <a:r>
              <a:rPr lang="en-US" b="1" dirty="0">
                <a:solidFill>
                  <a:srgbClr val="000000"/>
                </a:solidFill>
                <a:latin typeface="Calibri" panose="020F0502020204030204" pitchFamily="34" charset="0"/>
              </a:rPr>
              <a:t>HTTPS://DREAM.CSAC.CA.GOV</a:t>
            </a:r>
            <a:endParaRPr lang="en-US" b="0" dirty="0">
              <a:effectLst/>
            </a:endParaRPr>
          </a:p>
          <a:p>
            <a:br>
              <a:rPr lang="en-US" dirty="0"/>
            </a:br>
            <a:endParaRPr lang="en-US" dirty="0"/>
          </a:p>
        </p:txBody>
      </p:sp>
      <p:sp>
        <p:nvSpPr>
          <p:cNvPr id="19" name="Rectangle 18"/>
          <p:cNvSpPr/>
          <p:nvPr/>
        </p:nvSpPr>
        <p:spPr>
          <a:xfrm>
            <a:off x="757433" y="4509728"/>
            <a:ext cx="2595419" cy="923330"/>
          </a:xfrm>
          <a:prstGeom prst="rect">
            <a:avLst/>
          </a:prstGeom>
        </p:spPr>
        <p:txBody>
          <a:bodyPr wrap="square">
            <a:spAutoFit/>
          </a:bodyPr>
          <a:lstStyle/>
          <a:p>
            <a:r>
              <a:rPr lang="en-US" b="1" dirty="0">
                <a:solidFill>
                  <a:srgbClr val="000000"/>
                </a:solidFill>
                <a:latin typeface="Calibri" panose="020F0502020204030204" pitchFamily="34" charset="0"/>
              </a:rPr>
              <a:t>WWW.FAFSA.ED.GOV</a:t>
            </a:r>
            <a:endParaRPr lang="en-US" b="0" dirty="0">
              <a:effectLst/>
            </a:endParaRPr>
          </a:p>
          <a:p>
            <a:br>
              <a:rPr lang="en-US" dirty="0"/>
            </a:br>
            <a:endParaRPr lang="en-US" dirty="0"/>
          </a:p>
        </p:txBody>
      </p:sp>
      <p:sp>
        <p:nvSpPr>
          <p:cNvPr id="7" name="Oval 6"/>
          <p:cNvSpPr/>
          <p:nvPr/>
        </p:nvSpPr>
        <p:spPr>
          <a:xfrm>
            <a:off x="4498111" y="957715"/>
            <a:ext cx="3886234" cy="145030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Submit  Application Oct 1</a:t>
            </a:r>
            <a:r>
              <a:rPr lang="en-US" b="1" baseline="30000" dirty="0">
                <a:solidFill>
                  <a:schemeClr val="tx1"/>
                </a:solidFill>
              </a:rPr>
              <a:t>st</a:t>
            </a:r>
            <a:r>
              <a:rPr lang="en-US" b="1" dirty="0">
                <a:solidFill>
                  <a:schemeClr val="tx1"/>
                </a:solidFill>
              </a:rPr>
              <a:t> EVERY YEAR!</a:t>
            </a:r>
          </a:p>
        </p:txBody>
      </p:sp>
      <p:pic>
        <p:nvPicPr>
          <p:cNvPr id="4" name="Picture 3">
            <a:extLst>
              <a:ext uri="{FF2B5EF4-FFF2-40B4-BE49-F238E27FC236}">
                <a16:creationId xmlns:a16="http://schemas.microsoft.com/office/drawing/2014/main" id="{8E5543F2-BCE0-F14B-80B8-A9B19B5A1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7504" y="2594252"/>
            <a:ext cx="4925211" cy="1802030"/>
          </a:xfrm>
          <a:prstGeom prst="rect">
            <a:avLst/>
          </a:prstGeom>
        </p:spPr>
      </p:pic>
      <p:sp>
        <p:nvSpPr>
          <p:cNvPr id="6" name="TextBox 5">
            <a:extLst>
              <a:ext uri="{FF2B5EF4-FFF2-40B4-BE49-F238E27FC236}">
                <a16:creationId xmlns:a16="http://schemas.microsoft.com/office/drawing/2014/main" id="{AFD2CCA5-0B04-364E-BA4E-4E82E96B9460}"/>
              </a:ext>
            </a:extLst>
          </p:cNvPr>
          <p:cNvSpPr txBox="1"/>
          <p:nvPr/>
        </p:nvSpPr>
        <p:spPr>
          <a:xfrm>
            <a:off x="8826862" y="4574424"/>
            <a:ext cx="3035730" cy="369332"/>
          </a:xfrm>
          <a:prstGeom prst="rect">
            <a:avLst/>
          </a:prstGeom>
          <a:noFill/>
        </p:spPr>
        <p:txBody>
          <a:bodyPr wrap="square" rtlCol="0">
            <a:spAutoFit/>
          </a:bodyPr>
          <a:lstStyle/>
          <a:p>
            <a:r>
              <a:rPr lang="en-US" dirty="0" err="1"/>
              <a:t>csueastbay.edu</a:t>
            </a:r>
            <a:endParaRPr lang="en-US" dirty="0"/>
          </a:p>
        </p:txBody>
      </p:sp>
    </p:spTree>
    <p:extLst>
      <p:ext uri="{BB962C8B-B14F-4D97-AF65-F5344CB8AC3E}">
        <p14:creationId xmlns:p14="http://schemas.microsoft.com/office/powerpoint/2010/main" val="377719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Awarding Process- Yearly</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584775"/>
          </a:xfrm>
          <a:prstGeom prst="rect">
            <a:avLst/>
          </a:prstGeom>
        </p:spPr>
        <p:txBody>
          <a:bodyPr wrap="square">
            <a:spAutoFit/>
          </a:bodyPr>
          <a:lstStyle/>
          <a:p>
            <a:endParaRPr lang="en-US" sz="3200" dirty="0"/>
          </a:p>
        </p:txBody>
      </p:sp>
      <p:graphicFrame>
        <p:nvGraphicFramePr>
          <p:cNvPr id="3" name="Diagram 2"/>
          <p:cNvGraphicFramePr/>
          <p:nvPr>
            <p:extLst>
              <p:ext uri="{D42A27DB-BD31-4B8C-83A1-F6EECF244321}">
                <p14:modId xmlns:p14="http://schemas.microsoft.com/office/powerpoint/2010/main" val="3464222542"/>
              </p:ext>
            </p:extLst>
          </p:nvPr>
        </p:nvGraphicFramePr>
        <p:xfrm>
          <a:off x="110835" y="1182255"/>
          <a:ext cx="11822547" cy="4956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2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t>
            </a:r>
            <a:r>
              <a:rPr lang="en-US" b="1" dirty="0">
                <a:solidFill>
                  <a:schemeClr val="lt1"/>
                </a:solidFill>
                <a:latin typeface="Calibri"/>
                <a:ea typeface="Calibri"/>
                <a:cs typeface="Calibri"/>
                <a:sym typeface="Calibri"/>
              </a:rPr>
              <a:t>2020-2021 Aid Year and Beyond</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5" name="Rectangle 4"/>
          <p:cNvSpPr/>
          <p:nvPr/>
        </p:nvSpPr>
        <p:spPr>
          <a:xfrm>
            <a:off x="2832966" y="1632191"/>
            <a:ext cx="7527637" cy="3693319"/>
          </a:xfrm>
          <a:prstGeom prst="rect">
            <a:avLst/>
          </a:prstGeom>
        </p:spPr>
        <p:txBody>
          <a:bodyPr wrap="square">
            <a:spAutoFit/>
          </a:bodyPr>
          <a:lstStyle/>
          <a:p>
            <a:pPr marL="342900" lvl="0" indent="-342900">
              <a:buClr>
                <a:schemeClr val="dk1"/>
              </a:buClr>
              <a:buSzPts val="3200"/>
              <a:buFontTx/>
              <a:buChar char="-"/>
            </a:pPr>
            <a:r>
              <a:rPr lang="en-US" sz="2000" b="1" dirty="0">
                <a:solidFill>
                  <a:schemeClr val="dk1"/>
                </a:solidFill>
                <a:ea typeface="Calibri"/>
                <a:cs typeface="Calibri"/>
                <a:sym typeface="Calibri"/>
              </a:rPr>
              <a:t>Starts with Fall 20 Semester</a:t>
            </a:r>
            <a:endParaRPr lang="en-US" sz="2000" dirty="0">
              <a:sym typeface="Calibri"/>
            </a:endParaRPr>
          </a:p>
          <a:p>
            <a:pPr marL="342900" lvl="0" indent="-342900">
              <a:buClr>
                <a:schemeClr val="dk1"/>
              </a:buClr>
              <a:buSzPts val="3200"/>
              <a:buFontTx/>
              <a:buChar char="-"/>
            </a:pPr>
            <a:r>
              <a:rPr lang="en-US" sz="2000" b="1" dirty="0">
                <a:solidFill>
                  <a:schemeClr val="dk1"/>
                </a:solidFill>
                <a:ea typeface="Calibri"/>
                <a:cs typeface="Calibri"/>
                <a:sym typeface="Calibri"/>
              </a:rPr>
              <a:t>Ends with Summer </a:t>
            </a:r>
            <a:r>
              <a:rPr lang="en-US" sz="2000" b="1" dirty="0">
                <a:solidFill>
                  <a:srgbClr val="CC0000"/>
                </a:solidFill>
                <a:ea typeface="Calibri"/>
                <a:cs typeface="Calibri"/>
                <a:sym typeface="Calibri"/>
              </a:rPr>
              <a:t>Session </a:t>
            </a:r>
            <a:r>
              <a:rPr lang="en-US" sz="2000" b="1" dirty="0">
                <a:solidFill>
                  <a:schemeClr val="dk1"/>
                </a:solidFill>
                <a:ea typeface="Calibri"/>
                <a:cs typeface="Calibri"/>
                <a:sym typeface="Calibri"/>
              </a:rPr>
              <a:t>(short)</a:t>
            </a:r>
          </a:p>
          <a:p>
            <a:pPr lvl="0">
              <a:spcBef>
                <a:spcPts val="560"/>
              </a:spcBef>
              <a:buClr>
                <a:schemeClr val="dk1"/>
              </a:buClr>
              <a:buSzPts val="2800"/>
            </a:pPr>
            <a:br>
              <a:rPr lang="en-US" sz="2000" b="1" dirty="0">
                <a:solidFill>
                  <a:schemeClr val="dk1"/>
                </a:solidFill>
                <a:ea typeface="Calibri"/>
                <a:cs typeface="Calibri"/>
                <a:sym typeface="Calibri"/>
              </a:rPr>
            </a:br>
            <a:br>
              <a:rPr lang="en-US" sz="2000" b="1" dirty="0">
                <a:solidFill>
                  <a:schemeClr val="dk1"/>
                </a:solidFill>
                <a:ea typeface="Calibri"/>
                <a:cs typeface="Calibri"/>
                <a:sym typeface="Calibri"/>
              </a:rPr>
            </a:br>
            <a:endParaRPr lang="en-US" sz="2000" dirty="0"/>
          </a:p>
          <a:p>
            <a:pPr marL="341312" lvl="0" indent="-341312">
              <a:spcBef>
                <a:spcPts val="560"/>
              </a:spcBef>
              <a:buClr>
                <a:schemeClr val="dk1"/>
              </a:buClr>
              <a:buSzPts val="2800"/>
            </a:pPr>
            <a:endParaRPr lang="en-US" sz="2000" b="1" dirty="0">
              <a:solidFill>
                <a:srgbClr val="000000"/>
              </a:solidFill>
              <a:ea typeface="Calibri"/>
              <a:cs typeface="Calibri"/>
              <a:sym typeface="Calibri"/>
            </a:endParaRPr>
          </a:p>
          <a:p>
            <a:pPr marL="342900" lvl="0" indent="-342900">
              <a:spcBef>
                <a:spcPts val="560"/>
              </a:spcBef>
              <a:buClr>
                <a:srgbClr val="000000"/>
              </a:buClr>
              <a:buSzPts val="2800"/>
              <a:buFontTx/>
              <a:buChar char="-"/>
            </a:pPr>
            <a:r>
              <a:rPr lang="en-US" sz="2000" b="1" dirty="0">
                <a:solidFill>
                  <a:srgbClr val="000000"/>
                </a:solidFill>
                <a:ea typeface="Calibri"/>
                <a:cs typeface="Calibri"/>
                <a:sym typeface="Calibri"/>
              </a:rPr>
              <a:t>Aid package will cover Fall and Spring</a:t>
            </a:r>
            <a:endParaRPr lang="en-US" sz="2000" dirty="0">
              <a:sym typeface="Calibri"/>
            </a:endParaRPr>
          </a:p>
          <a:p>
            <a:pPr marL="342900" lvl="0" indent="-342900">
              <a:spcBef>
                <a:spcPts val="560"/>
              </a:spcBef>
              <a:buClr>
                <a:srgbClr val="000000"/>
              </a:buClr>
              <a:buSzPts val="2800"/>
              <a:buFontTx/>
              <a:buChar char="-"/>
            </a:pPr>
            <a:r>
              <a:rPr lang="en-US" sz="2000" b="1" dirty="0">
                <a:solidFill>
                  <a:srgbClr val="000000"/>
                </a:solidFill>
                <a:ea typeface="Calibri"/>
                <a:cs typeface="Calibri"/>
                <a:sym typeface="Calibri"/>
              </a:rPr>
              <a:t>Summer aid only if any eligibility remains</a:t>
            </a:r>
          </a:p>
          <a:p>
            <a:pPr marL="342900" lvl="0" indent="-342900">
              <a:spcBef>
                <a:spcPts val="560"/>
              </a:spcBef>
              <a:buClr>
                <a:srgbClr val="000000"/>
              </a:buClr>
              <a:buSzPts val="2800"/>
              <a:buFontTx/>
              <a:buChar char="-"/>
            </a:pPr>
            <a:r>
              <a:rPr lang="en-US" sz="2000" b="1" dirty="0">
                <a:solidFill>
                  <a:srgbClr val="000000"/>
                </a:solidFill>
                <a:ea typeface="Calibri"/>
                <a:cs typeface="Calibri"/>
                <a:sym typeface="Calibri"/>
              </a:rPr>
              <a:t>Summer Year-Round Pell Grant  (requires half-time enrollment)</a:t>
            </a:r>
            <a:endParaRPr lang="en-US" sz="2000" dirty="0">
              <a:sym typeface="Calibri"/>
            </a:endParaRPr>
          </a:p>
          <a:p>
            <a:pPr marL="342900" lvl="0" indent="-342900">
              <a:spcBef>
                <a:spcPts val="560"/>
              </a:spcBef>
              <a:buClr>
                <a:srgbClr val="000000"/>
              </a:buClr>
              <a:buSzPts val="2800"/>
              <a:buFontTx/>
              <a:buChar char="-"/>
            </a:pPr>
            <a:r>
              <a:rPr lang="en-US" sz="2000" b="1" dirty="0">
                <a:solidFill>
                  <a:srgbClr val="000000"/>
                </a:solidFill>
                <a:ea typeface="Calibri"/>
                <a:cs typeface="Calibri"/>
                <a:sym typeface="Calibri"/>
              </a:rPr>
              <a:t> No state aid for Summer term</a:t>
            </a:r>
            <a:endParaRPr lang="en-US" sz="2000" dirty="0">
              <a:solidFill>
                <a:srgbClr val="000000"/>
              </a:solidFill>
              <a:latin typeface="Arial" panose="020B0604020202020204" pitchFamily="34" charset="0"/>
            </a:endParaRPr>
          </a:p>
        </p:txBody>
      </p:sp>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111;p3"/>
          <p:cNvPicPr preferRelativeResize="0"/>
          <p:nvPr/>
        </p:nvPicPr>
        <p:blipFill rotWithShape="1">
          <a:blip r:embed="rId5">
            <a:alphaModFix/>
          </a:blip>
          <a:srcRect/>
          <a:stretch/>
        </p:blipFill>
        <p:spPr>
          <a:xfrm>
            <a:off x="2832966" y="2505269"/>
            <a:ext cx="5511800" cy="1122362"/>
          </a:xfrm>
          <a:prstGeom prst="rect">
            <a:avLst/>
          </a:prstGeom>
          <a:noFill/>
          <a:ln>
            <a:noFill/>
          </a:ln>
          <a:scene3d>
            <a:camera prst="orthographicFront"/>
            <a:lightRig rig="threePt" dir="t"/>
          </a:scene3d>
          <a:sp3d>
            <a:bevelT w="101600" prst="riblet"/>
          </a:sp3d>
        </p:spPr>
      </p:pic>
    </p:spTree>
    <p:extLst>
      <p:ext uri="{BB962C8B-B14F-4D97-AF65-F5344CB8AC3E}">
        <p14:creationId xmlns:p14="http://schemas.microsoft.com/office/powerpoint/2010/main" val="192308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Types of Financial Aid</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3.googleusercontent.com/Gd-gvCBNpYMtKCzCQ_EO64p5p4xvjpGCoAQLmWa0NNZb5tqpcHzRs548kZ7pr7k8m9lPQ2FriZ--6Nfn6Itw4akqOABhtd_-SV_hKE8npgkGX2mxM26upAgoErNrmfSXfV2ayz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7264" y="1034473"/>
            <a:ext cx="4074103" cy="5754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5" name="Rectangle 4"/>
          <p:cNvSpPr/>
          <p:nvPr/>
        </p:nvSpPr>
        <p:spPr>
          <a:xfrm>
            <a:off x="508000" y="2050418"/>
            <a:ext cx="5874327" cy="3170099"/>
          </a:xfrm>
          <a:prstGeom prst="rect">
            <a:avLst/>
          </a:prstGeom>
        </p:spPr>
        <p:txBody>
          <a:bodyPr wrap="square">
            <a:spAutoFit/>
          </a:bodyPr>
          <a:lstStyle/>
          <a:p>
            <a:pPr fontAlgn="base">
              <a:buFont typeface="Arial" panose="020B0604020202020204" pitchFamily="34" charset="0"/>
              <a:buChar char="•"/>
            </a:pPr>
            <a:r>
              <a:rPr lang="en-US" sz="2500" dirty="0">
                <a:solidFill>
                  <a:srgbClr val="000000"/>
                </a:solidFill>
                <a:latin typeface="Calibri" panose="020F0502020204030204" pitchFamily="34" charset="0"/>
              </a:rPr>
              <a:t>Federal Pell Grant</a:t>
            </a:r>
            <a:endParaRPr lang="en-US" sz="2500" dirty="0">
              <a:solidFill>
                <a:srgbClr val="000000"/>
              </a:solidFill>
              <a:latin typeface="Arial" panose="020B0604020202020204" pitchFamily="34" charset="0"/>
            </a:endParaRPr>
          </a:p>
          <a:p>
            <a:pPr fontAlgn="base">
              <a:spcBef>
                <a:spcPts val="480"/>
              </a:spcBef>
              <a:buFont typeface="Arial" panose="020B0604020202020204" pitchFamily="34" charset="0"/>
              <a:buChar char="•"/>
            </a:pPr>
            <a:r>
              <a:rPr lang="en-US" sz="2500" dirty="0">
                <a:solidFill>
                  <a:srgbClr val="000000"/>
                </a:solidFill>
                <a:latin typeface="Calibri" panose="020F0502020204030204" pitchFamily="34" charset="0"/>
              </a:rPr>
              <a:t>Federal SEOG Grant</a:t>
            </a:r>
            <a:endParaRPr lang="en-US" sz="2500" dirty="0">
              <a:solidFill>
                <a:srgbClr val="000000"/>
              </a:solidFill>
              <a:latin typeface="Arial" panose="020B0604020202020204" pitchFamily="34" charset="0"/>
            </a:endParaRPr>
          </a:p>
          <a:p>
            <a:pPr fontAlgn="base">
              <a:spcBef>
                <a:spcPts val="480"/>
              </a:spcBef>
              <a:buFont typeface="Arial" panose="020B0604020202020204" pitchFamily="34" charset="0"/>
              <a:buChar char="•"/>
            </a:pPr>
            <a:r>
              <a:rPr lang="en-US" sz="2500" dirty="0">
                <a:solidFill>
                  <a:srgbClr val="000000"/>
                </a:solidFill>
                <a:latin typeface="Calibri" panose="020F0502020204030204" pitchFamily="34" charset="0"/>
              </a:rPr>
              <a:t>Educational Opportunity Program (EOP)</a:t>
            </a:r>
            <a:endParaRPr lang="en-US" sz="2500" dirty="0">
              <a:solidFill>
                <a:srgbClr val="000000"/>
              </a:solidFill>
              <a:latin typeface="Arial" panose="020B0604020202020204" pitchFamily="34" charset="0"/>
            </a:endParaRPr>
          </a:p>
          <a:p>
            <a:pPr fontAlgn="base">
              <a:spcBef>
                <a:spcPts val="480"/>
              </a:spcBef>
              <a:buFont typeface="Arial" panose="020B0604020202020204" pitchFamily="34" charset="0"/>
              <a:buChar char="•"/>
            </a:pPr>
            <a:r>
              <a:rPr lang="en-US" sz="2500" dirty="0">
                <a:solidFill>
                  <a:srgbClr val="000000"/>
                </a:solidFill>
                <a:latin typeface="Calibri" panose="020F0502020204030204" pitchFamily="34" charset="0"/>
              </a:rPr>
              <a:t>Cal Grant A or B</a:t>
            </a:r>
            <a:endParaRPr lang="en-US" sz="2500" dirty="0">
              <a:solidFill>
                <a:srgbClr val="000000"/>
              </a:solidFill>
              <a:latin typeface="Arial" panose="020B0604020202020204" pitchFamily="34" charset="0"/>
            </a:endParaRPr>
          </a:p>
          <a:p>
            <a:pPr fontAlgn="base">
              <a:spcBef>
                <a:spcPts val="480"/>
              </a:spcBef>
              <a:buFont typeface="Arial" panose="020B0604020202020204" pitchFamily="34" charset="0"/>
              <a:buChar char="•"/>
            </a:pPr>
            <a:r>
              <a:rPr lang="en-US" sz="2500" dirty="0">
                <a:solidFill>
                  <a:srgbClr val="000000"/>
                </a:solidFill>
                <a:latin typeface="Calibri" panose="020F0502020204030204" pitchFamily="34" charset="0"/>
              </a:rPr>
              <a:t>Middle Class Scholarship</a:t>
            </a:r>
            <a:endParaRPr lang="en-US" sz="2500" dirty="0">
              <a:solidFill>
                <a:srgbClr val="000000"/>
              </a:solidFill>
              <a:latin typeface="Arial" panose="020B0604020202020204" pitchFamily="34" charset="0"/>
            </a:endParaRPr>
          </a:p>
          <a:p>
            <a:pPr fontAlgn="base">
              <a:spcBef>
                <a:spcPts val="480"/>
              </a:spcBef>
              <a:buFont typeface="Arial" panose="020B0604020202020204" pitchFamily="34" charset="0"/>
              <a:buChar char="•"/>
            </a:pPr>
            <a:r>
              <a:rPr lang="en-US" sz="2500" dirty="0">
                <a:solidFill>
                  <a:srgbClr val="000000"/>
                </a:solidFill>
                <a:latin typeface="Calibri" panose="020F0502020204030204" pitchFamily="34" charset="0"/>
              </a:rPr>
              <a:t>State University Grant</a:t>
            </a:r>
            <a:endParaRPr lang="en-US" sz="2500" dirty="0">
              <a:solidFill>
                <a:srgbClr val="000000"/>
              </a:solidFill>
              <a:latin typeface="Arial" panose="020B0604020202020204" pitchFamily="34" charset="0"/>
            </a:endParaRPr>
          </a:p>
          <a:p>
            <a:pPr fontAlgn="base">
              <a:spcBef>
                <a:spcPts val="480"/>
              </a:spcBef>
              <a:buFont typeface="Arial" panose="020B0604020202020204" pitchFamily="34" charset="0"/>
              <a:buChar char="•"/>
            </a:pPr>
            <a:r>
              <a:rPr lang="en-US" sz="2500" dirty="0">
                <a:solidFill>
                  <a:srgbClr val="000000"/>
                </a:solidFill>
                <a:latin typeface="Calibri" panose="020F0502020204030204" pitchFamily="34" charset="0"/>
              </a:rPr>
              <a:t>Chafee Grant</a:t>
            </a:r>
            <a:endParaRPr lang="en-US" sz="2500" dirty="0">
              <a:solidFill>
                <a:srgbClr val="000000"/>
              </a:solidFill>
              <a:latin typeface="Arial" panose="020B0604020202020204" pitchFamily="34" charset="0"/>
            </a:endParaRPr>
          </a:p>
        </p:txBody>
      </p:sp>
      <p:sp>
        <p:nvSpPr>
          <p:cNvPr id="6" name="Rectangle 5"/>
          <p:cNvSpPr/>
          <p:nvPr/>
        </p:nvSpPr>
        <p:spPr>
          <a:xfrm>
            <a:off x="508000" y="1311563"/>
            <a:ext cx="5995740" cy="584775"/>
          </a:xfrm>
          <a:prstGeom prst="rect">
            <a:avLst/>
          </a:prstGeom>
        </p:spPr>
        <p:txBody>
          <a:bodyPr wrap="square">
            <a:spAutoFit/>
          </a:bodyPr>
          <a:lstStyle/>
          <a:p>
            <a:r>
              <a:rPr lang="en-US" sz="3200" b="1" dirty="0">
                <a:solidFill>
                  <a:srgbClr val="000000"/>
                </a:solidFill>
                <a:latin typeface="Calibri" panose="020F0502020204030204" pitchFamily="34" charset="0"/>
              </a:rPr>
              <a:t>Grants &amp; Scholarships</a:t>
            </a:r>
            <a:endParaRPr lang="en-US" sz="3200" dirty="0"/>
          </a:p>
        </p:txBody>
      </p:sp>
      <p:pic>
        <p:nvPicPr>
          <p:cNvPr id="9218"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85" y="6055440"/>
            <a:ext cx="2735406" cy="73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Awarding Process – Semesters</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584775"/>
          </a:xfrm>
          <a:prstGeom prst="rect">
            <a:avLst/>
          </a:prstGeom>
        </p:spPr>
        <p:txBody>
          <a:bodyPr wrap="square">
            <a:spAutoFit/>
          </a:bodyPr>
          <a:lstStyle/>
          <a:p>
            <a:endParaRPr lang="en-US" sz="3200" dirty="0"/>
          </a:p>
        </p:txBody>
      </p:sp>
      <p:graphicFrame>
        <p:nvGraphicFramePr>
          <p:cNvPr id="5" name="Diagram 4"/>
          <p:cNvGraphicFramePr/>
          <p:nvPr>
            <p:extLst/>
          </p:nvPr>
        </p:nvGraphicFramePr>
        <p:xfrm>
          <a:off x="2059708" y="1440873"/>
          <a:ext cx="7629237" cy="4645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56" y="6216074"/>
            <a:ext cx="2218171" cy="53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6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325563"/>
          </a:xfrm>
          <a:solidFill>
            <a:schemeClr val="tx1"/>
          </a:solidFill>
        </p:spPr>
        <p:txBody>
          <a:bodyPr/>
          <a:lstStyle/>
          <a:p>
            <a:r>
              <a:rPr lang="en-US" dirty="0">
                <a:solidFill>
                  <a:schemeClr val="bg1"/>
                </a:solidFill>
              </a:rPr>
              <a:t>                                 </a:t>
            </a:r>
            <a:r>
              <a:rPr lang="en-US" b="1" dirty="0">
                <a:solidFill>
                  <a:schemeClr val="bg1"/>
                </a:solidFill>
              </a:rPr>
              <a:t>Thank you!</a:t>
            </a:r>
          </a:p>
        </p:txBody>
      </p:sp>
      <p:pic>
        <p:nvPicPr>
          <p:cNvPr id="3074" name="Picture 2" descr="https://lh6.googleusercontent.com/03g0EX161suQf6MlOTdvgoOuem8MB125DAe_9rtwOrRZnbhImMlPBw-V6PNhosTrVNHjl_1buIuNypikephjtAAI4qwDB5dVWmbcOIK1FaFONE7k7qGabx2p-IqTb0SWcUidCI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8999" y="1408690"/>
            <a:ext cx="4436920" cy="23528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3205" y="3865418"/>
            <a:ext cx="6096000" cy="3693319"/>
          </a:xfrm>
          <a:prstGeom prst="rect">
            <a:avLst/>
          </a:prstGeom>
        </p:spPr>
        <p:txBody>
          <a:bodyPr>
            <a:spAutoFit/>
          </a:bodyPr>
          <a:lstStyle/>
          <a:p>
            <a:pPr algn="ctr"/>
            <a:r>
              <a:rPr lang="en-US" b="1" u="sng" dirty="0">
                <a:solidFill>
                  <a:srgbClr val="000000"/>
                </a:solidFill>
                <a:latin typeface="Calibri" panose="020F0502020204030204" pitchFamily="34" charset="0"/>
                <a:hlinkClick r:id="rId4"/>
              </a:rPr>
              <a:t>finaid@csueastbay.edu</a:t>
            </a:r>
            <a:r>
              <a:rPr lang="en-US" b="1" dirty="0">
                <a:solidFill>
                  <a:srgbClr val="000000"/>
                </a:solidFill>
                <a:latin typeface="Calibri" panose="020F0502020204030204" pitchFamily="34" charset="0"/>
              </a:rPr>
              <a:t> </a:t>
            </a:r>
            <a:endParaRPr lang="en-US" b="0" dirty="0">
              <a:effectLst/>
            </a:endParaRPr>
          </a:p>
          <a:p>
            <a:pPr algn="ctr"/>
            <a:r>
              <a:rPr lang="en-US" b="1" dirty="0">
                <a:solidFill>
                  <a:srgbClr val="000000"/>
                </a:solidFill>
                <a:latin typeface="Calibri" panose="020F0502020204030204" pitchFamily="34" charset="0"/>
              </a:rPr>
              <a:t>Tel: 510.885.2784</a:t>
            </a:r>
            <a:endParaRPr lang="en-US" b="0" dirty="0">
              <a:effectLst/>
            </a:endParaRPr>
          </a:p>
          <a:p>
            <a:pPr algn="ctr"/>
            <a:r>
              <a:rPr lang="en-US" b="1" dirty="0">
                <a:solidFill>
                  <a:srgbClr val="000000"/>
                </a:solidFill>
                <a:latin typeface="Calibri" panose="020F0502020204030204" pitchFamily="34" charset="0"/>
              </a:rPr>
              <a:t>Phone Hours</a:t>
            </a:r>
            <a:endParaRPr lang="en-US" b="0" dirty="0">
              <a:effectLst/>
            </a:endParaRPr>
          </a:p>
          <a:p>
            <a:pPr algn="ctr"/>
            <a:r>
              <a:rPr lang="en-US" dirty="0">
                <a:solidFill>
                  <a:srgbClr val="000000"/>
                </a:solidFill>
                <a:latin typeface="Calibri" panose="020F0502020204030204" pitchFamily="34" charset="0"/>
              </a:rPr>
              <a:t>      Mon -</a:t>
            </a:r>
            <a:r>
              <a:rPr lang="en-US" dirty="0" err="1">
                <a:solidFill>
                  <a:srgbClr val="000000"/>
                </a:solidFill>
                <a:latin typeface="Calibri" panose="020F0502020204030204" pitchFamily="34" charset="0"/>
              </a:rPr>
              <a:t>Thur</a:t>
            </a:r>
            <a:r>
              <a:rPr lang="en-US" dirty="0">
                <a:solidFill>
                  <a:srgbClr val="000000"/>
                </a:solidFill>
                <a:latin typeface="Calibri" panose="020F0502020204030204" pitchFamily="34" charset="0"/>
              </a:rPr>
              <a:t> 8:00 AM - 4:00 PM</a:t>
            </a:r>
            <a:endParaRPr lang="en-US" b="0" dirty="0">
              <a:effectLst/>
            </a:endParaRPr>
          </a:p>
          <a:p>
            <a:pPr algn="ctr"/>
            <a:r>
              <a:rPr lang="en-US" dirty="0">
                <a:solidFill>
                  <a:srgbClr val="000000"/>
                </a:solidFill>
                <a:latin typeface="Calibri" panose="020F0502020204030204" pitchFamily="34" charset="0"/>
              </a:rPr>
              <a:t>     Fri. 10:00 AM – 4:00 PM </a:t>
            </a:r>
            <a:br>
              <a:rPr lang="en-US" b="0" dirty="0">
                <a:effectLst/>
              </a:rPr>
            </a:br>
            <a:r>
              <a:rPr lang="en-US" b="1" dirty="0">
                <a:solidFill>
                  <a:srgbClr val="000000"/>
                </a:solidFill>
                <a:latin typeface="Calibri" panose="020F0502020204030204" pitchFamily="34" charset="0"/>
              </a:rPr>
              <a:t>Drop-In Counseling</a:t>
            </a:r>
            <a:endParaRPr lang="en-US" b="0" dirty="0">
              <a:effectLst/>
            </a:endParaRPr>
          </a:p>
          <a:p>
            <a:pPr algn="ctr"/>
            <a:r>
              <a:rPr lang="en-US" dirty="0">
                <a:solidFill>
                  <a:srgbClr val="000000"/>
                </a:solidFill>
                <a:latin typeface="Calibri" panose="020F0502020204030204" pitchFamily="34" charset="0"/>
              </a:rPr>
              <a:t>Student Services Administration Bldg.</a:t>
            </a:r>
            <a:endParaRPr lang="en-US" b="0" dirty="0">
              <a:effectLst/>
            </a:endParaRPr>
          </a:p>
          <a:p>
            <a:pPr algn="ctr"/>
            <a:r>
              <a:rPr lang="en-US" dirty="0">
                <a:solidFill>
                  <a:srgbClr val="000000"/>
                </a:solidFill>
                <a:latin typeface="Calibri" panose="020F0502020204030204" pitchFamily="34" charset="0"/>
              </a:rPr>
              <a:t>Mon - </a:t>
            </a:r>
            <a:r>
              <a:rPr lang="en-US" dirty="0" err="1">
                <a:solidFill>
                  <a:srgbClr val="000000"/>
                </a:solidFill>
                <a:latin typeface="Calibri" panose="020F0502020204030204" pitchFamily="34" charset="0"/>
              </a:rPr>
              <a:t>Thur</a:t>
            </a:r>
            <a:r>
              <a:rPr lang="en-US" dirty="0">
                <a:solidFill>
                  <a:srgbClr val="000000"/>
                </a:solidFill>
                <a:latin typeface="Calibri" panose="020F0502020204030204" pitchFamily="34" charset="0"/>
              </a:rPr>
              <a:t> 8:30AM - 5:30PM </a:t>
            </a:r>
            <a:endParaRPr lang="en-US" b="0" dirty="0">
              <a:effectLst/>
            </a:endParaRPr>
          </a:p>
          <a:p>
            <a:pPr algn="ctr"/>
            <a:r>
              <a:rPr lang="en-US" dirty="0">
                <a:solidFill>
                  <a:srgbClr val="000000"/>
                </a:solidFill>
                <a:latin typeface="Calibri" panose="020F0502020204030204" pitchFamily="34" charset="0"/>
              </a:rPr>
              <a:t>Fri. 10:00AM - 5:00PM</a:t>
            </a:r>
          </a:p>
          <a:p>
            <a:pPr algn="ctr"/>
            <a:r>
              <a:rPr lang="en-US" sz="1400" b="0" i="1" u="sng" dirty="0">
                <a:solidFill>
                  <a:srgbClr val="FF0000"/>
                </a:solidFill>
                <a:effectLst/>
                <a:latin typeface="Calibri" panose="020F0502020204030204" pitchFamily="34" charset="0"/>
              </a:rPr>
              <a:t>(Please check our website for updated hours in compliance with the Alameda County ‘Shelter-In-Place’ Order)</a:t>
            </a:r>
            <a:endParaRPr lang="en-US" sz="1400" b="0" i="1" u="sng" dirty="0">
              <a:solidFill>
                <a:srgbClr val="FF0000"/>
              </a:solidFill>
              <a:effectLst/>
            </a:endParaRPr>
          </a:p>
          <a:p>
            <a:br>
              <a:rPr lang="en-US" dirty="0"/>
            </a:br>
            <a:endParaRPr lang="en-US" dirty="0"/>
          </a:p>
        </p:txBody>
      </p:sp>
      <p:pic>
        <p:nvPicPr>
          <p:cNvPr id="3076" name="Picture 4" descr="Image result for csueb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3091" y="39326"/>
            <a:ext cx="1932709" cy="12469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DvuUUxrit-aOwXfpxpmgxpSgLGDhjaLJi_u54SX9bHL2GINcbq-DAn3VMRsa3vUlBWwKESqE951E66R3PklBeGXNUSEdrL1oKB0PLUVbWOugfWOJ8jVQllz7T0sEkDtUdw5unA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37172"/>
            <a:ext cx="2101423" cy="47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Types of Financial Aid</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5" name="Rectangle 4"/>
          <p:cNvSpPr/>
          <p:nvPr/>
        </p:nvSpPr>
        <p:spPr>
          <a:xfrm>
            <a:off x="3408218" y="2295772"/>
            <a:ext cx="5874327" cy="2862322"/>
          </a:xfrm>
          <a:prstGeom prst="rect">
            <a:avLst/>
          </a:prstGeom>
        </p:spPr>
        <p:txBody>
          <a:bodyPr wrap="square">
            <a:spAutoFit/>
          </a:bodyPr>
          <a:lstStyle/>
          <a:p>
            <a:pPr fontAlgn="base"/>
            <a:r>
              <a:rPr lang="en-US" sz="2000" dirty="0">
                <a:solidFill>
                  <a:srgbClr val="000000"/>
                </a:solidFill>
                <a:latin typeface="Arial" panose="020B0604020202020204" pitchFamily="34" charset="0"/>
              </a:rPr>
              <a:t>Paid via Payroll </a:t>
            </a:r>
          </a:p>
          <a:p>
            <a:pPr fontAlgn="base"/>
            <a:endParaRPr lang="en-US" sz="2000" dirty="0">
              <a:solidFill>
                <a:srgbClr val="000000"/>
              </a:solidFill>
              <a:latin typeface="Arial" panose="020B0604020202020204" pitchFamily="34" charset="0"/>
            </a:endParaRPr>
          </a:p>
          <a:p>
            <a:pPr fontAlgn="base"/>
            <a:r>
              <a:rPr lang="en-US" sz="2000" dirty="0">
                <a:solidFill>
                  <a:srgbClr val="000000"/>
                </a:solidFill>
                <a:latin typeface="Arial" panose="020B0604020202020204" pitchFamily="34" charset="0"/>
              </a:rPr>
              <a:t>Must find a job from the campus (off campus jobs also available)</a:t>
            </a:r>
          </a:p>
          <a:p>
            <a:pPr fontAlgn="base"/>
            <a:endParaRPr lang="en-US" sz="2000" dirty="0">
              <a:solidFill>
                <a:srgbClr val="000000"/>
              </a:solidFill>
              <a:latin typeface="Arial" panose="020B0604020202020204" pitchFamily="34" charset="0"/>
            </a:endParaRPr>
          </a:p>
          <a:p>
            <a:pPr fontAlgn="base"/>
            <a:r>
              <a:rPr lang="en-US" sz="2000" dirty="0">
                <a:solidFill>
                  <a:srgbClr val="000000"/>
                </a:solidFill>
                <a:latin typeface="Arial" panose="020B0604020202020204" pitchFamily="34" charset="0"/>
              </a:rPr>
              <a:t>Amount paid according to pay rate (typically minimum wage) and hours worked</a:t>
            </a:r>
          </a:p>
          <a:p>
            <a:pPr fontAlgn="base"/>
            <a:endParaRPr lang="en-US" sz="2000" dirty="0">
              <a:solidFill>
                <a:srgbClr val="000000"/>
              </a:solidFill>
              <a:latin typeface="Arial" panose="020B0604020202020204" pitchFamily="34" charset="0"/>
            </a:endParaRPr>
          </a:p>
          <a:p>
            <a:pPr fontAlgn="base"/>
            <a:r>
              <a:rPr lang="en-US" sz="2000" dirty="0">
                <a:solidFill>
                  <a:srgbClr val="000000"/>
                </a:solidFill>
                <a:latin typeface="Arial" panose="020B0604020202020204" pitchFamily="34" charset="0"/>
              </a:rPr>
              <a:t>Must work no more than 20 hours a week</a:t>
            </a:r>
          </a:p>
        </p:txBody>
      </p:sp>
      <p:sp>
        <p:nvSpPr>
          <p:cNvPr id="6" name="Rectangle 5"/>
          <p:cNvSpPr/>
          <p:nvPr/>
        </p:nvSpPr>
        <p:spPr>
          <a:xfrm>
            <a:off x="4442691" y="1311906"/>
            <a:ext cx="5995740" cy="584775"/>
          </a:xfrm>
          <a:prstGeom prst="rect">
            <a:avLst/>
          </a:prstGeom>
        </p:spPr>
        <p:txBody>
          <a:bodyPr wrap="square">
            <a:spAutoFit/>
          </a:bodyPr>
          <a:lstStyle/>
          <a:p>
            <a:r>
              <a:rPr lang="en-US" sz="3200" b="1" dirty="0">
                <a:solidFill>
                  <a:srgbClr val="000000"/>
                </a:solidFill>
                <a:latin typeface="Calibri" panose="020F0502020204030204" pitchFamily="34" charset="0"/>
              </a:rPr>
              <a:t>Federal Work Study</a:t>
            </a:r>
            <a:endParaRPr lang="en-US" sz="3200" dirty="0"/>
          </a:p>
        </p:txBody>
      </p:sp>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5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Types of Financial Aid</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5" name="Rectangle 4"/>
          <p:cNvSpPr/>
          <p:nvPr/>
        </p:nvSpPr>
        <p:spPr>
          <a:xfrm>
            <a:off x="508000" y="2050418"/>
            <a:ext cx="5874327" cy="4785926"/>
          </a:xfrm>
          <a:prstGeom prst="rect">
            <a:avLst/>
          </a:prstGeom>
        </p:spPr>
        <p:txBody>
          <a:bodyPr wrap="square">
            <a:spAutoFit/>
          </a:bodyPr>
          <a:lstStyle/>
          <a:p>
            <a:pPr fontAlgn="base"/>
            <a:r>
              <a:rPr lang="en-US" sz="2000" dirty="0"/>
              <a:t>Federal Direct Stafford Loan</a:t>
            </a:r>
          </a:p>
          <a:p>
            <a:pPr lvl="1" fontAlgn="base"/>
            <a:r>
              <a:rPr lang="en-US" sz="2000" dirty="0"/>
              <a:t>Subsidized (4.53%)</a:t>
            </a:r>
          </a:p>
          <a:p>
            <a:pPr lvl="2" fontAlgn="base"/>
            <a:r>
              <a:rPr lang="en-US" sz="2000" dirty="0"/>
              <a:t>Will </a:t>
            </a:r>
            <a:r>
              <a:rPr lang="en-US" sz="2000" b="1" dirty="0"/>
              <a:t>not</a:t>
            </a:r>
            <a:r>
              <a:rPr lang="en-US" sz="2000" dirty="0"/>
              <a:t> accrue interest while the student is enrolled at least half-time or more.</a:t>
            </a:r>
          </a:p>
          <a:p>
            <a:pPr lvl="1" fontAlgn="base"/>
            <a:r>
              <a:rPr lang="en-US" sz="2000" dirty="0"/>
              <a:t>Unsubsidized (4.53%)</a:t>
            </a:r>
          </a:p>
          <a:p>
            <a:pPr lvl="2" fontAlgn="base"/>
            <a:r>
              <a:rPr lang="en-US" sz="2000" dirty="0"/>
              <a:t>Will accrue interest while the student is in school</a:t>
            </a:r>
          </a:p>
          <a:p>
            <a:pPr fontAlgn="base"/>
            <a:r>
              <a:rPr lang="en-US" sz="2000" dirty="0"/>
              <a:t>Federal Direct PLUS Loan (7.08%)</a:t>
            </a:r>
          </a:p>
          <a:p>
            <a:pPr lvl="1" fontAlgn="base"/>
            <a:r>
              <a:rPr lang="en-US" sz="2000" dirty="0"/>
              <a:t>Parents of Dependent Students</a:t>
            </a:r>
          </a:p>
          <a:p>
            <a:pPr fontAlgn="base"/>
            <a:r>
              <a:rPr lang="en-US" sz="2000" b="0" dirty="0">
                <a:effectLst/>
              </a:rPr>
              <a:t>Dream Loan (5.05%)</a:t>
            </a:r>
          </a:p>
          <a:p>
            <a:pPr fontAlgn="base"/>
            <a:r>
              <a:rPr lang="en-US" sz="2000" b="0" dirty="0">
                <a:effectLst/>
              </a:rPr>
              <a:t>         AB540 Students</a:t>
            </a:r>
            <a:br>
              <a:rPr lang="en-US" sz="2000" b="0" dirty="0">
                <a:effectLst/>
              </a:rPr>
            </a:br>
            <a:r>
              <a:rPr lang="en-US" sz="2000" dirty="0"/>
              <a:t>Private Loans </a:t>
            </a:r>
          </a:p>
          <a:p>
            <a:pPr lvl="1" fontAlgn="base"/>
            <a:r>
              <a:rPr lang="en-US" sz="2000" dirty="0"/>
              <a:t>Available through private lenders for students who submit the FAFSA as well as the CADAA</a:t>
            </a:r>
          </a:p>
          <a:p>
            <a:pPr fontAlgn="base"/>
            <a:endParaRPr lang="en-US" sz="2500" dirty="0">
              <a:solidFill>
                <a:srgbClr val="000000"/>
              </a:solidFill>
              <a:latin typeface="Arial" panose="020B0604020202020204" pitchFamily="34" charset="0"/>
            </a:endParaRPr>
          </a:p>
        </p:txBody>
      </p:sp>
      <p:sp>
        <p:nvSpPr>
          <p:cNvPr id="6" name="Rectangle 5"/>
          <p:cNvSpPr/>
          <p:nvPr/>
        </p:nvSpPr>
        <p:spPr>
          <a:xfrm>
            <a:off x="508000" y="1311563"/>
            <a:ext cx="5995740" cy="584775"/>
          </a:xfrm>
          <a:prstGeom prst="rect">
            <a:avLst/>
          </a:prstGeom>
        </p:spPr>
        <p:txBody>
          <a:bodyPr wrap="square">
            <a:spAutoFit/>
          </a:bodyPr>
          <a:lstStyle/>
          <a:p>
            <a:r>
              <a:rPr lang="en-US" sz="3200" b="1" dirty="0">
                <a:solidFill>
                  <a:srgbClr val="000000"/>
                </a:solidFill>
                <a:latin typeface="Calibri" panose="020F0502020204030204" pitchFamily="34" charset="0"/>
              </a:rPr>
              <a:t>Loans</a:t>
            </a:r>
            <a:endParaRPr lang="en-US" sz="3200" dirty="0"/>
          </a:p>
        </p:txBody>
      </p:sp>
      <p:pic>
        <p:nvPicPr>
          <p:cNvPr id="8194" name="Picture 2" descr="https://lh5.googleusercontent.com/t3c3VJOVDp1NNESgELZ-0NkBuwoI_hVME7Geps_A3-szPVN0PiK2MA9X2sGS9ESSgFk7voLbxIvMebQJq4mem0KOESriZJ7T1RI-CR97iM1cz09e7fDHyduo959sBO8wtCYNlM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740" y="1076036"/>
            <a:ext cx="5540478" cy="57819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8" y="6220790"/>
            <a:ext cx="1199304"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3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b="1" dirty="0">
                <a:solidFill>
                  <a:schemeClr val="lt1"/>
                </a:solidFill>
                <a:latin typeface="Calibri"/>
                <a:ea typeface="Calibri"/>
                <a:cs typeface="Calibri"/>
                <a:sym typeface="Calibri"/>
              </a:rPr>
              <a:t>  </a:t>
            </a:r>
            <a:r>
              <a:rPr lang="en-US" sz="6000" b="1" dirty="0">
                <a:solidFill>
                  <a:schemeClr val="lt1"/>
                </a:solidFill>
                <a:latin typeface="Calibri"/>
                <a:ea typeface="Calibri"/>
                <a:cs typeface="Calibri"/>
                <a:sym typeface="Calibri"/>
              </a:rPr>
              <a:t>Direct Loans       </a:t>
            </a:r>
            <a:r>
              <a:rPr lang="en-US" b="1" dirty="0" err="1">
                <a:solidFill>
                  <a:schemeClr val="lt1"/>
                </a:solidFill>
                <a:latin typeface="Calibri"/>
                <a:ea typeface="Calibri"/>
                <a:cs typeface="Calibri"/>
                <a:sym typeface="Calibri"/>
              </a:rPr>
              <a:t>www.studentaid.gov</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6764" y="1381155"/>
            <a:ext cx="9956800" cy="538609"/>
          </a:xfrm>
          <a:prstGeom prst="rect">
            <a:avLst/>
          </a:prstGeom>
        </p:spPr>
        <p:txBody>
          <a:bodyPr wrap="square">
            <a:spAutoFit/>
          </a:bodyPr>
          <a:lstStyle/>
          <a:p>
            <a:pPr lvl="0">
              <a:buClr>
                <a:schemeClr val="dk1"/>
              </a:buClr>
              <a:buSzPts val="3200"/>
            </a:pPr>
            <a:r>
              <a:rPr lang="en-US" b="1" dirty="0">
                <a:solidFill>
                  <a:schemeClr val="dk1"/>
                </a:solidFill>
                <a:ea typeface="Calibri"/>
                <a:cs typeface="Calibri"/>
                <a:sym typeface="Calibri"/>
              </a:rPr>
              <a:t>Federal Direct Student Loan Program</a:t>
            </a:r>
            <a:br>
              <a:rPr lang="en-US" b="1" dirty="0">
                <a:solidFill>
                  <a:schemeClr val="dk1"/>
                </a:solidFill>
                <a:ea typeface="Calibri"/>
                <a:cs typeface="Calibri"/>
                <a:sym typeface="Calibri"/>
              </a:rPr>
            </a:br>
            <a:r>
              <a:rPr lang="en-US" sz="1100" b="1" dirty="0">
                <a:solidFill>
                  <a:srgbClr val="C00000"/>
                </a:solidFill>
                <a:ea typeface="Calibri"/>
                <a:cs typeface="Calibri"/>
                <a:sym typeface="Calibri"/>
              </a:rPr>
              <a:t>No Credit Check</a:t>
            </a:r>
            <a:endParaRPr lang="en-US" dirty="0"/>
          </a:p>
        </p:txBody>
      </p:sp>
      <p:graphicFrame>
        <p:nvGraphicFramePr>
          <p:cNvPr id="10" name="Google Shape;165;p10"/>
          <p:cNvGraphicFramePr/>
          <p:nvPr>
            <p:extLst>
              <p:ext uri="{D42A27DB-BD31-4B8C-83A1-F6EECF244321}">
                <p14:modId xmlns:p14="http://schemas.microsoft.com/office/powerpoint/2010/main" val="30899113"/>
              </p:ext>
            </p:extLst>
          </p:nvPr>
        </p:nvGraphicFramePr>
        <p:xfrm>
          <a:off x="1943100" y="2266447"/>
          <a:ext cx="8305800" cy="3293526"/>
        </p:xfrm>
        <a:graphic>
          <a:graphicData uri="http://schemas.openxmlformats.org/drawingml/2006/table">
            <a:tbl>
              <a:tblPr>
                <a:noFill/>
              </a:tblPr>
              <a:tblGrid>
                <a:gridCol w="2190750">
                  <a:extLst>
                    <a:ext uri="{9D8B030D-6E8A-4147-A177-3AD203B41FA5}">
                      <a16:colId xmlns:a16="http://schemas.microsoft.com/office/drawing/2014/main" val="20000"/>
                    </a:ext>
                  </a:extLst>
                </a:gridCol>
                <a:gridCol w="2828925">
                  <a:extLst>
                    <a:ext uri="{9D8B030D-6E8A-4147-A177-3AD203B41FA5}">
                      <a16:colId xmlns:a16="http://schemas.microsoft.com/office/drawing/2014/main" val="20001"/>
                    </a:ext>
                  </a:extLst>
                </a:gridCol>
                <a:gridCol w="3286125">
                  <a:extLst>
                    <a:ext uri="{9D8B030D-6E8A-4147-A177-3AD203B41FA5}">
                      <a16:colId xmlns:a16="http://schemas.microsoft.com/office/drawing/2014/main" val="20002"/>
                    </a:ext>
                  </a:extLst>
                </a:gridCol>
              </a:tblGrid>
              <a:tr h="54343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15400" marR="15400" marT="7700" marB="7700" anchor="ctr">
                    <a:solidFill>
                      <a:srgbClr val="BFBFBF"/>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500" b="1" i="0" u="none" dirty="0">
                          <a:solidFill>
                            <a:schemeClr val="dk1"/>
                          </a:solidFill>
                          <a:latin typeface="Calibri"/>
                          <a:ea typeface="Calibri"/>
                          <a:cs typeface="Calibri"/>
                          <a:sym typeface="Calibri"/>
                        </a:rPr>
                        <a:t>Dependent</a:t>
                      </a:r>
                      <a:endParaRPr sz="2500" dirty="0"/>
                    </a:p>
                  </a:txBody>
                  <a:tcPr marL="15400" marR="15400" marT="7700" marB="7700" anchor="ct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500" b="1" i="0" u="none" dirty="0">
                          <a:solidFill>
                            <a:schemeClr val="dk1"/>
                          </a:solidFill>
                          <a:latin typeface="Calibri"/>
                          <a:ea typeface="Calibri"/>
                          <a:cs typeface="Calibri"/>
                          <a:sym typeface="Calibri"/>
                        </a:rPr>
                        <a:t>Independent</a:t>
                      </a:r>
                      <a:endParaRPr sz="2500" dirty="0"/>
                    </a:p>
                  </a:txBody>
                  <a:tcPr marL="15400" marR="15400" marT="7700" marB="7700" anchor="ct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605179">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Freshman</a:t>
                      </a:r>
                      <a:endParaRPr dirty="0"/>
                    </a:p>
                  </a:txBody>
                  <a:tcPr marL="15400" marR="15400" marT="7700" marB="7700" anchor="c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$5,500     ($3,500)</a:t>
                      </a:r>
                      <a:endParaRPr/>
                    </a:p>
                  </a:txBody>
                  <a:tcPr marL="15400" marR="15400" marT="7700" marB="7700" anchor="ctr">
                    <a:lnR w="9525" cap="flat" cmpd="sng">
                      <a:solidFill>
                        <a:srgbClr val="647378"/>
                      </a:solidFill>
                      <a:prstDash val="solid"/>
                      <a:round/>
                      <a:headEnd type="none" w="sm" len="sm"/>
                      <a:tailEnd type="none" w="sm" len="sm"/>
                    </a:lnR>
                    <a:lnB w="9525" cap="flat" cmpd="sng">
                      <a:solidFill>
                        <a:srgbClr val="647378"/>
                      </a:solidFill>
                      <a:prstDash val="solid"/>
                      <a:round/>
                      <a:headEnd type="none" w="sm" len="sm"/>
                      <a:tailEnd type="none" w="sm" len="sm"/>
                    </a:lnB>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$9,500     ($3,500)</a:t>
                      </a:r>
                      <a:endParaRPr dirty="0"/>
                    </a:p>
                  </a:txBody>
                  <a:tcPr marL="15400" marR="15400" marT="7700" marB="7700" anchor="ctr">
                    <a:lnL w="9525" cap="flat" cmpd="sng">
                      <a:solidFill>
                        <a:srgbClr val="647378"/>
                      </a:solidFill>
                      <a:prstDash val="solid"/>
                      <a:round/>
                      <a:headEnd type="none" w="sm" len="sm"/>
                      <a:tailEnd type="none" w="sm" len="sm"/>
                    </a:lnL>
                    <a:lnR w="9525" cap="flat" cmpd="sng">
                      <a:solidFill>
                        <a:srgbClr val="647378"/>
                      </a:solidFill>
                      <a:prstDash val="solid"/>
                      <a:round/>
                      <a:headEnd type="none" w="sm" len="sm"/>
                      <a:tailEnd type="none" w="sm" len="sm"/>
                    </a:lnR>
                    <a:lnB w="9525" cap="flat" cmpd="sng">
                      <a:solidFill>
                        <a:srgbClr val="647378"/>
                      </a:solidFill>
                      <a:prstDash val="solid"/>
                      <a:round/>
                      <a:headEnd type="none" w="sm" len="sm"/>
                      <a:tailEnd type="none" w="sm" len="sm"/>
                    </a:lnB>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605179">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Sophomore</a:t>
                      </a:r>
                      <a:endParaRPr dirty="0"/>
                    </a:p>
                  </a:txBody>
                  <a:tcPr marL="15400" marR="15400" marT="7700" marB="7700" anchor="ct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$6,500     ($4,500)</a:t>
                      </a:r>
                      <a:endParaRPr dirty="0"/>
                    </a:p>
                  </a:txBody>
                  <a:tcPr marL="15400" marR="15400" marT="7700" marB="7700" anchor="ctr">
                    <a:lnR w="9525" cap="flat" cmpd="sng">
                      <a:solidFill>
                        <a:srgbClr val="647378"/>
                      </a:solidFill>
                      <a:prstDash val="solid"/>
                      <a:round/>
                      <a:headEnd type="none" w="sm" len="sm"/>
                      <a:tailEnd type="none" w="sm" len="sm"/>
                    </a:lnR>
                    <a:lnT w="9525" cap="flat" cmpd="sng">
                      <a:solidFill>
                        <a:srgbClr val="647378"/>
                      </a:solidFill>
                      <a:prstDash val="solid"/>
                      <a:round/>
                      <a:headEnd type="none" w="sm" len="sm"/>
                      <a:tailEnd type="none" w="sm" len="sm"/>
                    </a:lnT>
                    <a:lnB w="9525" cap="flat" cmpd="sng">
                      <a:solidFill>
                        <a:srgbClr val="647378"/>
                      </a:solidFill>
                      <a:prstDash val="solid"/>
                      <a:round/>
                      <a:headEnd type="none" w="sm" len="sm"/>
                      <a:tailEnd type="none" w="sm" len="sm"/>
                    </a:lnB>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$10,500     ($4,500)</a:t>
                      </a:r>
                      <a:endParaRPr dirty="0"/>
                    </a:p>
                  </a:txBody>
                  <a:tcPr marL="15400" marR="15400" marT="7700" marB="7700" anchor="ctr">
                    <a:lnL w="9525" cap="flat" cmpd="sng">
                      <a:solidFill>
                        <a:srgbClr val="647378"/>
                      </a:solidFill>
                      <a:prstDash val="solid"/>
                      <a:round/>
                      <a:headEnd type="none" w="sm" len="sm"/>
                      <a:tailEnd type="none" w="sm" len="sm"/>
                    </a:lnL>
                    <a:lnR w="9525" cap="flat" cmpd="sng">
                      <a:solidFill>
                        <a:srgbClr val="647378"/>
                      </a:solidFill>
                      <a:prstDash val="solid"/>
                      <a:round/>
                      <a:headEnd type="none" w="sm" len="sm"/>
                      <a:tailEnd type="none" w="sm" len="sm"/>
                    </a:lnR>
                    <a:lnT w="9525" cap="flat" cmpd="sng">
                      <a:solidFill>
                        <a:srgbClr val="647378"/>
                      </a:solidFill>
                      <a:prstDash val="solid"/>
                      <a:round/>
                      <a:headEnd type="none" w="sm" len="sm"/>
                      <a:tailEnd type="none" w="sm" len="sm"/>
                    </a:lnT>
                    <a:lnB w="9525" cap="flat" cmpd="sng">
                      <a:solidFill>
                        <a:srgbClr val="647378"/>
                      </a:solidFill>
                      <a:prstDash val="solid"/>
                      <a:round/>
                      <a:headEnd type="none" w="sm" len="sm"/>
                      <a:tailEnd type="none" w="sm" len="sm"/>
                    </a:lnB>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798685">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Junior and Senior</a:t>
                      </a:r>
                      <a:endParaRPr dirty="0"/>
                    </a:p>
                  </a:txBody>
                  <a:tcPr marL="15400" marR="15400" marT="7700" marB="7700"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$7,500     ($5,500)</a:t>
                      </a:r>
                      <a:endParaRPr/>
                    </a:p>
                  </a:txBody>
                  <a:tcPr marL="15400" marR="15400" marT="7700" marB="7700" anchor="ctr">
                    <a:lnR w="9525" cap="flat" cmpd="sng">
                      <a:solidFill>
                        <a:srgbClr val="647378"/>
                      </a:solidFill>
                      <a:prstDash val="solid"/>
                      <a:round/>
                      <a:headEnd type="none" w="sm" len="sm"/>
                      <a:tailEnd type="none" w="sm" len="sm"/>
                    </a:lnR>
                    <a:lnT w="9525" cap="flat" cmpd="sng">
                      <a:solidFill>
                        <a:srgbClr val="647378"/>
                      </a:solidFill>
                      <a:prstDash val="solid"/>
                      <a:round/>
                      <a:headEnd type="none" w="sm" len="sm"/>
                      <a:tailEnd type="none" w="sm" len="sm"/>
                    </a:lnT>
                    <a:lnB w="9525" cap="flat" cmpd="sng">
                      <a:solidFill>
                        <a:srgbClr val="647378"/>
                      </a:solidFill>
                      <a:prstDash val="solid"/>
                      <a:round/>
                      <a:headEnd type="none" w="sm" len="sm"/>
                      <a:tailEnd type="none" w="sm" len="sm"/>
                    </a:lnB>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$12,500     ($5,500)</a:t>
                      </a:r>
                      <a:endParaRPr dirty="0"/>
                    </a:p>
                  </a:txBody>
                  <a:tcPr marL="15400" marR="15400" marT="7700" marB="7700" anchor="ctr">
                    <a:lnL w="9525" cap="flat" cmpd="sng">
                      <a:solidFill>
                        <a:srgbClr val="647378"/>
                      </a:solidFill>
                      <a:prstDash val="solid"/>
                      <a:round/>
                      <a:headEnd type="none" w="sm" len="sm"/>
                      <a:tailEnd type="none" w="sm" len="sm"/>
                    </a:lnL>
                    <a:lnR w="9525" cap="flat" cmpd="sng">
                      <a:solidFill>
                        <a:srgbClr val="647378"/>
                      </a:solidFill>
                      <a:prstDash val="solid"/>
                      <a:round/>
                      <a:headEnd type="none" w="sm" len="sm"/>
                      <a:tailEnd type="none" w="sm" len="sm"/>
                    </a:lnR>
                    <a:lnT w="9525" cap="flat" cmpd="sng">
                      <a:solidFill>
                        <a:srgbClr val="647378"/>
                      </a:solidFill>
                      <a:prstDash val="solid"/>
                      <a:round/>
                      <a:headEnd type="none" w="sm" len="sm"/>
                      <a:tailEnd type="none" w="sm" len="sm"/>
                    </a:lnT>
                    <a:lnB w="9525" cap="flat" cmpd="sng">
                      <a:solidFill>
                        <a:srgbClr val="647378"/>
                      </a:solidFill>
                      <a:prstDash val="solid"/>
                      <a:round/>
                      <a:headEnd type="none" w="sm" len="sm"/>
                      <a:tailEnd type="none" w="sm" len="sm"/>
                    </a:lnB>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741048">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        Aggregate</a:t>
                      </a:r>
                      <a:endParaRPr dirty="0"/>
                    </a:p>
                  </a:txBody>
                  <a:tcPr marL="15400" marR="15400" marT="7700" marB="7700" anchor="ctr">
                    <a:gradFill flip="none" rotWithShape="1">
                      <a:gsLst>
                        <a:gs pos="0">
                          <a:schemeClr val="accent3">
                            <a:lumMod val="89000"/>
                          </a:schemeClr>
                        </a:gs>
                        <a:gs pos="78000">
                          <a:schemeClr val="bg1">
                            <a:lumMod val="85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$31,000     ($23,000)</a:t>
                      </a:r>
                      <a:endParaRPr/>
                    </a:p>
                  </a:txBody>
                  <a:tcPr marL="15400" marR="15400" marT="7700" marB="7700" anchor="ctr">
                    <a:lnR w="9525" cap="flat" cmpd="sng">
                      <a:solidFill>
                        <a:srgbClr val="647378"/>
                      </a:solidFill>
                      <a:prstDash val="solid"/>
                      <a:round/>
                      <a:headEnd type="none" w="sm" len="sm"/>
                      <a:tailEnd type="none" w="sm" len="sm"/>
                    </a:lnR>
                    <a:lnT w="9525" cap="flat" cmpd="sng">
                      <a:solidFill>
                        <a:srgbClr val="647378"/>
                      </a:solidFill>
                      <a:prstDash val="solid"/>
                      <a:round/>
                      <a:headEnd type="none" w="sm" len="sm"/>
                      <a:tailEnd type="none" w="sm" len="sm"/>
                    </a:lnT>
                    <a:lnB w="9525" cap="flat" cmpd="sng">
                      <a:solidFill>
                        <a:srgbClr val="647378"/>
                      </a:solidFill>
                      <a:prstDash val="solid"/>
                      <a:round/>
                      <a:headEnd type="none" w="sm" len="sm"/>
                      <a:tailEnd type="none" w="sm" len="sm"/>
                    </a:lnB>
                    <a:gradFill flip="none" rotWithShape="1">
                      <a:gsLst>
                        <a:gs pos="0">
                          <a:schemeClr val="accent3">
                            <a:lumMod val="89000"/>
                          </a:schemeClr>
                        </a:gs>
                        <a:gs pos="78000">
                          <a:schemeClr val="bg1">
                            <a:lumMod val="85000"/>
                          </a:schemeClr>
                        </a:gs>
                        <a:gs pos="69000">
                          <a:schemeClr val="accent3">
                            <a:lumMod val="75000"/>
                          </a:schemeClr>
                        </a:gs>
                        <a:gs pos="97000">
                          <a:schemeClr val="accent3">
                            <a:lumMod val="70000"/>
                          </a:schemeClr>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$57,500     ($23,000)</a:t>
                      </a:r>
                      <a:endParaRPr dirty="0"/>
                    </a:p>
                  </a:txBody>
                  <a:tcPr marL="15400" marR="15400" marT="7700" marB="7700" anchor="ctr">
                    <a:lnL w="9525" cap="flat" cmpd="sng">
                      <a:solidFill>
                        <a:srgbClr val="647378"/>
                      </a:solidFill>
                      <a:prstDash val="solid"/>
                      <a:round/>
                      <a:headEnd type="none" w="sm" len="sm"/>
                      <a:tailEnd type="none" w="sm" len="sm"/>
                    </a:lnL>
                    <a:lnR w="9525" cap="flat" cmpd="sng">
                      <a:solidFill>
                        <a:srgbClr val="647378"/>
                      </a:solidFill>
                      <a:prstDash val="solid"/>
                      <a:round/>
                      <a:headEnd type="none" w="sm" len="sm"/>
                      <a:tailEnd type="none" w="sm" len="sm"/>
                    </a:lnR>
                    <a:lnT w="9525" cap="flat" cmpd="sng">
                      <a:solidFill>
                        <a:srgbClr val="647378"/>
                      </a:solidFill>
                      <a:prstDash val="solid"/>
                      <a:round/>
                      <a:headEnd type="none" w="sm" len="sm"/>
                      <a:tailEnd type="none" w="sm" len="sm"/>
                    </a:lnT>
                    <a:lnB w="9525" cap="flat" cmpd="sng">
                      <a:solidFill>
                        <a:srgbClr val="647378"/>
                      </a:solidFill>
                      <a:prstDash val="solid"/>
                      <a:round/>
                      <a:headEnd type="none" w="sm" len="sm"/>
                      <a:tailEnd type="none" w="sm" len="sm"/>
                    </a:lnB>
                    <a:gradFill flip="none" rotWithShape="1">
                      <a:gsLst>
                        <a:gs pos="0">
                          <a:schemeClr val="accent3">
                            <a:lumMod val="89000"/>
                          </a:schemeClr>
                        </a:gs>
                        <a:gs pos="78000">
                          <a:schemeClr val="bg1">
                            <a:lumMod val="85000"/>
                          </a:schemeClr>
                        </a:gs>
                        <a:gs pos="69000">
                          <a:schemeClr val="accent3">
                            <a:lumMod val="75000"/>
                          </a:schemeClr>
                        </a:gs>
                        <a:gs pos="97000">
                          <a:schemeClr val="accent3">
                            <a:lumMod val="70000"/>
                          </a:schemeClr>
                        </a:gs>
                      </a:gsLst>
                      <a:path path="circle">
                        <a:fillToRect l="50000" t="50000" r="50000" b="50000"/>
                      </a:path>
                      <a:tileRect/>
                    </a:gra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F77791F1-09FF-FB48-AD07-A1CDBA8295B8}"/>
              </a:ext>
            </a:extLst>
          </p:cNvPr>
          <p:cNvSpPr txBox="1"/>
          <p:nvPr/>
        </p:nvSpPr>
        <p:spPr>
          <a:xfrm>
            <a:off x="2121776" y="5605237"/>
            <a:ext cx="8305800" cy="784830"/>
          </a:xfrm>
          <a:prstGeom prst="rect">
            <a:avLst/>
          </a:prstGeom>
          <a:noFill/>
        </p:spPr>
        <p:txBody>
          <a:bodyPr wrap="square" rtlCol="0">
            <a:spAutoFit/>
          </a:bodyPr>
          <a:lstStyle/>
          <a:p>
            <a:r>
              <a:rPr lang="en-US" sz="1600" dirty="0"/>
              <a:t>Dream Loan: The annual loan maximum is $4,000 with a lifetime aggregate limit of $20,000       </a:t>
            </a:r>
          </a:p>
          <a:p>
            <a:pPr algn="ctr"/>
            <a:r>
              <a:rPr lang="en-US" sz="1100" i="1" dirty="0"/>
              <a:t>*funding is limited and based on a first come first serve basis</a:t>
            </a:r>
          </a:p>
          <a:p>
            <a:endParaRPr lang="en-US" dirty="0"/>
          </a:p>
        </p:txBody>
      </p:sp>
    </p:spTree>
    <p:extLst>
      <p:ext uri="{BB962C8B-B14F-4D97-AF65-F5344CB8AC3E}">
        <p14:creationId xmlns:p14="http://schemas.microsoft.com/office/powerpoint/2010/main" val="82464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ea typeface="Calibri"/>
                <a:cs typeface="Calibri"/>
                <a:sym typeface="Calibri"/>
              </a:rPr>
              <a:t>        </a:t>
            </a:r>
            <a:r>
              <a:rPr lang="en-US" sz="6000" b="1" dirty="0">
                <a:solidFill>
                  <a:srgbClr val="FFFFFF"/>
                </a:solidFill>
                <a:latin typeface="Calibri"/>
                <a:ea typeface="Calibri"/>
                <a:cs typeface="Calibri"/>
                <a:sym typeface="Calibri"/>
              </a:rPr>
              <a:t>Steps to taking Federal Loans</a:t>
            </a:r>
            <a:endParaRPr lang="en-US" sz="2400"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1714311" cy="5779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D80B5-6BF3-154D-A7D1-8C200CA55278}"/>
              </a:ext>
            </a:extLst>
          </p:cNvPr>
          <p:cNvSpPr txBox="1"/>
          <p:nvPr/>
        </p:nvSpPr>
        <p:spPr>
          <a:xfrm>
            <a:off x="1294228" y="1463040"/>
            <a:ext cx="8890781"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Direct Subsidized/Unsubsidized Loan:</a:t>
            </a:r>
          </a:p>
          <a:p>
            <a:endParaRPr lang="en-US" dirty="0"/>
          </a:p>
          <a:p>
            <a:r>
              <a:rPr lang="en-US" dirty="0"/>
              <a:t>	- Accept the amount that you need for the year via your MYCSUEB Portal</a:t>
            </a:r>
          </a:p>
          <a:p>
            <a:r>
              <a:rPr lang="en-US" dirty="0"/>
              <a:t>	- Complete Direct Loan Entrance Counseling via </a:t>
            </a:r>
            <a:r>
              <a:rPr lang="en-US" dirty="0" err="1"/>
              <a:t>studentaid.gov</a:t>
            </a:r>
            <a:endParaRPr lang="en-US" dirty="0"/>
          </a:p>
          <a:p>
            <a:r>
              <a:rPr lang="en-US" dirty="0"/>
              <a:t>             	- Complete Direct Loan Master Promissory Note via </a:t>
            </a:r>
            <a:r>
              <a:rPr lang="en-US" dirty="0" err="1"/>
              <a:t>studentaid.gov</a:t>
            </a:r>
            <a:endParaRPr lang="en-US" dirty="0"/>
          </a:p>
          <a:p>
            <a:endParaRPr lang="en-US" dirty="0"/>
          </a:p>
          <a:p>
            <a:pPr marL="285750" indent="-285750">
              <a:buFont typeface="Arial" panose="020B0604020202020204" pitchFamily="34" charset="0"/>
              <a:buChar char="•"/>
            </a:pPr>
            <a:r>
              <a:rPr lang="en-US" dirty="0"/>
              <a:t>For Direct Parent Plus Loan</a:t>
            </a:r>
          </a:p>
          <a:p>
            <a:r>
              <a:rPr lang="en-US" dirty="0"/>
              <a:t>	- Visit </a:t>
            </a:r>
            <a:r>
              <a:rPr lang="en-US" dirty="0" err="1"/>
              <a:t>studentaid.gov</a:t>
            </a:r>
            <a:r>
              <a:rPr lang="en-US" dirty="0"/>
              <a:t> to apply</a:t>
            </a:r>
          </a:p>
          <a:p>
            <a:r>
              <a:rPr lang="en-US" dirty="0"/>
              <a:t>	- Complete the Plus Loan Master Promissory Note</a:t>
            </a:r>
          </a:p>
          <a:p>
            <a:endParaRPr lang="en-US" dirty="0"/>
          </a:p>
          <a:p>
            <a:pPr marL="285750" indent="-285750">
              <a:buFont typeface="Arial" panose="020B0604020202020204" pitchFamily="34" charset="0"/>
              <a:buChar char="•"/>
            </a:pPr>
            <a:r>
              <a:rPr lang="en-US" dirty="0"/>
              <a:t>For Dream Loans</a:t>
            </a:r>
          </a:p>
          <a:p>
            <a:r>
              <a:rPr lang="en-US" dirty="0"/>
              <a:t>                 - Contact the Office of Financial Aid and Scholarships at </a:t>
            </a:r>
            <a:r>
              <a:rPr lang="en-US" dirty="0" err="1"/>
              <a:t>finaid@csueastbay.edu</a:t>
            </a:r>
            <a:endParaRPr lang="en-US" dirty="0"/>
          </a:p>
          <a:p>
            <a:endParaRPr lang="en-US" dirty="0"/>
          </a:p>
          <a:p>
            <a:endParaRPr lang="en-US" dirty="0"/>
          </a:p>
          <a:p>
            <a:pPr algn="ctr"/>
            <a:r>
              <a:rPr lang="en-US" dirty="0"/>
              <a:t> The Office of Financial Aid and Scholarships will receive your information and authorization directly from the Federal Student Aid Department.</a:t>
            </a:r>
          </a:p>
        </p:txBody>
      </p:sp>
    </p:spTree>
    <p:extLst>
      <p:ext uri="{BB962C8B-B14F-4D97-AF65-F5344CB8AC3E}">
        <p14:creationId xmlns:p14="http://schemas.microsoft.com/office/powerpoint/2010/main" val="68301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r>
              <a:rPr lang="en-US" b="1" dirty="0">
                <a:solidFill>
                  <a:schemeClr val="lt1"/>
                </a:solidFill>
                <a:latin typeface="Calibri"/>
                <a:ea typeface="Calibri"/>
                <a:cs typeface="Calibri"/>
                <a:sym typeface="Calibri"/>
              </a:rPr>
              <a:t>        </a:t>
            </a:r>
            <a:r>
              <a:rPr lang="en-US" sz="6000" b="1" dirty="0">
                <a:solidFill>
                  <a:srgbClr val="FFFFFF"/>
                </a:solidFill>
                <a:latin typeface="Calibri"/>
                <a:ea typeface="Calibri"/>
                <a:cs typeface="Calibri"/>
                <a:sym typeface="Calibri"/>
              </a:rPr>
              <a:t>Parent Plus Loan         </a:t>
            </a:r>
            <a:r>
              <a:rPr lang="en-US" sz="2400" dirty="0" err="1">
                <a:solidFill>
                  <a:srgbClr val="FFFFFF"/>
                </a:solidFill>
                <a:latin typeface="Calibri"/>
                <a:ea typeface="Calibri"/>
                <a:cs typeface="Calibri"/>
                <a:sym typeface="Calibri"/>
              </a:rPr>
              <a:t>www.studentaid.gov</a:t>
            </a:r>
            <a:endParaRPr lang="en-US" sz="2400"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6764" y="1381155"/>
            <a:ext cx="9956800" cy="4734629"/>
          </a:xfrm>
          <a:prstGeom prst="rect">
            <a:avLst/>
          </a:prstGeom>
        </p:spPr>
        <p:txBody>
          <a:bodyPr wrap="square">
            <a:spAutoFit/>
          </a:bodyPr>
          <a:lstStyle/>
          <a:p>
            <a:pPr lvl="0">
              <a:spcBef>
                <a:spcPts val="480"/>
              </a:spcBef>
              <a:buClr>
                <a:schemeClr val="dk1"/>
              </a:buClr>
              <a:buSzPts val="2400"/>
            </a:pPr>
            <a:r>
              <a:rPr lang="en-US" sz="2400" b="1" dirty="0">
                <a:solidFill>
                  <a:schemeClr val="dk1"/>
                </a:solidFill>
                <a:ea typeface="Calibri"/>
                <a:cs typeface="Calibri"/>
                <a:sym typeface="Calibri"/>
              </a:rPr>
              <a:t>Credit-based loan with two steps:</a:t>
            </a:r>
            <a:endParaRPr lang="en-US" dirty="0"/>
          </a:p>
          <a:p>
            <a:pPr marL="857250" lvl="1" indent="-457200">
              <a:spcBef>
                <a:spcPts val="400"/>
              </a:spcBef>
              <a:buClr>
                <a:schemeClr val="dk1"/>
              </a:buClr>
              <a:buSzPts val="2000"/>
              <a:buFont typeface="Arial"/>
              <a:buAutoNum type="arabicParenBoth"/>
            </a:pPr>
            <a:r>
              <a:rPr lang="en-US" sz="2000" b="1" dirty="0"/>
              <a:t>A</a:t>
            </a:r>
            <a:r>
              <a:rPr lang="en-US" sz="2000" b="1" dirty="0">
                <a:solidFill>
                  <a:schemeClr val="dk1"/>
                </a:solidFill>
                <a:ea typeface="Calibri"/>
                <a:cs typeface="Calibri"/>
                <a:sym typeface="Calibri"/>
              </a:rPr>
              <a:t>pply for credit decision</a:t>
            </a:r>
          </a:p>
          <a:p>
            <a:pPr marL="857250" lvl="1" indent="-457200">
              <a:spcBef>
                <a:spcPts val="400"/>
              </a:spcBef>
              <a:buClr>
                <a:schemeClr val="dk1"/>
              </a:buClr>
              <a:buSzPts val="2000"/>
              <a:buFont typeface="Arial"/>
              <a:buAutoNum type="arabicParenBoth"/>
            </a:pPr>
            <a:r>
              <a:rPr lang="en-US" sz="2000" b="1" dirty="0">
                <a:solidFill>
                  <a:schemeClr val="dk1"/>
                </a:solidFill>
                <a:ea typeface="Calibri"/>
                <a:cs typeface="Calibri"/>
                <a:sym typeface="Calibri"/>
              </a:rPr>
              <a:t>Sign promissory note (MPN) if approved </a:t>
            </a:r>
            <a:br>
              <a:rPr lang="en-US" sz="2000" b="1" dirty="0">
                <a:solidFill>
                  <a:schemeClr val="dk1"/>
                </a:solidFill>
                <a:ea typeface="Calibri"/>
                <a:cs typeface="Calibri"/>
                <a:sym typeface="Calibri"/>
              </a:rPr>
            </a:br>
            <a:r>
              <a:rPr lang="en-US" sz="2000" b="1" dirty="0">
                <a:solidFill>
                  <a:schemeClr val="dk1"/>
                </a:solidFill>
                <a:ea typeface="Calibri"/>
                <a:cs typeface="Calibri"/>
                <a:sym typeface="Calibri"/>
              </a:rPr>
              <a:t>      </a:t>
            </a:r>
            <a:br>
              <a:rPr lang="en-US" sz="1400" b="1" dirty="0">
                <a:solidFill>
                  <a:schemeClr val="dk1"/>
                </a:solidFill>
                <a:ea typeface="Calibri"/>
                <a:cs typeface="Calibri"/>
                <a:sym typeface="Calibri"/>
              </a:rPr>
            </a:br>
            <a:r>
              <a:rPr lang="en-US" sz="1400" b="1" dirty="0">
                <a:solidFill>
                  <a:schemeClr val="dk1"/>
                </a:solidFill>
                <a:ea typeface="Calibri"/>
                <a:cs typeface="Calibri"/>
                <a:sym typeface="Calibri"/>
              </a:rPr>
              <a:t>                             </a:t>
            </a:r>
            <a:r>
              <a:rPr lang="en-US" sz="2400" b="1" dirty="0">
                <a:solidFill>
                  <a:schemeClr val="dk1"/>
                </a:solidFill>
                <a:ea typeface="Calibri"/>
                <a:cs typeface="Calibri"/>
                <a:sym typeface="Calibri"/>
              </a:rPr>
              <a:t>** Can borrow up to COA after all student aid **</a:t>
            </a:r>
            <a:endParaRPr lang="en-US" dirty="0"/>
          </a:p>
          <a:p>
            <a:pPr marL="857250" lvl="1" indent="-457200">
              <a:spcBef>
                <a:spcPts val="480"/>
              </a:spcBef>
              <a:buClr>
                <a:schemeClr val="dk1"/>
              </a:buClr>
              <a:buSzPts val="2400"/>
            </a:pPr>
            <a:endParaRPr lang="en-US" sz="2400" b="1" dirty="0">
              <a:solidFill>
                <a:schemeClr val="dk1"/>
              </a:solidFill>
              <a:ea typeface="Calibri"/>
              <a:cs typeface="Calibri"/>
              <a:sym typeface="Calibri"/>
            </a:endParaRPr>
          </a:p>
          <a:p>
            <a:pPr marL="342900" lvl="0" indent="-190500">
              <a:spcBef>
                <a:spcPts val="480"/>
              </a:spcBef>
              <a:buClr>
                <a:schemeClr val="dk1"/>
              </a:buClr>
              <a:buSzPts val="2400"/>
            </a:pPr>
            <a:r>
              <a:rPr lang="en-US" sz="2400" b="1" dirty="0">
                <a:solidFill>
                  <a:schemeClr val="dk1"/>
                </a:solidFill>
                <a:ea typeface="Calibri"/>
                <a:cs typeface="Calibri"/>
                <a:sym typeface="Calibri"/>
              </a:rPr>
              <a:t>If denied:</a:t>
            </a:r>
          </a:p>
          <a:p>
            <a:pPr marL="342900" lvl="0" indent="-190500">
              <a:spcBef>
                <a:spcPts val="480"/>
              </a:spcBef>
              <a:buClr>
                <a:schemeClr val="dk1"/>
              </a:buClr>
              <a:buSzPts val="2400"/>
            </a:pPr>
            <a:endParaRPr lang="en-US" sz="2400" b="1" dirty="0">
              <a:solidFill>
                <a:schemeClr val="dk1"/>
              </a:solidFill>
              <a:ea typeface="Calibri"/>
              <a:cs typeface="Calibri"/>
              <a:sym typeface="Calibri"/>
            </a:endParaRPr>
          </a:p>
          <a:p>
            <a:pPr marL="342900" lvl="0" indent="-190500">
              <a:spcBef>
                <a:spcPts val="480"/>
              </a:spcBef>
              <a:buClr>
                <a:schemeClr val="dk1"/>
              </a:buClr>
              <a:buSzPts val="2400"/>
            </a:pPr>
            <a:r>
              <a:rPr lang="en-US" sz="2400" b="1" dirty="0">
                <a:solidFill>
                  <a:schemeClr val="dk1"/>
                </a:solidFill>
                <a:ea typeface="Calibri"/>
                <a:cs typeface="Calibri"/>
                <a:sym typeface="Calibri"/>
              </a:rPr>
              <a:t>Parents can appeal the credit decision or re-apply with an endorser. </a:t>
            </a:r>
          </a:p>
          <a:p>
            <a:pPr marL="342900" lvl="0" indent="-190500">
              <a:spcBef>
                <a:spcPts val="480"/>
              </a:spcBef>
              <a:buClr>
                <a:schemeClr val="dk1"/>
              </a:buClr>
              <a:buSzPts val="2400"/>
            </a:pPr>
            <a:endParaRPr lang="en-US" sz="2400" b="1" dirty="0"/>
          </a:p>
          <a:p>
            <a:pPr marL="342900" lvl="0" indent="-190500">
              <a:spcBef>
                <a:spcPts val="480"/>
              </a:spcBef>
              <a:buClr>
                <a:schemeClr val="dk1"/>
              </a:buClr>
              <a:buSzPts val="2400"/>
            </a:pPr>
            <a:r>
              <a:rPr lang="en-US" sz="2400" b="1" dirty="0"/>
              <a:t>Student is eligible for additional Unsubsidized Loan if parent is denied.</a:t>
            </a:r>
            <a:endParaRPr lang="en-US" sz="2400" b="1" dirty="0">
              <a:solidFill>
                <a:schemeClr val="dk1"/>
              </a:solidFill>
              <a:ea typeface="Calibri"/>
              <a:cs typeface="Calibri"/>
              <a:sym typeface="Calibri"/>
            </a:endParaRPr>
          </a:p>
          <a:p>
            <a:pPr lvl="0">
              <a:buClr>
                <a:schemeClr val="dk1"/>
              </a:buClr>
              <a:buSzPts val="3200"/>
            </a:pPr>
            <a:endParaRPr lang="en-US" dirty="0"/>
          </a:p>
        </p:txBody>
      </p:sp>
    </p:spTree>
    <p:extLst>
      <p:ext uri="{BB962C8B-B14F-4D97-AF65-F5344CB8AC3E}">
        <p14:creationId xmlns:p14="http://schemas.microsoft.com/office/powerpoint/2010/main" val="342172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Award Requirements</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707886"/>
          </a:xfrm>
          <a:prstGeom prst="rect">
            <a:avLst/>
          </a:prstGeom>
        </p:spPr>
        <p:txBody>
          <a:bodyPr wrap="square">
            <a:spAutoFit/>
          </a:bodyPr>
          <a:lstStyle/>
          <a:p>
            <a:endParaRPr lang="en-US" sz="4000" dirty="0"/>
          </a:p>
        </p:txBody>
      </p:sp>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196146"/>
            <a:ext cx="11973301" cy="1200329"/>
          </a:xfrm>
          <a:prstGeom prst="rect">
            <a:avLst/>
          </a:prstGeom>
        </p:spPr>
        <p:txBody>
          <a:bodyPr wrap="square">
            <a:spAutoFit/>
          </a:bodyPr>
          <a:lstStyle/>
          <a:p>
            <a:pPr lvl="0" algn="ctr">
              <a:buClr>
                <a:schemeClr val="lt1"/>
              </a:buClr>
              <a:buSzPts val="4400"/>
            </a:pPr>
            <a:r>
              <a:rPr lang="en-US" sz="2000" b="1" dirty="0">
                <a:ea typeface="Calibri"/>
                <a:cs typeface="Calibri"/>
                <a:sym typeface="Calibri"/>
              </a:rPr>
              <a:t>Financial Aid Offer Assumes Full-Time Enrollment and Requires that Students Maintain Satisfactory Academic Progress </a:t>
            </a:r>
          </a:p>
          <a:p>
            <a:pPr lvl="0" algn="ctr">
              <a:buClr>
                <a:schemeClr val="lt1"/>
              </a:buClr>
              <a:buSzPts val="4400"/>
            </a:pPr>
            <a:r>
              <a:rPr lang="en-US" sz="1400" b="1" i="1" dirty="0">
                <a:solidFill>
                  <a:srgbClr val="FF0000"/>
                </a:solidFill>
                <a:ea typeface="Calibri"/>
                <a:cs typeface="Calibri"/>
                <a:sym typeface="Calibri"/>
              </a:rPr>
              <a:t>(Students who receive State Grants are strongly encouraged to maintain 15 units in order to receive funding throughout their enrollment)</a:t>
            </a:r>
            <a:br>
              <a:rPr lang="en-US" b="1" dirty="0">
                <a:ea typeface="Calibri"/>
                <a:cs typeface="Calibri"/>
                <a:sym typeface="Calibri"/>
              </a:rPr>
            </a:br>
            <a:endParaRPr lang="en-US" dirty="0"/>
          </a:p>
        </p:txBody>
      </p:sp>
      <p:sp>
        <p:nvSpPr>
          <p:cNvPr id="9" name="Google Shape;212;p15"/>
          <p:cNvSpPr txBox="1">
            <a:spLocks/>
          </p:cNvSpPr>
          <p:nvPr/>
        </p:nvSpPr>
        <p:spPr>
          <a:xfrm>
            <a:off x="2309092" y="2134866"/>
            <a:ext cx="9943023" cy="5105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lnSpc>
                <a:spcPct val="100000"/>
              </a:lnSpc>
              <a:spcBef>
                <a:spcPts val="0"/>
              </a:spcBef>
              <a:buClr>
                <a:schemeClr val="dk1"/>
              </a:buClr>
              <a:buSzPts val="2400"/>
              <a:buFont typeface="Arial"/>
              <a:buNone/>
            </a:pPr>
            <a:r>
              <a:rPr lang="en-US" sz="2000" b="1" dirty="0">
                <a:solidFill>
                  <a:schemeClr val="dk1"/>
                </a:solidFill>
                <a:latin typeface="Calibri"/>
                <a:ea typeface="Calibri"/>
                <a:cs typeface="Calibri"/>
                <a:sym typeface="Calibri"/>
              </a:rPr>
              <a:t>Enrollment levels</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FT=12u, TQT= 9-11u, HT=6-8u, LTHT=1-5u</a:t>
            </a:r>
            <a:br>
              <a:rPr lang="en-US" sz="2000" b="1" dirty="0">
                <a:solidFill>
                  <a:schemeClr val="dk1"/>
                </a:solidFill>
                <a:latin typeface="Calibri"/>
                <a:ea typeface="Calibri"/>
                <a:cs typeface="Calibri"/>
                <a:sym typeface="Calibri"/>
              </a:rPr>
            </a:br>
            <a:endParaRPr lang="en-US" sz="2000" dirty="0"/>
          </a:p>
          <a:p>
            <a:pPr marL="400050" lvl="1" indent="0">
              <a:lnSpc>
                <a:spcPct val="100000"/>
              </a:lnSpc>
              <a:spcBef>
                <a:spcPts val="0"/>
              </a:spcBef>
              <a:buClr>
                <a:schemeClr val="dk1"/>
              </a:buClr>
              <a:buSzPts val="2400"/>
              <a:buFont typeface="Arial"/>
              <a:buNone/>
            </a:pPr>
            <a:r>
              <a:rPr lang="en-US" sz="2000" b="1" dirty="0">
                <a:solidFill>
                  <a:schemeClr val="dk1"/>
                </a:solidFill>
                <a:latin typeface="Calibri"/>
                <a:ea typeface="Calibri"/>
                <a:cs typeface="Calibri"/>
                <a:sym typeface="Calibri"/>
              </a:rPr>
              <a:t>Enrollment check for Grants/Scholarships</a:t>
            </a:r>
            <a:endParaRPr lang="en-US" sz="2000" dirty="0"/>
          </a:p>
          <a:p>
            <a:pPr marL="742951" lvl="2" indent="-342900">
              <a:lnSpc>
                <a:spcPct val="100000"/>
              </a:lnSpc>
              <a:spcBef>
                <a:spcPts val="0"/>
              </a:spcBef>
              <a:buClr>
                <a:schemeClr val="dk1"/>
              </a:buClr>
              <a:buSzPts val="2880"/>
            </a:pPr>
            <a:r>
              <a:rPr lang="en-US" b="1" dirty="0">
                <a:solidFill>
                  <a:schemeClr val="dk1"/>
                </a:solidFill>
                <a:latin typeface="Calibri"/>
                <a:ea typeface="Calibri"/>
                <a:cs typeface="Calibri"/>
                <a:sym typeface="Calibri"/>
              </a:rPr>
              <a:t> Eligibility determined by enrolled units at </a:t>
            </a:r>
            <a:br>
              <a:rPr lang="en-US" b="1" dirty="0">
                <a:solidFill>
                  <a:schemeClr val="dk1"/>
                </a:solidFill>
                <a:latin typeface="Calibri"/>
                <a:ea typeface="Calibri"/>
                <a:cs typeface="Calibri"/>
                <a:sym typeface="Calibri"/>
              </a:rPr>
            </a:br>
            <a:r>
              <a:rPr lang="en-US" b="1" dirty="0">
                <a:solidFill>
                  <a:srgbClr val="C00000"/>
                </a:solidFill>
                <a:latin typeface="Calibri"/>
                <a:ea typeface="Calibri"/>
                <a:cs typeface="Calibri"/>
                <a:sym typeface="Calibri"/>
              </a:rPr>
              <a:t>Census Date</a:t>
            </a:r>
            <a:r>
              <a:rPr lang="en-US" b="1" dirty="0">
                <a:solidFill>
                  <a:schemeClr val="dk1"/>
                </a:solidFill>
                <a:latin typeface="Calibri"/>
                <a:ea typeface="Calibri"/>
                <a:cs typeface="Calibri"/>
                <a:sym typeface="Calibri"/>
              </a:rPr>
              <a:t> (generally the 15th day of instruction)</a:t>
            </a:r>
            <a:br>
              <a:rPr lang="en-US" b="1" dirty="0">
                <a:solidFill>
                  <a:schemeClr val="dk1"/>
                </a:solidFill>
                <a:latin typeface="Calibri"/>
                <a:ea typeface="Calibri"/>
                <a:cs typeface="Calibri"/>
                <a:sym typeface="Calibri"/>
              </a:rPr>
            </a:br>
            <a:endParaRPr lang="en-US" dirty="0"/>
          </a:p>
          <a:p>
            <a:pPr marL="400050" lvl="1" indent="0">
              <a:lnSpc>
                <a:spcPct val="100000"/>
              </a:lnSpc>
              <a:spcBef>
                <a:spcPts val="0"/>
              </a:spcBef>
              <a:buClr>
                <a:schemeClr val="dk1"/>
              </a:buClr>
              <a:buSzPts val="2400"/>
              <a:buFont typeface="Arial"/>
              <a:buNone/>
            </a:pPr>
            <a:r>
              <a:rPr lang="en-US" sz="2000" b="1" dirty="0">
                <a:solidFill>
                  <a:schemeClr val="dk1"/>
                </a:solidFill>
                <a:latin typeface="Calibri"/>
                <a:ea typeface="Calibri"/>
                <a:cs typeface="Calibri"/>
                <a:sym typeface="Calibri"/>
              </a:rPr>
              <a:t>Enrollment requirements</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Pell Grant prorated for  FT,  TQT ,  HT,  LTHT</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State University Grant requires 7u</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Cal Grant prorated for   FT,  TQT ,  HT  (no LTHT)</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EOP requires FT</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Loans require HT</a:t>
            </a:r>
          </a:p>
          <a:p>
            <a:pPr marL="342900" indent="-190500">
              <a:spcBef>
                <a:spcPts val="480"/>
              </a:spcBef>
              <a:buClr>
                <a:schemeClr val="dk1"/>
              </a:buClr>
              <a:buSzPts val="2400"/>
              <a:buFont typeface="Arial"/>
              <a:buNone/>
            </a:pP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31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Award Requirements</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707886"/>
          </a:xfrm>
          <a:prstGeom prst="rect">
            <a:avLst/>
          </a:prstGeom>
        </p:spPr>
        <p:txBody>
          <a:bodyPr wrap="square">
            <a:spAutoFit/>
          </a:bodyPr>
          <a:lstStyle/>
          <a:p>
            <a:endParaRPr lang="en-US" sz="4000" dirty="0"/>
          </a:p>
        </p:txBody>
      </p:sp>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196146"/>
            <a:ext cx="11973301" cy="984885"/>
          </a:xfrm>
          <a:prstGeom prst="rect">
            <a:avLst/>
          </a:prstGeom>
        </p:spPr>
        <p:txBody>
          <a:bodyPr wrap="square">
            <a:spAutoFit/>
          </a:bodyPr>
          <a:lstStyle/>
          <a:p>
            <a:pPr lvl="0" algn="ctr">
              <a:buClr>
                <a:schemeClr val="lt1"/>
              </a:buClr>
              <a:buSzPts val="4400"/>
            </a:pPr>
            <a:r>
              <a:rPr lang="en-US" sz="2000" b="1" dirty="0">
                <a:ea typeface="Calibri"/>
                <a:cs typeface="Calibri"/>
                <a:sym typeface="Calibri"/>
              </a:rPr>
              <a:t>Financial Aid Offer Requires that Students Maintain Satisfactory Academic Progress</a:t>
            </a:r>
          </a:p>
          <a:p>
            <a:pPr lvl="0" algn="ctr">
              <a:buClr>
                <a:schemeClr val="lt1"/>
              </a:buClr>
              <a:buSzPts val="4400"/>
            </a:pPr>
            <a:br>
              <a:rPr lang="en-US" b="1" dirty="0">
                <a:ea typeface="Calibri"/>
                <a:cs typeface="Calibri"/>
                <a:sym typeface="Calibri"/>
              </a:rPr>
            </a:br>
            <a:endParaRPr lang="en-US" dirty="0"/>
          </a:p>
        </p:txBody>
      </p:sp>
      <p:sp>
        <p:nvSpPr>
          <p:cNvPr id="9" name="Google Shape;212;p15"/>
          <p:cNvSpPr txBox="1">
            <a:spLocks/>
          </p:cNvSpPr>
          <p:nvPr/>
        </p:nvSpPr>
        <p:spPr>
          <a:xfrm>
            <a:off x="1690177" y="2034927"/>
            <a:ext cx="9943023" cy="5105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67% Pace of Progression (Earned Units v. Attempted Units)</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2.0 Cumulative Grade Point Average</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2.0 Grade Point Average on your 2</a:t>
            </a:r>
            <a:r>
              <a:rPr lang="en-US" sz="2400" b="1" baseline="30000" dirty="0">
                <a:solidFill>
                  <a:schemeClr val="dk1"/>
                </a:solidFill>
                <a:latin typeface="Calibri"/>
                <a:ea typeface="Calibri"/>
                <a:cs typeface="Calibri"/>
                <a:sym typeface="Calibri"/>
              </a:rPr>
              <a:t>nd</a:t>
            </a:r>
            <a:r>
              <a:rPr lang="en-US" sz="2400" b="1" dirty="0">
                <a:solidFill>
                  <a:schemeClr val="dk1"/>
                </a:solidFill>
                <a:latin typeface="Calibri"/>
                <a:ea typeface="Calibri"/>
                <a:cs typeface="Calibri"/>
                <a:sym typeface="Calibri"/>
              </a:rPr>
              <a:t> year </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150% Maximum Time Frame Completion of Published Program</a:t>
            </a:r>
          </a:p>
        </p:txBody>
      </p:sp>
      <p:sp>
        <p:nvSpPr>
          <p:cNvPr id="3" name="TextBox 2">
            <a:extLst>
              <a:ext uri="{FF2B5EF4-FFF2-40B4-BE49-F238E27FC236}">
                <a16:creationId xmlns:a16="http://schemas.microsoft.com/office/drawing/2014/main" id="{3BC377B7-C04C-EC40-9B58-8A4A269D96BE}"/>
              </a:ext>
            </a:extLst>
          </p:cNvPr>
          <p:cNvSpPr txBox="1"/>
          <p:nvPr/>
        </p:nvSpPr>
        <p:spPr>
          <a:xfrm>
            <a:off x="2075155" y="5301008"/>
            <a:ext cx="7385612" cy="400110"/>
          </a:xfrm>
          <a:prstGeom prst="rect">
            <a:avLst/>
          </a:prstGeom>
          <a:noFill/>
        </p:spPr>
        <p:txBody>
          <a:bodyPr wrap="none" rtlCol="0">
            <a:spAutoFit/>
          </a:bodyPr>
          <a:lstStyle/>
          <a:p>
            <a:pPr algn="ctr"/>
            <a:r>
              <a:rPr lang="en-US" sz="2000" b="1" i="1" u="sng" dirty="0"/>
              <a:t>Financial Aid will </a:t>
            </a:r>
            <a:r>
              <a:rPr lang="en-US" sz="2000" b="1" i="1" u="sng" dirty="0">
                <a:solidFill>
                  <a:srgbClr val="FF0000"/>
                </a:solidFill>
              </a:rPr>
              <a:t>only </a:t>
            </a:r>
            <a:r>
              <a:rPr lang="en-US" sz="2000" b="1" i="1" u="sng" dirty="0"/>
              <a:t>cover courses that count towards your degree</a:t>
            </a:r>
            <a:endParaRPr lang="en-US" sz="2000" i="1" u="sng" dirty="0"/>
          </a:p>
        </p:txBody>
      </p:sp>
    </p:spTree>
    <p:extLst>
      <p:ext uri="{BB962C8B-B14F-4D97-AF65-F5344CB8AC3E}">
        <p14:creationId xmlns:p14="http://schemas.microsoft.com/office/powerpoint/2010/main" val="405227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TotalTime>
  <Words>4249</Words>
  <Application>Microsoft Macintosh PowerPoint</Application>
  <PresentationFormat>Widescreen</PresentationFormat>
  <Paragraphs>264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-webkit-standard</vt:lpstr>
      <vt:lpstr>Arial</vt:lpstr>
      <vt:lpstr>Calibri</vt:lpstr>
      <vt:lpstr>Calibri Light</vt:lpstr>
      <vt:lpstr>Noto Sans Symbols</vt:lpstr>
      <vt:lpstr>Wingdings</vt:lpstr>
      <vt:lpstr>Office Theme</vt:lpstr>
      <vt:lpstr>Office of Financial Aid and Scholarships </vt:lpstr>
      <vt:lpstr>                          Types of Financial Aid</vt:lpstr>
      <vt:lpstr>                          Types of Financial Aid</vt:lpstr>
      <vt:lpstr>                          Types of Financial Aid</vt:lpstr>
      <vt:lpstr>  Direct Loans       www.studentaid.gov</vt:lpstr>
      <vt:lpstr>        Steps to taking Federal Loans</vt:lpstr>
      <vt:lpstr>        Parent Plus Loan         www.studentaid.gov</vt:lpstr>
      <vt:lpstr>                              Award Requirements</vt:lpstr>
      <vt:lpstr>                              Award Requirements</vt:lpstr>
      <vt:lpstr>Manage and Monitor Your Cal Grant</vt:lpstr>
      <vt:lpstr>PowerPoint Presentation</vt:lpstr>
      <vt:lpstr>                       Cost of Attendance</vt:lpstr>
      <vt:lpstr>                       Cost of Attendance</vt:lpstr>
      <vt:lpstr> WE MIGHT NEED ADDITIONAL INFORMATION</vt:lpstr>
      <vt:lpstr> WE MIGHT NEED ADDITIONAL INFORMATION</vt:lpstr>
      <vt:lpstr>         What Happens if Something Happened?</vt:lpstr>
      <vt:lpstr>                         Yearly Application Process</vt:lpstr>
      <vt:lpstr>                             Awarding Process- Yearly</vt:lpstr>
      <vt:lpstr>                    2020-2021 Aid Year and Beyond</vt:lpstr>
      <vt:lpstr>                 Awarding Process – Semesters</vt:lpstr>
      <vt:lpstr>                                 Thank you!</vt:lpstr>
    </vt:vector>
  </TitlesOfParts>
  <Company>CSU East Bay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Guiao</dc:creator>
  <cp:lastModifiedBy>Sonia Jethani</cp:lastModifiedBy>
  <cp:revision>65</cp:revision>
  <dcterms:created xsi:type="dcterms:W3CDTF">2019-10-31T17:42:44Z</dcterms:created>
  <dcterms:modified xsi:type="dcterms:W3CDTF">2020-06-28T23:34:26Z</dcterms:modified>
</cp:coreProperties>
</file>