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1" r:id="rId2"/>
    <p:sldId id="317" r:id="rId3"/>
    <p:sldId id="280" r:id="rId4"/>
    <p:sldId id="315" r:id="rId5"/>
    <p:sldId id="307" r:id="rId6"/>
    <p:sldId id="319" r:id="rId7"/>
    <p:sldId id="313" r:id="rId8"/>
    <p:sldId id="312" r:id="rId9"/>
    <p:sldId id="314" r:id="rId10"/>
    <p:sldId id="308" r:id="rId11"/>
    <p:sldId id="306" r:id="rId12"/>
    <p:sldId id="310" r:id="rId13"/>
    <p:sldId id="302" r:id="rId14"/>
    <p:sldId id="311" r:id="rId15"/>
    <p:sldId id="299" r:id="rId16"/>
    <p:sldId id="320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CC"/>
    <a:srgbClr val="00CCFF"/>
    <a:srgbClr val="33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5753" autoAdjust="0"/>
  </p:normalViewPr>
  <p:slideViewPr>
    <p:cSldViewPr>
      <p:cViewPr varScale="1">
        <p:scale>
          <a:sx n="64" d="100"/>
          <a:sy n="64" d="100"/>
        </p:scale>
        <p:origin x="102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702B3A-5658-4810-BBBF-311A2070B9CF}" type="datetimeFigureOut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E6B270-F12C-4E26-917A-4BEEB70B38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0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76CD8E6-1F14-4D65-87BA-8763FBD0312B}" type="datetimeFigureOut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6AD9D4-5C2A-4F56-A1FD-DCAE19D6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29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59229-6F5E-4C16-8475-53979597B99B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9BB9-5A3A-45FA-B82A-D1723E83B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739DE-AB23-4EBF-8DBF-FF2420016B8E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0A535-9935-442D-9381-B37B3C695C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F2D0-4433-4C2F-B751-A44969B566E7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535A-FCE9-41BF-A0B3-743D52DAF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D91C-B79F-4A07-B987-DA4DF9160F4A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BE78-C816-4B88-A855-F3810EC65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767DE-041F-46F2-B95E-35262E49AFC1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199C-B2F7-4A10-8785-4593A6B71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622A-E825-46A9-8B4E-C9A335F3EFEE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64D9-F102-4C3C-A3C7-42320C62E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67A6A-89F6-403B-9173-FA14583680DD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E970-FEC5-4526-880A-11445DF03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F80D-5C41-4FE4-B99C-13702633CEFC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DD7C-8B0A-456D-B093-6039606AB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78EC6-8806-4CD7-A908-539050DA0F2F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A658-B71D-4BB9-B00E-A1E9AF713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5A4C-7142-4FA2-8E6F-F8DB70FEAA7A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2D378-43A3-46B3-9292-0AF2D5237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7C12-3C72-448D-B607-9ABF622FCC35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B0F0D-84DA-4220-BF02-3EDF548AE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3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4042C5-8091-4AD5-B601-786BCB34F627}" type="datetime1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885D8F-4500-4E1C-B190-A7249F70DA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publicadmin@csueastbay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areers.nahse.org/" TargetMode="External"/><Relationship Id="rId2" Type="http://schemas.openxmlformats.org/officeDocument/2006/relationships/hyperlink" Target="http://www.ach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hyperlink" Target="http://whcesfbay.org/index.ph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richter@csueastbay.edu" TargetMode="External"/><Relationship Id="rId2" Type="http://schemas.openxmlformats.org/officeDocument/2006/relationships/hyperlink" Target="mailto:publicadmin@csueastbay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mailto:toni.fogarty@csueastbay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blackboard.com/ref/cfe7cf10-620a-43d2-ba13-7ac99b3cd1d2/" TargetMode="External"/><Relationship Id="rId2" Type="http://schemas.openxmlformats.org/officeDocument/2006/relationships/hyperlink" Target="https://help.blackboard.com/en-us/Learn/Reference/Blackboard_Learn_Videos/Student_Video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dhayweb13.csueastbay.edu/academic/colleges-and-departments/apgs/testing/contact/index.php" TargetMode="External"/><Relationship Id="rId2" Type="http://schemas.openxmlformats.org/officeDocument/2006/relationships/hyperlink" Target="http://www20.csueastbay.edu/academic/colleges-and-departments/apgs/testing/uwsr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34022"/>
            <a:ext cx="8686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3600" dirty="0" smtClean="0">
              <a:cs typeface="Arial" charset="0"/>
            </a:endParaRPr>
          </a:p>
          <a:p>
            <a:pPr algn="ctr"/>
            <a:r>
              <a:rPr lang="en-US" sz="3600" dirty="0" smtClean="0">
                <a:cs typeface="Arial" charset="0"/>
              </a:rPr>
              <a:t>Spring </a:t>
            </a:r>
            <a:r>
              <a:rPr lang="en-US" sz="3600" dirty="0">
                <a:cs typeface="Arial" charset="0"/>
              </a:rPr>
              <a:t>19</a:t>
            </a:r>
          </a:p>
          <a:p>
            <a:pPr algn="ctr"/>
            <a:r>
              <a:rPr lang="en-US" sz="3200" dirty="0">
                <a:cs typeface="Arial" charset="0"/>
              </a:rPr>
              <a:t>Master of Science in</a:t>
            </a:r>
          </a:p>
          <a:p>
            <a:pPr algn="ctr"/>
            <a:r>
              <a:rPr lang="en-US" sz="3200" dirty="0">
                <a:cs typeface="Arial" charset="0"/>
              </a:rPr>
              <a:t>Health Care Administration (MS-HCA)</a:t>
            </a:r>
          </a:p>
          <a:p>
            <a:pPr algn="ctr"/>
            <a:endParaRPr lang="en-US" sz="3200" dirty="0">
              <a:cs typeface="Arial" charset="0"/>
            </a:endParaRPr>
          </a:p>
          <a:p>
            <a:pPr algn="ctr"/>
            <a:endParaRPr lang="en-US" sz="3200" dirty="0">
              <a:cs typeface="Arial" charset="0"/>
            </a:endParaRPr>
          </a:p>
          <a:p>
            <a:pPr algn="ctr"/>
            <a:endParaRPr lang="en-US" sz="3200" dirty="0">
              <a:cs typeface="Arial" charset="0"/>
            </a:endParaRPr>
          </a:p>
          <a:p>
            <a:pPr algn="ctr"/>
            <a:endParaRPr lang="en-US" sz="3200" dirty="0">
              <a:cs typeface="Arial" charset="0"/>
            </a:endParaRPr>
          </a:p>
          <a:p>
            <a:pPr algn="ctr"/>
            <a:endParaRPr lang="en-US" sz="3200" dirty="0">
              <a:cs typeface="Arial" charset="0"/>
            </a:endParaRPr>
          </a:p>
          <a:p>
            <a:pPr algn="ctr"/>
            <a:r>
              <a:rPr lang="en-US" sz="3200" dirty="0">
                <a:cs typeface="Arial" charset="0"/>
              </a:rPr>
              <a:t>Department of Public Affairs and Administration</a:t>
            </a:r>
          </a:p>
          <a:p>
            <a:pPr algn="ctr"/>
            <a:r>
              <a:rPr lang="en-US" sz="3200" dirty="0">
                <a:cs typeface="Arial" charset="0"/>
              </a:rPr>
              <a:t>College of Letters, Arts and Social Sciences</a:t>
            </a:r>
          </a:p>
          <a:p>
            <a:pPr algn="ctr"/>
            <a:r>
              <a:rPr lang="en-US" sz="3200" dirty="0">
                <a:cs typeface="Arial" charset="0"/>
              </a:rPr>
              <a:t>California State University, East Bay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579790"/>
            <a:ext cx="2133600" cy="365125"/>
          </a:xfrm>
        </p:spPr>
        <p:txBody>
          <a:bodyPr/>
          <a:lstStyle/>
          <a:p>
            <a:pPr>
              <a:defRPr/>
            </a:pPr>
            <a:fld id="{10B3ABE0-D151-4835-A592-2711BE547F9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31" name="Picture 7" descr="C:\Users\xw2668.AD\AppData\Local\Microsoft\Windows\Temporary Internet Files\Content.IE5\1A212WN4\welcome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08764"/>
            <a:ext cx="5791200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Is There A Thesis?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You may receive an email from the CSU East Bay Graduate Programs Office with information about writing a thesis.</a:t>
            </a:r>
          </a:p>
          <a:p>
            <a:r>
              <a:rPr lang="en-US" sz="2400" dirty="0"/>
              <a:t>In the MS-HCA program, </a:t>
            </a:r>
            <a:r>
              <a:rPr lang="en-US" sz="2400" dirty="0">
                <a:solidFill>
                  <a:srgbClr val="0033CC"/>
                </a:solidFill>
              </a:rPr>
              <a:t>we do not have the thesis as the capstone experience.</a:t>
            </a:r>
          </a:p>
          <a:p>
            <a:r>
              <a:rPr lang="en-US" sz="2400" dirty="0"/>
              <a:t>The capstone experience is HCA 693, which has two components.</a:t>
            </a:r>
          </a:p>
          <a:p>
            <a:pPr lvl="1"/>
            <a:r>
              <a:rPr lang="en-US" sz="2000" dirty="0"/>
              <a:t>PLO assessment</a:t>
            </a:r>
          </a:p>
          <a:p>
            <a:pPr lvl="1"/>
            <a:r>
              <a:rPr lang="en-US" sz="2000" dirty="0"/>
              <a:t>Off-campus learning experience - 4 options: 200-hour internship,  project, health care policy white paper, or </a:t>
            </a:r>
            <a:r>
              <a:rPr lang="en-US" sz="2000" dirty="0" smtClean="0"/>
              <a:t>course/certificate/license</a:t>
            </a:r>
            <a:endParaRPr lang="en-US" sz="2000" dirty="0"/>
          </a:p>
        </p:txBody>
      </p:sp>
      <p:pic>
        <p:nvPicPr>
          <p:cNvPr id="1028" name="Picture 4" descr="C:\Users\xw2668.AD\AppData\Local\Microsoft\Windows\Temporary Internet Files\Content.IE5\L3MB7LQ6\MP9003058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5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When Do I Register for </a:t>
            </a:r>
            <a:br>
              <a:rPr lang="en-US" sz="3200" dirty="0"/>
            </a:br>
            <a:r>
              <a:rPr lang="en-US" sz="3200" dirty="0"/>
              <a:t>Courses in Future Semesters?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sz="2800" dirty="0"/>
              <a:t>Generally, you will enroll in courses for a future semester in the </a:t>
            </a:r>
            <a:r>
              <a:rPr lang="en-US" sz="2800" dirty="0">
                <a:solidFill>
                  <a:srgbClr val="0033CC"/>
                </a:solidFill>
              </a:rPr>
              <a:t>preceding term.</a:t>
            </a:r>
          </a:p>
          <a:p>
            <a:r>
              <a:rPr lang="en-US" sz="2800" dirty="0"/>
              <a:t>For example, you will enroll in </a:t>
            </a:r>
            <a:r>
              <a:rPr lang="en-US" sz="2800" dirty="0" smtClean="0"/>
              <a:t>Fall 19</a:t>
            </a:r>
            <a:r>
              <a:rPr lang="en-US" sz="2800" dirty="0" smtClean="0"/>
              <a:t> </a:t>
            </a:r>
            <a:r>
              <a:rPr lang="en-US" sz="2800" dirty="0"/>
              <a:t>courses sometime during the </a:t>
            </a:r>
            <a:r>
              <a:rPr lang="en-US" sz="2800" dirty="0" smtClean="0"/>
              <a:t>Spring 19</a:t>
            </a:r>
            <a:r>
              <a:rPr lang="en-US" sz="2800" dirty="0" smtClean="0"/>
              <a:t> </a:t>
            </a:r>
            <a:r>
              <a:rPr lang="en-US" sz="2800" dirty="0"/>
              <a:t>semester.</a:t>
            </a:r>
          </a:p>
          <a:p>
            <a:r>
              <a:rPr lang="en-US" sz="2800" dirty="0"/>
              <a:t>You will receive an email with instructions regarding the </a:t>
            </a:r>
            <a:r>
              <a:rPr lang="en-US" sz="2800" dirty="0" smtClean="0"/>
              <a:t>Fall 19 schedule.</a:t>
            </a:r>
          </a:p>
          <a:p>
            <a:r>
              <a:rPr lang="en-US" sz="2800" dirty="0" smtClean="0"/>
              <a:t>Your enrollment window will be in your MyCSUEB.</a:t>
            </a:r>
            <a:endParaRPr lang="en-US" sz="2800" dirty="0"/>
          </a:p>
          <a:p>
            <a:r>
              <a:rPr lang="en-US" sz="2800" dirty="0"/>
              <a:t>If you encounter any enrollment issues, contact Dominic Brooke: </a:t>
            </a:r>
            <a:r>
              <a:rPr lang="en-US" sz="2800" dirty="0">
                <a:hlinkClick r:id="rId2"/>
              </a:rPr>
              <a:t>publicadmin@csueastbay.edu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098" name="Picture 2" descr="C:\Users\xw2668.AD\AppData\Local\Microsoft\Windows\Temporary Internet Files\Content.IE5\1A212WN4\MP90038778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908" y="304800"/>
            <a:ext cx="138869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6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A Strong Professional Network </a:t>
            </a:r>
            <a:br>
              <a:rPr lang="en-US" sz="3200" dirty="0"/>
            </a:br>
            <a:r>
              <a:rPr lang="en-US" sz="3200" dirty="0"/>
              <a:t>is Critical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Developing your </a:t>
            </a:r>
            <a:r>
              <a:rPr lang="en-US" sz="2600" dirty="0">
                <a:solidFill>
                  <a:srgbClr val="0033CC"/>
                </a:solidFill>
              </a:rPr>
              <a:t>professional network </a:t>
            </a:r>
            <a:r>
              <a:rPr lang="en-US" sz="2600" dirty="0"/>
              <a:t>is key to advancing your career in health care.</a:t>
            </a:r>
          </a:p>
          <a:p>
            <a:r>
              <a:rPr lang="en-US" sz="2600" dirty="0"/>
              <a:t>Joining professional associations while you are a student will be less expensive and will help you meet people who are already successful in the field.</a:t>
            </a:r>
          </a:p>
          <a:p>
            <a:pPr lvl="1"/>
            <a:r>
              <a:rPr lang="en-US" sz="2400" dirty="0"/>
              <a:t>American College of Healthcare Executives (ACHE): </a:t>
            </a:r>
            <a:r>
              <a:rPr lang="en-US" sz="2400" dirty="0">
                <a:hlinkClick r:id="rId2"/>
              </a:rPr>
              <a:t>www.ache.org</a:t>
            </a:r>
            <a:endParaRPr lang="en-US" sz="2400" dirty="0"/>
          </a:p>
          <a:p>
            <a:pPr lvl="1"/>
            <a:r>
              <a:rPr lang="en-US" sz="2400" dirty="0"/>
              <a:t>National Association of Health Services Executives (NAHSE): </a:t>
            </a:r>
            <a:r>
              <a:rPr lang="en-US" sz="2400" dirty="0">
                <a:hlinkClick r:id="rId3"/>
              </a:rPr>
              <a:t>http://careers.nahse.org/</a:t>
            </a:r>
            <a:endParaRPr lang="en-US" sz="2400" dirty="0"/>
          </a:p>
          <a:p>
            <a:pPr lvl="1"/>
            <a:r>
              <a:rPr lang="en-US" sz="2400" dirty="0"/>
              <a:t>Women Healthcare Executives (WHCE): </a:t>
            </a:r>
            <a:r>
              <a:rPr lang="en-US" sz="2400" dirty="0">
                <a:hlinkClick r:id="rId4"/>
              </a:rPr>
              <a:t>http://whcesfbay.org/index.php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074" name="Picture 2" descr="C:\Users\xw2668.AD\AppData\Local\Microsoft\Windows\Temporary Internet Files\Content.IE5\K0HL4DLM\MC9002128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1109625" cy="114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5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27585"/>
          </a:xfrm>
        </p:spPr>
        <p:txBody>
          <a:bodyPr/>
          <a:lstStyle/>
          <a:p>
            <a:pPr algn="l"/>
            <a:r>
              <a:rPr lang="en-US" sz="3600" dirty="0"/>
              <a:t>Need Assistance?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/>
          <a:lstStyle/>
          <a:p>
            <a:r>
              <a:rPr lang="en-US" sz="2800" dirty="0"/>
              <a:t>If you need assistance with MyCSUEB, enrolling in courses, removing a hold, withdrawing from the program or a course, filing for graduation, or other administrative matters contact either Dominic Brooke or Rebecca Richter.</a:t>
            </a:r>
          </a:p>
          <a:p>
            <a:pPr lvl="1"/>
            <a:r>
              <a:rPr lang="en-US" sz="2400" dirty="0"/>
              <a:t>Dominic Brooke:  </a:t>
            </a:r>
            <a:r>
              <a:rPr lang="en-US" sz="2400" dirty="0">
                <a:hlinkClick r:id="rId2"/>
              </a:rPr>
              <a:t>publicadmin@csueastbay.edu</a:t>
            </a:r>
            <a:endParaRPr lang="en-US" sz="2400" dirty="0"/>
          </a:p>
          <a:p>
            <a:pPr lvl="1"/>
            <a:r>
              <a:rPr lang="en-US" sz="2400" dirty="0"/>
              <a:t>Rebecca Richter: </a:t>
            </a:r>
            <a:r>
              <a:rPr lang="en-US" sz="2400" dirty="0">
                <a:hlinkClick r:id="rId3"/>
              </a:rPr>
              <a:t>rebecca.richter@csueastbay.edu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4099" name="Picture 3" descr="C:\Users\xw2668.AD\AppData\Local\Microsoft\Windows\Temporary Internet Files\Content.IE5\F584SPQX\keep-calm-we-re-here-to-help-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1800"/>
            <a:ext cx="1524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129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l"/>
            <a:r>
              <a:rPr lang="en-US" sz="4000" dirty="0"/>
              <a:t>Need Academic Advising?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If you have questions about the degree requirements, capstone experience, career opportunities, or other academic matters, </a:t>
            </a:r>
            <a:r>
              <a:rPr lang="en-US" dirty="0" smtClean="0"/>
              <a:t>contact Professor </a:t>
            </a:r>
            <a:r>
              <a:rPr lang="en-US" dirty="0"/>
              <a:t>Toni E. </a:t>
            </a:r>
            <a:r>
              <a:rPr lang="en-US" dirty="0" smtClean="0"/>
              <a:t>Fogarty, MS-HCA </a:t>
            </a:r>
            <a:r>
              <a:rPr lang="en-US" dirty="0"/>
              <a:t>Graduate Coordinator: </a:t>
            </a:r>
            <a:r>
              <a:rPr lang="en-US" dirty="0">
                <a:hlinkClick r:id="rId2"/>
              </a:rPr>
              <a:t>toni.fogarty@csueastbay.edu</a:t>
            </a:r>
            <a:endParaRPr lang="en-US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3074" name="Picture 2" descr="C:\Users\xw2668.AD\AppData\Local\Microsoft\Windows\Temporary Internet Files\Content.IE5\1A212WN4\Dibuj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227" y="457200"/>
            <a:ext cx="188954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810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/>
              <a:t>Blackboard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800" dirty="0"/>
              <a:t>If you have never used Blackboard, watching one or more training videos will be beneficial. </a:t>
            </a:r>
          </a:p>
          <a:p>
            <a:pPr lvl="1"/>
            <a:r>
              <a:rPr lang="en-US" dirty="0"/>
              <a:t>For the list of videos, go to:  </a:t>
            </a:r>
            <a:r>
              <a:rPr lang="en-US" dirty="0">
                <a:hlinkClick r:id="rId2"/>
              </a:rPr>
              <a:t>https://help.blackboard.com/en-us/Learn/Reference/Blackboard_Learn_Videos/Student_Videos</a:t>
            </a:r>
            <a:endParaRPr lang="en-US" dirty="0"/>
          </a:p>
          <a:p>
            <a:pPr lvl="1"/>
            <a:r>
              <a:rPr lang="en-US" dirty="0"/>
              <a:t>Blackboard FAQs: </a:t>
            </a:r>
            <a:r>
              <a:rPr lang="en-US" dirty="0">
                <a:hlinkClick r:id="rId3"/>
              </a:rPr>
              <a:t>http://library.blackboard.com/ref/cfe7cf10-620a-43d2-ba13-7ac99b3cd1d2/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4098" name="Picture 2" descr="C:\Users\xw2668\AppData\Local\Microsoft\Windows\Temporary Internet Files\Content.IE5\2M7XE6LZ\MC9001051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1828800" cy="132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937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3A658-B71D-4BB9-B00E-A1E9AF713FE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053" name="Picture 5" descr="C:\Users\xw2668.AD\AppData\Local\Microsoft\Windows\Temporary Internet Files\Content.IE5\L3MB7LQ6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71628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3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/>
          <a:lstStyle/>
          <a:p>
            <a:pPr algn="l"/>
            <a:r>
              <a:rPr lang="en-US" sz="4000" dirty="0"/>
              <a:t>MS-HCA Program Overview  </a:t>
            </a:r>
            <a:br>
              <a:rPr lang="en-US" sz="4000" dirty="0"/>
            </a:br>
            <a:r>
              <a:rPr lang="en-US" sz="4000" dirty="0"/>
              <a:t> 8 Semester-Based Courses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466826"/>
              </p:ext>
            </p:extLst>
          </p:nvPr>
        </p:nvGraphicFramePr>
        <p:xfrm>
          <a:off x="533400" y="2057397"/>
          <a:ext cx="8153400" cy="4191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36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Course # and (Units)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Course Title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HCA 611 (4)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Evolution of the U.S. Health Care System, Health Disparities and Policy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HCA 612 (4)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Health Care Management, Leadership and Strategic Planning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0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HCA 621 (4)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Health Care Quality Improvement Tools and Methodologies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HCA 622 (4)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Health Care Technology and Informatics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HCA 631 (4)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Health Care Financial Management and Third-Party Reimbursement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HCA 641 (4)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Health Care Legal, Diversity and Ethical Issues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HCA 642 (4)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Health Care Program Development and Grant Writing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HCA 693 (6)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Capstone Project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6" descr="C:\Documents and Settings\xw2668\Local Settings\Temporary Internet Files\Content.IE5\9D7KDUGC\MC9002307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57200"/>
            <a:ext cx="1219200" cy="12426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09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Schedule of Courses</a:t>
            </a:r>
            <a:br>
              <a:rPr lang="en-US" sz="3200" dirty="0"/>
            </a:br>
            <a:r>
              <a:rPr lang="en-US" sz="3200" dirty="0"/>
              <a:t>Spring 19 – Fall 20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311309"/>
              </p:ext>
            </p:extLst>
          </p:nvPr>
        </p:nvGraphicFramePr>
        <p:xfrm>
          <a:off x="838200" y="1676400"/>
          <a:ext cx="8534400" cy="5420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2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2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3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u="sng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Spring 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+mn-lt"/>
                          <a:ea typeface="Calibri"/>
                          <a:cs typeface="Times New Roman"/>
                        </a:rPr>
                        <a:t>HCA 611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+mn-lt"/>
                          <a:ea typeface="Calibri"/>
                          <a:cs typeface="Times New Roman"/>
                        </a:rPr>
                        <a:t>HCA 612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u="none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Spring 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+mn-lt"/>
                          <a:ea typeface="Calibri"/>
                          <a:cs typeface="Times New Roman"/>
                        </a:rPr>
                        <a:t>HCA 631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HCA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693</a:t>
                      </a:r>
                      <a:endParaRPr lang="en-US" sz="3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u="sng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Fall 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+mn-lt"/>
                          <a:ea typeface="Calibri"/>
                          <a:cs typeface="Times New Roman"/>
                        </a:rPr>
                        <a:t>HCA 621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+mn-lt"/>
                          <a:ea typeface="Calibri"/>
                          <a:cs typeface="Times New Roman"/>
                        </a:rPr>
                        <a:t>HCA 622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Fall 20 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+mn-lt"/>
                          <a:ea typeface="Calibri"/>
                          <a:cs typeface="Times New Roman"/>
                        </a:rPr>
                        <a:t>HCA 641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+mn-lt"/>
                          <a:ea typeface="Calibri"/>
                          <a:cs typeface="Times New Roman"/>
                        </a:rPr>
                        <a:t>HCA 642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u="sng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u="sng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u="sng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95E84-D0A9-49D9-ABC5-A3CD68D6E12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147" name="Picture 3" descr="C:\Documents and Settings\xw2668\Local Settings\Temporary Internet Files\Content.IE5\X92U2W17\MC9001953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"/>
            <a:ext cx="1815998" cy="1305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algn="l"/>
            <a:r>
              <a:rPr lang="en-US" sz="3600" dirty="0"/>
              <a:t>What Grades Must I 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r>
              <a:rPr lang="en-US" sz="2800" dirty="0"/>
              <a:t>In order to remain in good standing in the program, you must maintain an overall 3.00 GPA, which is a </a:t>
            </a:r>
            <a:r>
              <a:rPr lang="en-US" sz="2800" dirty="0">
                <a:solidFill>
                  <a:srgbClr val="0033CC"/>
                </a:solidFill>
              </a:rPr>
              <a:t>“B” average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r>
              <a:rPr lang="en-US" sz="2800" dirty="0"/>
              <a:t>In addition, you must earn a grade of </a:t>
            </a:r>
            <a:r>
              <a:rPr lang="en-US" sz="2800" dirty="0">
                <a:solidFill>
                  <a:srgbClr val="0033CC"/>
                </a:solidFill>
              </a:rPr>
              <a:t>“C” or better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 all of your courses.</a:t>
            </a:r>
          </a:p>
          <a:p>
            <a:pPr lvl="1"/>
            <a:r>
              <a:rPr lang="en-US" sz="2400" dirty="0"/>
              <a:t>Courses with </a:t>
            </a:r>
            <a:r>
              <a:rPr lang="en-US" sz="2400" dirty="0">
                <a:solidFill>
                  <a:srgbClr val="FF0000"/>
                </a:solidFill>
              </a:rPr>
              <a:t>grades of C- </a:t>
            </a:r>
            <a:r>
              <a:rPr lang="en-US" sz="2400" dirty="0"/>
              <a:t>or lower must be repeated.</a:t>
            </a:r>
          </a:p>
          <a:p>
            <a:r>
              <a:rPr lang="en-US" sz="2800" dirty="0"/>
              <a:t>As long as you have 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33CC"/>
                </a:solidFill>
              </a:rPr>
              <a:t>GPA of 3.00 or higher and earn a grade of “C” or better </a:t>
            </a:r>
            <a:r>
              <a:rPr lang="en-US" sz="2800" dirty="0"/>
              <a:t>in your courses, you will be in good standing.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074" name="Picture 2" descr="C:\Users\xw2668.AD\AppData\Local\Microsoft\Windows\Temporary Internet Files\Content.IE5\L3MB7LQ6\grad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4977"/>
            <a:ext cx="1843707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1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l"/>
            <a:r>
              <a:rPr lang="en-US" sz="3200" dirty="0"/>
              <a:t>University Writing Skills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sz="2400" dirty="0"/>
              <a:t>Students must meet the </a:t>
            </a:r>
            <a:r>
              <a:rPr lang="en-US" sz="2400" dirty="0">
                <a:solidFill>
                  <a:srgbClr val="0033CC"/>
                </a:solidFill>
              </a:rPr>
              <a:t>University Writing Skills Requirement (UWSR)</a:t>
            </a:r>
            <a:r>
              <a:rPr lang="en-US" sz="2400" dirty="0"/>
              <a:t> in order to graduate.</a:t>
            </a:r>
          </a:p>
          <a:p>
            <a:r>
              <a:rPr lang="en-US" sz="2400" dirty="0"/>
              <a:t>You will </a:t>
            </a:r>
            <a:r>
              <a:rPr lang="en-US" sz="2400" dirty="0">
                <a:solidFill>
                  <a:srgbClr val="FF0000"/>
                </a:solidFill>
              </a:rPr>
              <a:t>not be allowed to </a:t>
            </a:r>
            <a:r>
              <a:rPr lang="en-US" sz="2400" dirty="0" smtClean="0">
                <a:solidFill>
                  <a:srgbClr val="FF0000"/>
                </a:solidFill>
              </a:rPr>
              <a:t>file </a:t>
            </a:r>
            <a:r>
              <a:rPr lang="en-US" sz="2400" dirty="0">
                <a:solidFill>
                  <a:srgbClr val="FF0000"/>
                </a:solidFill>
              </a:rPr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Fall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20 graduation </a:t>
            </a:r>
            <a:r>
              <a:rPr lang="en-US" sz="2400" dirty="0"/>
              <a:t>if you do not meet the UWSR before </a:t>
            </a:r>
            <a:r>
              <a:rPr lang="en-US" sz="2400" dirty="0" smtClean="0">
                <a:solidFill>
                  <a:srgbClr val="FF0000"/>
                </a:solidFill>
              </a:rPr>
              <a:t>March 1.</a:t>
            </a:r>
            <a:endParaRPr lang="en-US" sz="2400" dirty="0"/>
          </a:p>
          <a:p>
            <a:r>
              <a:rPr lang="en-US" sz="2400" dirty="0"/>
              <a:t>Information regarding the UWSR can be found at:</a:t>
            </a:r>
          </a:p>
          <a:p>
            <a:pPr marL="400050" lvl="1" indent="0">
              <a:buNone/>
            </a:pPr>
            <a:r>
              <a:rPr lang="en-US" sz="2400" dirty="0">
                <a:hlinkClick r:id="rId2"/>
              </a:rPr>
              <a:t>http://www20.csueastbay.edu/academic/colleges-and-departments/apgs/testing/uwsr/index.html</a:t>
            </a:r>
            <a:endParaRPr lang="en-US" sz="2400" dirty="0"/>
          </a:p>
          <a:p>
            <a:r>
              <a:rPr lang="en-US" sz="2400" dirty="0"/>
              <a:t>Administered by the CSUEB Testing Office</a:t>
            </a:r>
          </a:p>
          <a:p>
            <a:pPr lvl="1"/>
            <a:r>
              <a:rPr lang="en-US" sz="2400" dirty="0"/>
              <a:t>Contact information:  </a:t>
            </a:r>
            <a:r>
              <a:rPr lang="en-US" sz="2400" dirty="0">
                <a:hlinkClick r:id="rId3"/>
              </a:rPr>
              <a:t>https://adhayweb13.csueastbay.edu/academic/colleges-and-departments/apgs/testing/contact/index.php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122" name="Picture 2" descr="C:\Users\xw2668.AD\AppData\Local\Microsoft\Windows\Temporary Internet Files\Content.IE5\F584SPQX\MP90044248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22" y="381000"/>
            <a:ext cx="119477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5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199" cy="914400"/>
          </a:xfrm>
        </p:spPr>
        <p:txBody>
          <a:bodyPr/>
          <a:lstStyle/>
          <a:p>
            <a:pPr algn="l"/>
            <a:r>
              <a:rPr lang="en-US" sz="3200" dirty="0"/>
              <a:t>When Do I File To Graduate?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z="2600" dirty="0"/>
              <a:t>If you follow the degree completion roadmap for the </a:t>
            </a:r>
            <a:r>
              <a:rPr lang="en-US" sz="2600" dirty="0" smtClean="0"/>
              <a:t>Spring 19</a:t>
            </a:r>
            <a:r>
              <a:rPr lang="en-US" sz="2600" dirty="0" smtClean="0"/>
              <a:t> </a:t>
            </a:r>
            <a:r>
              <a:rPr lang="en-US" sz="2600" dirty="0"/>
              <a:t>admission cohort, </a:t>
            </a:r>
            <a:r>
              <a:rPr lang="en-US" sz="2600" dirty="0" smtClean="0"/>
              <a:t>Fall</a:t>
            </a:r>
            <a:r>
              <a:rPr lang="en-US" sz="2600" dirty="0" smtClean="0"/>
              <a:t> </a:t>
            </a:r>
            <a:r>
              <a:rPr lang="en-US" sz="2600" dirty="0"/>
              <a:t>20 will be your last semester of enrollment.</a:t>
            </a:r>
          </a:p>
          <a:p>
            <a:pPr lvl="1"/>
            <a:r>
              <a:rPr lang="en-US" sz="2400" dirty="0"/>
              <a:t>You will file for </a:t>
            </a:r>
            <a:r>
              <a:rPr lang="en-US" sz="2400" dirty="0" smtClean="0"/>
              <a:t>Fall</a:t>
            </a:r>
            <a:r>
              <a:rPr lang="en-US" sz="2400" dirty="0" smtClean="0"/>
              <a:t> </a:t>
            </a:r>
            <a:r>
              <a:rPr lang="en-US" sz="2400" dirty="0"/>
              <a:t>20 graduation in </a:t>
            </a:r>
            <a:r>
              <a:rPr lang="en-US" sz="2400" dirty="0" smtClean="0"/>
              <a:t>Spring 20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/>
              <a:t>You will receive an email announcement from the University </a:t>
            </a:r>
            <a:r>
              <a:rPr lang="en-US" sz="2400" dirty="0" smtClean="0"/>
              <a:t>and the link to file for graduation will appear in your MyCSUEB when </a:t>
            </a:r>
            <a:r>
              <a:rPr lang="en-US" sz="2400" dirty="0"/>
              <a:t>it is time to file for </a:t>
            </a:r>
            <a:r>
              <a:rPr lang="en-US" sz="2400" dirty="0" smtClean="0"/>
              <a:t>Fall</a:t>
            </a:r>
            <a:r>
              <a:rPr lang="en-US" sz="2400" dirty="0" smtClean="0"/>
              <a:t> </a:t>
            </a:r>
            <a:r>
              <a:rPr lang="en-US" sz="2400" dirty="0"/>
              <a:t>20 graduation.</a:t>
            </a:r>
          </a:p>
          <a:p>
            <a:pPr lvl="1"/>
            <a:r>
              <a:rPr lang="en-US" sz="2400" dirty="0"/>
              <a:t>The deadline to file for </a:t>
            </a:r>
            <a:r>
              <a:rPr lang="en-US" sz="2400" dirty="0" smtClean="0"/>
              <a:t>Fall</a:t>
            </a:r>
            <a:r>
              <a:rPr lang="en-US" sz="2400" dirty="0" smtClean="0"/>
              <a:t> </a:t>
            </a:r>
            <a:r>
              <a:rPr lang="en-US" sz="2400" dirty="0"/>
              <a:t>20 is </a:t>
            </a:r>
            <a:r>
              <a:rPr lang="en-US" sz="2400" dirty="0" smtClean="0">
                <a:solidFill>
                  <a:srgbClr val="FF0000"/>
                </a:solidFill>
              </a:rPr>
              <a:t>March</a:t>
            </a:r>
            <a:r>
              <a:rPr lang="en-US" sz="2400" dirty="0" smtClean="0">
                <a:solidFill>
                  <a:srgbClr val="FF0000"/>
                </a:solidFill>
              </a:rPr>
              <a:t> 1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600" dirty="0"/>
              <a:t>If you do not meet the UWSR </a:t>
            </a:r>
            <a:r>
              <a:rPr lang="en-US" sz="2600" dirty="0">
                <a:solidFill>
                  <a:srgbClr val="FF0000"/>
                </a:solidFill>
              </a:rPr>
              <a:t>before</a:t>
            </a:r>
            <a:r>
              <a:rPr lang="en-US" sz="2600" dirty="0"/>
              <a:t> </a:t>
            </a:r>
            <a:r>
              <a:rPr lang="en-US" sz="2600" dirty="0" smtClean="0"/>
              <a:t>March</a:t>
            </a:r>
            <a:r>
              <a:rPr lang="en-US" sz="2600" dirty="0" smtClean="0"/>
              <a:t> </a:t>
            </a:r>
            <a:r>
              <a:rPr lang="en-US" sz="2600" dirty="0"/>
              <a:t>1, you will </a:t>
            </a:r>
            <a:r>
              <a:rPr lang="en-US" sz="2600" dirty="0">
                <a:solidFill>
                  <a:srgbClr val="FF0000"/>
                </a:solidFill>
              </a:rPr>
              <a:t>not be able to file </a:t>
            </a:r>
            <a:r>
              <a:rPr lang="en-US" sz="2600" dirty="0"/>
              <a:t>for </a:t>
            </a:r>
            <a:r>
              <a:rPr lang="en-US" sz="2600" dirty="0" smtClean="0"/>
              <a:t>Fall</a:t>
            </a:r>
            <a:r>
              <a:rPr lang="en-US" sz="2600" dirty="0" smtClean="0"/>
              <a:t> </a:t>
            </a:r>
            <a:r>
              <a:rPr lang="en-US" sz="2600" dirty="0"/>
              <a:t>20 graduation.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0" name="Picture 2" descr="C:\Users\xw2668.AD\AppData\Local\Microsoft\Windows\Temporary Internet Files\Content.IE5\1A212WN4\graduate-gift-ta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1388533" cy="138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l"/>
            <a:r>
              <a:rPr lang="en-US" sz="3200" dirty="0"/>
              <a:t>Program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z="2400" dirty="0"/>
              <a:t>The program learning outcomes, or PLOs, are the </a:t>
            </a:r>
            <a:r>
              <a:rPr lang="en-US" sz="2400" dirty="0">
                <a:solidFill>
                  <a:srgbClr val="0033CC"/>
                </a:solidFill>
              </a:rPr>
              <a:t>skill sets and knowledge base</a:t>
            </a:r>
            <a:r>
              <a:rPr lang="en-US" sz="2400" dirty="0"/>
              <a:t> that we expect students to acquire by the end of the MS-HCA program.</a:t>
            </a:r>
          </a:p>
          <a:p>
            <a:r>
              <a:rPr lang="en-US" sz="2400" dirty="0"/>
              <a:t>There are six PLOs, based on the competencies the </a:t>
            </a:r>
            <a:r>
              <a:rPr lang="en-US" sz="2400" dirty="0">
                <a:solidFill>
                  <a:srgbClr val="0033CC"/>
                </a:solidFill>
              </a:rPr>
              <a:t>Healthcare Leadership Alliance (HLA) </a:t>
            </a:r>
            <a:r>
              <a:rPr lang="en-US" sz="2400" dirty="0"/>
              <a:t>believes all effective health care administrators and managers should have.</a:t>
            </a:r>
          </a:p>
          <a:p>
            <a:pPr lvl="1"/>
            <a:r>
              <a:rPr lang="en-US" sz="2400" dirty="0"/>
              <a:t>The HLA is a consortium of professional health care administration associations.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074" name="Picture 2" descr="C:\Users\xw2668.AD\AppData\Local\Microsoft\Windows\Temporary Internet Files\Content.IE5\L3MB7LQ6\successgraph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286000" cy="149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7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sz="3200" dirty="0"/>
              <a:t>The Six MS-HCA PLOs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 marL="285750" lvl="0" indent="-285750">
              <a:buFont typeface="+mj-lt"/>
              <a:buAutoNum type="arabicPeriod"/>
            </a:pPr>
            <a:r>
              <a:rPr lang="en-US" sz="2000" dirty="0"/>
              <a:t>Analyze and think critically about current and emerging issues in the health care system and the policy environment in which the system operates. </a:t>
            </a:r>
          </a:p>
          <a:p>
            <a:pPr marL="285750" lvl="0" indent="-285750">
              <a:buFont typeface="+mj-lt"/>
              <a:buAutoNum type="arabicPeriod"/>
            </a:pPr>
            <a:r>
              <a:rPr lang="en-US" sz="2000" dirty="0"/>
              <a:t>Communicate effectively with internal and external organizational stakeholders, both in written and oral form.  </a:t>
            </a:r>
          </a:p>
          <a:p>
            <a:pPr marL="285750" lvl="0" indent="-285750">
              <a:buFont typeface="+mj-lt"/>
              <a:buAutoNum type="arabicPeriod"/>
            </a:pPr>
            <a:r>
              <a:rPr lang="en-US" sz="2000" dirty="0"/>
              <a:t>Create effective and creative approaches for fostering teamwork and encouraging others to align their priorities with organizational excellence. </a:t>
            </a:r>
          </a:p>
          <a:p>
            <a:pPr marL="285750" lvl="0" indent="-285750">
              <a:buFont typeface="+mj-lt"/>
              <a:buAutoNum type="arabicPeriod"/>
            </a:pPr>
            <a:r>
              <a:rPr lang="en-US" sz="2000" dirty="0"/>
              <a:t>Form collaborative relationships and interact appropriately with diverse client groups, workplace supervisors and colleagues, and other organizational stakeholders. </a:t>
            </a:r>
          </a:p>
          <a:p>
            <a:pPr marL="285750" lvl="0" indent="-285750">
              <a:buFont typeface="+mj-lt"/>
              <a:buAutoNum type="arabicPeriod"/>
            </a:pPr>
            <a:r>
              <a:rPr lang="en-US" sz="2000" dirty="0"/>
              <a:t>Align personal and organizational conduct with ethical, legal, and professional standards. </a:t>
            </a:r>
          </a:p>
          <a:p>
            <a:pPr marL="285750" lvl="0" indent="-285750">
              <a:buFont typeface="+mj-lt"/>
              <a:buAutoNum type="arabicPeriod"/>
            </a:pPr>
            <a:r>
              <a:rPr lang="en-US" sz="2000" dirty="0"/>
              <a:t>Apply business principles to the health care environment, including financial management, human resource management, organizational dynamics and governance, strategic planning, information management, risk management, and quality improvement.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8" name="Picture 4" descr="C:\Users\xw2668.AD\AppData\Local\Microsoft\Windows\Temporary Internet Files\Content.IE5\L3MB7LQ6\4786_digitalchalk-develo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"/>
            <a:ext cx="125910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3200" dirty="0"/>
              <a:t>PLO Essays </a:t>
            </a:r>
            <a:br>
              <a:rPr lang="en-US" sz="3200" dirty="0"/>
            </a:br>
            <a:r>
              <a:rPr lang="en-US" sz="3200" dirty="0"/>
              <a:t>and Self-Assessment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/>
              <a:t>As part of HCA 693, you will be required to write</a:t>
            </a:r>
            <a:r>
              <a:rPr lang="en-US" sz="2400" dirty="0">
                <a:solidFill>
                  <a:srgbClr val="0033CC"/>
                </a:solidFill>
              </a:rPr>
              <a:t> six five-page PLO essays </a:t>
            </a:r>
            <a:r>
              <a:rPr lang="en-US" sz="2400" dirty="0"/>
              <a:t>in which you </a:t>
            </a:r>
            <a:r>
              <a:rPr lang="en-US" sz="2400" dirty="0">
                <a:solidFill>
                  <a:srgbClr val="0033CC"/>
                </a:solidFill>
              </a:rPr>
              <a:t>demonstrate your level of achievement</a:t>
            </a:r>
            <a:r>
              <a:rPr lang="en-US" sz="2400" dirty="0"/>
              <a:t> with each of the six PLOs.</a:t>
            </a:r>
          </a:p>
          <a:p>
            <a:r>
              <a:rPr lang="en-US" sz="2400" dirty="0"/>
              <a:t>In addition, you will perform a PLO self-assessment where you </a:t>
            </a:r>
            <a:r>
              <a:rPr lang="en-US" sz="2400" dirty="0">
                <a:solidFill>
                  <a:srgbClr val="0033CC"/>
                </a:solidFill>
              </a:rPr>
              <a:t>rate your level of success </a:t>
            </a:r>
            <a:r>
              <a:rPr lang="en-US" sz="2400" dirty="0"/>
              <a:t>with each PLO.</a:t>
            </a:r>
          </a:p>
          <a:p>
            <a:r>
              <a:rPr lang="en-US" sz="2400" dirty="0"/>
              <a:t>As you complete each course, you should think about how the course related to the PLOs and what </a:t>
            </a:r>
            <a:r>
              <a:rPr lang="en-US" sz="2400" dirty="0" smtClean="0"/>
              <a:t>skills and knowledge you acquired in the </a:t>
            </a:r>
            <a:r>
              <a:rPr lang="en-US" sz="2400" dirty="0"/>
              <a:t>course that helped you achieve each PLO.</a:t>
            </a:r>
          </a:p>
          <a:p>
            <a:pPr lvl="1"/>
            <a:r>
              <a:rPr lang="en-US" sz="2000" dirty="0"/>
              <a:t>If you reflect on and write about what you learn as you move through the program, by the time you enroll in HCA 693 </a:t>
            </a:r>
            <a:r>
              <a:rPr lang="en-US" sz="2000" dirty="0" smtClean="0"/>
              <a:t>many of your </a:t>
            </a:r>
            <a:r>
              <a:rPr lang="en-US" sz="2000" dirty="0"/>
              <a:t>PLO essays will practically be written.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E78-C816-4B88-A855-F3810EC65C4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1" name="Picture 3" descr="C:\Users\xw2668.AD\AppData\Local\Microsoft\Windows\Temporary Internet Files\Content.IE5\K0HL4DLM\checklist-blu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6200"/>
            <a:ext cx="13716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1018</Words>
  <Application>Microsoft Office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MS-HCA Program Overview    8 Semester-Based Courses</vt:lpstr>
      <vt:lpstr> Schedule of Courses Spring 19 – Fall 20 </vt:lpstr>
      <vt:lpstr>What Grades Must I Earn?</vt:lpstr>
      <vt:lpstr>University Writing Skills Requirement</vt:lpstr>
      <vt:lpstr>When Do I File To Graduate? </vt:lpstr>
      <vt:lpstr>Program Learning Outcomes</vt:lpstr>
      <vt:lpstr>The Six MS-HCA PLOs</vt:lpstr>
      <vt:lpstr>PLO Essays  and Self-Assessment</vt:lpstr>
      <vt:lpstr>Is There A Thesis?  </vt:lpstr>
      <vt:lpstr>When Do I Register for  Courses in Future Semesters?</vt:lpstr>
      <vt:lpstr>A Strong Professional Network  is Critical for Success</vt:lpstr>
      <vt:lpstr>Need Assistance?</vt:lpstr>
      <vt:lpstr>Need Academic Advising?  </vt:lpstr>
      <vt:lpstr>Blackboard Assistance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xw2668</dc:creator>
  <cp:lastModifiedBy>Toni Fogarty</cp:lastModifiedBy>
  <cp:revision>255</cp:revision>
  <dcterms:created xsi:type="dcterms:W3CDTF">2010-09-01T00:06:50Z</dcterms:created>
  <dcterms:modified xsi:type="dcterms:W3CDTF">2019-02-06T22:52:03Z</dcterms:modified>
</cp:coreProperties>
</file>