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0"/>
  </p:notesMasterIdLst>
  <p:handoutMasterIdLst>
    <p:handoutMasterId r:id="rId31"/>
  </p:handoutMasterIdLst>
  <p:sldIdLst>
    <p:sldId id="256" r:id="rId2"/>
    <p:sldId id="257" r:id="rId3"/>
    <p:sldId id="259" r:id="rId4"/>
    <p:sldId id="262" r:id="rId5"/>
    <p:sldId id="263" r:id="rId6"/>
    <p:sldId id="276" r:id="rId7"/>
    <p:sldId id="279" r:id="rId8"/>
    <p:sldId id="285" r:id="rId9"/>
    <p:sldId id="280" r:id="rId10"/>
    <p:sldId id="264" r:id="rId11"/>
    <p:sldId id="277" r:id="rId12"/>
    <p:sldId id="278" r:id="rId13"/>
    <p:sldId id="281" r:id="rId14"/>
    <p:sldId id="282" r:id="rId15"/>
    <p:sldId id="265" r:id="rId16"/>
    <p:sldId id="286" r:id="rId17"/>
    <p:sldId id="266" r:id="rId18"/>
    <p:sldId id="267" r:id="rId19"/>
    <p:sldId id="275" r:id="rId20"/>
    <p:sldId id="268" r:id="rId21"/>
    <p:sldId id="269" r:id="rId22"/>
    <p:sldId id="270" r:id="rId23"/>
    <p:sldId id="271" r:id="rId24"/>
    <p:sldId id="260" r:id="rId25"/>
    <p:sldId id="272" r:id="rId26"/>
    <p:sldId id="283" r:id="rId27"/>
    <p:sldId id="284" r:id="rId28"/>
    <p:sldId id="274" r:id="rId2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1" autoAdjust="0"/>
    <p:restoredTop sz="84734" autoAdjust="0"/>
  </p:normalViewPr>
  <p:slideViewPr>
    <p:cSldViewPr>
      <p:cViewPr>
        <p:scale>
          <a:sx n="55" d="100"/>
          <a:sy n="55" d="100"/>
        </p:scale>
        <p:origin x="-102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10" d="100"/>
          <a:sy n="110" d="100"/>
        </p:scale>
        <p:origin x="-2310" y="-7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39466" y="1"/>
            <a:ext cx="3013763" cy="465455"/>
          </a:xfrm>
          <a:prstGeom prst="rect">
            <a:avLst/>
          </a:prstGeom>
        </p:spPr>
        <p:txBody>
          <a:bodyPr vert="horz" lIns="93324" tIns="46662" rIns="93324" bIns="46662" rtlCol="0"/>
          <a:lstStyle>
            <a:lvl1pPr algn="r">
              <a:defRPr sz="1200"/>
            </a:lvl1pPr>
          </a:lstStyle>
          <a:p>
            <a:r>
              <a:rPr lang="en-US" smtClean="0"/>
              <a:t>7/17/2012</a:t>
            </a:r>
            <a:endParaRPr lang="en-US"/>
          </a:p>
        </p:txBody>
      </p:sp>
      <p:sp>
        <p:nvSpPr>
          <p:cNvPr id="4" name="Footer Placeholder 3"/>
          <p:cNvSpPr>
            <a:spLocks noGrp="1"/>
          </p:cNvSpPr>
          <p:nvPr>
            <p:ph type="ftr" sz="quarter" idx="2"/>
          </p:nvPr>
        </p:nvSpPr>
        <p:spPr>
          <a:xfrm>
            <a:off x="0" y="8842030"/>
            <a:ext cx="301376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324" tIns="46662" rIns="93324" bIns="46662" rtlCol="0" anchor="b"/>
          <a:lstStyle>
            <a:lvl1pPr algn="r">
              <a:defRPr sz="1200"/>
            </a:lvl1pPr>
          </a:lstStyle>
          <a:p>
            <a:fld id="{21319BF5-5021-4C03-8036-CACC07D4DEAD}" type="slidenum">
              <a:rPr lang="en-US" smtClean="0"/>
              <a:pPr/>
              <a:t>‹#›</a:t>
            </a:fld>
            <a:endParaRPr lang="en-US"/>
          </a:p>
        </p:txBody>
      </p:sp>
    </p:spTree>
    <p:extLst>
      <p:ext uri="{BB962C8B-B14F-4D97-AF65-F5344CB8AC3E}">
        <p14:creationId xmlns:p14="http://schemas.microsoft.com/office/powerpoint/2010/main" val="19949262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39466" y="1"/>
            <a:ext cx="3013763" cy="465455"/>
          </a:xfrm>
          <a:prstGeom prst="rect">
            <a:avLst/>
          </a:prstGeom>
        </p:spPr>
        <p:txBody>
          <a:bodyPr vert="horz" lIns="93324" tIns="46662" rIns="93324" bIns="46662" rtlCol="0"/>
          <a:lstStyle>
            <a:lvl1pPr algn="r">
              <a:defRPr sz="1200"/>
            </a:lvl1pPr>
          </a:lstStyle>
          <a:p>
            <a:r>
              <a:rPr lang="en-US" smtClean="0"/>
              <a:t>7/17/2012</a:t>
            </a:r>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324" tIns="46662" rIns="93324" bIns="46662" rtlCol="0" anchor="b"/>
          <a:lstStyle>
            <a:lvl1pPr algn="r">
              <a:defRPr sz="1200"/>
            </a:lvl1pPr>
          </a:lstStyle>
          <a:p>
            <a:fld id="{2C569F13-412E-4671-AF7D-758325993A15}" type="slidenum">
              <a:rPr lang="en-US" smtClean="0"/>
              <a:pPr/>
              <a:t>‹#›</a:t>
            </a:fld>
            <a:endParaRPr lang="en-US"/>
          </a:p>
        </p:txBody>
      </p:sp>
    </p:spTree>
    <p:extLst>
      <p:ext uri="{BB962C8B-B14F-4D97-AF65-F5344CB8AC3E}">
        <p14:creationId xmlns:p14="http://schemas.microsoft.com/office/powerpoint/2010/main" val="6465032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noFill/>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69F13-412E-4671-AF7D-758325993A15}" type="slidenum">
              <a:rPr lang="en-US" smtClean="0"/>
              <a:pPr/>
              <a:t>1</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69F13-412E-4671-AF7D-758325993A15}" type="slidenum">
              <a:rPr lang="en-US" smtClean="0"/>
              <a:pPr/>
              <a:t>13</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69F13-412E-4671-AF7D-758325993A15}" type="slidenum">
              <a:rPr lang="en-US" smtClean="0"/>
              <a:pPr/>
              <a:t>14</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this is challenging</a:t>
            </a:r>
          </a:p>
          <a:p>
            <a:r>
              <a:rPr lang="en-US" dirty="0" smtClean="0"/>
              <a:t>	- lectures are often centered on one or two coherent concepts. </a:t>
            </a:r>
          </a:p>
          <a:p>
            <a:r>
              <a:rPr lang="en-US" dirty="0" smtClean="0"/>
              <a:t>	- everything in the lecture is interrelated but it can be</a:t>
            </a:r>
            <a:r>
              <a:rPr lang="en-US" baseline="0" dirty="0" smtClean="0"/>
              <a:t> divided into main ideas</a:t>
            </a:r>
          </a:p>
          <a:p>
            <a:r>
              <a:rPr lang="en-US" baseline="0" dirty="0" smtClean="0"/>
              <a:t>Why should I care about this</a:t>
            </a:r>
          </a:p>
          <a:p>
            <a:r>
              <a:rPr lang="en-US" baseline="0" dirty="0" smtClean="0"/>
              <a:t>	- Not only will it lead to more organized notes for you to study from, but it’s a mental exercise in compartmentalizing information</a:t>
            </a:r>
          </a:p>
          <a:p>
            <a:r>
              <a:rPr lang="en-US" baseline="0" dirty="0" smtClean="0"/>
              <a:t>How you do this</a:t>
            </a:r>
          </a:p>
          <a:p>
            <a:r>
              <a:rPr lang="en-US" baseline="0" dirty="0" smtClean="0"/>
              <a:t>	- it takes practice, and it involves getting used to the professor’s lecturing style</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15</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381209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students struggle keeping up with a professor</a:t>
            </a:r>
          </a:p>
          <a:p>
            <a:r>
              <a:rPr lang="en-US" baseline="0" dirty="0" smtClean="0"/>
              <a:t>Abbreviations</a:t>
            </a:r>
          </a:p>
          <a:p>
            <a:r>
              <a:rPr lang="en-US" baseline="0" dirty="0" smtClean="0"/>
              <a:t>	- it’s ok to make up your own, as long as you know what they stand for</a:t>
            </a:r>
          </a:p>
          <a:p>
            <a:r>
              <a:rPr lang="en-US" baseline="0" dirty="0" smtClean="0"/>
              <a:t>	- using consistent ones can help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17</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360836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a:t>
            </a:r>
            <a:r>
              <a:rPr lang="en-US" baseline="0" dirty="0" smtClean="0"/>
              <a:t> of doing two things at once</a:t>
            </a:r>
          </a:p>
          <a:p>
            <a:r>
              <a:rPr lang="en-US" baseline="0" dirty="0" smtClean="0"/>
              <a:t>	- listening and thinking while taking notes can be difficult</a:t>
            </a:r>
          </a:p>
          <a:p>
            <a:r>
              <a:rPr lang="en-US" baseline="0" dirty="0" smtClean="0"/>
              <a:t>	- it takes practice</a:t>
            </a:r>
          </a:p>
          <a:p>
            <a:r>
              <a:rPr lang="en-US" baseline="0" dirty="0" smtClean="0"/>
              <a:t>	- doing reading beforehand is essential because then you know the areas you are confused on. You can focus your attention on these areas and ask questions</a:t>
            </a:r>
          </a:p>
          <a:p>
            <a:r>
              <a:rPr lang="en-US" baseline="0" dirty="0" smtClean="0"/>
              <a:t>Talk to your professor</a:t>
            </a:r>
          </a:p>
          <a:p>
            <a:r>
              <a:rPr lang="en-US" baseline="0" dirty="0" smtClean="0"/>
              <a:t>	- Ask him/her to provide you with an outline ahead of time, set up your notes ahead of time</a:t>
            </a:r>
          </a:p>
          <a:p>
            <a:r>
              <a:rPr lang="en-US" baseline="0" dirty="0" smtClean="0"/>
              <a:t>	- Ask for copies of PowerPoint slides</a:t>
            </a:r>
          </a:p>
          <a:p>
            <a:r>
              <a:rPr lang="en-US" baseline="0" dirty="0" smtClean="0"/>
              <a:t>	- Ask for tips and advice!</a:t>
            </a:r>
          </a:p>
          <a:p>
            <a:r>
              <a:rPr lang="en-US" baseline="0" dirty="0" smtClean="0"/>
              <a:t>This can be especially challenging for students with disabilities, but there are accommodations that can help you with this if you feel your disability is presenting challenges with note taking</a:t>
            </a:r>
          </a:p>
        </p:txBody>
      </p:sp>
      <p:sp>
        <p:nvSpPr>
          <p:cNvPr id="4" name="Slide Number Placeholder 3"/>
          <p:cNvSpPr>
            <a:spLocks noGrp="1"/>
          </p:cNvSpPr>
          <p:nvPr>
            <p:ph type="sldNum" sz="quarter" idx="10"/>
          </p:nvPr>
        </p:nvSpPr>
        <p:spPr/>
        <p:txBody>
          <a:bodyPr/>
          <a:lstStyle/>
          <a:p>
            <a:fld id="{2C569F13-412E-4671-AF7D-758325993A15}" type="slidenum">
              <a:rPr lang="en-US" smtClean="0"/>
              <a:pPr/>
              <a:t>18</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185427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website and show video</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19</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own ability</a:t>
            </a:r>
          </a:p>
          <a:p>
            <a:r>
              <a:rPr lang="en-US" dirty="0" smtClean="0"/>
              <a:t>	- if you have no</a:t>
            </a:r>
            <a:r>
              <a:rPr lang="en-US" baseline="0" dirty="0" smtClean="0"/>
              <a:t> problems with this, write down as much as you can</a:t>
            </a:r>
          </a:p>
          <a:p>
            <a:pPr marL="0" lvl="3" defTabSz="933237">
              <a:defRPr/>
            </a:pPr>
            <a:r>
              <a:rPr lang="en-US" baseline="0" dirty="0" smtClean="0"/>
              <a:t>	- Generally, the more information you </a:t>
            </a:r>
            <a:r>
              <a:rPr lang="en-US" dirty="0" smtClean="0"/>
              <a:t>can get the better because you can use this for essays and other assignments. When studying, it is easier to choose not to study every detail in your notes than it is to go look up more information.  However, you want to still be able to process the information you are writing. </a:t>
            </a:r>
            <a:endParaRPr lang="en-US" sz="1100" dirty="0" smtClean="0"/>
          </a:p>
          <a:p>
            <a:r>
              <a:rPr lang="en-US" dirty="0" smtClean="0"/>
              <a:t>	- If this is something you have trouble with, focus on main ideas</a:t>
            </a:r>
          </a:p>
          <a:p>
            <a:r>
              <a:rPr lang="en-US" dirty="0" smtClean="0"/>
              <a:t>pulse pen or voice recorder? </a:t>
            </a:r>
          </a:p>
          <a:p>
            <a:r>
              <a:rPr lang="en-US" dirty="0" smtClean="0"/>
              <a:t>	- Focus</a:t>
            </a:r>
            <a:r>
              <a:rPr lang="en-US" baseline="0" dirty="0" smtClean="0"/>
              <a:t> on main ideas as well</a:t>
            </a:r>
          </a:p>
          <a:p>
            <a:r>
              <a:rPr lang="en-US" baseline="0" dirty="0" err="1" smtClean="0"/>
              <a:t>ppt</a:t>
            </a:r>
            <a:r>
              <a:rPr lang="en-US" baseline="0" dirty="0" smtClean="0"/>
              <a:t> slides</a:t>
            </a:r>
          </a:p>
          <a:p>
            <a:r>
              <a:rPr lang="en-US" baseline="0" dirty="0" smtClean="0"/>
              <a:t>	- do not rewrite down what they already gave you</a:t>
            </a:r>
          </a:p>
          <a:p>
            <a:r>
              <a:rPr lang="en-US" dirty="0" smtClean="0"/>
              <a:t>Is this something</a:t>
            </a:r>
            <a:r>
              <a:rPr lang="en-US" baseline="0" dirty="0" smtClean="0"/>
              <a:t> you’ve studied before?</a:t>
            </a:r>
          </a:p>
          <a:p>
            <a:r>
              <a:rPr lang="en-US" baseline="0" dirty="0" smtClean="0"/>
              <a:t>	- write down new information</a:t>
            </a:r>
          </a:p>
          <a:p>
            <a:r>
              <a:rPr lang="en-US" baseline="0" dirty="0" smtClean="0"/>
              <a:t>Confused?</a:t>
            </a:r>
          </a:p>
          <a:p>
            <a:r>
              <a:rPr lang="en-US" baseline="0" dirty="0" smtClean="0"/>
              <a:t>	- may want to write down everything your professor says, go back and read it later to see if it clears everything up</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20</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412816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question marks next to areas you are confused on</a:t>
            </a:r>
          </a:p>
          <a:p>
            <a:r>
              <a:rPr lang="en-US" dirty="0" smtClean="0"/>
              <a:t>	- then look it up in your book, ask your tutor, or talk to your professor</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21</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326751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lvl="1" defTabSz="933237">
              <a:defRPr/>
            </a:pPr>
            <a:r>
              <a:rPr lang="en-US" dirty="0" smtClean="0"/>
              <a:t>For the Over-zealous note taker</a:t>
            </a:r>
          </a:p>
          <a:p>
            <a:pPr marL="466618" lvl="1" defTabSz="933237">
              <a:defRPr/>
            </a:pPr>
            <a:r>
              <a:rPr lang="en-US" dirty="0" smtClean="0"/>
              <a:t>	- underline the most important parts of each section.</a:t>
            </a:r>
          </a:p>
          <a:p>
            <a:pPr marL="466618" lvl="1" defTabSz="933237">
              <a:defRPr/>
            </a:pPr>
            <a:r>
              <a:rPr lang="en-US" dirty="0" smtClean="0"/>
              <a:t>For the Over-burdened note taker</a:t>
            </a:r>
          </a:p>
          <a:p>
            <a:pPr marL="466618" lvl="1" defTabSz="933237">
              <a:defRPr/>
            </a:pPr>
            <a:r>
              <a:rPr lang="en-US" dirty="0" smtClean="0"/>
              <a:t>	- compare notes with a classmate. </a:t>
            </a:r>
          </a:p>
          <a:p>
            <a:pPr lvl="1"/>
            <a:r>
              <a:rPr lang="en-US" sz="1100" dirty="0" smtClean="0"/>
              <a:t>Accommodations</a:t>
            </a:r>
          </a:p>
          <a:p>
            <a:pPr lvl="1"/>
            <a:r>
              <a:rPr lang="en-US" sz="1100" dirty="0" smtClean="0"/>
              <a:t>	- </a:t>
            </a:r>
            <a:r>
              <a:rPr lang="en-US" dirty="0" smtClean="0"/>
              <a:t>listen to your recordings, look at your note takers’ information and compare to your notes. Fill in other things you remember that they missed.</a:t>
            </a:r>
            <a:endParaRPr lang="en-US" sz="1100" dirty="0" smtClean="0"/>
          </a:p>
        </p:txBody>
      </p:sp>
      <p:sp>
        <p:nvSpPr>
          <p:cNvPr id="4" name="Slide Number Placeholder 3"/>
          <p:cNvSpPr>
            <a:spLocks noGrp="1"/>
          </p:cNvSpPr>
          <p:nvPr>
            <p:ph type="sldNum" sz="quarter" idx="10"/>
          </p:nvPr>
        </p:nvSpPr>
        <p:spPr/>
        <p:txBody>
          <a:bodyPr/>
          <a:lstStyle/>
          <a:p>
            <a:fld id="{2C569F13-412E-4671-AF7D-758325993A15}" type="slidenum">
              <a:rPr lang="en-US" smtClean="0"/>
              <a:pPr/>
              <a:t>22</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81571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69F13-412E-4671-AF7D-758325993A15}" type="slidenum">
              <a:rPr lang="en-US" smtClean="0"/>
              <a:pPr/>
              <a:t>23</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areas we will cover</a:t>
            </a:r>
          </a:p>
          <a:p>
            <a:r>
              <a:rPr lang="en-US" dirty="0" smtClean="0"/>
              <a:t>Format of Workshop</a:t>
            </a:r>
          </a:p>
          <a:p>
            <a:r>
              <a:rPr lang="en-US" dirty="0" smtClean="0"/>
              <a:t>	- I</a:t>
            </a:r>
            <a:r>
              <a:rPr lang="en-US" baseline="0" dirty="0" smtClean="0"/>
              <a:t> want it to be interactive, and I would encourage discussions about topics in the slides. Feel free to give comments and opinions.</a:t>
            </a:r>
          </a:p>
          <a:p>
            <a:r>
              <a:rPr lang="en-US" baseline="0" dirty="0" smtClean="0"/>
              <a:t>	- Shout out questions, or if you feel uncomfortable raise hand at any time</a:t>
            </a:r>
          </a:p>
          <a:p>
            <a:r>
              <a:rPr lang="en-US" baseline="0" dirty="0" smtClean="0"/>
              <a:t>	- I want this to be beneficial to you- if there are questions you have about note taking that I do not cover please feel free to ask</a:t>
            </a:r>
          </a:p>
          <a:p>
            <a:r>
              <a:rPr lang="en-US" baseline="0" dirty="0" smtClean="0"/>
              <a:t>	- Encourage you to take notes on this workshop on </a:t>
            </a:r>
            <a:r>
              <a:rPr lang="en-US" baseline="0" dirty="0" err="1" smtClean="0"/>
              <a:t>ppt</a:t>
            </a:r>
            <a:r>
              <a:rPr lang="en-US" baseline="0" dirty="0" smtClean="0"/>
              <a:t> print out I provided you- an exercise in note taking, at the end I can look them over and give you feedback</a:t>
            </a:r>
          </a:p>
          <a:p>
            <a:r>
              <a:rPr lang="en-US" baseline="0" dirty="0" smtClean="0"/>
              <a:t>Information in this workshop is drawn from questions that my students have asked me about note taking over the years, my own experience as a student and tutor, information from other PI staff members.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71995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students often have about taking notes</a:t>
            </a:r>
            <a:r>
              <a:rPr lang="en-US" baseline="0" dirty="0" smtClean="0"/>
              <a:t> from text</a:t>
            </a:r>
          </a:p>
          <a:p>
            <a:r>
              <a:rPr lang="en-US" baseline="0" dirty="0" smtClean="0"/>
              <a:t>What do you fins most challenging about taking notes from text?</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24</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173730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25</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2534656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26</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253465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27</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253465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Summarizing advice</a:t>
            </a:r>
          </a:p>
          <a:p>
            <a:r>
              <a:rPr lang="en-US" baseline="0" dirty="0" smtClean="0"/>
              <a:t>	- Decide whether you want to type or write</a:t>
            </a:r>
          </a:p>
          <a:p>
            <a:r>
              <a:rPr lang="en-US" baseline="0" dirty="0" smtClean="0"/>
              <a:t>	- Choose a way to format your notes</a:t>
            </a:r>
          </a:p>
          <a:p>
            <a:r>
              <a:rPr lang="en-US" baseline="0" dirty="0" smtClean="0"/>
              <a:t>	- Identify main points during lecture</a:t>
            </a:r>
          </a:p>
          <a:p>
            <a:r>
              <a:rPr lang="en-US" baseline="0" dirty="0" smtClean="0"/>
              <a:t>	- Use abbreviations</a:t>
            </a:r>
          </a:p>
          <a:p>
            <a:r>
              <a:rPr lang="en-US" baseline="0" dirty="0" smtClean="0"/>
              <a:t>	- Do reading beforehand</a:t>
            </a:r>
          </a:p>
          <a:p>
            <a:r>
              <a:rPr lang="en-US" baseline="0" dirty="0" smtClean="0"/>
              <a:t>	- Make use of assistive technology</a:t>
            </a:r>
          </a:p>
          <a:p>
            <a:r>
              <a:rPr lang="en-US" baseline="0" dirty="0" smtClean="0"/>
              <a:t>	- Review your notes after class</a:t>
            </a:r>
          </a:p>
          <a:p>
            <a:r>
              <a:rPr lang="en-US" baseline="0" dirty="0" smtClean="0"/>
              <a:t>	- For notes from text</a:t>
            </a:r>
          </a:p>
          <a:p>
            <a:r>
              <a:rPr lang="en-US" baseline="0" dirty="0" smtClean="0"/>
              <a:t>		- make use of book’s structure</a:t>
            </a:r>
          </a:p>
          <a:p>
            <a:r>
              <a:rPr lang="en-US" baseline="0" dirty="0" smtClean="0"/>
              <a:t>		- prioritize your tasks</a:t>
            </a:r>
          </a:p>
          <a:p>
            <a:r>
              <a:rPr lang="en-US" baseline="0" dirty="0" smtClean="0"/>
              <a:t>		- flag pages and underline, then go back </a:t>
            </a:r>
          </a:p>
          <a:p>
            <a:r>
              <a:rPr lang="en-US" baseline="0" dirty="0" smtClean="0"/>
              <a:t>Questions?</a:t>
            </a:r>
          </a:p>
          <a:p>
            <a:r>
              <a:rPr lang="en-US" baseline="0" dirty="0" smtClean="0"/>
              <a:t>Review students’ notes</a:t>
            </a:r>
          </a:p>
        </p:txBody>
      </p:sp>
      <p:sp>
        <p:nvSpPr>
          <p:cNvPr id="4" name="Slide Number Placeholder 3"/>
          <p:cNvSpPr>
            <a:spLocks noGrp="1"/>
          </p:cNvSpPr>
          <p:nvPr>
            <p:ph type="sldNum" sz="quarter" idx="10"/>
          </p:nvPr>
        </p:nvSpPr>
        <p:spPr/>
        <p:txBody>
          <a:bodyPr/>
          <a:lstStyle/>
          <a:p>
            <a:fld id="{2C569F13-412E-4671-AF7D-758325993A15}" type="slidenum">
              <a:rPr lang="en-US" smtClean="0"/>
              <a:pPr/>
              <a:t>28</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144597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questions students have about note taking from a lecture</a:t>
            </a:r>
          </a:p>
          <a:p>
            <a:r>
              <a:rPr lang="en-US" dirty="0" smtClean="0"/>
              <a:t>Are</a:t>
            </a:r>
            <a:r>
              <a:rPr lang="en-US" baseline="0" dirty="0" smtClean="0"/>
              <a:t> there any questions you have about note taking that aren’t up there?</a:t>
            </a:r>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3</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31420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69F13-412E-4671-AF7D-758325993A15}" type="slidenum">
              <a:rPr lang="en-US" smtClean="0"/>
              <a:pPr/>
              <a:t>4</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 of Typing</a:t>
            </a:r>
          </a:p>
          <a:p>
            <a:r>
              <a:rPr lang="en-US" dirty="0" smtClean="0"/>
              <a:t>	- Many of</a:t>
            </a:r>
            <a:r>
              <a:rPr lang="en-US" baseline="0" dirty="0" smtClean="0"/>
              <a:t> us can type faster than we can write- this allows us to copy down more of what the professor says</a:t>
            </a:r>
          </a:p>
          <a:p>
            <a:r>
              <a:rPr lang="en-US" baseline="0" dirty="0" smtClean="0"/>
              <a:t>	- Typed notes are great because they are easy to re-format. For ex: You can easily insert Roman numerals to make it into an outline.</a:t>
            </a:r>
          </a:p>
          <a:p>
            <a:r>
              <a:rPr lang="en-US" baseline="0" dirty="0" smtClean="0"/>
              <a:t>	- You can copy key terms into their own document and print them out as flashcards.</a:t>
            </a:r>
          </a:p>
          <a:p>
            <a:r>
              <a:rPr lang="en-US" baseline="0" dirty="0" smtClean="0"/>
              <a:t>	- You can copy and paste certain information into a “study guide” from many different lectures</a:t>
            </a:r>
          </a:p>
          <a:p>
            <a:r>
              <a:rPr lang="en-US" baseline="0" dirty="0" smtClean="0"/>
              <a:t>	- You can easily save multiple copies, so you won’t lose them.</a:t>
            </a:r>
          </a:p>
          <a:p>
            <a:pPr algn="l"/>
            <a:r>
              <a:rPr lang="en-US" baseline="0" dirty="0" smtClean="0"/>
              <a:t>	- Easy to email to friends who have missed a class</a:t>
            </a:r>
          </a:p>
          <a:p>
            <a:pPr algn="l"/>
            <a:endParaRPr lang="en-US" baseline="0" dirty="0" smtClean="0"/>
          </a:p>
          <a:p>
            <a:pPr algn="l"/>
            <a:r>
              <a:rPr lang="en-US" baseline="0" dirty="0" smtClean="0"/>
              <a:t>Benefits of Writing</a:t>
            </a:r>
          </a:p>
          <a:p>
            <a:pPr algn="l"/>
            <a:r>
              <a:rPr lang="en-US" baseline="0" dirty="0" smtClean="0"/>
              <a:t>	- More likely to commit things to long term memory</a:t>
            </a:r>
          </a:p>
          <a:p>
            <a:pPr algn="l"/>
            <a:r>
              <a:rPr lang="en-US" baseline="0" dirty="0" smtClean="0"/>
              <a:t>	- Don’t have to carry a laptop</a:t>
            </a:r>
          </a:p>
        </p:txBody>
      </p:sp>
      <p:sp>
        <p:nvSpPr>
          <p:cNvPr id="4" name="Slide Number Placeholder 3"/>
          <p:cNvSpPr>
            <a:spLocks noGrp="1"/>
          </p:cNvSpPr>
          <p:nvPr>
            <p:ph type="sldNum" sz="quarter" idx="10"/>
          </p:nvPr>
        </p:nvSpPr>
        <p:spPr/>
        <p:txBody>
          <a:bodyPr/>
          <a:lstStyle/>
          <a:p>
            <a:fld id="{2C569F13-412E-4671-AF7D-758325993A15}" type="slidenum">
              <a:rPr lang="en-US" smtClean="0"/>
              <a:pPr/>
              <a:t>5</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extLst>
      <p:ext uri="{BB962C8B-B14F-4D97-AF65-F5344CB8AC3E}">
        <p14:creationId xmlns:p14="http://schemas.microsoft.com/office/powerpoint/2010/main" val="4116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6</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rtl="0"/>
            <a:r>
              <a:rPr lang="en-US" dirty="0" smtClean="0"/>
              <a:t>Every class is different, many times the formatting of your notes will change as you get used to the professor’s lecturing style. \</a:t>
            </a:r>
          </a:p>
          <a:p>
            <a:pPr lvl="0" rtl="0"/>
            <a:r>
              <a:rPr lang="en-US" dirty="0" smtClean="0"/>
              <a:t>However, some note taking styles better suit different courses. </a:t>
            </a:r>
          </a:p>
          <a:p>
            <a:pPr lvl="0" rtl="0"/>
            <a:r>
              <a:rPr lang="en-US" dirty="0" smtClean="0"/>
              <a:t>First, you always want to look at materials the professor gives you.</a:t>
            </a:r>
          </a:p>
          <a:p>
            <a:pPr lvl="0" rtl="0"/>
            <a:r>
              <a:rPr lang="en-US" dirty="0" smtClean="0"/>
              <a:t>	- If he or she posts </a:t>
            </a:r>
            <a:r>
              <a:rPr lang="en-US" dirty="0" err="1" smtClean="0"/>
              <a:t>powerpoint</a:t>
            </a:r>
            <a:r>
              <a:rPr lang="en-US" dirty="0" smtClean="0"/>
              <a:t> slides on BB that go with lectures, print these out in this format. You can take notes over here…</a:t>
            </a:r>
          </a:p>
          <a:p>
            <a:pPr lvl="0" rtl="0"/>
            <a:r>
              <a:rPr lang="en-US" dirty="0" smtClean="0"/>
              <a:t>	- Sometimes professors may send out or post a list of key terms. This will help you know what to pay close attention to in lecture.</a:t>
            </a:r>
          </a:p>
          <a:p>
            <a:pPr lvl="0" rtl="0"/>
            <a:r>
              <a:rPr lang="en-US" dirty="0" smtClean="0"/>
              <a:t>	- Other times professors may post an outline to their lecture ahead of time, you can use this format and expand on it in your notes.</a:t>
            </a:r>
          </a:p>
          <a:p>
            <a:pPr lvl="0" rtl="0"/>
            <a:r>
              <a:rPr lang="en-US" dirty="0" smtClean="0"/>
              <a:t>“Half page” technique</a:t>
            </a:r>
          </a:p>
          <a:p>
            <a:pPr lvl="0" rtl="0"/>
            <a:r>
              <a:rPr lang="en-US" dirty="0" smtClean="0"/>
              <a:t>	- great for classes where the lecture focuses mainly on key terms or vocabulary.</a:t>
            </a:r>
          </a:p>
          <a:p>
            <a:pPr lvl="0" rtl="0"/>
            <a:r>
              <a:rPr lang="en-US" dirty="0" smtClean="0"/>
              <a:t>Outline form</a:t>
            </a:r>
          </a:p>
          <a:p>
            <a:pPr lvl="0" rtl="0"/>
            <a:r>
              <a:rPr lang="en-US" dirty="0" smtClean="0"/>
              <a:t>	- great for most classes, especially history.</a:t>
            </a:r>
          </a:p>
          <a:p>
            <a:pPr lvl="0" rtl="0"/>
            <a:r>
              <a:rPr lang="en-US" dirty="0" smtClean="0"/>
              <a:t>	- great because they organize main points and their sub-topics.</a:t>
            </a:r>
          </a:p>
          <a:p>
            <a:pPr lvl="0" rtl="0"/>
            <a:r>
              <a:rPr lang="en-US" dirty="0" smtClean="0"/>
              <a:t>	- when studying, its easy to find information quickly</a:t>
            </a:r>
            <a:br>
              <a:rPr lang="en-US" dirty="0" smtClean="0"/>
            </a:br>
            <a:r>
              <a:rPr lang="en-US" dirty="0" smtClean="0"/>
              <a:t>	- this is easier when you type your notes because Microsoft usually auto-formats</a:t>
            </a:r>
          </a:p>
          <a:p>
            <a:pPr lvl="0" rtl="0"/>
            <a:r>
              <a:rPr lang="en-US" dirty="0" smtClean="0"/>
              <a:t>The outline format can be tricky at first, but you can create your own note-taking format based on the idea of an outline. </a:t>
            </a:r>
          </a:p>
          <a:p>
            <a:pPr lvl="0" rtl="0"/>
            <a:r>
              <a:rPr lang="en-US" dirty="0" smtClean="0"/>
              <a:t>	- try and separate main ideas with blank lines</a:t>
            </a:r>
          </a:p>
          <a:p>
            <a:pPr lvl="0" rtl="0"/>
            <a:r>
              <a:rPr lang="en-US" dirty="0" smtClean="0"/>
              <a:t>	- use bullet points and indents for sub-points</a:t>
            </a:r>
          </a:p>
          <a:p>
            <a:pPr lvl="0" rtl="0"/>
            <a:r>
              <a:rPr lang="en-US" dirty="0" smtClean="0"/>
              <a:t>	- if your notes get sloppy, draw a box around all the information relating to one main idea. </a:t>
            </a:r>
          </a:p>
          <a:p>
            <a:pPr lvl="0" rtl="0"/>
            <a:endParaRPr lang="en-US" dirty="0" smtClean="0"/>
          </a:p>
        </p:txBody>
      </p:sp>
      <p:sp>
        <p:nvSpPr>
          <p:cNvPr id="4" name="Slide Number Placeholder 3"/>
          <p:cNvSpPr>
            <a:spLocks noGrp="1"/>
          </p:cNvSpPr>
          <p:nvPr>
            <p:ph type="sldNum" sz="quarter" idx="10"/>
          </p:nvPr>
        </p:nvSpPr>
        <p:spPr/>
        <p:txBody>
          <a:bodyPr/>
          <a:lstStyle/>
          <a:p>
            <a:fld id="{2C569F13-412E-4671-AF7D-758325993A15}" type="slidenum">
              <a:rPr lang="en-US" smtClean="0"/>
              <a:pPr/>
              <a:t>10</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69F13-412E-4671-AF7D-758325993A15}" type="slidenum">
              <a:rPr lang="en-US" smtClean="0"/>
              <a:pPr/>
              <a:t>11</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569F13-412E-4671-AF7D-758325993A15}" type="slidenum">
              <a:rPr lang="en-US" smtClean="0"/>
              <a:pPr/>
              <a:t>12</a:t>
            </a:fld>
            <a:endParaRPr lang="en-US"/>
          </a:p>
        </p:txBody>
      </p:sp>
      <p:sp>
        <p:nvSpPr>
          <p:cNvPr id="5" name="Date Placeholder 4"/>
          <p:cNvSpPr>
            <a:spLocks noGrp="1"/>
          </p:cNvSpPr>
          <p:nvPr>
            <p:ph type="dt" idx="11"/>
          </p:nvPr>
        </p:nvSpPr>
        <p:spPr/>
        <p:txBody>
          <a:bodyPr/>
          <a:lstStyle/>
          <a:p>
            <a:r>
              <a:rPr lang="en-US" smtClean="0"/>
              <a:t>7/17/2012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32FE2FA-94E3-4043-8194-D6E94DB2FF88}" type="datetimeFigureOut">
              <a:rPr lang="en-US" smtClean="0"/>
              <a:pPr/>
              <a:t>4/19/2017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41A9A04-11C2-4306-89AC-B0A1E7ED268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FE2FA-94E3-4043-8194-D6E94DB2FF8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A9A04-11C2-4306-89AC-B0A1E7ED26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FE2FA-94E3-4043-8194-D6E94DB2FF8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41A9A04-11C2-4306-89AC-B0A1E7ED26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FE2FA-94E3-4043-8194-D6E94DB2FF8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A9A04-11C2-4306-89AC-B0A1E7ED268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32FE2FA-94E3-4043-8194-D6E94DB2FF88}" type="datetimeFigureOut">
              <a:rPr lang="en-US" smtClean="0"/>
              <a:pPr/>
              <a:t>4/19/2017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41A9A04-11C2-4306-89AC-B0A1E7ED268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2FE2FA-94E3-4043-8194-D6E94DB2FF88}"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A9A04-11C2-4306-89AC-B0A1E7ED268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2FE2FA-94E3-4043-8194-D6E94DB2FF88}" type="datetimeFigureOut">
              <a:rPr lang="en-US" smtClean="0"/>
              <a:pPr/>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A9A04-11C2-4306-89AC-B0A1E7ED268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2FE2FA-94E3-4043-8194-D6E94DB2FF88}" type="datetimeFigureOut">
              <a:rPr lang="en-US" smtClean="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A9A04-11C2-4306-89AC-B0A1E7ED268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32FE2FA-94E3-4043-8194-D6E94DB2FF88}"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A9A04-11C2-4306-89AC-B0A1E7ED26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FE2FA-94E3-4043-8194-D6E94DB2FF88}"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41A9A04-11C2-4306-89AC-B0A1E7ED268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FE2FA-94E3-4043-8194-D6E94DB2FF88}"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A9A04-11C2-4306-89AC-B0A1E7ED268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32FE2FA-94E3-4043-8194-D6E94DB2FF88}" type="datetimeFigureOut">
              <a:rPr lang="en-US" smtClean="0"/>
              <a:pPr/>
              <a:t>4/19/2017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41A9A04-11C2-4306-89AC-B0A1E7ED26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dirty="0" smtClean="0"/>
              <a:t>Project IMPACT,</a:t>
            </a:r>
          </a:p>
          <a:p>
            <a:pPr algn="ctr"/>
            <a:endParaRPr lang="en-US" dirty="0"/>
          </a:p>
          <a:p>
            <a:pPr algn="ctr"/>
            <a:r>
              <a:rPr lang="en-US" dirty="0" err="1" smtClean="0"/>
              <a:t>TRiO</a:t>
            </a:r>
            <a:r>
              <a:rPr lang="en-US" dirty="0"/>
              <a:t> </a:t>
            </a:r>
            <a:r>
              <a:rPr lang="en-US" dirty="0" smtClean="0"/>
              <a:t>SSS</a:t>
            </a:r>
          </a:p>
        </p:txBody>
      </p:sp>
      <p:sp>
        <p:nvSpPr>
          <p:cNvPr id="2" name="Title 1"/>
          <p:cNvSpPr>
            <a:spLocks noGrp="1"/>
          </p:cNvSpPr>
          <p:nvPr>
            <p:ph type="title"/>
          </p:nvPr>
        </p:nvSpPr>
        <p:spPr>
          <a:xfrm>
            <a:off x="1676400" y="990600"/>
            <a:ext cx="3848100" cy="1828800"/>
          </a:xfrm>
        </p:spPr>
        <p:txBody>
          <a:bodyPr/>
          <a:lstStyle/>
          <a:p>
            <a:pPr algn="ctr"/>
            <a:r>
              <a:rPr lang="en-US" dirty="0" smtClean="0"/>
              <a:t>Note Taking Strategies</a:t>
            </a:r>
            <a:endParaRPr lang="en-US" dirty="0"/>
          </a:p>
        </p:txBody>
      </p:sp>
      <p:pic>
        <p:nvPicPr>
          <p:cNvPr id="1026" name="Picture 2" descr="C:\Users\rc8539\AppData\Local\Microsoft\Windows\Temporary Internet Files\Content.IE5\BT5T47B8\shutterstock_644814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5600"/>
            <a:ext cx="5105400" cy="34053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5105400"/>
            <a:ext cx="1542288" cy="1371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720" y="257175"/>
            <a:ext cx="1529392" cy="704850"/>
          </a:xfrm>
          <a:prstGeom prst="rect">
            <a:avLst/>
          </a:prstGeom>
        </p:spPr>
      </p:pic>
    </p:spTree>
    <p:extLst>
      <p:ext uri="{BB962C8B-B14F-4D97-AF65-F5344CB8AC3E}">
        <p14:creationId xmlns:p14="http://schemas.microsoft.com/office/powerpoint/2010/main" val="288060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lnSpcReduction="10000"/>
          </a:bodyPr>
          <a:lstStyle/>
          <a:p>
            <a:r>
              <a:rPr lang="en-US" sz="2800" dirty="0" smtClean="0"/>
              <a:t>Modifying your notes to fit the course</a:t>
            </a:r>
          </a:p>
          <a:p>
            <a:r>
              <a:rPr lang="en-US" sz="2800" dirty="0" smtClean="0"/>
              <a:t>Always look at materials the professor gives you</a:t>
            </a:r>
          </a:p>
          <a:p>
            <a:r>
              <a:rPr lang="en-US" sz="2800" dirty="0" smtClean="0"/>
              <a:t>Separating main ideas and sub-points</a:t>
            </a:r>
          </a:p>
          <a:p>
            <a:r>
              <a:rPr lang="en-US" sz="2800" dirty="0" smtClean="0"/>
              <a:t>Avoid writing all your notes continuously</a:t>
            </a:r>
          </a:p>
          <a:p>
            <a:r>
              <a:rPr lang="en-US" sz="2800" dirty="0" smtClean="0"/>
              <a:t>Formats</a:t>
            </a:r>
          </a:p>
          <a:p>
            <a:pPr lvl="1"/>
            <a:r>
              <a:rPr lang="en-US" sz="2600" dirty="0"/>
              <a:t>The “half page” technique</a:t>
            </a:r>
          </a:p>
          <a:p>
            <a:pPr lvl="1"/>
            <a:r>
              <a:rPr lang="en-US" sz="2600" dirty="0"/>
              <a:t>Outline form</a:t>
            </a:r>
          </a:p>
          <a:p>
            <a:pPr lvl="1"/>
            <a:r>
              <a:rPr lang="en-US" sz="2600" dirty="0"/>
              <a:t>Cornell Style</a:t>
            </a:r>
          </a:p>
          <a:p>
            <a:pPr lvl="1"/>
            <a:r>
              <a:rPr lang="en-US" sz="2600" dirty="0" smtClean="0"/>
              <a:t>Write on PowerPoint print outs</a:t>
            </a:r>
          </a:p>
        </p:txBody>
      </p:sp>
      <p:sp>
        <p:nvSpPr>
          <p:cNvPr id="2" name="Title 1"/>
          <p:cNvSpPr>
            <a:spLocks noGrp="1"/>
          </p:cNvSpPr>
          <p:nvPr>
            <p:ph type="title"/>
          </p:nvPr>
        </p:nvSpPr>
        <p:spPr/>
        <p:txBody>
          <a:bodyPr>
            <a:normAutofit/>
          </a:bodyPr>
          <a:lstStyle/>
          <a:p>
            <a:r>
              <a:rPr lang="en-US" dirty="0" smtClean="0"/>
              <a:t>How Should I Organize My Notes?</a:t>
            </a:r>
            <a:endParaRPr lang="en-US" dirty="0"/>
          </a:p>
        </p:txBody>
      </p:sp>
      <p:pic>
        <p:nvPicPr>
          <p:cNvPr id="4100" name="Picture 4" descr="C:\Users\rc8539\AppData\Local\Microsoft\Windows\Temporary Internet Files\Content.IE5\H2EM2JDT\pen_and_pap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38600"/>
            <a:ext cx="2133600" cy="228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3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1752600"/>
            <a:ext cx="4359906" cy="4833937"/>
          </a:xfrm>
          <a:prstGeom prst="rect">
            <a:avLst/>
          </a:prstGeom>
          <a:ln w="889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r>
              <a:rPr lang="en-US" dirty="0" smtClean="0"/>
              <a:t>Half Page Technique</a:t>
            </a:r>
            <a:endParaRPr lang="en-US" dirty="0"/>
          </a:p>
        </p:txBody>
      </p:sp>
    </p:spTree>
    <p:extLst>
      <p:ext uri="{BB962C8B-B14F-4D97-AF65-F5344CB8AC3E}">
        <p14:creationId xmlns:p14="http://schemas.microsoft.com/office/powerpoint/2010/main" val="129602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752600"/>
            <a:ext cx="4887514" cy="4833937"/>
          </a:xfrm>
          <a:prstGeom prst="rect">
            <a:avLst/>
          </a:prstGeom>
          <a:ln w="889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r>
              <a:rPr lang="en-US" dirty="0" smtClean="0"/>
              <a:t>Outline Form</a:t>
            </a:r>
            <a:endParaRPr lang="en-US" dirty="0"/>
          </a:p>
        </p:txBody>
      </p:sp>
    </p:spTree>
    <p:extLst>
      <p:ext uri="{BB962C8B-B14F-4D97-AF65-F5344CB8AC3E}">
        <p14:creationId xmlns:p14="http://schemas.microsoft.com/office/powerpoint/2010/main" val="156859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9611" y="1752600"/>
            <a:ext cx="3743092" cy="4833937"/>
          </a:xfrm>
          <a:prstGeom prst="rect">
            <a:avLst/>
          </a:prstGeom>
          <a:ln w="889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r>
              <a:rPr lang="en-US" dirty="0" smtClean="0"/>
              <a:t>Cornell Style</a:t>
            </a:r>
            <a:endParaRPr lang="en-US" dirty="0"/>
          </a:p>
        </p:txBody>
      </p:sp>
    </p:spTree>
    <p:extLst>
      <p:ext uri="{BB962C8B-B14F-4D97-AF65-F5344CB8AC3E}">
        <p14:creationId xmlns:p14="http://schemas.microsoft.com/office/powerpoint/2010/main" val="332998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Printing Power Points for Note Taking</a:t>
            </a:r>
            <a:endParaRPr lang="en-US" dirty="0"/>
          </a:p>
        </p:txBody>
      </p:sp>
      <p:pic>
        <p:nvPicPr>
          <p:cNvPr id="1026" name="Picture 2" descr="C:\Users\rc8539\AppData\Local\Microsoft\Windows\Temporary Internet Files\Content.IE5\2FI13YUL\Microsoft_Powerpoint[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65500" y="270351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3000" dirty="0" smtClean="0"/>
              <a:t>Prepare beforehand</a:t>
            </a:r>
          </a:p>
          <a:p>
            <a:pPr lvl="1"/>
            <a:r>
              <a:rPr lang="en-US" sz="2800" dirty="0" smtClean="0"/>
              <a:t>Make use of materials the professor gives you!</a:t>
            </a:r>
          </a:p>
          <a:p>
            <a:pPr lvl="1"/>
            <a:r>
              <a:rPr lang="en-US" sz="2800" dirty="0" smtClean="0"/>
              <a:t>Do reading </a:t>
            </a:r>
            <a:r>
              <a:rPr lang="en-US" sz="2800" i="1" dirty="0" smtClean="0"/>
              <a:t>before </a:t>
            </a:r>
            <a:r>
              <a:rPr lang="en-US" sz="2800" dirty="0" smtClean="0"/>
              <a:t>corresponding lecture</a:t>
            </a:r>
          </a:p>
          <a:p>
            <a:pPr lvl="1"/>
            <a:r>
              <a:rPr lang="en-US" sz="2800" dirty="0" smtClean="0"/>
              <a:t>Read the lecture slides </a:t>
            </a:r>
            <a:r>
              <a:rPr lang="en-US" sz="2800" i="1" dirty="0" smtClean="0"/>
              <a:t>before lecture</a:t>
            </a:r>
            <a:endParaRPr lang="en-US" sz="2800" dirty="0" smtClean="0"/>
          </a:p>
          <a:p>
            <a:r>
              <a:rPr lang="en-US" sz="3000" dirty="0" smtClean="0"/>
              <a:t>Other techniques</a:t>
            </a:r>
          </a:p>
          <a:p>
            <a:pPr lvl="1"/>
            <a:r>
              <a:rPr lang="en-US" sz="2800" dirty="0" smtClean="0"/>
              <a:t>Practice selecting a main idea in reading</a:t>
            </a:r>
          </a:p>
          <a:p>
            <a:pPr lvl="1"/>
            <a:r>
              <a:rPr lang="en-US" sz="2800" dirty="0" smtClean="0"/>
              <a:t>Go back and listen to audio recordings of lecture to practice</a:t>
            </a:r>
          </a:p>
          <a:p>
            <a:pPr lvl="1"/>
            <a:r>
              <a:rPr lang="en-US" sz="2800" dirty="0"/>
              <a:t>Listen for key </a:t>
            </a:r>
            <a:r>
              <a:rPr lang="en-US" sz="2800" dirty="0" smtClean="0"/>
              <a:t>terms and changes in key terms</a:t>
            </a:r>
            <a:endParaRPr lang="en-US" sz="2800" dirty="0"/>
          </a:p>
          <a:p>
            <a:endParaRPr lang="en-US" sz="3000" dirty="0"/>
          </a:p>
        </p:txBody>
      </p:sp>
      <p:sp>
        <p:nvSpPr>
          <p:cNvPr id="2" name="Title 1"/>
          <p:cNvSpPr>
            <a:spLocks noGrp="1"/>
          </p:cNvSpPr>
          <p:nvPr>
            <p:ph type="title"/>
          </p:nvPr>
        </p:nvSpPr>
        <p:spPr/>
        <p:txBody>
          <a:bodyPr>
            <a:normAutofit fontScale="90000"/>
          </a:bodyPr>
          <a:lstStyle/>
          <a:p>
            <a:r>
              <a:rPr lang="en-US" dirty="0" smtClean="0"/>
              <a:t>How Do I Know When the Professor Finishes One Main Point and Moves Onto the Next?</a:t>
            </a:r>
            <a:endParaRPr lang="en-US" dirty="0"/>
          </a:p>
        </p:txBody>
      </p:sp>
    </p:spTree>
    <p:extLst>
      <p:ext uri="{BB962C8B-B14F-4D97-AF65-F5344CB8AC3E}">
        <p14:creationId xmlns:p14="http://schemas.microsoft.com/office/powerpoint/2010/main" val="126867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4800" dirty="0" smtClean="0"/>
              <a:t>If you’d like additional help with this… ask! We have another workshop!</a:t>
            </a:r>
          </a:p>
          <a:p>
            <a:endParaRPr lang="en-US" dirty="0" smtClean="0"/>
          </a:p>
        </p:txBody>
      </p:sp>
      <p:sp>
        <p:nvSpPr>
          <p:cNvPr id="3" name="Title 2"/>
          <p:cNvSpPr>
            <a:spLocks noGrp="1"/>
          </p:cNvSpPr>
          <p:nvPr>
            <p:ph type="title"/>
          </p:nvPr>
        </p:nvSpPr>
        <p:spPr/>
        <p:txBody>
          <a:bodyPr/>
          <a:lstStyle/>
          <a:p>
            <a:r>
              <a:rPr lang="en-US" dirty="0" smtClean="0"/>
              <a:t>Selecting the main idea</a:t>
            </a:r>
            <a:endParaRPr lang="en-US" dirty="0"/>
          </a:p>
        </p:txBody>
      </p:sp>
      <p:pic>
        <p:nvPicPr>
          <p:cNvPr id="2050" name="Picture 2" descr="C:\Users\rc8539\AppData\Local\Microsoft\Windows\Temporary Internet Files\Content.IE5\FH03BZM6\lupa2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038600"/>
            <a:ext cx="25336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4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Use abbreviations- keep them consistent</a:t>
            </a:r>
          </a:p>
          <a:p>
            <a:r>
              <a:rPr lang="en-US" sz="2800" dirty="0" smtClean="0"/>
              <a:t>Consider typing</a:t>
            </a:r>
          </a:p>
          <a:p>
            <a:r>
              <a:rPr lang="en-US" sz="2800" dirty="0"/>
              <a:t> </a:t>
            </a:r>
            <a:r>
              <a:rPr lang="en-US" sz="2800" dirty="0" smtClean="0"/>
              <a:t>Compare notes with a classmate to see if you missed any key points</a:t>
            </a:r>
          </a:p>
          <a:p>
            <a:r>
              <a:rPr lang="en-US" sz="2800" dirty="0" smtClean="0"/>
              <a:t>Use assistive technology</a:t>
            </a:r>
            <a:endParaRPr lang="en-US" sz="2800" dirty="0"/>
          </a:p>
        </p:txBody>
      </p:sp>
      <p:sp>
        <p:nvSpPr>
          <p:cNvPr id="2" name="Title 1"/>
          <p:cNvSpPr>
            <a:spLocks noGrp="1"/>
          </p:cNvSpPr>
          <p:nvPr>
            <p:ph type="title"/>
          </p:nvPr>
        </p:nvSpPr>
        <p:spPr/>
        <p:txBody>
          <a:bodyPr>
            <a:normAutofit fontScale="90000"/>
          </a:bodyPr>
          <a:lstStyle/>
          <a:p>
            <a:r>
              <a:rPr lang="en-US" dirty="0" smtClean="0"/>
              <a:t>How Do I Keep Up With my Professor?</a:t>
            </a:r>
            <a:endParaRPr lang="en-US" dirty="0"/>
          </a:p>
        </p:txBody>
      </p:sp>
      <p:pic>
        <p:nvPicPr>
          <p:cNvPr id="4" name="Picture 2" descr="C:\Users\Liz\AppData\Local\Microsoft\Windows\Temporary Internet Files\Content.IE5\KNH3IKME\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962400"/>
            <a:ext cx="2214326" cy="2263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1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smtClean="0"/>
              <a:t>The challenge of doing two things at once</a:t>
            </a:r>
          </a:p>
          <a:p>
            <a:r>
              <a:rPr lang="en-US" sz="2800" dirty="0" smtClean="0"/>
              <a:t>Talk to your professor</a:t>
            </a:r>
          </a:p>
          <a:p>
            <a:r>
              <a:rPr lang="en-US" sz="2800" dirty="0" smtClean="0"/>
              <a:t>Accommodations- Discuss with your AS counselor</a:t>
            </a:r>
          </a:p>
          <a:p>
            <a:pPr lvl="1"/>
            <a:r>
              <a:rPr lang="en-US" sz="2800" dirty="0" smtClean="0"/>
              <a:t>Have a note taker</a:t>
            </a:r>
          </a:p>
          <a:p>
            <a:pPr lvl="1"/>
            <a:r>
              <a:rPr lang="en-US" sz="2800" dirty="0" smtClean="0"/>
              <a:t>Assistive Technology</a:t>
            </a:r>
          </a:p>
          <a:p>
            <a:pPr lvl="2"/>
            <a:r>
              <a:rPr lang="en-US" sz="2800" dirty="0" smtClean="0"/>
              <a:t>Voice Recorders</a:t>
            </a:r>
          </a:p>
          <a:p>
            <a:pPr lvl="2"/>
            <a:r>
              <a:rPr lang="en-US" sz="2800" dirty="0" smtClean="0"/>
              <a:t>Livescribe Smart Pen</a:t>
            </a:r>
          </a:p>
          <a:p>
            <a:pPr lvl="2"/>
            <a:r>
              <a:rPr lang="en-US" sz="2800" dirty="0" smtClean="0"/>
              <a:t>Sonocent</a:t>
            </a:r>
          </a:p>
          <a:p>
            <a:pPr lvl="1"/>
            <a:endParaRPr lang="en-US" dirty="0" smtClean="0"/>
          </a:p>
        </p:txBody>
      </p:sp>
      <p:sp>
        <p:nvSpPr>
          <p:cNvPr id="2" name="Title 1"/>
          <p:cNvSpPr>
            <a:spLocks noGrp="1"/>
          </p:cNvSpPr>
          <p:nvPr>
            <p:ph type="title"/>
          </p:nvPr>
        </p:nvSpPr>
        <p:spPr/>
        <p:txBody>
          <a:bodyPr>
            <a:normAutofit fontScale="90000"/>
          </a:bodyPr>
          <a:lstStyle/>
          <a:p>
            <a:r>
              <a:rPr lang="en-US" dirty="0" smtClean="0"/>
              <a:t>Help! How Can I Actively Listen, Take Notes, AND Participate?</a:t>
            </a:r>
            <a:endParaRPr lang="en-US" dirty="0"/>
          </a:p>
        </p:txBody>
      </p:sp>
      <p:pic>
        <p:nvPicPr>
          <p:cNvPr id="4101" name="Picture 5" descr="C:\Users\Liz\AppData\Local\Microsoft\Windows\Temporary Internet Files\Content.IE5\SBCUCH7C\MC900216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429000"/>
            <a:ext cx="2890142" cy="288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2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lse-Smartpen-468.jpg"/>
          <p:cNvPicPr>
            <a:picLocks noGrp="1" noChangeAspect="1"/>
          </p:cNvPicPr>
          <p:nvPr>
            <p:ph idx="1"/>
          </p:nvPr>
        </p:nvPicPr>
        <p:blipFill>
          <a:blip r:embed="rId3" cstate="print"/>
          <a:stretch>
            <a:fillRect/>
          </a:stretch>
        </p:blipFill>
        <p:spPr>
          <a:xfrm>
            <a:off x="2362200" y="1905000"/>
            <a:ext cx="4341956" cy="440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smtClean="0"/>
              <a:t>Smart Pen</a:t>
            </a:r>
            <a:endParaRPr lang="en-US" dirty="0"/>
          </a:p>
        </p:txBody>
      </p:sp>
    </p:spTree>
    <p:extLst>
      <p:ext uri="{BB962C8B-B14F-4D97-AF65-F5344CB8AC3E}">
        <p14:creationId xmlns:p14="http://schemas.microsoft.com/office/powerpoint/2010/main" val="220027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Note taking from lecture</a:t>
            </a:r>
          </a:p>
          <a:p>
            <a:pPr lvl="1"/>
            <a:r>
              <a:rPr lang="en-US" sz="2600" dirty="0" smtClean="0"/>
              <a:t>Decide on typing or writing</a:t>
            </a:r>
          </a:p>
          <a:p>
            <a:pPr lvl="1"/>
            <a:r>
              <a:rPr lang="en-US" sz="2600" dirty="0" smtClean="0"/>
              <a:t>Decide on a format</a:t>
            </a:r>
          </a:p>
          <a:p>
            <a:pPr lvl="1"/>
            <a:r>
              <a:rPr lang="en-US" sz="2600" dirty="0" smtClean="0"/>
              <a:t>Capture main ideas</a:t>
            </a:r>
          </a:p>
          <a:p>
            <a:pPr lvl="1"/>
            <a:r>
              <a:rPr lang="en-US" sz="2600" dirty="0" smtClean="0"/>
              <a:t>Assistive technology/ accommodations</a:t>
            </a:r>
          </a:p>
          <a:p>
            <a:r>
              <a:rPr lang="en-US" sz="2800" dirty="0" smtClean="0"/>
              <a:t>Note taking from text</a:t>
            </a:r>
          </a:p>
          <a:p>
            <a:pPr lvl="1"/>
            <a:r>
              <a:rPr lang="en-US" sz="2600" dirty="0" smtClean="0"/>
              <a:t>Develop your personal system</a:t>
            </a:r>
          </a:p>
          <a:p>
            <a:pPr lvl="1"/>
            <a:r>
              <a:rPr lang="en-US" sz="2600" dirty="0" smtClean="0"/>
              <a:t>Capturing main ideas</a:t>
            </a:r>
          </a:p>
        </p:txBody>
      </p:sp>
      <p:sp>
        <p:nvSpPr>
          <p:cNvPr id="2" name="Title 1"/>
          <p:cNvSpPr>
            <a:spLocks noGrp="1"/>
          </p:cNvSpPr>
          <p:nvPr>
            <p:ph type="title"/>
          </p:nvPr>
        </p:nvSpPr>
        <p:spPr/>
        <p:txBody>
          <a:bodyPr/>
          <a:lstStyle/>
          <a:p>
            <a:r>
              <a:rPr lang="en-US" sz="2800" dirty="0" smtClean="0"/>
              <a:t>Overview of Workshop</a:t>
            </a:r>
            <a:endParaRPr lang="en-US" sz="2800" dirty="0"/>
          </a:p>
        </p:txBody>
      </p:sp>
      <p:pic>
        <p:nvPicPr>
          <p:cNvPr id="7" name="Picture 2" descr="C:\Users\Liz\AppData\Local\Microsoft\Windows\Temporary Internet Files\Content.IE5\KNH3IKME\MC9004338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192" y="39624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53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How much you write depends on several things</a:t>
            </a:r>
          </a:p>
          <a:p>
            <a:pPr lvl="1"/>
            <a:r>
              <a:rPr lang="en-US" sz="2800" dirty="0" smtClean="0"/>
              <a:t>Your own ability to juggle writing while listening</a:t>
            </a:r>
          </a:p>
          <a:p>
            <a:pPr lvl="1"/>
            <a:r>
              <a:rPr lang="en-US" sz="2800" dirty="0" smtClean="0"/>
              <a:t>Are you using a voice recorder or smart pen?</a:t>
            </a:r>
          </a:p>
          <a:p>
            <a:pPr lvl="1"/>
            <a:r>
              <a:rPr lang="en-US" sz="2800" dirty="0"/>
              <a:t> </a:t>
            </a:r>
            <a:r>
              <a:rPr lang="en-US" sz="2800" dirty="0" smtClean="0"/>
              <a:t>Did your professor provide PPT slides?</a:t>
            </a:r>
          </a:p>
          <a:p>
            <a:pPr lvl="1"/>
            <a:r>
              <a:rPr lang="en-US" sz="2800" dirty="0" smtClean="0"/>
              <a:t>Was there a topic you were confused about in the reading?</a:t>
            </a:r>
            <a:endParaRPr lang="en-US" sz="2800" dirty="0"/>
          </a:p>
        </p:txBody>
      </p:sp>
      <p:sp>
        <p:nvSpPr>
          <p:cNvPr id="2" name="Title 1"/>
          <p:cNvSpPr>
            <a:spLocks noGrp="1"/>
          </p:cNvSpPr>
          <p:nvPr>
            <p:ph type="title"/>
          </p:nvPr>
        </p:nvSpPr>
        <p:spPr/>
        <p:txBody>
          <a:bodyPr>
            <a:normAutofit fontScale="90000"/>
          </a:bodyPr>
          <a:lstStyle/>
          <a:p>
            <a:r>
              <a:rPr lang="en-US" dirty="0" smtClean="0"/>
              <a:t>How Do I Summarize a Lecture? Should I Write Everything the Professor Says?</a:t>
            </a:r>
            <a:endParaRPr lang="en-US" dirty="0"/>
          </a:p>
        </p:txBody>
      </p:sp>
    </p:spTree>
    <p:extLst>
      <p:ext uri="{BB962C8B-B14F-4D97-AF65-F5344CB8AC3E}">
        <p14:creationId xmlns:p14="http://schemas.microsoft.com/office/powerpoint/2010/main" val="40521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Immediately after class</a:t>
            </a:r>
          </a:p>
          <a:p>
            <a:pPr lvl="1"/>
            <a:r>
              <a:rPr lang="en-US" sz="2800" dirty="0" smtClean="0"/>
              <a:t>Star information, put question marks</a:t>
            </a:r>
          </a:p>
          <a:p>
            <a:pPr lvl="1"/>
            <a:r>
              <a:rPr lang="en-US" sz="2800" dirty="0" smtClean="0"/>
              <a:t>Five minute essay</a:t>
            </a:r>
          </a:p>
          <a:p>
            <a:r>
              <a:rPr lang="en-US" sz="2800" dirty="0" smtClean="0"/>
              <a:t>Reorganizing notes</a:t>
            </a:r>
          </a:p>
          <a:p>
            <a:pPr lvl="1"/>
            <a:r>
              <a:rPr lang="en-US" sz="2800" dirty="0" smtClean="0"/>
              <a:t>Rewrite in better format/ Adjust formatting</a:t>
            </a:r>
          </a:p>
          <a:p>
            <a:pPr lvl="1"/>
            <a:r>
              <a:rPr lang="en-US" sz="2800" dirty="0" smtClean="0"/>
              <a:t>Use different colored fonts and pens</a:t>
            </a:r>
          </a:p>
          <a:p>
            <a:pPr lvl="1"/>
            <a:r>
              <a:rPr lang="en-US" sz="2600" dirty="0" smtClean="0"/>
              <a:t>Note Key Terms</a:t>
            </a:r>
          </a:p>
          <a:p>
            <a:pPr lvl="1"/>
            <a:r>
              <a:rPr lang="en-US" sz="2600" dirty="0" smtClean="0"/>
              <a:t>Numbering Lists</a:t>
            </a:r>
          </a:p>
        </p:txBody>
      </p:sp>
      <p:sp>
        <p:nvSpPr>
          <p:cNvPr id="2" name="Title 1"/>
          <p:cNvSpPr>
            <a:spLocks noGrp="1"/>
          </p:cNvSpPr>
          <p:nvPr>
            <p:ph type="title"/>
          </p:nvPr>
        </p:nvSpPr>
        <p:spPr/>
        <p:txBody>
          <a:bodyPr>
            <a:normAutofit fontScale="90000"/>
          </a:bodyPr>
          <a:lstStyle/>
          <a:p>
            <a:r>
              <a:rPr lang="en-US" dirty="0" smtClean="0"/>
              <a:t>After Class</a:t>
            </a:r>
            <a:br>
              <a:rPr lang="en-US" dirty="0" smtClean="0"/>
            </a:br>
            <a:r>
              <a:rPr lang="en-US" dirty="0" smtClean="0"/>
              <a:t>The Next Step: Reviewing Your Notes</a:t>
            </a:r>
            <a:endParaRPr lang="en-US" dirty="0"/>
          </a:p>
        </p:txBody>
      </p:sp>
      <p:pic>
        <p:nvPicPr>
          <p:cNvPr id="7170" name="Picture 2" descr="C:\Users\Liz\AppData\Local\Microsoft\Windows\Temporary Internet Files\Content.IE5\9I32KKJ7\MC9002905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769679"/>
            <a:ext cx="1447800" cy="169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For the over-zealous note taker…</a:t>
            </a:r>
          </a:p>
          <a:p>
            <a:r>
              <a:rPr lang="en-US" sz="2800" dirty="0" smtClean="0"/>
              <a:t>For the over-burdened note taker…</a:t>
            </a:r>
          </a:p>
          <a:p>
            <a:r>
              <a:rPr lang="en-US" sz="2800" dirty="0" smtClean="0"/>
              <a:t>Making use </a:t>
            </a:r>
            <a:r>
              <a:rPr lang="en-US" sz="2800" smtClean="0"/>
              <a:t>of accommodations</a:t>
            </a:r>
            <a:endParaRPr lang="en-US" sz="2800" dirty="0" smtClean="0"/>
          </a:p>
          <a:p>
            <a:endParaRPr lang="en-US" dirty="0"/>
          </a:p>
        </p:txBody>
      </p:sp>
      <p:sp>
        <p:nvSpPr>
          <p:cNvPr id="2" name="Title 1"/>
          <p:cNvSpPr>
            <a:spLocks noGrp="1"/>
          </p:cNvSpPr>
          <p:nvPr>
            <p:ph type="title"/>
          </p:nvPr>
        </p:nvSpPr>
        <p:spPr/>
        <p:txBody>
          <a:bodyPr>
            <a:normAutofit fontScale="90000"/>
          </a:bodyPr>
          <a:lstStyle/>
          <a:p>
            <a:r>
              <a:rPr lang="en-US" dirty="0" smtClean="0"/>
              <a:t>After Class</a:t>
            </a:r>
            <a:br>
              <a:rPr lang="en-US" dirty="0" smtClean="0"/>
            </a:br>
            <a:r>
              <a:rPr lang="en-US" dirty="0" smtClean="0"/>
              <a:t>The Next Step: Reviewing Your Notes (contd.)</a:t>
            </a:r>
            <a:endParaRPr lang="en-US" dirty="0"/>
          </a:p>
        </p:txBody>
      </p:sp>
      <p:pic>
        <p:nvPicPr>
          <p:cNvPr id="6" name="Picture 2" descr="C:\Users\Liz\AppData\Local\Microsoft\Windows\Temporary Internet Files\Content.IE5\SBCUCH7C\MC9000602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276600"/>
            <a:ext cx="3061222" cy="315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Taking Notes From Text</a:t>
            </a:r>
            <a:endParaRPr lang="en-US" dirty="0"/>
          </a:p>
        </p:txBody>
      </p:sp>
    </p:spTree>
    <p:extLst>
      <p:ext uri="{BB962C8B-B14F-4D97-AF65-F5344CB8AC3E}">
        <p14:creationId xmlns:p14="http://schemas.microsoft.com/office/powerpoint/2010/main" val="1007578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Do I really need to take notes from my text book? </a:t>
            </a:r>
          </a:p>
          <a:p>
            <a:r>
              <a:rPr lang="en-US" sz="2800" dirty="0" smtClean="0"/>
              <a:t>How do I know what to take notes on?</a:t>
            </a:r>
          </a:p>
          <a:p>
            <a:r>
              <a:rPr lang="en-US" sz="2800" dirty="0" smtClean="0"/>
              <a:t>How do I avoid “re-writing” the book?</a:t>
            </a:r>
          </a:p>
          <a:p>
            <a:r>
              <a:rPr lang="en-US" sz="2800" dirty="0" smtClean="0"/>
              <a:t>Taking notes from a text seems to take forever! How can I make this process quicker?</a:t>
            </a:r>
          </a:p>
          <a:p>
            <a:endParaRPr lang="en-US" dirty="0"/>
          </a:p>
        </p:txBody>
      </p:sp>
      <p:sp>
        <p:nvSpPr>
          <p:cNvPr id="2" name="Title 1"/>
          <p:cNvSpPr>
            <a:spLocks noGrp="1"/>
          </p:cNvSpPr>
          <p:nvPr>
            <p:ph type="title"/>
          </p:nvPr>
        </p:nvSpPr>
        <p:spPr/>
        <p:txBody>
          <a:bodyPr>
            <a:normAutofit fontScale="90000"/>
          </a:bodyPr>
          <a:lstStyle/>
          <a:p>
            <a:r>
              <a:rPr lang="en-US" dirty="0" smtClean="0"/>
              <a:t>Challenges of Taking Notes from Text</a:t>
            </a:r>
            <a:endParaRPr lang="en-US" dirty="0"/>
          </a:p>
        </p:txBody>
      </p:sp>
      <p:pic>
        <p:nvPicPr>
          <p:cNvPr id="1027" name="Picture 3" descr="C:\Users\rc8539\AppData\Local\Microsoft\Windows\Temporary Internet Files\Content.IE5\2RBMDPUQ\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648200"/>
            <a:ext cx="1487170" cy="185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0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81729"/>
          </a:xfrm>
        </p:spPr>
        <p:txBody>
          <a:bodyPr>
            <a:normAutofit/>
          </a:bodyPr>
          <a:lstStyle/>
          <a:p>
            <a:r>
              <a:rPr lang="en-US" sz="2800" dirty="0" smtClean="0"/>
              <a:t>Do you want to annotate your book or take separate notes?</a:t>
            </a:r>
          </a:p>
          <a:p>
            <a:r>
              <a:rPr lang="en-US" sz="2800" dirty="0" smtClean="0"/>
              <a:t>Are you going to underline/ highlight?</a:t>
            </a:r>
          </a:p>
          <a:p>
            <a:r>
              <a:rPr lang="en-US" sz="2800" dirty="0" smtClean="0"/>
              <a:t>Are your books digital or traditional?</a:t>
            </a:r>
          </a:p>
          <a:p>
            <a:r>
              <a:rPr lang="en-US" sz="2800" dirty="0" smtClean="0"/>
              <a:t>Do you want to use an app or assistive technology?</a:t>
            </a:r>
          </a:p>
        </p:txBody>
      </p:sp>
      <p:sp>
        <p:nvSpPr>
          <p:cNvPr id="2" name="Title 1"/>
          <p:cNvSpPr>
            <a:spLocks noGrp="1"/>
          </p:cNvSpPr>
          <p:nvPr>
            <p:ph type="title"/>
          </p:nvPr>
        </p:nvSpPr>
        <p:spPr/>
        <p:txBody>
          <a:bodyPr>
            <a:normAutofit/>
          </a:bodyPr>
          <a:lstStyle/>
          <a:p>
            <a:r>
              <a:rPr lang="en-US" dirty="0" smtClean="0"/>
              <a:t>Develop your personal system</a:t>
            </a:r>
            <a:endParaRPr lang="en-US" dirty="0"/>
          </a:p>
        </p:txBody>
      </p:sp>
      <p:pic>
        <p:nvPicPr>
          <p:cNvPr id="3076" name="Picture 4" descr="C:\Users\rc8539\AppData\Local\Microsoft\Windows\Temporary Internet Files\Content.IE5\3P2MXG1P\thinkingcapwho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19600"/>
            <a:ext cx="1676400" cy="197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7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81729"/>
          </a:xfrm>
        </p:spPr>
        <p:txBody>
          <a:bodyPr>
            <a:normAutofit/>
          </a:bodyPr>
          <a:lstStyle/>
          <a:p>
            <a:r>
              <a:rPr lang="en-US" sz="2800" dirty="0" smtClean="0"/>
              <a:t>Identify </a:t>
            </a:r>
            <a:r>
              <a:rPr lang="en-US" sz="2800" dirty="0"/>
              <a:t>the main idea of a </a:t>
            </a:r>
            <a:r>
              <a:rPr lang="en-US" sz="2800" dirty="0" smtClean="0"/>
              <a:t>paragraph</a:t>
            </a:r>
          </a:p>
          <a:p>
            <a:pPr lvl="1"/>
            <a:r>
              <a:rPr lang="en-US" sz="2600" dirty="0" smtClean="0"/>
              <a:t>If you want to underline/ highlight- only mark this</a:t>
            </a:r>
          </a:p>
          <a:p>
            <a:pPr lvl="1"/>
            <a:r>
              <a:rPr lang="en-US" sz="2600" dirty="0" smtClean="0"/>
              <a:t>Or- write this in the margin</a:t>
            </a:r>
          </a:p>
          <a:p>
            <a:pPr lvl="1"/>
            <a:r>
              <a:rPr lang="en-US" sz="2600" dirty="0" smtClean="0"/>
              <a:t>Or- write this in your notes</a:t>
            </a:r>
            <a:endParaRPr lang="en-US" sz="2600" dirty="0"/>
          </a:p>
          <a:p>
            <a:r>
              <a:rPr lang="en-US" sz="2800" dirty="0" smtClean="0"/>
              <a:t>Always put information in your own words</a:t>
            </a:r>
          </a:p>
          <a:p>
            <a:r>
              <a:rPr lang="en-US" sz="2800" dirty="0" smtClean="0"/>
              <a:t>Keep it short and to the point</a:t>
            </a:r>
          </a:p>
        </p:txBody>
      </p:sp>
      <p:sp>
        <p:nvSpPr>
          <p:cNvPr id="2" name="Title 1"/>
          <p:cNvSpPr>
            <a:spLocks noGrp="1"/>
          </p:cNvSpPr>
          <p:nvPr>
            <p:ph type="title"/>
          </p:nvPr>
        </p:nvSpPr>
        <p:spPr/>
        <p:txBody>
          <a:bodyPr>
            <a:normAutofit/>
          </a:bodyPr>
          <a:lstStyle/>
          <a:p>
            <a:r>
              <a:rPr lang="en-US" dirty="0" smtClean="0"/>
              <a:t>What Should I Take Notes On? </a:t>
            </a:r>
            <a:endParaRPr lang="en-US" dirty="0"/>
          </a:p>
        </p:txBody>
      </p:sp>
    </p:spTree>
    <p:extLst>
      <p:ext uri="{BB962C8B-B14F-4D97-AF65-F5344CB8AC3E}">
        <p14:creationId xmlns:p14="http://schemas.microsoft.com/office/powerpoint/2010/main" val="158800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81729"/>
          </a:xfrm>
        </p:spPr>
        <p:txBody>
          <a:bodyPr>
            <a:normAutofit/>
          </a:bodyPr>
          <a:lstStyle/>
          <a:p>
            <a:r>
              <a:rPr lang="en-US" sz="2800" dirty="0" smtClean="0"/>
              <a:t>Use the books structure</a:t>
            </a:r>
          </a:p>
          <a:p>
            <a:pPr lvl="1"/>
            <a:r>
              <a:rPr lang="en-US" sz="2400" dirty="0" smtClean="0"/>
              <a:t>Use headings and sub-headings to format your notes, if you are taking separate notes</a:t>
            </a:r>
          </a:p>
          <a:p>
            <a:pPr lvl="2"/>
            <a:r>
              <a:rPr lang="en-US" sz="2200" dirty="0" smtClean="0"/>
              <a:t>But be judicious!</a:t>
            </a:r>
          </a:p>
          <a:p>
            <a:r>
              <a:rPr lang="en-US" sz="2800" dirty="0" smtClean="0"/>
              <a:t>Five minute summary strategy</a:t>
            </a:r>
          </a:p>
          <a:p>
            <a:r>
              <a:rPr lang="en-US" sz="2800" dirty="0" smtClean="0"/>
              <a:t>Use effective reading strategies</a:t>
            </a:r>
          </a:p>
          <a:p>
            <a:pPr lvl="1"/>
            <a:r>
              <a:rPr lang="en-US" sz="2600" dirty="0" smtClean="0"/>
              <a:t>PQRST</a:t>
            </a:r>
          </a:p>
        </p:txBody>
      </p:sp>
      <p:sp>
        <p:nvSpPr>
          <p:cNvPr id="2" name="Title 1"/>
          <p:cNvSpPr>
            <a:spLocks noGrp="1"/>
          </p:cNvSpPr>
          <p:nvPr>
            <p:ph type="title"/>
          </p:nvPr>
        </p:nvSpPr>
        <p:spPr/>
        <p:txBody>
          <a:bodyPr>
            <a:normAutofit/>
          </a:bodyPr>
          <a:lstStyle/>
          <a:p>
            <a:r>
              <a:rPr lang="en-US" dirty="0" smtClean="0"/>
              <a:t>What else should I do?</a:t>
            </a:r>
            <a:endParaRPr lang="en-US" dirty="0"/>
          </a:p>
        </p:txBody>
      </p:sp>
    </p:spTree>
    <p:extLst>
      <p:ext uri="{BB962C8B-B14F-4D97-AF65-F5344CB8AC3E}">
        <p14:creationId xmlns:p14="http://schemas.microsoft.com/office/powerpoint/2010/main" val="1075697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Conclusion</a:t>
            </a:r>
            <a:endParaRPr lang="en-US" dirty="0"/>
          </a:p>
        </p:txBody>
      </p:sp>
      <p:pic>
        <p:nvPicPr>
          <p:cNvPr id="4" name="Picture 2" descr="C:\Users\Liz\AppData\Local\Microsoft\Windows\Temporary Internet Files\Content.IE5\KNH3IKME\MC900439517[1].jp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533400"/>
            <a:ext cx="4267200" cy="2523744"/>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9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How should I organize my notes?</a:t>
            </a:r>
          </a:p>
          <a:p>
            <a:r>
              <a:rPr lang="en-US" sz="2800" dirty="0" smtClean="0"/>
              <a:t>How do I keep up with the professor?</a:t>
            </a:r>
          </a:p>
          <a:p>
            <a:r>
              <a:rPr lang="en-US" sz="2800" dirty="0" smtClean="0"/>
              <a:t>How can I concentrate on what the professor is saying, participate AND take notes?</a:t>
            </a:r>
          </a:p>
          <a:p>
            <a:r>
              <a:rPr lang="en-US" sz="2800" dirty="0" smtClean="0"/>
              <a:t>How do I summarize a lecture?</a:t>
            </a:r>
            <a:endParaRPr lang="en-US" sz="2800" dirty="0"/>
          </a:p>
        </p:txBody>
      </p:sp>
      <p:sp>
        <p:nvSpPr>
          <p:cNvPr id="2" name="Title 1"/>
          <p:cNvSpPr>
            <a:spLocks noGrp="1"/>
          </p:cNvSpPr>
          <p:nvPr>
            <p:ph type="title"/>
          </p:nvPr>
        </p:nvSpPr>
        <p:spPr/>
        <p:txBody>
          <a:bodyPr>
            <a:normAutofit fontScale="90000"/>
          </a:bodyPr>
          <a:lstStyle/>
          <a:p>
            <a:r>
              <a:rPr lang="en-US" dirty="0" smtClean="0"/>
              <a:t>The Challenges of Taking Notes from a Lecture</a:t>
            </a:r>
            <a:endParaRPr lang="en-US" dirty="0"/>
          </a:p>
        </p:txBody>
      </p:sp>
      <p:pic>
        <p:nvPicPr>
          <p:cNvPr id="2050" name="Picture 2" descr="C:\Users\rc8539\AppData\Local\Microsoft\Windows\Temporary Internet Files\Content.IE5\2FI13YUL\taking_not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95800"/>
            <a:ext cx="2179320" cy="18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smtClean="0"/>
              <a:t>Taking Notes from a Lecture</a:t>
            </a:r>
            <a:endParaRPr lang="en-US" dirty="0"/>
          </a:p>
        </p:txBody>
      </p:sp>
    </p:spTree>
    <p:extLst>
      <p:ext uri="{BB962C8B-B14F-4D97-AF65-F5344CB8AC3E}">
        <p14:creationId xmlns:p14="http://schemas.microsoft.com/office/powerpoint/2010/main" val="336186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Benefits of typing</a:t>
            </a:r>
          </a:p>
          <a:p>
            <a:r>
              <a:rPr lang="en-US" sz="2800" dirty="0" smtClean="0"/>
              <a:t>Benefits of writing</a:t>
            </a:r>
            <a:endParaRPr lang="en-US" sz="2800" dirty="0"/>
          </a:p>
        </p:txBody>
      </p:sp>
      <p:sp>
        <p:nvSpPr>
          <p:cNvPr id="2" name="Title 1"/>
          <p:cNvSpPr>
            <a:spLocks noGrp="1"/>
          </p:cNvSpPr>
          <p:nvPr>
            <p:ph type="title"/>
          </p:nvPr>
        </p:nvSpPr>
        <p:spPr/>
        <p:txBody>
          <a:bodyPr>
            <a:normAutofit fontScale="90000"/>
          </a:bodyPr>
          <a:lstStyle/>
          <a:p>
            <a:r>
              <a:rPr lang="en-US" dirty="0" smtClean="0"/>
              <a:t>Formatting Your Notes:</a:t>
            </a:r>
            <a:br>
              <a:rPr lang="en-US" dirty="0" smtClean="0"/>
            </a:br>
            <a:r>
              <a:rPr lang="en-US" dirty="0" smtClean="0"/>
              <a:t> To Type or Not to Type….</a:t>
            </a:r>
            <a:endParaRPr lang="en-US" dirty="0"/>
          </a:p>
        </p:txBody>
      </p:sp>
      <p:pic>
        <p:nvPicPr>
          <p:cNvPr id="6147" name="Picture 3" descr="C:\Users\Liz\AppData\Local\Microsoft\Windows\Temporary Internet Files\Content.IE5\9I32KKJ7\MC90043159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817552"/>
            <a:ext cx="2362200"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Liz\AppData\Local\Microsoft\Windows\Temporary Internet Files\Content.IE5\KNH3IKME\MC900238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191000"/>
            <a:ext cx="2685861" cy="188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7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752600"/>
            <a:ext cx="7088217" cy="4759145"/>
          </a:xfrm>
          <a:prstGeom prst="rect">
            <a:avLst/>
          </a:prstGeom>
          <a:ln w="889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r>
              <a:rPr lang="en-US" dirty="0" smtClean="0"/>
              <a:t>Microsoft One Note</a:t>
            </a:r>
            <a:endParaRPr lang="en-US" dirty="0"/>
          </a:p>
        </p:txBody>
      </p:sp>
    </p:spTree>
    <p:extLst>
      <p:ext uri="{BB962C8B-B14F-4D97-AF65-F5344CB8AC3E}">
        <p14:creationId xmlns:p14="http://schemas.microsoft.com/office/powerpoint/2010/main" val="64451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720775"/>
            <a:ext cx="8407400" cy="4403876"/>
          </a:xfrm>
        </p:spPr>
      </p:pic>
      <p:sp>
        <p:nvSpPr>
          <p:cNvPr id="3" name="Title 2"/>
          <p:cNvSpPr>
            <a:spLocks noGrp="1"/>
          </p:cNvSpPr>
          <p:nvPr>
            <p:ph type="title"/>
          </p:nvPr>
        </p:nvSpPr>
        <p:spPr/>
        <p:txBody>
          <a:bodyPr/>
          <a:lstStyle/>
          <a:p>
            <a:r>
              <a:rPr lang="en-US" dirty="0" err="1" smtClean="0"/>
              <a:t>Evernote</a:t>
            </a:r>
            <a:endParaRPr lang="en-US" dirty="0"/>
          </a:p>
        </p:txBody>
      </p:sp>
    </p:spTree>
    <p:extLst>
      <p:ext uri="{BB962C8B-B14F-4D97-AF65-F5344CB8AC3E}">
        <p14:creationId xmlns:p14="http://schemas.microsoft.com/office/powerpoint/2010/main" val="406223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Sonocent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7216840" cy="5198075"/>
          </a:xfrm>
          <a:prstGeom prst="rect">
            <a:avLst/>
          </a:prstGeom>
        </p:spPr>
      </p:pic>
    </p:spTree>
    <p:extLst>
      <p:ext uri="{BB962C8B-B14F-4D97-AF65-F5344CB8AC3E}">
        <p14:creationId xmlns:p14="http://schemas.microsoft.com/office/powerpoint/2010/main" val="66180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2209801" cy="4407408"/>
          </a:xfrm>
        </p:spPr>
        <p:txBody>
          <a:bodyPr/>
          <a:lstStyle/>
          <a:p>
            <a:r>
              <a:rPr lang="en-US" dirty="0" err="1" smtClean="0"/>
              <a:t>AudioNote</a:t>
            </a:r>
            <a:r>
              <a:rPr lang="en-US" dirty="0" smtClean="0"/>
              <a:t>- $2.99 (I Pad), $4.99 (Mac)</a:t>
            </a:r>
          </a:p>
          <a:p>
            <a:r>
              <a:rPr lang="en-US" dirty="0" smtClean="0"/>
              <a:t>Notability- $2.99 (I Pad and Mac)</a:t>
            </a:r>
          </a:p>
          <a:p>
            <a:r>
              <a:rPr lang="en-US" dirty="0" smtClean="0"/>
              <a:t>Google Docs</a:t>
            </a:r>
          </a:p>
          <a:p>
            <a:r>
              <a:rPr lang="en-US" dirty="0" smtClean="0"/>
              <a:t>MS Word</a:t>
            </a:r>
          </a:p>
          <a:p>
            <a:r>
              <a:rPr lang="en-US" dirty="0" smtClean="0"/>
              <a:t>PowerPoint</a:t>
            </a:r>
          </a:p>
          <a:p>
            <a:endParaRPr lang="en-US" dirty="0" smtClean="0"/>
          </a:p>
        </p:txBody>
      </p:sp>
      <p:sp>
        <p:nvSpPr>
          <p:cNvPr id="3" name="Title 2"/>
          <p:cNvSpPr>
            <a:spLocks noGrp="1"/>
          </p:cNvSpPr>
          <p:nvPr>
            <p:ph type="title"/>
          </p:nvPr>
        </p:nvSpPr>
        <p:spPr/>
        <p:txBody>
          <a:bodyPr/>
          <a:lstStyle/>
          <a:p>
            <a:r>
              <a:rPr lang="en-US" dirty="0" smtClean="0"/>
              <a:t>Other Tech options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676400"/>
            <a:ext cx="2716371" cy="4648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99" y="1711410"/>
            <a:ext cx="2596935" cy="4613189"/>
          </a:xfrm>
          <a:prstGeom prst="rect">
            <a:avLst/>
          </a:prstGeom>
        </p:spPr>
      </p:pic>
    </p:spTree>
    <p:extLst>
      <p:ext uri="{BB962C8B-B14F-4D97-AF65-F5344CB8AC3E}">
        <p14:creationId xmlns:p14="http://schemas.microsoft.com/office/powerpoint/2010/main" val="3237835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354</TotalTime>
  <Words>870</Words>
  <Application>Microsoft Office PowerPoint</Application>
  <PresentationFormat>On-screen Show (4:3)</PresentationFormat>
  <Paragraphs>258</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Grid</vt:lpstr>
      <vt:lpstr>Note Taking Strategies</vt:lpstr>
      <vt:lpstr>Overview of Workshop</vt:lpstr>
      <vt:lpstr>The Challenges of Taking Notes from a Lecture</vt:lpstr>
      <vt:lpstr>Taking Notes from a Lecture</vt:lpstr>
      <vt:lpstr>Formatting Your Notes:  To Type or Not to Type….</vt:lpstr>
      <vt:lpstr>Microsoft One Note</vt:lpstr>
      <vt:lpstr>Evernote</vt:lpstr>
      <vt:lpstr>Sonocent</vt:lpstr>
      <vt:lpstr>Other Tech options</vt:lpstr>
      <vt:lpstr>How Should I Organize My Notes?</vt:lpstr>
      <vt:lpstr>Half Page Technique</vt:lpstr>
      <vt:lpstr>Outline Form</vt:lpstr>
      <vt:lpstr>Cornell Style</vt:lpstr>
      <vt:lpstr>Printing Power Points for Note Taking</vt:lpstr>
      <vt:lpstr>How Do I Know When the Professor Finishes One Main Point and Moves Onto the Next?</vt:lpstr>
      <vt:lpstr>Selecting the main idea</vt:lpstr>
      <vt:lpstr>How Do I Keep Up With my Professor?</vt:lpstr>
      <vt:lpstr>Help! How Can I Actively Listen, Take Notes, AND Participate?</vt:lpstr>
      <vt:lpstr>Smart Pen</vt:lpstr>
      <vt:lpstr>How Do I Summarize a Lecture? Should I Write Everything the Professor Says?</vt:lpstr>
      <vt:lpstr>After Class The Next Step: Reviewing Your Notes</vt:lpstr>
      <vt:lpstr>After Class The Next Step: Reviewing Your Notes (contd.)</vt:lpstr>
      <vt:lpstr>Taking Notes From Text</vt:lpstr>
      <vt:lpstr>Challenges of Taking Notes from Text</vt:lpstr>
      <vt:lpstr>Develop your personal system</vt:lpstr>
      <vt:lpstr>What Should I Take Notes On? </vt:lpstr>
      <vt:lpstr>What else should I do?</vt:lpstr>
      <vt:lpstr>Conclusion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Taking Strategies</dc:title>
  <dc:creator>Liz</dc:creator>
  <cp:lastModifiedBy>admin</cp:lastModifiedBy>
  <cp:revision>43</cp:revision>
  <cp:lastPrinted>2017-02-14T16:13:39Z</cp:lastPrinted>
  <dcterms:created xsi:type="dcterms:W3CDTF">2012-07-02T15:45:39Z</dcterms:created>
  <dcterms:modified xsi:type="dcterms:W3CDTF">2017-04-19T22:07:41Z</dcterms:modified>
</cp:coreProperties>
</file>