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8"/>
  </p:notesMasterIdLst>
  <p:handoutMasterIdLst>
    <p:handoutMasterId r:id="rId49"/>
  </p:handoutMasterIdLst>
  <p:sldIdLst>
    <p:sldId id="304" r:id="rId2"/>
    <p:sldId id="256" r:id="rId3"/>
    <p:sldId id="306" r:id="rId4"/>
    <p:sldId id="308" r:id="rId5"/>
    <p:sldId id="257" r:id="rId6"/>
    <p:sldId id="297" r:id="rId7"/>
    <p:sldId id="298" r:id="rId8"/>
    <p:sldId id="299" r:id="rId9"/>
    <p:sldId id="261" r:id="rId10"/>
    <p:sldId id="263" r:id="rId11"/>
    <p:sldId id="264" r:id="rId12"/>
    <p:sldId id="265" r:id="rId13"/>
    <p:sldId id="266" r:id="rId14"/>
    <p:sldId id="267" r:id="rId15"/>
    <p:sldId id="268" r:id="rId16"/>
    <p:sldId id="269" r:id="rId17"/>
    <p:sldId id="270" r:id="rId18"/>
    <p:sldId id="273" r:id="rId19"/>
    <p:sldId id="274" r:id="rId20"/>
    <p:sldId id="275" r:id="rId21"/>
    <p:sldId id="276" r:id="rId22"/>
    <p:sldId id="277" r:id="rId23"/>
    <p:sldId id="300" r:id="rId24"/>
    <p:sldId id="311" r:id="rId25"/>
    <p:sldId id="312" r:id="rId26"/>
    <p:sldId id="313" r:id="rId27"/>
    <p:sldId id="314" r:id="rId28"/>
    <p:sldId id="291" r:id="rId29"/>
    <p:sldId id="292" r:id="rId30"/>
    <p:sldId id="285" r:id="rId31"/>
    <p:sldId id="293" r:id="rId32"/>
    <p:sldId id="286" r:id="rId33"/>
    <p:sldId id="294" r:id="rId34"/>
    <p:sldId id="287" r:id="rId35"/>
    <p:sldId id="309" r:id="rId36"/>
    <p:sldId id="315" r:id="rId37"/>
    <p:sldId id="301" r:id="rId38"/>
    <p:sldId id="260" r:id="rId39"/>
    <p:sldId id="259" r:id="rId40"/>
    <p:sldId id="279" r:id="rId41"/>
    <p:sldId id="310" r:id="rId42"/>
    <p:sldId id="271" r:id="rId43"/>
    <p:sldId id="296" r:id="rId44"/>
    <p:sldId id="262" r:id="rId45"/>
    <p:sldId id="289" r:id="rId46"/>
    <p:sldId id="290" r:id="rId47"/>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87811" autoAdjust="0"/>
  </p:normalViewPr>
  <p:slideViewPr>
    <p:cSldViewPr>
      <p:cViewPr>
        <p:scale>
          <a:sx n="87" d="100"/>
          <a:sy n="87" d="100"/>
        </p:scale>
        <p:origin x="-90" y="49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68" d="100"/>
          <a:sy n="68" d="100"/>
        </p:scale>
        <p:origin x="-3258" y="-11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13235-0E85-41A8-B65F-6E0ADEF8F83D}" type="doc">
      <dgm:prSet loTypeId="urn:microsoft.com/office/officeart/2005/8/layout/venn3" loCatId="relationship" qsTypeId="urn:microsoft.com/office/officeart/2005/8/quickstyle/simple5" qsCatId="simple" csTypeId="urn:microsoft.com/office/officeart/2005/8/colors/colorful1" csCatId="colorful" phldr="1"/>
      <dgm:spPr/>
      <dgm:t>
        <a:bodyPr/>
        <a:lstStyle/>
        <a:p>
          <a:endParaRPr lang="en-US"/>
        </a:p>
      </dgm:t>
    </dgm:pt>
    <dgm:pt modelId="{BE0CA34B-4D3A-4430-8C59-E27C8790DCBD}">
      <dgm:prSet phldrT="[Text]"/>
      <dgm:spPr>
        <a:solidFill>
          <a:schemeClr val="accent1"/>
        </a:solidFill>
      </dgm:spPr>
      <dgm:t>
        <a:bodyPr/>
        <a:lstStyle/>
        <a:p>
          <a:r>
            <a:rPr lang="en-US" b="1" dirty="0" smtClean="0"/>
            <a:t>What</a:t>
          </a:r>
          <a:r>
            <a:rPr lang="en-US" dirty="0" smtClean="0"/>
            <a:t> </a:t>
          </a:r>
          <a:r>
            <a:rPr lang="en-US" b="0" dirty="0" smtClean="0"/>
            <a:t>tools</a:t>
          </a:r>
          <a:r>
            <a:rPr lang="en-US" b="1" dirty="0" smtClean="0"/>
            <a:t>, </a:t>
          </a:r>
          <a:r>
            <a:rPr lang="en-US" dirty="0" smtClean="0"/>
            <a:t>techniques, &amp; materials you use to study</a:t>
          </a:r>
          <a:endParaRPr lang="en-US" dirty="0"/>
        </a:p>
      </dgm:t>
    </dgm:pt>
    <dgm:pt modelId="{4163DCAB-CDCD-4DD9-8089-89898B53A45A}" type="parTrans" cxnId="{A6AF4AF8-B3E8-4573-8E59-ADE547410796}">
      <dgm:prSet/>
      <dgm:spPr/>
      <dgm:t>
        <a:bodyPr/>
        <a:lstStyle/>
        <a:p>
          <a:endParaRPr lang="en-US"/>
        </a:p>
      </dgm:t>
    </dgm:pt>
    <dgm:pt modelId="{435CA002-C038-49B5-87DA-36832560BBC7}" type="sibTrans" cxnId="{A6AF4AF8-B3E8-4573-8E59-ADE547410796}">
      <dgm:prSet/>
      <dgm:spPr/>
      <dgm:t>
        <a:bodyPr/>
        <a:lstStyle/>
        <a:p>
          <a:endParaRPr lang="en-US"/>
        </a:p>
      </dgm:t>
    </dgm:pt>
    <dgm:pt modelId="{48DFA11A-0E3D-4B2B-8B84-9BA14FF40D04}">
      <dgm:prSet phldrT="[Text]"/>
      <dgm:spPr>
        <a:solidFill>
          <a:srgbClr val="00B050"/>
        </a:solidFill>
      </dgm:spPr>
      <dgm:t>
        <a:bodyPr/>
        <a:lstStyle/>
        <a:p>
          <a:r>
            <a:rPr lang="en-US" b="1" dirty="0" smtClean="0"/>
            <a:t>How</a:t>
          </a:r>
          <a:r>
            <a:rPr lang="en-US" dirty="0" smtClean="0"/>
            <a:t> you engage with those tools/ The questions you ask yourself</a:t>
          </a:r>
          <a:endParaRPr lang="en-US" dirty="0"/>
        </a:p>
      </dgm:t>
    </dgm:pt>
    <dgm:pt modelId="{9EEC7F45-D5A6-47E5-9206-6C51A29D6FC4}" type="parTrans" cxnId="{B0FCA716-D5F8-41D3-8432-762B4E3C1774}">
      <dgm:prSet/>
      <dgm:spPr/>
      <dgm:t>
        <a:bodyPr/>
        <a:lstStyle/>
        <a:p>
          <a:endParaRPr lang="en-US"/>
        </a:p>
      </dgm:t>
    </dgm:pt>
    <dgm:pt modelId="{FF4842FD-8C6F-44EE-9E00-D1BCE7A2AC68}" type="sibTrans" cxnId="{B0FCA716-D5F8-41D3-8432-762B4E3C1774}">
      <dgm:prSet/>
      <dgm:spPr/>
      <dgm:t>
        <a:bodyPr/>
        <a:lstStyle/>
        <a:p>
          <a:endParaRPr lang="en-US"/>
        </a:p>
      </dgm:t>
    </dgm:pt>
    <dgm:pt modelId="{3A0DB5E0-FAC8-49BB-9E9D-786EA1EC3143}">
      <dgm:prSet phldrT="[Text]"/>
      <dgm:spPr>
        <a:solidFill>
          <a:srgbClr val="0070C0"/>
        </a:solidFill>
      </dgm:spPr>
      <dgm:t>
        <a:bodyPr/>
        <a:lstStyle/>
        <a:p>
          <a:r>
            <a:rPr lang="en-US" b="1" dirty="0" smtClean="0"/>
            <a:t>When </a:t>
          </a:r>
          <a:r>
            <a:rPr lang="en-US" dirty="0" smtClean="0"/>
            <a:t>you study</a:t>
          </a:r>
          <a:endParaRPr lang="en-US" dirty="0"/>
        </a:p>
      </dgm:t>
    </dgm:pt>
    <dgm:pt modelId="{5AA68DDB-9557-46FF-90CE-3BF5DCAC02E0}" type="parTrans" cxnId="{68573B1F-9809-4D15-BC08-6B566AE77DDC}">
      <dgm:prSet/>
      <dgm:spPr/>
      <dgm:t>
        <a:bodyPr/>
        <a:lstStyle/>
        <a:p>
          <a:endParaRPr lang="en-US"/>
        </a:p>
      </dgm:t>
    </dgm:pt>
    <dgm:pt modelId="{E8D03312-2005-44E8-BF9F-FB4A289ED597}" type="sibTrans" cxnId="{68573B1F-9809-4D15-BC08-6B566AE77DDC}">
      <dgm:prSet/>
      <dgm:spPr/>
      <dgm:t>
        <a:bodyPr/>
        <a:lstStyle/>
        <a:p>
          <a:endParaRPr lang="en-US"/>
        </a:p>
      </dgm:t>
    </dgm:pt>
    <dgm:pt modelId="{6DA58C71-6563-44C2-812E-E1616498DA72}" type="pres">
      <dgm:prSet presAssocID="{7FA13235-0E85-41A8-B65F-6E0ADEF8F83D}" presName="Name0" presStyleCnt="0">
        <dgm:presLayoutVars>
          <dgm:dir/>
          <dgm:resizeHandles val="exact"/>
        </dgm:presLayoutVars>
      </dgm:prSet>
      <dgm:spPr/>
      <dgm:t>
        <a:bodyPr/>
        <a:lstStyle/>
        <a:p>
          <a:endParaRPr lang="en-US"/>
        </a:p>
      </dgm:t>
    </dgm:pt>
    <dgm:pt modelId="{B4BBCF92-ACE0-4DBE-A86C-77F9D370550A}" type="pres">
      <dgm:prSet presAssocID="{BE0CA34B-4D3A-4430-8C59-E27C8790DCBD}" presName="Name5" presStyleLbl="vennNode1" presStyleIdx="0" presStyleCnt="3">
        <dgm:presLayoutVars>
          <dgm:bulletEnabled val="1"/>
        </dgm:presLayoutVars>
      </dgm:prSet>
      <dgm:spPr/>
      <dgm:t>
        <a:bodyPr/>
        <a:lstStyle/>
        <a:p>
          <a:endParaRPr lang="en-US"/>
        </a:p>
      </dgm:t>
    </dgm:pt>
    <dgm:pt modelId="{E6992F07-D372-44B6-A8EE-42E97D25CD64}" type="pres">
      <dgm:prSet presAssocID="{435CA002-C038-49B5-87DA-36832560BBC7}" presName="space" presStyleCnt="0"/>
      <dgm:spPr/>
    </dgm:pt>
    <dgm:pt modelId="{65675AB4-D849-4FD2-89C3-25839560C6BD}" type="pres">
      <dgm:prSet presAssocID="{48DFA11A-0E3D-4B2B-8B84-9BA14FF40D04}" presName="Name5" presStyleLbl="vennNode1" presStyleIdx="1" presStyleCnt="3">
        <dgm:presLayoutVars>
          <dgm:bulletEnabled val="1"/>
        </dgm:presLayoutVars>
      </dgm:prSet>
      <dgm:spPr/>
      <dgm:t>
        <a:bodyPr/>
        <a:lstStyle/>
        <a:p>
          <a:endParaRPr lang="en-US"/>
        </a:p>
      </dgm:t>
    </dgm:pt>
    <dgm:pt modelId="{8FFF6A8D-543E-4BB3-9F20-0F893A0293BE}" type="pres">
      <dgm:prSet presAssocID="{FF4842FD-8C6F-44EE-9E00-D1BCE7A2AC68}" presName="space" presStyleCnt="0"/>
      <dgm:spPr/>
    </dgm:pt>
    <dgm:pt modelId="{ECCABFBF-9CB0-4FF0-92AD-1AD070887E36}" type="pres">
      <dgm:prSet presAssocID="{3A0DB5E0-FAC8-49BB-9E9D-786EA1EC3143}" presName="Name5" presStyleLbl="vennNode1" presStyleIdx="2" presStyleCnt="3">
        <dgm:presLayoutVars>
          <dgm:bulletEnabled val="1"/>
        </dgm:presLayoutVars>
      </dgm:prSet>
      <dgm:spPr/>
      <dgm:t>
        <a:bodyPr/>
        <a:lstStyle/>
        <a:p>
          <a:endParaRPr lang="en-US"/>
        </a:p>
      </dgm:t>
    </dgm:pt>
  </dgm:ptLst>
  <dgm:cxnLst>
    <dgm:cxn modelId="{A6AF4AF8-B3E8-4573-8E59-ADE547410796}" srcId="{7FA13235-0E85-41A8-B65F-6E0ADEF8F83D}" destId="{BE0CA34B-4D3A-4430-8C59-E27C8790DCBD}" srcOrd="0" destOrd="0" parTransId="{4163DCAB-CDCD-4DD9-8089-89898B53A45A}" sibTransId="{435CA002-C038-49B5-87DA-36832560BBC7}"/>
    <dgm:cxn modelId="{DE2C12EF-E8F1-494A-9130-3D242BF1F0AA}" type="presOf" srcId="{3A0DB5E0-FAC8-49BB-9E9D-786EA1EC3143}" destId="{ECCABFBF-9CB0-4FF0-92AD-1AD070887E36}" srcOrd="0" destOrd="0" presId="urn:microsoft.com/office/officeart/2005/8/layout/venn3"/>
    <dgm:cxn modelId="{4D16C24A-6AA4-4DE8-B42F-5F6D96BA285E}" type="presOf" srcId="{7FA13235-0E85-41A8-B65F-6E0ADEF8F83D}" destId="{6DA58C71-6563-44C2-812E-E1616498DA72}" srcOrd="0" destOrd="0" presId="urn:microsoft.com/office/officeart/2005/8/layout/venn3"/>
    <dgm:cxn modelId="{3DCA3BF0-5916-43C0-AF18-78DD91AC52B1}" type="presOf" srcId="{48DFA11A-0E3D-4B2B-8B84-9BA14FF40D04}" destId="{65675AB4-D849-4FD2-89C3-25839560C6BD}" srcOrd="0" destOrd="0" presId="urn:microsoft.com/office/officeart/2005/8/layout/venn3"/>
    <dgm:cxn modelId="{B0FCA716-D5F8-41D3-8432-762B4E3C1774}" srcId="{7FA13235-0E85-41A8-B65F-6E0ADEF8F83D}" destId="{48DFA11A-0E3D-4B2B-8B84-9BA14FF40D04}" srcOrd="1" destOrd="0" parTransId="{9EEC7F45-D5A6-47E5-9206-6C51A29D6FC4}" sibTransId="{FF4842FD-8C6F-44EE-9E00-D1BCE7A2AC68}"/>
    <dgm:cxn modelId="{68573B1F-9809-4D15-BC08-6B566AE77DDC}" srcId="{7FA13235-0E85-41A8-B65F-6E0ADEF8F83D}" destId="{3A0DB5E0-FAC8-49BB-9E9D-786EA1EC3143}" srcOrd="2" destOrd="0" parTransId="{5AA68DDB-9557-46FF-90CE-3BF5DCAC02E0}" sibTransId="{E8D03312-2005-44E8-BF9F-FB4A289ED597}"/>
    <dgm:cxn modelId="{485CEF92-99FA-4DCF-BBD2-4A1FAF36E91A}" type="presOf" srcId="{BE0CA34B-4D3A-4430-8C59-E27C8790DCBD}" destId="{B4BBCF92-ACE0-4DBE-A86C-77F9D370550A}" srcOrd="0" destOrd="0" presId="urn:microsoft.com/office/officeart/2005/8/layout/venn3"/>
    <dgm:cxn modelId="{BDA90965-625B-40E3-AB12-3B83BBC0BF4B}" type="presParOf" srcId="{6DA58C71-6563-44C2-812E-E1616498DA72}" destId="{B4BBCF92-ACE0-4DBE-A86C-77F9D370550A}" srcOrd="0" destOrd="0" presId="urn:microsoft.com/office/officeart/2005/8/layout/venn3"/>
    <dgm:cxn modelId="{EB6ABAF5-65BD-4478-B875-978173A93D43}" type="presParOf" srcId="{6DA58C71-6563-44C2-812E-E1616498DA72}" destId="{E6992F07-D372-44B6-A8EE-42E97D25CD64}" srcOrd="1" destOrd="0" presId="urn:microsoft.com/office/officeart/2005/8/layout/venn3"/>
    <dgm:cxn modelId="{4705C460-3263-4A44-B33F-CEBB472D3C14}" type="presParOf" srcId="{6DA58C71-6563-44C2-812E-E1616498DA72}" destId="{65675AB4-D849-4FD2-89C3-25839560C6BD}" srcOrd="2" destOrd="0" presId="urn:microsoft.com/office/officeart/2005/8/layout/venn3"/>
    <dgm:cxn modelId="{ECDFFBB7-7178-44E8-82BE-A850D999C29C}" type="presParOf" srcId="{6DA58C71-6563-44C2-812E-E1616498DA72}" destId="{8FFF6A8D-543E-4BB3-9F20-0F893A0293BE}" srcOrd="3" destOrd="0" presId="urn:microsoft.com/office/officeart/2005/8/layout/venn3"/>
    <dgm:cxn modelId="{0A9406FE-266E-431A-B942-55A95E4164BA}" type="presParOf" srcId="{6DA58C71-6563-44C2-812E-E1616498DA72}" destId="{ECCABFBF-9CB0-4FF0-92AD-1AD070887E3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A80D89-DC47-48EB-8282-EB53D6EBC979}"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CF18C5D0-AFF4-4D97-8C39-D4F1307F0279}">
      <dgm:prSet phldrT="[Text]"/>
      <dgm:spPr/>
      <dgm:t>
        <a:bodyPr/>
        <a:lstStyle/>
        <a:p>
          <a:r>
            <a:rPr lang="en-US" dirty="0" smtClean="0"/>
            <a:t>WHAT</a:t>
          </a:r>
          <a:endParaRPr lang="en-US" dirty="0"/>
        </a:p>
      </dgm:t>
    </dgm:pt>
    <dgm:pt modelId="{A99DD8A0-127B-4F54-A5CB-0BE8A9E250A6}" type="parTrans" cxnId="{CBD789AC-62A5-4931-8CC9-5884AC5677DA}">
      <dgm:prSet/>
      <dgm:spPr/>
      <dgm:t>
        <a:bodyPr/>
        <a:lstStyle/>
        <a:p>
          <a:endParaRPr lang="en-US"/>
        </a:p>
      </dgm:t>
    </dgm:pt>
    <dgm:pt modelId="{5D3C6A14-D387-4130-9584-BCB4D143563C}" type="sibTrans" cxnId="{CBD789AC-62A5-4931-8CC9-5884AC5677DA}">
      <dgm:prSet/>
      <dgm:spPr/>
      <dgm:t>
        <a:bodyPr/>
        <a:lstStyle/>
        <a:p>
          <a:endParaRPr lang="en-US"/>
        </a:p>
      </dgm:t>
    </dgm:pt>
    <dgm:pt modelId="{0D33CD6C-8373-4E92-83D9-B25462B1B359}">
      <dgm:prSet phldrT="[Text]"/>
      <dgm:spPr/>
      <dgm:t>
        <a:bodyPr/>
        <a:lstStyle/>
        <a:p>
          <a:r>
            <a:rPr lang="en-US" dirty="0" smtClean="0"/>
            <a:t>Learning Preference</a:t>
          </a:r>
          <a:endParaRPr lang="en-US" dirty="0"/>
        </a:p>
      </dgm:t>
    </dgm:pt>
    <dgm:pt modelId="{21F03CE1-7373-40B9-8A7C-67F8F8D2C77C}" type="parTrans" cxnId="{F6BED80E-F791-495E-B88F-C274E8C9A240}">
      <dgm:prSet/>
      <dgm:spPr/>
      <dgm:t>
        <a:bodyPr/>
        <a:lstStyle/>
        <a:p>
          <a:endParaRPr lang="en-US"/>
        </a:p>
      </dgm:t>
    </dgm:pt>
    <dgm:pt modelId="{381A0AB6-659B-4BFC-A3EB-2654D64F967F}" type="sibTrans" cxnId="{F6BED80E-F791-495E-B88F-C274E8C9A240}">
      <dgm:prSet/>
      <dgm:spPr/>
      <dgm:t>
        <a:bodyPr/>
        <a:lstStyle/>
        <a:p>
          <a:endParaRPr lang="en-US"/>
        </a:p>
      </dgm:t>
    </dgm:pt>
    <dgm:pt modelId="{29F311CD-8E42-4701-BC0D-D3DD018483D4}">
      <dgm:prSet phldrT="[Text]"/>
      <dgm:spPr/>
      <dgm:t>
        <a:bodyPr/>
        <a:lstStyle/>
        <a:p>
          <a:r>
            <a:rPr lang="en-US" dirty="0" smtClean="0"/>
            <a:t>Left brain/ right brain dominance</a:t>
          </a:r>
          <a:endParaRPr lang="en-US" dirty="0"/>
        </a:p>
      </dgm:t>
    </dgm:pt>
    <dgm:pt modelId="{D81AA15A-3609-4B25-8CD3-3DB43F4452C5}" type="parTrans" cxnId="{2ACA8468-1FFF-456E-A3BF-8F5BFCC72240}">
      <dgm:prSet/>
      <dgm:spPr/>
      <dgm:t>
        <a:bodyPr/>
        <a:lstStyle/>
        <a:p>
          <a:endParaRPr lang="en-US"/>
        </a:p>
      </dgm:t>
    </dgm:pt>
    <dgm:pt modelId="{BDA8ED2F-E4C7-43FA-A720-10CC21B61010}" type="sibTrans" cxnId="{2ACA8468-1FFF-456E-A3BF-8F5BFCC72240}">
      <dgm:prSet/>
      <dgm:spPr/>
      <dgm:t>
        <a:bodyPr/>
        <a:lstStyle/>
        <a:p>
          <a:endParaRPr lang="en-US"/>
        </a:p>
      </dgm:t>
    </dgm:pt>
    <dgm:pt modelId="{57DEA0C0-A6DD-49BC-826B-56F47E6FE627}">
      <dgm:prSet phldrT="[Text]"/>
      <dgm:spPr/>
      <dgm:t>
        <a:bodyPr/>
        <a:lstStyle/>
        <a:p>
          <a:r>
            <a:rPr lang="en-US" dirty="0" smtClean="0"/>
            <a:t>HOW</a:t>
          </a:r>
          <a:endParaRPr lang="en-US" dirty="0"/>
        </a:p>
      </dgm:t>
    </dgm:pt>
    <dgm:pt modelId="{99E59512-5ADE-4E7D-BB1A-6624584912BA}" type="parTrans" cxnId="{2A72CC94-20F4-49E1-835E-DC9B896CB5A1}">
      <dgm:prSet/>
      <dgm:spPr/>
      <dgm:t>
        <a:bodyPr/>
        <a:lstStyle/>
        <a:p>
          <a:endParaRPr lang="en-US"/>
        </a:p>
      </dgm:t>
    </dgm:pt>
    <dgm:pt modelId="{89111ED9-0886-4439-8F6B-5CE6BC7BEFA3}" type="sibTrans" cxnId="{2A72CC94-20F4-49E1-835E-DC9B896CB5A1}">
      <dgm:prSet/>
      <dgm:spPr/>
      <dgm:t>
        <a:bodyPr/>
        <a:lstStyle/>
        <a:p>
          <a:endParaRPr lang="en-US"/>
        </a:p>
      </dgm:t>
    </dgm:pt>
    <dgm:pt modelId="{CA04A6B4-DF7A-413F-8808-128F11AC73CD}">
      <dgm:prSet phldrT="[Text]"/>
      <dgm:spPr>
        <a:solidFill>
          <a:srgbClr val="00B050"/>
        </a:solidFill>
      </dgm:spPr>
      <dgm:t>
        <a:bodyPr/>
        <a:lstStyle/>
        <a:p>
          <a:r>
            <a:rPr lang="en-US" dirty="0" smtClean="0"/>
            <a:t>Self-quizzing</a:t>
          </a:r>
          <a:endParaRPr lang="en-US" dirty="0"/>
        </a:p>
      </dgm:t>
    </dgm:pt>
    <dgm:pt modelId="{A15D1936-145F-4C6E-B583-3C9EBD2D02CF}" type="parTrans" cxnId="{39F8EE13-FF60-46CC-ACEF-77BF14CEE257}">
      <dgm:prSet/>
      <dgm:spPr/>
      <dgm:t>
        <a:bodyPr/>
        <a:lstStyle/>
        <a:p>
          <a:endParaRPr lang="en-US"/>
        </a:p>
      </dgm:t>
    </dgm:pt>
    <dgm:pt modelId="{019CA9DA-2CEF-4656-B41E-5063CDA5E8F5}" type="sibTrans" cxnId="{39F8EE13-FF60-46CC-ACEF-77BF14CEE257}">
      <dgm:prSet/>
      <dgm:spPr/>
      <dgm:t>
        <a:bodyPr/>
        <a:lstStyle/>
        <a:p>
          <a:endParaRPr lang="en-US"/>
        </a:p>
      </dgm:t>
    </dgm:pt>
    <dgm:pt modelId="{BEFF1032-CB2E-4263-B89C-FBE2468944B8}">
      <dgm:prSet phldrT="[Text]"/>
      <dgm:spPr>
        <a:solidFill>
          <a:srgbClr val="00B050"/>
        </a:solidFill>
      </dgm:spPr>
      <dgm:t>
        <a:bodyPr/>
        <a:lstStyle/>
        <a:p>
          <a:r>
            <a:rPr lang="en-US" dirty="0" smtClean="0"/>
            <a:t>Meta-cognitive awareness</a:t>
          </a:r>
          <a:endParaRPr lang="en-US" dirty="0"/>
        </a:p>
      </dgm:t>
    </dgm:pt>
    <dgm:pt modelId="{BCDA09CA-9F08-4B9B-864C-6899A985C71C}" type="parTrans" cxnId="{E1BCC0FB-897E-40CF-BDC0-23BC1F9BEC54}">
      <dgm:prSet/>
      <dgm:spPr/>
      <dgm:t>
        <a:bodyPr/>
        <a:lstStyle/>
        <a:p>
          <a:endParaRPr lang="en-US"/>
        </a:p>
      </dgm:t>
    </dgm:pt>
    <dgm:pt modelId="{A42AA09D-AE02-441F-80B4-B2B7D4802E27}" type="sibTrans" cxnId="{E1BCC0FB-897E-40CF-BDC0-23BC1F9BEC54}">
      <dgm:prSet/>
      <dgm:spPr/>
      <dgm:t>
        <a:bodyPr/>
        <a:lstStyle/>
        <a:p>
          <a:endParaRPr lang="en-US"/>
        </a:p>
      </dgm:t>
    </dgm:pt>
    <dgm:pt modelId="{32EFE567-C947-4698-BA91-4EA7A7B93913}">
      <dgm:prSet phldrT="[Text]"/>
      <dgm:spPr/>
      <dgm:t>
        <a:bodyPr/>
        <a:lstStyle/>
        <a:p>
          <a:r>
            <a:rPr lang="en-US" dirty="0" smtClean="0"/>
            <a:t>WHEN</a:t>
          </a:r>
          <a:endParaRPr lang="en-US" dirty="0"/>
        </a:p>
      </dgm:t>
    </dgm:pt>
    <dgm:pt modelId="{64FCD9E5-51A1-4A62-B25B-7E30CE6D4FA6}" type="parTrans" cxnId="{11356709-FCCD-49E5-9444-8C70A78A05D0}">
      <dgm:prSet/>
      <dgm:spPr/>
      <dgm:t>
        <a:bodyPr/>
        <a:lstStyle/>
        <a:p>
          <a:endParaRPr lang="en-US"/>
        </a:p>
      </dgm:t>
    </dgm:pt>
    <dgm:pt modelId="{4FD782D7-E17F-47CF-B1A0-721D47B25ADD}" type="sibTrans" cxnId="{11356709-FCCD-49E5-9444-8C70A78A05D0}">
      <dgm:prSet/>
      <dgm:spPr/>
      <dgm:t>
        <a:bodyPr/>
        <a:lstStyle/>
        <a:p>
          <a:endParaRPr lang="en-US"/>
        </a:p>
      </dgm:t>
    </dgm:pt>
    <dgm:pt modelId="{1E1F5F94-7FFC-4977-A376-2200F43CE297}">
      <dgm:prSet phldrT="[Text]"/>
      <dgm:spPr>
        <a:solidFill>
          <a:srgbClr val="00B0F0"/>
        </a:solidFill>
      </dgm:spPr>
      <dgm:t>
        <a:bodyPr/>
        <a:lstStyle/>
        <a:p>
          <a:r>
            <a:rPr lang="en-US" dirty="0" smtClean="0"/>
            <a:t>Spaced</a:t>
          </a:r>
          <a:endParaRPr lang="en-US" dirty="0"/>
        </a:p>
      </dgm:t>
    </dgm:pt>
    <dgm:pt modelId="{57C8CC30-6BC4-49C0-ACB5-4C4E73551402}" type="parTrans" cxnId="{C295FEE9-28DB-4003-AF48-16E2A9532FE8}">
      <dgm:prSet/>
      <dgm:spPr/>
      <dgm:t>
        <a:bodyPr/>
        <a:lstStyle/>
        <a:p>
          <a:endParaRPr lang="en-US"/>
        </a:p>
      </dgm:t>
    </dgm:pt>
    <dgm:pt modelId="{3BE324A7-89B5-4B14-8164-2CBA07968863}" type="sibTrans" cxnId="{C295FEE9-28DB-4003-AF48-16E2A9532FE8}">
      <dgm:prSet/>
      <dgm:spPr/>
      <dgm:t>
        <a:bodyPr/>
        <a:lstStyle/>
        <a:p>
          <a:endParaRPr lang="en-US"/>
        </a:p>
      </dgm:t>
    </dgm:pt>
    <dgm:pt modelId="{C7EAF415-EFEB-45C5-84EF-A77506989B1E}">
      <dgm:prSet phldrT="[Text]"/>
      <dgm:spPr>
        <a:solidFill>
          <a:srgbClr val="00B0F0"/>
        </a:solidFill>
      </dgm:spPr>
      <dgm:t>
        <a:bodyPr/>
        <a:lstStyle/>
        <a:p>
          <a:endParaRPr lang="en-US" dirty="0"/>
        </a:p>
      </dgm:t>
    </dgm:pt>
    <dgm:pt modelId="{3DD8255A-A7D5-4DAA-AF3B-0F587FBA71B1}" type="parTrans" cxnId="{4F155679-5EB8-491D-96AA-C39984F043AB}">
      <dgm:prSet/>
      <dgm:spPr/>
      <dgm:t>
        <a:bodyPr/>
        <a:lstStyle/>
        <a:p>
          <a:endParaRPr lang="en-US"/>
        </a:p>
      </dgm:t>
    </dgm:pt>
    <dgm:pt modelId="{CF6086B7-6C8B-47DA-BCF6-344E27CA015B}" type="sibTrans" cxnId="{4F155679-5EB8-491D-96AA-C39984F043AB}">
      <dgm:prSet/>
      <dgm:spPr/>
      <dgm:t>
        <a:bodyPr/>
        <a:lstStyle/>
        <a:p>
          <a:endParaRPr lang="en-US"/>
        </a:p>
      </dgm:t>
    </dgm:pt>
    <dgm:pt modelId="{C8B741F2-BAF5-4205-8619-C2D3EF0129E6}">
      <dgm:prSet phldrT="[Text]"/>
      <dgm:spPr/>
      <dgm:t>
        <a:bodyPr/>
        <a:lstStyle/>
        <a:p>
          <a:r>
            <a:rPr lang="en-US" dirty="0" smtClean="0"/>
            <a:t>Personality Style</a:t>
          </a:r>
          <a:endParaRPr lang="en-US" dirty="0"/>
        </a:p>
      </dgm:t>
    </dgm:pt>
    <dgm:pt modelId="{037F1DE4-271E-4DAD-8EF9-A8E9BE0177F4}" type="parTrans" cxnId="{9EA60324-4F14-4D3F-A561-788E4E42C45F}">
      <dgm:prSet/>
      <dgm:spPr/>
      <dgm:t>
        <a:bodyPr/>
        <a:lstStyle/>
        <a:p>
          <a:endParaRPr lang="en-US"/>
        </a:p>
      </dgm:t>
    </dgm:pt>
    <dgm:pt modelId="{3AA8123D-9998-405B-BE36-376048491AB6}" type="sibTrans" cxnId="{9EA60324-4F14-4D3F-A561-788E4E42C45F}">
      <dgm:prSet/>
      <dgm:spPr/>
      <dgm:t>
        <a:bodyPr/>
        <a:lstStyle/>
        <a:p>
          <a:endParaRPr lang="en-US"/>
        </a:p>
      </dgm:t>
    </dgm:pt>
    <dgm:pt modelId="{17210989-F714-497A-BC6B-015D33BB0174}">
      <dgm:prSet phldrT="[Text]"/>
      <dgm:spPr>
        <a:solidFill>
          <a:srgbClr val="00B050"/>
        </a:solidFill>
      </dgm:spPr>
      <dgm:t>
        <a:bodyPr/>
        <a:lstStyle/>
        <a:p>
          <a:r>
            <a:rPr lang="en-US" dirty="0" smtClean="0"/>
            <a:t>Understanding course expectations</a:t>
          </a:r>
          <a:endParaRPr lang="en-US" dirty="0"/>
        </a:p>
      </dgm:t>
    </dgm:pt>
    <dgm:pt modelId="{A9B87FD0-FF61-4644-BC52-534C03A84DD1}" type="parTrans" cxnId="{1456765B-3813-400C-A189-E4F2FAFE0AE6}">
      <dgm:prSet/>
      <dgm:spPr/>
      <dgm:t>
        <a:bodyPr/>
        <a:lstStyle/>
        <a:p>
          <a:endParaRPr lang="en-US"/>
        </a:p>
      </dgm:t>
    </dgm:pt>
    <dgm:pt modelId="{415C6948-54C3-4A1A-89C0-08F7B66C0238}" type="sibTrans" cxnId="{1456765B-3813-400C-A189-E4F2FAFE0AE6}">
      <dgm:prSet/>
      <dgm:spPr/>
      <dgm:t>
        <a:bodyPr/>
        <a:lstStyle/>
        <a:p>
          <a:endParaRPr lang="en-US"/>
        </a:p>
      </dgm:t>
    </dgm:pt>
    <dgm:pt modelId="{C05144B1-254A-4400-9C30-DF914CA69E4F}">
      <dgm:prSet phldrT="[Text]"/>
      <dgm:spPr/>
      <dgm:t>
        <a:bodyPr/>
        <a:lstStyle/>
        <a:p>
          <a:r>
            <a:rPr lang="en-US" dirty="0" smtClean="0"/>
            <a:t>Multi-modal learning</a:t>
          </a:r>
          <a:endParaRPr lang="en-US" dirty="0"/>
        </a:p>
      </dgm:t>
    </dgm:pt>
    <dgm:pt modelId="{CA11BEAC-6008-4A25-9DAB-0FF9F4BE381A}" type="parTrans" cxnId="{B0ECA3A1-673A-4932-A3FC-4E5BD3866EAE}">
      <dgm:prSet/>
      <dgm:spPr/>
      <dgm:t>
        <a:bodyPr/>
        <a:lstStyle/>
        <a:p>
          <a:endParaRPr lang="en-US"/>
        </a:p>
      </dgm:t>
    </dgm:pt>
    <dgm:pt modelId="{80022299-A78D-483D-918F-B67DE162DBEC}" type="sibTrans" cxnId="{B0ECA3A1-673A-4932-A3FC-4E5BD3866EAE}">
      <dgm:prSet/>
      <dgm:spPr/>
      <dgm:t>
        <a:bodyPr/>
        <a:lstStyle/>
        <a:p>
          <a:endParaRPr lang="en-US"/>
        </a:p>
      </dgm:t>
    </dgm:pt>
    <dgm:pt modelId="{3335A3D9-FC38-4509-934E-3E3B09B79E29}">
      <dgm:prSet phldrT="[Text]"/>
      <dgm:spPr/>
      <dgm:t>
        <a:bodyPr/>
        <a:lstStyle/>
        <a:p>
          <a:endParaRPr lang="en-US" dirty="0"/>
        </a:p>
      </dgm:t>
    </dgm:pt>
    <dgm:pt modelId="{7BDAC301-E5FD-4059-AF68-257F7815161A}" type="parTrans" cxnId="{DE9B83EF-DB50-4654-A24E-8B329D4A7B9D}">
      <dgm:prSet/>
      <dgm:spPr/>
      <dgm:t>
        <a:bodyPr/>
        <a:lstStyle/>
        <a:p>
          <a:endParaRPr lang="en-US"/>
        </a:p>
      </dgm:t>
    </dgm:pt>
    <dgm:pt modelId="{27B23E81-020D-43EB-9C79-6ACA7DCB5C95}" type="sibTrans" cxnId="{DE9B83EF-DB50-4654-A24E-8B329D4A7B9D}">
      <dgm:prSet/>
      <dgm:spPr/>
      <dgm:t>
        <a:bodyPr/>
        <a:lstStyle/>
        <a:p>
          <a:endParaRPr lang="en-US"/>
        </a:p>
      </dgm:t>
    </dgm:pt>
    <dgm:pt modelId="{2B23596C-45E9-4675-B31C-3722B59ADEE0}">
      <dgm:prSet phldrT="[Text]"/>
      <dgm:spPr/>
      <dgm:t>
        <a:bodyPr/>
        <a:lstStyle/>
        <a:p>
          <a:endParaRPr lang="en-US" dirty="0"/>
        </a:p>
      </dgm:t>
    </dgm:pt>
    <dgm:pt modelId="{322EDF2E-27CF-495E-A32A-3CA08E568A5A}" type="parTrans" cxnId="{D35A9127-FAB6-4F11-B9D5-5A9344FB7703}">
      <dgm:prSet/>
      <dgm:spPr/>
      <dgm:t>
        <a:bodyPr/>
        <a:lstStyle/>
        <a:p>
          <a:endParaRPr lang="en-US"/>
        </a:p>
      </dgm:t>
    </dgm:pt>
    <dgm:pt modelId="{BE8521C2-8CD5-4B26-B603-B967B60FEEF0}" type="sibTrans" cxnId="{D35A9127-FAB6-4F11-B9D5-5A9344FB7703}">
      <dgm:prSet/>
      <dgm:spPr/>
      <dgm:t>
        <a:bodyPr/>
        <a:lstStyle/>
        <a:p>
          <a:endParaRPr lang="en-US"/>
        </a:p>
      </dgm:t>
    </dgm:pt>
    <dgm:pt modelId="{1DC9D127-E442-4174-9E9C-255A8C4D5A11}">
      <dgm:prSet phldrT="[Text]"/>
      <dgm:spPr/>
      <dgm:t>
        <a:bodyPr/>
        <a:lstStyle/>
        <a:p>
          <a:endParaRPr lang="en-US" dirty="0"/>
        </a:p>
      </dgm:t>
    </dgm:pt>
    <dgm:pt modelId="{9C3AB80A-F033-4122-B8F4-73CA4F9F31B8}" type="parTrans" cxnId="{7B999785-1959-4F5E-A423-B4A539E0A950}">
      <dgm:prSet/>
      <dgm:spPr/>
      <dgm:t>
        <a:bodyPr/>
        <a:lstStyle/>
        <a:p>
          <a:endParaRPr lang="en-US"/>
        </a:p>
      </dgm:t>
    </dgm:pt>
    <dgm:pt modelId="{32F915C6-E2E6-4DFD-A29D-5F5F867957C0}" type="sibTrans" cxnId="{7B999785-1959-4F5E-A423-B4A539E0A950}">
      <dgm:prSet/>
      <dgm:spPr/>
      <dgm:t>
        <a:bodyPr/>
        <a:lstStyle/>
        <a:p>
          <a:endParaRPr lang="en-US"/>
        </a:p>
      </dgm:t>
    </dgm:pt>
    <dgm:pt modelId="{029632D7-4670-4EC9-9E23-E4517BF1AA23}">
      <dgm:prSet phldrT="[Text]"/>
      <dgm:spPr>
        <a:solidFill>
          <a:srgbClr val="00B050"/>
        </a:solidFill>
      </dgm:spPr>
      <dgm:t>
        <a:bodyPr/>
        <a:lstStyle/>
        <a:p>
          <a:endParaRPr lang="en-US" dirty="0"/>
        </a:p>
      </dgm:t>
    </dgm:pt>
    <dgm:pt modelId="{BD6C354E-A642-4FCD-9816-9FD812C03868}" type="parTrans" cxnId="{9824BD0E-F79E-4955-9574-4C25C8FE42D8}">
      <dgm:prSet/>
      <dgm:spPr/>
      <dgm:t>
        <a:bodyPr/>
        <a:lstStyle/>
        <a:p>
          <a:endParaRPr lang="en-US"/>
        </a:p>
      </dgm:t>
    </dgm:pt>
    <dgm:pt modelId="{3E1C900D-F16E-402D-B495-AAE8379DC7D8}" type="sibTrans" cxnId="{9824BD0E-F79E-4955-9574-4C25C8FE42D8}">
      <dgm:prSet/>
      <dgm:spPr/>
      <dgm:t>
        <a:bodyPr/>
        <a:lstStyle/>
        <a:p>
          <a:endParaRPr lang="en-US"/>
        </a:p>
      </dgm:t>
    </dgm:pt>
    <dgm:pt modelId="{8203FC74-D5BD-4044-B1C4-7932FE4096E1}">
      <dgm:prSet phldrT="[Text]"/>
      <dgm:spPr>
        <a:solidFill>
          <a:srgbClr val="00B050"/>
        </a:solidFill>
      </dgm:spPr>
      <dgm:t>
        <a:bodyPr/>
        <a:lstStyle/>
        <a:p>
          <a:endParaRPr lang="en-US" dirty="0"/>
        </a:p>
      </dgm:t>
    </dgm:pt>
    <dgm:pt modelId="{DAD2221C-5CB0-4A4E-8F70-0FC235CC349B}" type="parTrans" cxnId="{252A9AF6-A8B7-4E4A-9DAE-1DBA5E920F45}">
      <dgm:prSet/>
      <dgm:spPr/>
      <dgm:t>
        <a:bodyPr/>
        <a:lstStyle/>
        <a:p>
          <a:endParaRPr lang="en-US"/>
        </a:p>
      </dgm:t>
    </dgm:pt>
    <dgm:pt modelId="{674D0319-AF80-4268-8628-F5CACD5C1FDA}" type="sibTrans" cxnId="{252A9AF6-A8B7-4E4A-9DAE-1DBA5E920F45}">
      <dgm:prSet/>
      <dgm:spPr/>
      <dgm:t>
        <a:bodyPr/>
        <a:lstStyle/>
        <a:p>
          <a:endParaRPr lang="en-US"/>
        </a:p>
      </dgm:t>
    </dgm:pt>
    <dgm:pt modelId="{53B11675-25F2-468C-B603-CB841B559FE2}">
      <dgm:prSet phldrT="[Text]"/>
      <dgm:spPr>
        <a:solidFill>
          <a:srgbClr val="00B0F0"/>
        </a:solidFill>
      </dgm:spPr>
      <dgm:t>
        <a:bodyPr/>
        <a:lstStyle/>
        <a:p>
          <a:r>
            <a:rPr lang="en-US" dirty="0" smtClean="0"/>
            <a:t>Avoiding cramming</a:t>
          </a:r>
          <a:endParaRPr lang="en-US" dirty="0"/>
        </a:p>
      </dgm:t>
    </dgm:pt>
    <dgm:pt modelId="{188F39E6-0AA3-4385-82C7-0B4FF6DA98E1}" type="parTrans" cxnId="{2434330E-FC05-4208-A444-EAAE691BAA55}">
      <dgm:prSet/>
      <dgm:spPr/>
      <dgm:t>
        <a:bodyPr/>
        <a:lstStyle/>
        <a:p>
          <a:endParaRPr lang="en-US"/>
        </a:p>
      </dgm:t>
    </dgm:pt>
    <dgm:pt modelId="{7B505CC1-7256-4D5D-A8DB-C97CDDED2C93}" type="sibTrans" cxnId="{2434330E-FC05-4208-A444-EAAE691BAA55}">
      <dgm:prSet/>
      <dgm:spPr/>
      <dgm:t>
        <a:bodyPr/>
        <a:lstStyle/>
        <a:p>
          <a:endParaRPr lang="en-US"/>
        </a:p>
      </dgm:t>
    </dgm:pt>
    <dgm:pt modelId="{134CAD6C-669B-424F-8F72-77C11246234E}">
      <dgm:prSet phldrT="[Text]"/>
      <dgm:spPr>
        <a:solidFill>
          <a:srgbClr val="00B0F0"/>
        </a:solidFill>
      </dgm:spPr>
      <dgm:t>
        <a:bodyPr/>
        <a:lstStyle/>
        <a:p>
          <a:endParaRPr lang="en-US" dirty="0"/>
        </a:p>
      </dgm:t>
    </dgm:pt>
    <dgm:pt modelId="{9835C8ED-B09D-473F-AD07-4A1122CB7F21}" type="parTrans" cxnId="{C14AC482-8055-4BA8-945C-DC9EB2E3B07B}">
      <dgm:prSet/>
      <dgm:spPr/>
      <dgm:t>
        <a:bodyPr/>
        <a:lstStyle/>
        <a:p>
          <a:endParaRPr lang="en-US"/>
        </a:p>
      </dgm:t>
    </dgm:pt>
    <dgm:pt modelId="{ADD4D785-5537-46B8-BA3B-F1E11E1DDEEA}" type="sibTrans" cxnId="{C14AC482-8055-4BA8-945C-DC9EB2E3B07B}">
      <dgm:prSet/>
      <dgm:spPr/>
      <dgm:t>
        <a:bodyPr/>
        <a:lstStyle/>
        <a:p>
          <a:endParaRPr lang="en-US"/>
        </a:p>
      </dgm:t>
    </dgm:pt>
    <dgm:pt modelId="{076A5DCD-B677-44DD-84EB-BE4879D213E8}">
      <dgm:prSet phldrT="[Text]"/>
      <dgm:spPr>
        <a:solidFill>
          <a:srgbClr val="00B050"/>
        </a:solidFill>
      </dgm:spPr>
      <dgm:t>
        <a:bodyPr/>
        <a:lstStyle/>
        <a:p>
          <a:r>
            <a:rPr lang="en-US" dirty="0" smtClean="0"/>
            <a:t>Recognizing the difference between familiarity &amp; learning</a:t>
          </a:r>
          <a:endParaRPr lang="en-US" dirty="0"/>
        </a:p>
      </dgm:t>
    </dgm:pt>
    <dgm:pt modelId="{D11D9FC9-4136-41A2-B4B0-FDF39F558190}" type="parTrans" cxnId="{E9802579-F9F4-4847-80B7-05623FABF457}">
      <dgm:prSet/>
      <dgm:spPr/>
      <dgm:t>
        <a:bodyPr/>
        <a:lstStyle/>
        <a:p>
          <a:endParaRPr lang="en-US"/>
        </a:p>
      </dgm:t>
    </dgm:pt>
    <dgm:pt modelId="{248CB876-8C2B-4CEC-92DB-B2477BC91A9A}" type="sibTrans" cxnId="{E9802579-F9F4-4847-80B7-05623FABF457}">
      <dgm:prSet/>
      <dgm:spPr/>
      <dgm:t>
        <a:bodyPr/>
        <a:lstStyle/>
        <a:p>
          <a:endParaRPr lang="en-US"/>
        </a:p>
      </dgm:t>
    </dgm:pt>
    <dgm:pt modelId="{70C814DE-39A1-42CC-AE9B-70606DB5D1B6}">
      <dgm:prSet phldrT="[Text]"/>
      <dgm:spPr>
        <a:solidFill>
          <a:srgbClr val="00B050"/>
        </a:solidFill>
      </dgm:spPr>
      <dgm:t>
        <a:bodyPr/>
        <a:lstStyle/>
        <a:p>
          <a:endParaRPr lang="en-US" dirty="0"/>
        </a:p>
      </dgm:t>
    </dgm:pt>
    <dgm:pt modelId="{96D8590F-5644-4506-8A7E-CC4442519C98}" type="parTrans" cxnId="{7B25954B-11E5-4CA6-B6F4-75E1C7BFACDB}">
      <dgm:prSet/>
      <dgm:spPr/>
      <dgm:t>
        <a:bodyPr/>
        <a:lstStyle/>
        <a:p>
          <a:endParaRPr lang="en-US"/>
        </a:p>
      </dgm:t>
    </dgm:pt>
    <dgm:pt modelId="{A13FE129-8523-419F-9C0A-655B45A1B476}" type="sibTrans" cxnId="{7B25954B-11E5-4CA6-B6F4-75E1C7BFACDB}">
      <dgm:prSet/>
      <dgm:spPr/>
      <dgm:t>
        <a:bodyPr/>
        <a:lstStyle/>
        <a:p>
          <a:endParaRPr lang="en-US"/>
        </a:p>
      </dgm:t>
    </dgm:pt>
    <dgm:pt modelId="{B4983889-3B38-48F7-9AAE-0A554D9CA22A}" type="pres">
      <dgm:prSet presAssocID="{07A80D89-DC47-48EB-8282-EB53D6EBC979}" presName="linearFlow" presStyleCnt="0">
        <dgm:presLayoutVars>
          <dgm:dir/>
          <dgm:animLvl val="lvl"/>
          <dgm:resizeHandles/>
        </dgm:presLayoutVars>
      </dgm:prSet>
      <dgm:spPr/>
      <dgm:t>
        <a:bodyPr/>
        <a:lstStyle/>
        <a:p>
          <a:endParaRPr lang="en-US"/>
        </a:p>
      </dgm:t>
    </dgm:pt>
    <dgm:pt modelId="{43619052-923B-4EA6-A889-BDB358994EE3}" type="pres">
      <dgm:prSet presAssocID="{CF18C5D0-AFF4-4D97-8C39-D4F1307F0279}" presName="compositeNode" presStyleCnt="0">
        <dgm:presLayoutVars>
          <dgm:bulletEnabled val="1"/>
        </dgm:presLayoutVars>
      </dgm:prSet>
      <dgm:spPr/>
    </dgm:pt>
    <dgm:pt modelId="{E4B6DA77-44D4-4459-AC92-AB2E10222E14}" type="pres">
      <dgm:prSet presAssocID="{CF18C5D0-AFF4-4D97-8C39-D4F1307F0279}" presName="image" presStyleLbl="fgImgPlace1" presStyleIdx="0" presStyleCnt="3"/>
      <dgm:spPr/>
    </dgm:pt>
    <dgm:pt modelId="{25548883-4DCF-4E3B-B7AE-CD371BC25E14}" type="pres">
      <dgm:prSet presAssocID="{CF18C5D0-AFF4-4D97-8C39-D4F1307F0279}" presName="childNode" presStyleLbl="node1" presStyleIdx="0" presStyleCnt="3">
        <dgm:presLayoutVars>
          <dgm:bulletEnabled val="1"/>
        </dgm:presLayoutVars>
      </dgm:prSet>
      <dgm:spPr/>
      <dgm:t>
        <a:bodyPr/>
        <a:lstStyle/>
        <a:p>
          <a:endParaRPr lang="en-US"/>
        </a:p>
      </dgm:t>
    </dgm:pt>
    <dgm:pt modelId="{1AC3CDA2-94E3-46F0-9629-A95C11E59261}" type="pres">
      <dgm:prSet presAssocID="{CF18C5D0-AFF4-4D97-8C39-D4F1307F0279}" presName="parentNode" presStyleLbl="revTx" presStyleIdx="0" presStyleCnt="3">
        <dgm:presLayoutVars>
          <dgm:chMax val="0"/>
          <dgm:bulletEnabled val="1"/>
        </dgm:presLayoutVars>
      </dgm:prSet>
      <dgm:spPr/>
      <dgm:t>
        <a:bodyPr/>
        <a:lstStyle/>
        <a:p>
          <a:endParaRPr lang="en-US"/>
        </a:p>
      </dgm:t>
    </dgm:pt>
    <dgm:pt modelId="{1CABDC32-E57A-4DC8-80A5-C9C2F7486815}" type="pres">
      <dgm:prSet presAssocID="{5D3C6A14-D387-4130-9584-BCB4D143563C}" presName="sibTrans" presStyleCnt="0"/>
      <dgm:spPr/>
    </dgm:pt>
    <dgm:pt modelId="{9E402079-A384-450E-957B-E51DE8EB9A76}" type="pres">
      <dgm:prSet presAssocID="{57DEA0C0-A6DD-49BC-826B-56F47E6FE627}" presName="compositeNode" presStyleCnt="0">
        <dgm:presLayoutVars>
          <dgm:bulletEnabled val="1"/>
        </dgm:presLayoutVars>
      </dgm:prSet>
      <dgm:spPr/>
    </dgm:pt>
    <dgm:pt modelId="{D7B3A341-3476-4318-A9F4-12A111FFAADF}" type="pres">
      <dgm:prSet presAssocID="{57DEA0C0-A6DD-49BC-826B-56F47E6FE627}" presName="image" presStyleLbl="fgImgPlace1" presStyleIdx="1" presStyleCnt="3"/>
      <dgm:spPr/>
    </dgm:pt>
    <dgm:pt modelId="{8BA16332-2857-49B0-A082-1FACD48760F7}" type="pres">
      <dgm:prSet presAssocID="{57DEA0C0-A6DD-49BC-826B-56F47E6FE627}" presName="childNode" presStyleLbl="node1" presStyleIdx="1" presStyleCnt="3">
        <dgm:presLayoutVars>
          <dgm:bulletEnabled val="1"/>
        </dgm:presLayoutVars>
      </dgm:prSet>
      <dgm:spPr/>
      <dgm:t>
        <a:bodyPr/>
        <a:lstStyle/>
        <a:p>
          <a:endParaRPr lang="en-US"/>
        </a:p>
      </dgm:t>
    </dgm:pt>
    <dgm:pt modelId="{9693CB69-C5E6-4C65-8239-494628BC9A25}" type="pres">
      <dgm:prSet presAssocID="{57DEA0C0-A6DD-49BC-826B-56F47E6FE627}" presName="parentNode" presStyleLbl="revTx" presStyleIdx="1" presStyleCnt="3">
        <dgm:presLayoutVars>
          <dgm:chMax val="0"/>
          <dgm:bulletEnabled val="1"/>
        </dgm:presLayoutVars>
      </dgm:prSet>
      <dgm:spPr/>
      <dgm:t>
        <a:bodyPr/>
        <a:lstStyle/>
        <a:p>
          <a:endParaRPr lang="en-US"/>
        </a:p>
      </dgm:t>
    </dgm:pt>
    <dgm:pt modelId="{E0E532CA-92A4-48E2-9E5A-9F68C969DCFE}" type="pres">
      <dgm:prSet presAssocID="{89111ED9-0886-4439-8F6B-5CE6BC7BEFA3}" presName="sibTrans" presStyleCnt="0"/>
      <dgm:spPr/>
    </dgm:pt>
    <dgm:pt modelId="{A1A8D032-1D9A-46CD-9FB4-740A7C413617}" type="pres">
      <dgm:prSet presAssocID="{32EFE567-C947-4698-BA91-4EA7A7B93913}" presName="compositeNode" presStyleCnt="0">
        <dgm:presLayoutVars>
          <dgm:bulletEnabled val="1"/>
        </dgm:presLayoutVars>
      </dgm:prSet>
      <dgm:spPr/>
    </dgm:pt>
    <dgm:pt modelId="{A5C5788B-B568-4CBE-AD36-0BE698465A53}" type="pres">
      <dgm:prSet presAssocID="{32EFE567-C947-4698-BA91-4EA7A7B93913}" presName="image" presStyleLbl="fgImgPlace1" presStyleIdx="2" presStyleCnt="3"/>
      <dgm:spPr/>
    </dgm:pt>
    <dgm:pt modelId="{02E6A552-235B-442F-B51D-B8DBAE8D1547}" type="pres">
      <dgm:prSet presAssocID="{32EFE567-C947-4698-BA91-4EA7A7B93913}" presName="childNode" presStyleLbl="node1" presStyleIdx="2" presStyleCnt="3">
        <dgm:presLayoutVars>
          <dgm:bulletEnabled val="1"/>
        </dgm:presLayoutVars>
      </dgm:prSet>
      <dgm:spPr/>
      <dgm:t>
        <a:bodyPr/>
        <a:lstStyle/>
        <a:p>
          <a:endParaRPr lang="en-US"/>
        </a:p>
      </dgm:t>
    </dgm:pt>
    <dgm:pt modelId="{EA544175-5445-4167-9BDD-90B02EBF8994}" type="pres">
      <dgm:prSet presAssocID="{32EFE567-C947-4698-BA91-4EA7A7B93913}" presName="parentNode" presStyleLbl="revTx" presStyleIdx="2" presStyleCnt="3">
        <dgm:presLayoutVars>
          <dgm:chMax val="0"/>
          <dgm:bulletEnabled val="1"/>
        </dgm:presLayoutVars>
      </dgm:prSet>
      <dgm:spPr/>
      <dgm:t>
        <a:bodyPr/>
        <a:lstStyle/>
        <a:p>
          <a:endParaRPr lang="en-US"/>
        </a:p>
      </dgm:t>
    </dgm:pt>
  </dgm:ptLst>
  <dgm:cxnLst>
    <dgm:cxn modelId="{F6BED80E-F791-495E-B88F-C274E8C9A240}" srcId="{CF18C5D0-AFF4-4D97-8C39-D4F1307F0279}" destId="{0D33CD6C-8373-4E92-83D9-B25462B1B359}" srcOrd="0" destOrd="0" parTransId="{21F03CE1-7373-40B9-8A7C-67F8F8D2C77C}" sibTransId="{381A0AB6-659B-4BFC-A3EB-2654D64F967F}"/>
    <dgm:cxn modelId="{15FA49DB-D23F-446D-A67C-710D589B1D6B}" type="presOf" srcId="{32EFE567-C947-4698-BA91-4EA7A7B93913}" destId="{EA544175-5445-4167-9BDD-90B02EBF8994}" srcOrd="0" destOrd="0" presId="urn:microsoft.com/office/officeart/2005/8/layout/hList2"/>
    <dgm:cxn modelId="{4C064424-F60B-42CB-9283-01925BAB034C}" type="presOf" srcId="{3335A3D9-FC38-4509-934E-3E3B09B79E29}" destId="{25548883-4DCF-4E3B-B7AE-CD371BC25E14}" srcOrd="0" destOrd="5" presId="urn:microsoft.com/office/officeart/2005/8/layout/hList2"/>
    <dgm:cxn modelId="{6C75E7D2-CB10-4A80-B3CD-0242658C068E}" type="presOf" srcId="{2B23596C-45E9-4675-B31C-3722B59ADEE0}" destId="{25548883-4DCF-4E3B-B7AE-CD371BC25E14}" srcOrd="0" destOrd="3" presId="urn:microsoft.com/office/officeart/2005/8/layout/hList2"/>
    <dgm:cxn modelId="{AC16FE87-2865-41C0-8F3D-55B94410E19C}" type="presOf" srcId="{29F311CD-8E42-4701-BC0D-D3DD018483D4}" destId="{25548883-4DCF-4E3B-B7AE-CD371BC25E14}" srcOrd="0" destOrd="2" presId="urn:microsoft.com/office/officeart/2005/8/layout/hList2"/>
    <dgm:cxn modelId="{4F155679-5EB8-491D-96AA-C39984F043AB}" srcId="{32EFE567-C947-4698-BA91-4EA7A7B93913}" destId="{C7EAF415-EFEB-45C5-84EF-A77506989B1E}" srcOrd="3" destOrd="0" parTransId="{3DD8255A-A7D5-4DAA-AF3B-0F587FBA71B1}" sibTransId="{CF6086B7-6C8B-47DA-BCF6-344E27CA015B}"/>
    <dgm:cxn modelId="{DB810B0F-322C-4094-B41A-A12DF165AF3C}" type="presOf" srcId="{134CAD6C-669B-424F-8F72-77C11246234E}" destId="{02E6A552-235B-442F-B51D-B8DBAE8D1547}" srcOrd="0" destOrd="1" presId="urn:microsoft.com/office/officeart/2005/8/layout/hList2"/>
    <dgm:cxn modelId="{70D68933-0BDC-4374-938D-216AE3173E42}" type="presOf" srcId="{C05144B1-254A-4400-9C30-DF914CA69E4F}" destId="{25548883-4DCF-4E3B-B7AE-CD371BC25E14}" srcOrd="0" destOrd="6" presId="urn:microsoft.com/office/officeart/2005/8/layout/hList2"/>
    <dgm:cxn modelId="{2ACA8468-1FFF-456E-A3BF-8F5BFCC72240}" srcId="{CF18C5D0-AFF4-4D97-8C39-D4F1307F0279}" destId="{29F311CD-8E42-4701-BC0D-D3DD018483D4}" srcOrd="2" destOrd="0" parTransId="{D81AA15A-3609-4B25-8CD3-3DB43F4452C5}" sibTransId="{BDA8ED2F-E4C7-43FA-A720-10CC21B61010}"/>
    <dgm:cxn modelId="{7B999785-1959-4F5E-A423-B4A539E0A950}" srcId="{CF18C5D0-AFF4-4D97-8C39-D4F1307F0279}" destId="{1DC9D127-E442-4174-9E9C-255A8C4D5A11}" srcOrd="1" destOrd="0" parTransId="{9C3AB80A-F033-4122-B8F4-73CA4F9F31B8}" sibTransId="{32F915C6-E2E6-4DFD-A29D-5F5F867957C0}"/>
    <dgm:cxn modelId="{CBD789AC-62A5-4931-8CC9-5884AC5677DA}" srcId="{07A80D89-DC47-48EB-8282-EB53D6EBC979}" destId="{CF18C5D0-AFF4-4D97-8C39-D4F1307F0279}" srcOrd="0" destOrd="0" parTransId="{A99DD8A0-127B-4F54-A5CB-0BE8A9E250A6}" sibTransId="{5D3C6A14-D387-4130-9584-BCB4D143563C}"/>
    <dgm:cxn modelId="{BC70E86B-134C-45B7-AA9E-6AA26D83C869}" type="presOf" srcId="{076A5DCD-B677-44DD-84EB-BE4879D213E8}" destId="{8BA16332-2857-49B0-A082-1FACD48760F7}" srcOrd="0" destOrd="6" presId="urn:microsoft.com/office/officeart/2005/8/layout/hList2"/>
    <dgm:cxn modelId="{C14AC482-8055-4BA8-945C-DC9EB2E3B07B}" srcId="{32EFE567-C947-4698-BA91-4EA7A7B93913}" destId="{134CAD6C-669B-424F-8F72-77C11246234E}" srcOrd="1" destOrd="0" parTransId="{9835C8ED-B09D-473F-AD07-4A1122CB7F21}" sibTransId="{ADD4D785-5537-46B8-BA3B-F1E11E1DDEEA}"/>
    <dgm:cxn modelId="{7B25954B-11E5-4CA6-B6F4-75E1C7BFACDB}" srcId="{57DEA0C0-A6DD-49BC-826B-56F47E6FE627}" destId="{70C814DE-39A1-42CC-AE9B-70606DB5D1B6}" srcOrd="5" destOrd="0" parTransId="{96D8590F-5644-4506-8A7E-CC4442519C98}" sibTransId="{A13FE129-8523-419F-9C0A-655B45A1B476}"/>
    <dgm:cxn modelId="{9824BD0E-F79E-4955-9574-4C25C8FE42D8}" srcId="{57DEA0C0-A6DD-49BC-826B-56F47E6FE627}" destId="{029632D7-4670-4EC9-9E23-E4517BF1AA23}" srcOrd="1" destOrd="0" parTransId="{BD6C354E-A642-4FCD-9816-9FD812C03868}" sibTransId="{3E1C900D-F16E-402D-B495-AAE8379DC7D8}"/>
    <dgm:cxn modelId="{45BC1B79-E827-40C9-ACB9-925BAAFF8CA4}" type="presOf" srcId="{029632D7-4670-4EC9-9E23-E4517BF1AA23}" destId="{8BA16332-2857-49B0-A082-1FACD48760F7}" srcOrd="0" destOrd="1" presId="urn:microsoft.com/office/officeart/2005/8/layout/hList2"/>
    <dgm:cxn modelId="{9EA60324-4F14-4D3F-A561-788E4E42C45F}" srcId="{CF18C5D0-AFF4-4D97-8C39-D4F1307F0279}" destId="{C8B741F2-BAF5-4205-8619-C2D3EF0129E6}" srcOrd="4" destOrd="0" parTransId="{037F1DE4-271E-4DAD-8EF9-A8E9BE0177F4}" sibTransId="{3AA8123D-9998-405B-BE36-376048491AB6}"/>
    <dgm:cxn modelId="{EBEB8F88-A565-442A-AB7D-BFD6B95D62CF}" type="presOf" srcId="{BEFF1032-CB2E-4263-B89C-FBE2468944B8}" destId="{8BA16332-2857-49B0-A082-1FACD48760F7}" srcOrd="0" destOrd="2" presId="urn:microsoft.com/office/officeart/2005/8/layout/hList2"/>
    <dgm:cxn modelId="{20FE40C7-CA3E-43F2-A353-9A136B18AA76}" type="presOf" srcId="{C8B741F2-BAF5-4205-8619-C2D3EF0129E6}" destId="{25548883-4DCF-4E3B-B7AE-CD371BC25E14}" srcOrd="0" destOrd="4" presId="urn:microsoft.com/office/officeart/2005/8/layout/hList2"/>
    <dgm:cxn modelId="{39F8EE13-FF60-46CC-ACEF-77BF14CEE257}" srcId="{57DEA0C0-A6DD-49BC-826B-56F47E6FE627}" destId="{CA04A6B4-DF7A-413F-8808-128F11AC73CD}" srcOrd="0" destOrd="0" parTransId="{A15D1936-145F-4C6E-B583-3C9EBD2D02CF}" sibTransId="{019CA9DA-2CEF-4656-B41E-5063CDA5E8F5}"/>
    <dgm:cxn modelId="{494D2363-0425-44B2-A401-15346EA92786}" type="presOf" srcId="{CA04A6B4-DF7A-413F-8808-128F11AC73CD}" destId="{8BA16332-2857-49B0-A082-1FACD48760F7}" srcOrd="0" destOrd="0" presId="urn:microsoft.com/office/officeart/2005/8/layout/hList2"/>
    <dgm:cxn modelId="{D35A9127-FAB6-4F11-B9D5-5A9344FB7703}" srcId="{CF18C5D0-AFF4-4D97-8C39-D4F1307F0279}" destId="{2B23596C-45E9-4675-B31C-3722B59ADEE0}" srcOrd="3" destOrd="0" parTransId="{322EDF2E-27CF-495E-A32A-3CA08E568A5A}" sibTransId="{BE8521C2-8CD5-4B26-B603-B967B60FEEF0}"/>
    <dgm:cxn modelId="{2C029CD7-E844-473B-84A8-DB782690FDC7}" type="presOf" srcId="{53B11675-25F2-468C-B603-CB841B559FE2}" destId="{02E6A552-235B-442F-B51D-B8DBAE8D1547}" srcOrd="0" destOrd="2" presId="urn:microsoft.com/office/officeart/2005/8/layout/hList2"/>
    <dgm:cxn modelId="{E1BCC0FB-897E-40CF-BDC0-23BC1F9BEC54}" srcId="{57DEA0C0-A6DD-49BC-826B-56F47E6FE627}" destId="{BEFF1032-CB2E-4263-B89C-FBE2468944B8}" srcOrd="2" destOrd="0" parTransId="{BCDA09CA-9F08-4B9B-864C-6899A985C71C}" sibTransId="{A42AA09D-AE02-441F-80B4-B2B7D4802E27}"/>
    <dgm:cxn modelId="{DE9B83EF-DB50-4654-A24E-8B329D4A7B9D}" srcId="{CF18C5D0-AFF4-4D97-8C39-D4F1307F0279}" destId="{3335A3D9-FC38-4509-934E-3E3B09B79E29}" srcOrd="5" destOrd="0" parTransId="{7BDAC301-E5FD-4059-AF68-257F7815161A}" sibTransId="{27B23E81-020D-43EB-9C79-6ACA7DCB5C95}"/>
    <dgm:cxn modelId="{5E518306-5FC1-4857-A9AB-AFC57FA73BE0}" type="presOf" srcId="{0D33CD6C-8373-4E92-83D9-B25462B1B359}" destId="{25548883-4DCF-4E3B-B7AE-CD371BC25E14}" srcOrd="0" destOrd="0" presId="urn:microsoft.com/office/officeart/2005/8/layout/hList2"/>
    <dgm:cxn modelId="{11356709-FCCD-49E5-9444-8C70A78A05D0}" srcId="{07A80D89-DC47-48EB-8282-EB53D6EBC979}" destId="{32EFE567-C947-4698-BA91-4EA7A7B93913}" srcOrd="2" destOrd="0" parTransId="{64FCD9E5-51A1-4A62-B25B-7E30CE6D4FA6}" sibTransId="{4FD782D7-E17F-47CF-B1A0-721D47B25ADD}"/>
    <dgm:cxn modelId="{7F3BF122-9024-4B38-9E5F-F3D209588DFA}" type="presOf" srcId="{57DEA0C0-A6DD-49BC-826B-56F47E6FE627}" destId="{9693CB69-C5E6-4C65-8239-494628BC9A25}" srcOrd="0" destOrd="0" presId="urn:microsoft.com/office/officeart/2005/8/layout/hList2"/>
    <dgm:cxn modelId="{2434330E-FC05-4208-A444-EAAE691BAA55}" srcId="{32EFE567-C947-4698-BA91-4EA7A7B93913}" destId="{53B11675-25F2-468C-B603-CB841B559FE2}" srcOrd="2" destOrd="0" parTransId="{188F39E6-0AA3-4385-82C7-0B4FF6DA98E1}" sibTransId="{7B505CC1-7256-4D5D-A8DB-C97CDDED2C93}"/>
    <dgm:cxn modelId="{A3F834B6-9FC6-467E-96E7-004F5002B896}" type="presOf" srcId="{C7EAF415-EFEB-45C5-84EF-A77506989B1E}" destId="{02E6A552-235B-442F-B51D-B8DBAE8D1547}" srcOrd="0" destOrd="3" presId="urn:microsoft.com/office/officeart/2005/8/layout/hList2"/>
    <dgm:cxn modelId="{4807FF99-3E64-4586-B276-4356C1EDB1FD}" type="presOf" srcId="{17210989-F714-497A-BC6B-015D33BB0174}" destId="{8BA16332-2857-49B0-A082-1FACD48760F7}" srcOrd="0" destOrd="4" presId="urn:microsoft.com/office/officeart/2005/8/layout/hList2"/>
    <dgm:cxn modelId="{1456765B-3813-400C-A189-E4F2FAFE0AE6}" srcId="{57DEA0C0-A6DD-49BC-826B-56F47E6FE627}" destId="{17210989-F714-497A-BC6B-015D33BB0174}" srcOrd="4" destOrd="0" parTransId="{A9B87FD0-FF61-4644-BC52-534C03A84DD1}" sibTransId="{415C6948-54C3-4A1A-89C0-08F7B66C0238}"/>
    <dgm:cxn modelId="{B0ECA3A1-673A-4932-A3FC-4E5BD3866EAE}" srcId="{CF18C5D0-AFF4-4D97-8C39-D4F1307F0279}" destId="{C05144B1-254A-4400-9C30-DF914CA69E4F}" srcOrd="6" destOrd="0" parTransId="{CA11BEAC-6008-4A25-9DAB-0FF9F4BE381A}" sibTransId="{80022299-A78D-483D-918F-B67DE162DBEC}"/>
    <dgm:cxn modelId="{252A9AF6-A8B7-4E4A-9DAE-1DBA5E920F45}" srcId="{57DEA0C0-A6DD-49BC-826B-56F47E6FE627}" destId="{8203FC74-D5BD-4044-B1C4-7932FE4096E1}" srcOrd="3" destOrd="0" parTransId="{DAD2221C-5CB0-4A4E-8F70-0FC235CC349B}" sibTransId="{674D0319-AF80-4268-8628-F5CACD5C1FDA}"/>
    <dgm:cxn modelId="{FAE3F718-804C-4B08-B4F1-0BD86339FF5B}" type="presOf" srcId="{CF18C5D0-AFF4-4D97-8C39-D4F1307F0279}" destId="{1AC3CDA2-94E3-46F0-9629-A95C11E59261}" srcOrd="0" destOrd="0" presId="urn:microsoft.com/office/officeart/2005/8/layout/hList2"/>
    <dgm:cxn modelId="{2A72CC94-20F4-49E1-835E-DC9B896CB5A1}" srcId="{07A80D89-DC47-48EB-8282-EB53D6EBC979}" destId="{57DEA0C0-A6DD-49BC-826B-56F47E6FE627}" srcOrd="1" destOrd="0" parTransId="{99E59512-5ADE-4E7D-BB1A-6624584912BA}" sibTransId="{89111ED9-0886-4439-8F6B-5CE6BC7BEFA3}"/>
    <dgm:cxn modelId="{F192F137-9EC5-43C2-BDF9-8393EED73EEB}" type="presOf" srcId="{07A80D89-DC47-48EB-8282-EB53D6EBC979}" destId="{B4983889-3B38-48F7-9AAE-0A554D9CA22A}" srcOrd="0" destOrd="0" presId="urn:microsoft.com/office/officeart/2005/8/layout/hList2"/>
    <dgm:cxn modelId="{A665412B-99A7-4A9A-8E37-90E34C007328}" type="presOf" srcId="{1DC9D127-E442-4174-9E9C-255A8C4D5A11}" destId="{25548883-4DCF-4E3B-B7AE-CD371BC25E14}" srcOrd="0" destOrd="1" presId="urn:microsoft.com/office/officeart/2005/8/layout/hList2"/>
    <dgm:cxn modelId="{E9802579-F9F4-4847-80B7-05623FABF457}" srcId="{57DEA0C0-A6DD-49BC-826B-56F47E6FE627}" destId="{076A5DCD-B677-44DD-84EB-BE4879D213E8}" srcOrd="6" destOrd="0" parTransId="{D11D9FC9-4136-41A2-B4B0-FDF39F558190}" sibTransId="{248CB876-8C2B-4CEC-92DB-B2477BC91A9A}"/>
    <dgm:cxn modelId="{C295FEE9-28DB-4003-AF48-16E2A9532FE8}" srcId="{32EFE567-C947-4698-BA91-4EA7A7B93913}" destId="{1E1F5F94-7FFC-4977-A376-2200F43CE297}" srcOrd="0" destOrd="0" parTransId="{57C8CC30-6BC4-49C0-ACB5-4C4E73551402}" sibTransId="{3BE324A7-89B5-4B14-8164-2CBA07968863}"/>
    <dgm:cxn modelId="{A10E83F4-848E-4DF5-9F11-2BDAF9CD383A}" type="presOf" srcId="{70C814DE-39A1-42CC-AE9B-70606DB5D1B6}" destId="{8BA16332-2857-49B0-A082-1FACD48760F7}" srcOrd="0" destOrd="5" presId="urn:microsoft.com/office/officeart/2005/8/layout/hList2"/>
    <dgm:cxn modelId="{102CE8F6-D649-41D3-A83B-2DBBD9C26C5F}" type="presOf" srcId="{8203FC74-D5BD-4044-B1C4-7932FE4096E1}" destId="{8BA16332-2857-49B0-A082-1FACD48760F7}" srcOrd="0" destOrd="3" presId="urn:microsoft.com/office/officeart/2005/8/layout/hList2"/>
    <dgm:cxn modelId="{AE84FB0D-A2C3-4A98-9926-2EE69D7BEE18}" type="presOf" srcId="{1E1F5F94-7FFC-4977-A376-2200F43CE297}" destId="{02E6A552-235B-442F-B51D-B8DBAE8D1547}" srcOrd="0" destOrd="0" presId="urn:microsoft.com/office/officeart/2005/8/layout/hList2"/>
    <dgm:cxn modelId="{75953CE8-9FAA-47EB-BC79-8A9788BA66A3}" type="presParOf" srcId="{B4983889-3B38-48F7-9AAE-0A554D9CA22A}" destId="{43619052-923B-4EA6-A889-BDB358994EE3}" srcOrd="0" destOrd="0" presId="urn:microsoft.com/office/officeart/2005/8/layout/hList2"/>
    <dgm:cxn modelId="{4E312E46-7E50-4EF1-880C-F6EDC8B6DF7A}" type="presParOf" srcId="{43619052-923B-4EA6-A889-BDB358994EE3}" destId="{E4B6DA77-44D4-4459-AC92-AB2E10222E14}" srcOrd="0" destOrd="0" presId="urn:microsoft.com/office/officeart/2005/8/layout/hList2"/>
    <dgm:cxn modelId="{F77C824F-DB3D-4465-AB97-BF4838275699}" type="presParOf" srcId="{43619052-923B-4EA6-A889-BDB358994EE3}" destId="{25548883-4DCF-4E3B-B7AE-CD371BC25E14}" srcOrd="1" destOrd="0" presId="urn:microsoft.com/office/officeart/2005/8/layout/hList2"/>
    <dgm:cxn modelId="{455A0A4A-647D-42F8-A43B-78904A090EAF}" type="presParOf" srcId="{43619052-923B-4EA6-A889-BDB358994EE3}" destId="{1AC3CDA2-94E3-46F0-9629-A95C11E59261}" srcOrd="2" destOrd="0" presId="urn:microsoft.com/office/officeart/2005/8/layout/hList2"/>
    <dgm:cxn modelId="{829B3B2D-8944-4642-BE1B-79B509ED13D2}" type="presParOf" srcId="{B4983889-3B38-48F7-9AAE-0A554D9CA22A}" destId="{1CABDC32-E57A-4DC8-80A5-C9C2F7486815}" srcOrd="1" destOrd="0" presId="urn:microsoft.com/office/officeart/2005/8/layout/hList2"/>
    <dgm:cxn modelId="{4C5B3AA2-F6C7-4514-8DF0-0113F25C309E}" type="presParOf" srcId="{B4983889-3B38-48F7-9AAE-0A554D9CA22A}" destId="{9E402079-A384-450E-957B-E51DE8EB9A76}" srcOrd="2" destOrd="0" presId="urn:microsoft.com/office/officeart/2005/8/layout/hList2"/>
    <dgm:cxn modelId="{B676A5F0-6467-4F81-827F-CBCA5431102C}" type="presParOf" srcId="{9E402079-A384-450E-957B-E51DE8EB9A76}" destId="{D7B3A341-3476-4318-A9F4-12A111FFAADF}" srcOrd="0" destOrd="0" presId="urn:microsoft.com/office/officeart/2005/8/layout/hList2"/>
    <dgm:cxn modelId="{8967939F-6D96-4AB6-AB08-5B6ECD751BA0}" type="presParOf" srcId="{9E402079-A384-450E-957B-E51DE8EB9A76}" destId="{8BA16332-2857-49B0-A082-1FACD48760F7}" srcOrd="1" destOrd="0" presId="urn:microsoft.com/office/officeart/2005/8/layout/hList2"/>
    <dgm:cxn modelId="{A954B353-582F-4401-BD7F-2FD1E1780F70}" type="presParOf" srcId="{9E402079-A384-450E-957B-E51DE8EB9A76}" destId="{9693CB69-C5E6-4C65-8239-494628BC9A25}" srcOrd="2" destOrd="0" presId="urn:microsoft.com/office/officeart/2005/8/layout/hList2"/>
    <dgm:cxn modelId="{E2BF6BC0-B679-4528-B081-8A06C453117E}" type="presParOf" srcId="{B4983889-3B38-48F7-9AAE-0A554D9CA22A}" destId="{E0E532CA-92A4-48E2-9E5A-9F68C969DCFE}" srcOrd="3" destOrd="0" presId="urn:microsoft.com/office/officeart/2005/8/layout/hList2"/>
    <dgm:cxn modelId="{4208195B-8795-453B-867E-8D43D6CD0515}" type="presParOf" srcId="{B4983889-3B38-48F7-9AAE-0A554D9CA22A}" destId="{A1A8D032-1D9A-46CD-9FB4-740A7C413617}" srcOrd="4" destOrd="0" presId="urn:microsoft.com/office/officeart/2005/8/layout/hList2"/>
    <dgm:cxn modelId="{30416858-FC65-4D1E-8AD1-8134008EA014}" type="presParOf" srcId="{A1A8D032-1D9A-46CD-9FB4-740A7C413617}" destId="{A5C5788B-B568-4CBE-AD36-0BE698465A53}" srcOrd="0" destOrd="0" presId="urn:microsoft.com/office/officeart/2005/8/layout/hList2"/>
    <dgm:cxn modelId="{AC3C17DA-7904-4CA8-B5FC-2BEAF2772FEB}" type="presParOf" srcId="{A1A8D032-1D9A-46CD-9FB4-740A7C413617}" destId="{02E6A552-235B-442F-B51D-B8DBAE8D1547}" srcOrd="1" destOrd="0" presId="urn:microsoft.com/office/officeart/2005/8/layout/hList2"/>
    <dgm:cxn modelId="{725BF73C-F925-4AEA-8055-9AA8C963AD18}" type="presParOf" srcId="{A1A8D032-1D9A-46CD-9FB4-740A7C413617}" destId="{EA544175-5445-4167-9BDD-90B02EBF899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BCF92-ACE0-4DBE-A86C-77F9D370550A}">
      <dsp:nvSpPr>
        <dsp:cNvPr id="0" name=""/>
        <dsp:cNvSpPr/>
      </dsp:nvSpPr>
      <dsp:spPr>
        <a:xfrm>
          <a:off x="2678" y="860722"/>
          <a:ext cx="2342554" cy="2342554"/>
        </a:xfrm>
        <a:prstGeom prst="ellipse">
          <a:avLst/>
        </a:prstGeom>
        <a:solidFill>
          <a:schemeClr val="accent1"/>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alpha val="50000"/>
              <a:hueOff val="0"/>
              <a:satOff val="0"/>
              <a:lumOff val="0"/>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28919" tIns="20320" rIns="128919" bIns="20320" numCol="1" spcCol="1270" anchor="ctr" anchorCtr="0">
          <a:noAutofit/>
        </a:bodyPr>
        <a:lstStyle/>
        <a:p>
          <a:pPr lvl="0" algn="ctr" defTabSz="711200">
            <a:lnSpc>
              <a:spcPct val="90000"/>
            </a:lnSpc>
            <a:spcBef>
              <a:spcPct val="0"/>
            </a:spcBef>
            <a:spcAft>
              <a:spcPct val="35000"/>
            </a:spcAft>
          </a:pPr>
          <a:r>
            <a:rPr lang="en-US" sz="1600" b="1" kern="1200" dirty="0" smtClean="0"/>
            <a:t>What</a:t>
          </a:r>
          <a:r>
            <a:rPr lang="en-US" sz="1600" kern="1200" dirty="0" smtClean="0"/>
            <a:t> </a:t>
          </a:r>
          <a:r>
            <a:rPr lang="en-US" sz="1600" b="0" kern="1200" dirty="0" smtClean="0"/>
            <a:t>tools</a:t>
          </a:r>
          <a:r>
            <a:rPr lang="en-US" sz="1600" b="1" kern="1200" dirty="0" smtClean="0"/>
            <a:t>, </a:t>
          </a:r>
          <a:r>
            <a:rPr lang="en-US" sz="1600" kern="1200" dirty="0" smtClean="0"/>
            <a:t>techniques, &amp; materials you use to study</a:t>
          </a:r>
          <a:endParaRPr lang="en-US" sz="1600" kern="1200" dirty="0"/>
        </a:p>
      </dsp:txBody>
      <dsp:txXfrm>
        <a:off x="345737" y="1203781"/>
        <a:ext cx="1656436" cy="1656436"/>
      </dsp:txXfrm>
    </dsp:sp>
    <dsp:sp modelId="{65675AB4-D849-4FD2-89C3-25839560C6BD}">
      <dsp:nvSpPr>
        <dsp:cNvPr id="0" name=""/>
        <dsp:cNvSpPr/>
      </dsp:nvSpPr>
      <dsp:spPr>
        <a:xfrm>
          <a:off x="1876722" y="860722"/>
          <a:ext cx="2342554" cy="2342554"/>
        </a:xfrm>
        <a:prstGeom prst="ellipse">
          <a:avLst/>
        </a:prstGeom>
        <a:solidFill>
          <a:srgbClr val="00B05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alpha val="50000"/>
              <a:hueOff val="0"/>
              <a:satOff val="0"/>
              <a:lumOff val="0"/>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28919" tIns="20320" rIns="128919" bIns="20320" numCol="1" spcCol="1270" anchor="ctr" anchorCtr="0">
          <a:noAutofit/>
        </a:bodyPr>
        <a:lstStyle/>
        <a:p>
          <a:pPr lvl="0" algn="ctr" defTabSz="711200">
            <a:lnSpc>
              <a:spcPct val="90000"/>
            </a:lnSpc>
            <a:spcBef>
              <a:spcPct val="0"/>
            </a:spcBef>
            <a:spcAft>
              <a:spcPct val="35000"/>
            </a:spcAft>
          </a:pPr>
          <a:r>
            <a:rPr lang="en-US" sz="1600" b="1" kern="1200" dirty="0" smtClean="0"/>
            <a:t>How</a:t>
          </a:r>
          <a:r>
            <a:rPr lang="en-US" sz="1600" kern="1200" dirty="0" smtClean="0"/>
            <a:t> you engage with those tools/ The questions you ask yourself</a:t>
          </a:r>
          <a:endParaRPr lang="en-US" sz="1600" kern="1200" dirty="0"/>
        </a:p>
      </dsp:txBody>
      <dsp:txXfrm>
        <a:off x="2219781" y="1203781"/>
        <a:ext cx="1656436" cy="1656436"/>
      </dsp:txXfrm>
    </dsp:sp>
    <dsp:sp modelId="{ECCABFBF-9CB0-4FF0-92AD-1AD070887E36}">
      <dsp:nvSpPr>
        <dsp:cNvPr id="0" name=""/>
        <dsp:cNvSpPr/>
      </dsp:nvSpPr>
      <dsp:spPr>
        <a:xfrm>
          <a:off x="3750766" y="860722"/>
          <a:ext cx="2342554" cy="2342554"/>
        </a:xfrm>
        <a:prstGeom prst="ellipse">
          <a:avLst/>
        </a:prstGeom>
        <a:solidFill>
          <a:srgbClr val="0070C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alpha val="50000"/>
              <a:hueOff val="0"/>
              <a:satOff val="0"/>
              <a:lumOff val="0"/>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28919" tIns="20320" rIns="128919" bIns="20320" numCol="1" spcCol="1270" anchor="ctr" anchorCtr="0">
          <a:noAutofit/>
        </a:bodyPr>
        <a:lstStyle/>
        <a:p>
          <a:pPr lvl="0" algn="ctr" defTabSz="711200">
            <a:lnSpc>
              <a:spcPct val="90000"/>
            </a:lnSpc>
            <a:spcBef>
              <a:spcPct val="0"/>
            </a:spcBef>
            <a:spcAft>
              <a:spcPct val="35000"/>
            </a:spcAft>
          </a:pPr>
          <a:r>
            <a:rPr lang="en-US" sz="1600" b="1" kern="1200" dirty="0" smtClean="0"/>
            <a:t>When </a:t>
          </a:r>
          <a:r>
            <a:rPr lang="en-US" sz="1600" kern="1200" dirty="0" smtClean="0"/>
            <a:t>you study</a:t>
          </a:r>
          <a:endParaRPr lang="en-US" sz="1600" kern="1200" dirty="0"/>
        </a:p>
      </dsp:txBody>
      <dsp:txXfrm>
        <a:off x="4093825" y="1203781"/>
        <a:ext cx="1656436" cy="1656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3CDA2-94E3-46F0-9629-A95C11E59261}">
      <dsp:nvSpPr>
        <dsp:cNvPr id="0" name=""/>
        <dsp:cNvSpPr/>
      </dsp:nvSpPr>
      <dsp:spPr>
        <a:xfrm rot="16200000">
          <a:off x="-1384504" y="2113765"/>
          <a:ext cx="3209544" cy="35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0696" bIns="0" numCol="1" spcCol="1270" anchor="t" anchorCtr="0">
          <a:noAutofit/>
        </a:bodyPr>
        <a:lstStyle/>
        <a:p>
          <a:pPr lvl="0" algn="r" defTabSz="1111250">
            <a:lnSpc>
              <a:spcPct val="90000"/>
            </a:lnSpc>
            <a:spcBef>
              <a:spcPct val="0"/>
            </a:spcBef>
            <a:spcAft>
              <a:spcPct val="35000"/>
            </a:spcAft>
          </a:pPr>
          <a:r>
            <a:rPr lang="en-US" sz="2500" kern="1200" dirty="0" smtClean="0"/>
            <a:t>WHAT</a:t>
          </a:r>
          <a:endParaRPr lang="en-US" sz="2500" kern="1200" dirty="0"/>
        </a:p>
      </dsp:txBody>
      <dsp:txXfrm>
        <a:off x="-1384504" y="2113765"/>
        <a:ext cx="3209544" cy="352285"/>
      </dsp:txXfrm>
    </dsp:sp>
    <dsp:sp modelId="{25548883-4DCF-4E3B-B7AE-CD371BC25E14}">
      <dsp:nvSpPr>
        <dsp:cNvPr id="0" name=""/>
        <dsp:cNvSpPr/>
      </dsp:nvSpPr>
      <dsp:spPr>
        <a:xfrm>
          <a:off x="396410" y="685136"/>
          <a:ext cx="1754755" cy="32095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10696"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Learning Preference</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Left brain/ right brain dominance</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Personality Style</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Multi-modal learning</a:t>
          </a:r>
          <a:endParaRPr lang="en-US" sz="1300" kern="1200" dirty="0"/>
        </a:p>
      </dsp:txBody>
      <dsp:txXfrm>
        <a:off x="396410" y="685136"/>
        <a:ext cx="1754755" cy="3209544"/>
      </dsp:txXfrm>
    </dsp:sp>
    <dsp:sp modelId="{E4B6DA77-44D4-4459-AC92-AB2E10222E14}">
      <dsp:nvSpPr>
        <dsp:cNvPr id="0" name=""/>
        <dsp:cNvSpPr/>
      </dsp:nvSpPr>
      <dsp:spPr>
        <a:xfrm>
          <a:off x="44124" y="220119"/>
          <a:ext cx="704571" cy="704571"/>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3CB69-C5E6-4C65-8239-494628BC9A25}">
      <dsp:nvSpPr>
        <dsp:cNvPr id="0" name=""/>
        <dsp:cNvSpPr/>
      </dsp:nvSpPr>
      <dsp:spPr>
        <a:xfrm rot="16200000">
          <a:off x="1175450" y="2113765"/>
          <a:ext cx="3209544" cy="35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0696" bIns="0" numCol="1" spcCol="1270" anchor="t" anchorCtr="0">
          <a:noAutofit/>
        </a:bodyPr>
        <a:lstStyle/>
        <a:p>
          <a:pPr lvl="0" algn="r" defTabSz="1111250">
            <a:lnSpc>
              <a:spcPct val="90000"/>
            </a:lnSpc>
            <a:spcBef>
              <a:spcPct val="0"/>
            </a:spcBef>
            <a:spcAft>
              <a:spcPct val="35000"/>
            </a:spcAft>
          </a:pPr>
          <a:r>
            <a:rPr lang="en-US" sz="2500" kern="1200" dirty="0" smtClean="0"/>
            <a:t>HOW</a:t>
          </a:r>
          <a:endParaRPr lang="en-US" sz="2500" kern="1200" dirty="0"/>
        </a:p>
      </dsp:txBody>
      <dsp:txXfrm>
        <a:off x="1175450" y="2113765"/>
        <a:ext cx="3209544" cy="352285"/>
      </dsp:txXfrm>
    </dsp:sp>
    <dsp:sp modelId="{8BA16332-2857-49B0-A082-1FACD48760F7}">
      <dsp:nvSpPr>
        <dsp:cNvPr id="0" name=""/>
        <dsp:cNvSpPr/>
      </dsp:nvSpPr>
      <dsp:spPr>
        <a:xfrm>
          <a:off x="2956365" y="685136"/>
          <a:ext cx="1754755" cy="3209544"/>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10696"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Self-quizzing</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Meta-cognitive awareness</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Understanding course expectations</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Recognizing the difference between familiarity &amp; learning</a:t>
          </a:r>
          <a:endParaRPr lang="en-US" sz="1300" kern="1200" dirty="0"/>
        </a:p>
      </dsp:txBody>
      <dsp:txXfrm>
        <a:off x="2956365" y="685136"/>
        <a:ext cx="1754755" cy="3209544"/>
      </dsp:txXfrm>
    </dsp:sp>
    <dsp:sp modelId="{D7B3A341-3476-4318-A9F4-12A111FFAADF}">
      <dsp:nvSpPr>
        <dsp:cNvPr id="0" name=""/>
        <dsp:cNvSpPr/>
      </dsp:nvSpPr>
      <dsp:spPr>
        <a:xfrm>
          <a:off x="2604079" y="220119"/>
          <a:ext cx="704571" cy="704571"/>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44175-5445-4167-9BDD-90B02EBF8994}">
      <dsp:nvSpPr>
        <dsp:cNvPr id="0" name=""/>
        <dsp:cNvSpPr/>
      </dsp:nvSpPr>
      <dsp:spPr>
        <a:xfrm rot="16200000">
          <a:off x="3735405" y="2113765"/>
          <a:ext cx="3209544" cy="352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0696" bIns="0" numCol="1" spcCol="1270" anchor="t" anchorCtr="0">
          <a:noAutofit/>
        </a:bodyPr>
        <a:lstStyle/>
        <a:p>
          <a:pPr lvl="0" algn="r" defTabSz="1111250">
            <a:lnSpc>
              <a:spcPct val="90000"/>
            </a:lnSpc>
            <a:spcBef>
              <a:spcPct val="0"/>
            </a:spcBef>
            <a:spcAft>
              <a:spcPct val="35000"/>
            </a:spcAft>
          </a:pPr>
          <a:r>
            <a:rPr lang="en-US" sz="2500" kern="1200" dirty="0" smtClean="0"/>
            <a:t>WHEN</a:t>
          </a:r>
          <a:endParaRPr lang="en-US" sz="2500" kern="1200" dirty="0"/>
        </a:p>
      </dsp:txBody>
      <dsp:txXfrm>
        <a:off x="3735405" y="2113765"/>
        <a:ext cx="3209544" cy="352285"/>
      </dsp:txXfrm>
    </dsp:sp>
    <dsp:sp modelId="{02E6A552-235B-442F-B51D-B8DBAE8D1547}">
      <dsp:nvSpPr>
        <dsp:cNvPr id="0" name=""/>
        <dsp:cNvSpPr/>
      </dsp:nvSpPr>
      <dsp:spPr>
        <a:xfrm>
          <a:off x="5516319" y="685136"/>
          <a:ext cx="1754755" cy="3209544"/>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10696"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Spaced</a:t>
          </a: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Avoiding cramming</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516319" y="685136"/>
        <a:ext cx="1754755" cy="3209544"/>
      </dsp:txXfrm>
    </dsp:sp>
    <dsp:sp modelId="{A5C5788B-B568-4CBE-AD36-0BE698465A53}">
      <dsp:nvSpPr>
        <dsp:cNvPr id="0" name=""/>
        <dsp:cNvSpPr/>
      </dsp:nvSpPr>
      <dsp:spPr>
        <a:xfrm>
          <a:off x="5164034" y="220119"/>
          <a:ext cx="704571" cy="704571"/>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293" cy="465140"/>
          </a:xfrm>
          <a:prstGeom prst="rect">
            <a:avLst/>
          </a:prstGeom>
        </p:spPr>
        <p:txBody>
          <a:bodyPr vert="horz" lIns="90910" tIns="45455" rIns="90910" bIns="45455" rtlCol="0"/>
          <a:lstStyle>
            <a:lvl1pPr algn="l">
              <a:defRPr sz="1200"/>
            </a:lvl1pPr>
          </a:lstStyle>
          <a:p>
            <a:endParaRPr lang="en-US"/>
          </a:p>
        </p:txBody>
      </p:sp>
      <p:sp>
        <p:nvSpPr>
          <p:cNvPr id="3" name="Date Placeholder 2"/>
          <p:cNvSpPr>
            <a:spLocks noGrp="1"/>
          </p:cNvSpPr>
          <p:nvPr>
            <p:ph type="dt" sz="quarter" idx="1"/>
          </p:nvPr>
        </p:nvSpPr>
        <p:spPr>
          <a:xfrm>
            <a:off x="3939980" y="1"/>
            <a:ext cx="3013292" cy="465140"/>
          </a:xfrm>
          <a:prstGeom prst="rect">
            <a:avLst/>
          </a:prstGeom>
        </p:spPr>
        <p:txBody>
          <a:bodyPr vert="horz" lIns="90910" tIns="45455" rIns="90910" bIns="45455" rtlCol="0"/>
          <a:lstStyle>
            <a:lvl1pPr algn="r">
              <a:defRPr sz="1200"/>
            </a:lvl1pPr>
          </a:lstStyle>
          <a:p>
            <a:fld id="{8553176E-5D5D-433E-B21A-72DDE4C46065}" type="datetimeFigureOut">
              <a:rPr lang="en-US" smtClean="0"/>
              <a:t>4/19/2017</a:t>
            </a:fld>
            <a:endParaRPr lang="en-US"/>
          </a:p>
        </p:txBody>
      </p:sp>
      <p:sp>
        <p:nvSpPr>
          <p:cNvPr id="4" name="Footer Placeholder 3"/>
          <p:cNvSpPr>
            <a:spLocks noGrp="1"/>
          </p:cNvSpPr>
          <p:nvPr>
            <p:ph type="ftr" sz="quarter" idx="2"/>
          </p:nvPr>
        </p:nvSpPr>
        <p:spPr>
          <a:xfrm>
            <a:off x="1" y="8842384"/>
            <a:ext cx="3013293" cy="465140"/>
          </a:xfrm>
          <a:prstGeom prst="rect">
            <a:avLst/>
          </a:prstGeom>
        </p:spPr>
        <p:txBody>
          <a:bodyPr vert="horz" lIns="90910" tIns="45455" rIns="90910" bIns="45455" rtlCol="0" anchor="b"/>
          <a:lstStyle>
            <a:lvl1pPr algn="l">
              <a:defRPr sz="1200"/>
            </a:lvl1pPr>
          </a:lstStyle>
          <a:p>
            <a:endParaRPr lang="en-US"/>
          </a:p>
        </p:txBody>
      </p:sp>
      <p:sp>
        <p:nvSpPr>
          <p:cNvPr id="5" name="Slide Number Placeholder 4"/>
          <p:cNvSpPr>
            <a:spLocks noGrp="1"/>
          </p:cNvSpPr>
          <p:nvPr>
            <p:ph type="sldNum" sz="quarter" idx="3"/>
          </p:nvPr>
        </p:nvSpPr>
        <p:spPr>
          <a:xfrm>
            <a:off x="3939980" y="8842384"/>
            <a:ext cx="3013292" cy="465140"/>
          </a:xfrm>
          <a:prstGeom prst="rect">
            <a:avLst/>
          </a:prstGeom>
        </p:spPr>
        <p:txBody>
          <a:bodyPr vert="horz" lIns="90910" tIns="45455" rIns="90910" bIns="45455" rtlCol="0" anchor="b"/>
          <a:lstStyle>
            <a:lvl1pPr algn="r">
              <a:defRPr sz="1200"/>
            </a:lvl1pPr>
          </a:lstStyle>
          <a:p>
            <a:fld id="{46BCF585-96D4-4D13-9CE4-DD8908F796D9}" type="slidenum">
              <a:rPr lang="en-US" smtClean="0"/>
              <a:t>‹#›</a:t>
            </a:fld>
            <a:endParaRPr lang="en-US"/>
          </a:p>
        </p:txBody>
      </p:sp>
    </p:spTree>
    <p:extLst>
      <p:ext uri="{BB962C8B-B14F-4D97-AF65-F5344CB8AC3E}">
        <p14:creationId xmlns:p14="http://schemas.microsoft.com/office/powerpoint/2010/main" val="21821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5455"/>
          </a:xfrm>
          <a:prstGeom prst="rect">
            <a:avLst/>
          </a:prstGeom>
        </p:spPr>
        <p:txBody>
          <a:bodyPr vert="horz" lIns="93310" tIns="46655" rIns="93310" bIns="46655" rtlCol="0"/>
          <a:lstStyle>
            <a:lvl1pPr algn="l">
              <a:defRPr sz="1200"/>
            </a:lvl1pPr>
          </a:lstStyle>
          <a:p>
            <a:endParaRPr lang="en-US"/>
          </a:p>
        </p:txBody>
      </p:sp>
      <p:sp>
        <p:nvSpPr>
          <p:cNvPr id="3" name="Date Placeholder 2"/>
          <p:cNvSpPr>
            <a:spLocks noGrp="1"/>
          </p:cNvSpPr>
          <p:nvPr>
            <p:ph type="dt" idx="1"/>
          </p:nvPr>
        </p:nvSpPr>
        <p:spPr>
          <a:xfrm>
            <a:off x="3939466" y="1"/>
            <a:ext cx="3013763" cy="465455"/>
          </a:xfrm>
          <a:prstGeom prst="rect">
            <a:avLst/>
          </a:prstGeom>
        </p:spPr>
        <p:txBody>
          <a:bodyPr vert="horz" lIns="93310" tIns="46655" rIns="93310" bIns="46655" rtlCol="0"/>
          <a:lstStyle>
            <a:lvl1pPr algn="r">
              <a:defRPr sz="1200"/>
            </a:lvl1pPr>
          </a:lstStyle>
          <a:p>
            <a:fld id="{5AFC052C-9CA3-4399-90C3-85AA33157977}" type="datetimeFigureOut">
              <a:rPr lang="en-US" smtClean="0"/>
              <a:pPr/>
              <a:t>4/19/2017</a:t>
            </a:fld>
            <a:endParaRPr lang="en-US"/>
          </a:p>
        </p:txBody>
      </p:sp>
      <p:sp>
        <p:nvSpPr>
          <p:cNvPr id="4" name="Slide Image Placeholder 3"/>
          <p:cNvSpPr>
            <a:spLocks noGrp="1" noRot="1" noChangeAspect="1"/>
          </p:cNvSpPr>
          <p:nvPr>
            <p:ph type="sldImg" idx="2"/>
          </p:nvPr>
        </p:nvSpPr>
        <p:spPr>
          <a:xfrm>
            <a:off x="1150938" y="698500"/>
            <a:ext cx="4654550" cy="3490913"/>
          </a:xfrm>
          <a:prstGeom prst="rect">
            <a:avLst/>
          </a:prstGeom>
          <a:noFill/>
          <a:ln w="12700">
            <a:solidFill>
              <a:prstClr val="black"/>
            </a:solidFill>
          </a:ln>
        </p:spPr>
        <p:txBody>
          <a:bodyPr vert="horz" lIns="93310" tIns="46655" rIns="93310" bIns="46655" rtlCol="0" anchor="ctr"/>
          <a:lstStyle/>
          <a:p>
            <a:endParaRPr lang="en-US"/>
          </a:p>
        </p:txBody>
      </p:sp>
      <p:sp>
        <p:nvSpPr>
          <p:cNvPr id="5" name="Notes Placeholder 4"/>
          <p:cNvSpPr>
            <a:spLocks noGrp="1"/>
          </p:cNvSpPr>
          <p:nvPr>
            <p:ph type="body" sz="quarter" idx="3"/>
          </p:nvPr>
        </p:nvSpPr>
        <p:spPr>
          <a:xfrm>
            <a:off x="695484" y="4421824"/>
            <a:ext cx="5563870" cy="4189095"/>
          </a:xfrm>
          <a:prstGeom prst="rect">
            <a:avLst/>
          </a:prstGeom>
        </p:spPr>
        <p:txBody>
          <a:bodyPr vert="horz" lIns="93310" tIns="46655" rIns="93310" bIns="466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5455"/>
          </a:xfrm>
          <a:prstGeom prst="rect">
            <a:avLst/>
          </a:prstGeom>
        </p:spPr>
        <p:txBody>
          <a:bodyPr vert="horz" lIns="93310" tIns="46655" rIns="93310"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310" tIns="46655" rIns="93310" bIns="46655" rtlCol="0" anchor="b"/>
          <a:lstStyle>
            <a:lvl1pPr algn="r">
              <a:defRPr sz="1200"/>
            </a:lvl1pPr>
          </a:lstStyle>
          <a:p>
            <a:fld id="{DB1213E2-88B2-45D8-B6C3-0A0C81C6B404}" type="slidenum">
              <a:rPr lang="en-US" smtClean="0"/>
              <a:pPr/>
              <a:t>‹#›</a:t>
            </a:fld>
            <a:endParaRPr lang="en-US"/>
          </a:p>
        </p:txBody>
      </p:sp>
    </p:spTree>
    <p:extLst>
      <p:ext uri="{BB962C8B-B14F-4D97-AF65-F5344CB8AC3E}">
        <p14:creationId xmlns:p14="http://schemas.microsoft.com/office/powerpoint/2010/main" val="366728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a:t>
            </a:fld>
            <a:endParaRPr lang="en-US"/>
          </a:p>
        </p:txBody>
      </p:sp>
    </p:spTree>
    <p:extLst>
      <p:ext uri="{BB962C8B-B14F-4D97-AF65-F5344CB8AC3E}">
        <p14:creationId xmlns:p14="http://schemas.microsoft.com/office/powerpoint/2010/main" val="101411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technique is great for visual learners.</a:t>
            </a:r>
          </a:p>
          <a:p>
            <a:r>
              <a:rPr lang="en-US" baseline="0" dirty="0" smtClean="0"/>
              <a:t>Create a picture that contains all the different components of a definition or concept. </a:t>
            </a:r>
          </a:p>
          <a:p>
            <a:r>
              <a:rPr lang="en-US" baseline="0" dirty="0" smtClean="0"/>
              <a:t>Show example of major works of Jane Austen</a:t>
            </a:r>
          </a:p>
        </p:txBody>
      </p:sp>
      <p:sp>
        <p:nvSpPr>
          <p:cNvPr id="4" name="Slide Number Placeholder 3"/>
          <p:cNvSpPr>
            <a:spLocks noGrp="1"/>
          </p:cNvSpPr>
          <p:nvPr>
            <p:ph type="sldNum" sz="quarter" idx="10"/>
          </p:nvPr>
        </p:nvSpPr>
        <p:spPr/>
        <p:txBody>
          <a:bodyPr/>
          <a:lstStyle/>
          <a:p>
            <a:fld id="{DB1213E2-88B2-45D8-B6C3-0A0C81C6B40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Mnemonic devices are also very useful for remember many different details</a:t>
            </a:r>
          </a:p>
          <a:p>
            <a:r>
              <a:rPr lang="en-US" dirty="0" smtClean="0"/>
              <a:t>It is another strategy great for auditory learners</a:t>
            </a:r>
          </a:p>
          <a:p>
            <a:r>
              <a:rPr lang="en-US" dirty="0" smtClean="0"/>
              <a:t>Create</a:t>
            </a:r>
            <a:r>
              <a:rPr lang="en-US" baseline="0" dirty="0" smtClean="0"/>
              <a:t> a word where each letter represents a detail</a:t>
            </a:r>
          </a:p>
          <a:p>
            <a:r>
              <a:rPr lang="en-US" baseline="0" dirty="0" smtClean="0"/>
              <a:t>Create a rhyme</a:t>
            </a:r>
          </a:p>
          <a:p>
            <a:r>
              <a:rPr lang="en-US" baseline="0" dirty="0" smtClean="0"/>
              <a:t>Create a sentence that will help you remember details</a:t>
            </a:r>
          </a:p>
          <a:p>
            <a:r>
              <a:rPr lang="en-US" baseline="0" dirty="0" smtClean="0"/>
              <a:t>Give example:</a:t>
            </a:r>
          </a:p>
          <a:p>
            <a:r>
              <a:rPr lang="en-US" baseline="0" dirty="0" smtClean="0"/>
              <a:t>	-Every Good Boy Deserves Fudge</a:t>
            </a:r>
          </a:p>
          <a:p>
            <a:r>
              <a:rPr lang="en-US" baseline="0" dirty="0" smtClean="0"/>
              <a:t>	-Columbus sailed the ocean blue in 1492</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guides are great for every course</a:t>
            </a:r>
          </a:p>
          <a:p>
            <a:r>
              <a:rPr lang="en-US" dirty="0" smtClean="0"/>
              <a:t>The process of creating it alone counts</a:t>
            </a:r>
            <a:r>
              <a:rPr lang="en-US" baseline="0" dirty="0" smtClean="0"/>
              <a:t> as studying!</a:t>
            </a:r>
          </a:p>
          <a:p>
            <a:r>
              <a:rPr lang="en-US" baseline="0" dirty="0" smtClean="0"/>
              <a:t>I recommend this to all kinds of learners</a:t>
            </a:r>
          </a:p>
          <a:p>
            <a:r>
              <a:rPr lang="en-US" baseline="0" dirty="0" smtClean="0"/>
              <a:t>	- if you have a disability related language however, try and keep it as simple as possible.</a:t>
            </a:r>
          </a:p>
          <a:p>
            <a:r>
              <a:rPr lang="en-US" baseline="0" dirty="0" smtClean="0"/>
              <a:t>	- Like with the flash cards, just use key words</a:t>
            </a:r>
          </a:p>
          <a:p>
            <a:r>
              <a:rPr lang="en-US" baseline="0" dirty="0" smtClean="0"/>
              <a:t>	- Instead of using words, trying incorporating pictures or diagrams wherever possible</a:t>
            </a:r>
          </a:p>
          <a:p>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us do this anyway, whether we realize it or not</a:t>
            </a:r>
          </a:p>
          <a:p>
            <a:r>
              <a:rPr lang="en-US" dirty="0" smtClean="0"/>
              <a:t>The</a:t>
            </a:r>
            <a:r>
              <a:rPr lang="en-US" baseline="0" dirty="0" smtClean="0"/>
              <a:t> best way to quiz yourself is to do so honestly</a:t>
            </a:r>
          </a:p>
          <a:p>
            <a:r>
              <a:rPr lang="en-US" baseline="0" dirty="0" smtClean="0"/>
              <a:t>Cover up your answers and try not to peek</a:t>
            </a:r>
          </a:p>
          <a:p>
            <a:r>
              <a:rPr lang="en-US" baseline="0" dirty="0" smtClean="0"/>
              <a:t>This is a great way to figure out which topics you need to spend more time studying</a:t>
            </a:r>
          </a:p>
          <a:p>
            <a:r>
              <a:rPr lang="en-US" baseline="0" dirty="0" smtClean="0"/>
              <a:t>Therefore, you should start quizzing yourself early in your studying sessions, and keep quizzing yourself throughout the whole process</a:t>
            </a:r>
          </a:p>
          <a:p>
            <a:r>
              <a:rPr lang="en-US" baseline="0" dirty="0" smtClean="0"/>
              <a:t>This strategy is great for all kinds of learners, but you may want to adapt it if you are an auditory learner. Say your questions and answers out loud, or (even better) ask a friend or family member to quiz you</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16</a:t>
            </a:fld>
            <a:endParaRPr lang="en-US"/>
          </a:p>
        </p:txBody>
      </p:sp>
    </p:spTree>
    <p:extLst>
      <p:ext uri="{BB962C8B-B14F-4D97-AF65-F5344CB8AC3E}">
        <p14:creationId xmlns:p14="http://schemas.microsoft.com/office/powerpoint/2010/main" val="321851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17</a:t>
            </a:fld>
            <a:endParaRPr lang="en-US"/>
          </a:p>
        </p:txBody>
      </p:sp>
    </p:spTree>
    <p:extLst>
      <p:ext uri="{BB962C8B-B14F-4D97-AF65-F5344CB8AC3E}">
        <p14:creationId xmlns:p14="http://schemas.microsoft.com/office/powerpoint/2010/main" val="316349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a:t>
            </a:r>
            <a:r>
              <a:rPr lang="en-US" baseline="0" dirty="0" smtClean="0"/>
              <a:t> responds better to different studying techniques, and if you find one that works for you, you should use it. </a:t>
            </a:r>
          </a:p>
          <a:p>
            <a:r>
              <a:rPr lang="en-US" baseline="0" dirty="0" smtClean="0"/>
              <a:t>However, you may find that some techniques fit certain courses better than others.</a:t>
            </a:r>
          </a:p>
          <a:p>
            <a:r>
              <a:rPr lang="en-US" baseline="0" dirty="0" smtClean="0"/>
              <a:t>I compiled a list of techniques to try for different subjects, but remember any technique, if it works well for you, can be used in any class.</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18</a:t>
            </a:fld>
            <a:endParaRPr lang="en-US"/>
          </a:p>
        </p:txBody>
      </p:sp>
    </p:spTree>
    <p:extLst>
      <p:ext uri="{BB962C8B-B14F-4D97-AF65-F5344CB8AC3E}">
        <p14:creationId xmlns:p14="http://schemas.microsoft.com/office/powerpoint/2010/main" val="99148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19</a:t>
            </a:fld>
            <a:endParaRPr lang="en-US"/>
          </a:p>
        </p:txBody>
      </p:sp>
    </p:spTree>
    <p:extLst>
      <p:ext uri="{BB962C8B-B14F-4D97-AF65-F5344CB8AC3E}">
        <p14:creationId xmlns:p14="http://schemas.microsoft.com/office/powerpoint/2010/main" val="400346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20</a:t>
            </a:fld>
            <a:endParaRPr lang="en-US"/>
          </a:p>
        </p:txBody>
      </p:sp>
    </p:spTree>
    <p:extLst>
      <p:ext uri="{BB962C8B-B14F-4D97-AF65-F5344CB8AC3E}">
        <p14:creationId xmlns:p14="http://schemas.microsoft.com/office/powerpoint/2010/main" val="415274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21</a:t>
            </a:fld>
            <a:endParaRPr lang="en-US"/>
          </a:p>
        </p:txBody>
      </p:sp>
    </p:spTree>
    <p:extLst>
      <p:ext uri="{BB962C8B-B14F-4D97-AF65-F5344CB8AC3E}">
        <p14:creationId xmlns:p14="http://schemas.microsoft.com/office/powerpoint/2010/main" val="211874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22</a:t>
            </a:fld>
            <a:endParaRPr lang="en-US"/>
          </a:p>
        </p:txBody>
      </p:sp>
    </p:spTree>
    <p:extLst>
      <p:ext uri="{BB962C8B-B14F-4D97-AF65-F5344CB8AC3E}">
        <p14:creationId xmlns:p14="http://schemas.microsoft.com/office/powerpoint/2010/main" val="253260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Things</a:t>
            </a:r>
            <a:r>
              <a:rPr lang="en-US" baseline="0" dirty="0" smtClean="0"/>
              <a:t> to consider:</a:t>
            </a:r>
          </a:p>
          <a:p>
            <a:endParaRPr lang="en-US" baseline="0" dirty="0" smtClean="0"/>
          </a:p>
          <a:p>
            <a:r>
              <a:rPr lang="en-US" baseline="0" dirty="0" smtClean="0"/>
              <a:t>Sensory Preference- Visual, Auditory, Kinesthetic, Read/ Write learner?</a:t>
            </a:r>
          </a:p>
          <a:p>
            <a:r>
              <a:rPr lang="en-US" baseline="0" dirty="0" smtClean="0"/>
              <a:t>Left brain/ right brain dominance- logical </a:t>
            </a:r>
            <a:r>
              <a:rPr lang="en-US" baseline="0" dirty="0" err="1" smtClean="0"/>
              <a:t>vs</a:t>
            </a:r>
            <a:r>
              <a:rPr lang="en-US" baseline="0" dirty="0" smtClean="0"/>
              <a:t> creative </a:t>
            </a:r>
          </a:p>
          <a:p>
            <a:r>
              <a:rPr lang="en-US" baseline="0" dirty="0" smtClean="0"/>
              <a:t>Personality- I/E Sensing/ Intuition, Thinking/ Feeling, Judging/ Perceiving (see our other workshop on Discovering your personality!)</a:t>
            </a:r>
          </a:p>
          <a:p>
            <a:endParaRPr lang="en-US" dirty="0" smtClean="0"/>
          </a:p>
          <a:p>
            <a:r>
              <a:rPr lang="en-US" dirty="0" smtClean="0"/>
              <a:t>What is the goal of studying?</a:t>
            </a:r>
          </a:p>
          <a:p>
            <a:r>
              <a:rPr lang="en-US" dirty="0" smtClean="0"/>
              <a:t>Bloom’s Taxonomy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23</a:t>
            </a:fld>
            <a:endParaRPr lang="en-US"/>
          </a:p>
        </p:txBody>
      </p:sp>
    </p:spTree>
    <p:extLst>
      <p:ext uri="{BB962C8B-B14F-4D97-AF65-F5344CB8AC3E}">
        <p14:creationId xmlns:p14="http://schemas.microsoft.com/office/powerpoint/2010/main" val="82514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28</a:t>
            </a:fld>
            <a:endParaRPr lang="en-US"/>
          </a:p>
        </p:txBody>
      </p:sp>
    </p:spTree>
    <p:extLst>
      <p:ext uri="{BB962C8B-B14F-4D97-AF65-F5344CB8AC3E}">
        <p14:creationId xmlns:p14="http://schemas.microsoft.com/office/powerpoint/2010/main" val="397048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29</a:t>
            </a:fld>
            <a:endParaRPr lang="en-US"/>
          </a:p>
        </p:txBody>
      </p:sp>
    </p:spTree>
    <p:extLst>
      <p:ext uri="{BB962C8B-B14F-4D97-AF65-F5344CB8AC3E}">
        <p14:creationId xmlns:p14="http://schemas.microsoft.com/office/powerpoint/2010/main" val="414305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30</a:t>
            </a:fld>
            <a:endParaRPr lang="en-US"/>
          </a:p>
        </p:txBody>
      </p:sp>
    </p:spTree>
    <p:extLst>
      <p:ext uri="{BB962C8B-B14F-4D97-AF65-F5344CB8AC3E}">
        <p14:creationId xmlns:p14="http://schemas.microsoft.com/office/powerpoint/2010/main" val="284095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31</a:t>
            </a:fld>
            <a:endParaRPr lang="en-US"/>
          </a:p>
        </p:txBody>
      </p:sp>
    </p:spTree>
    <p:extLst>
      <p:ext uri="{BB962C8B-B14F-4D97-AF65-F5344CB8AC3E}">
        <p14:creationId xmlns:p14="http://schemas.microsoft.com/office/powerpoint/2010/main" val="5467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32</a:t>
            </a:fld>
            <a:endParaRPr lang="en-US"/>
          </a:p>
        </p:txBody>
      </p:sp>
    </p:spTree>
    <p:extLst>
      <p:ext uri="{BB962C8B-B14F-4D97-AF65-F5344CB8AC3E}">
        <p14:creationId xmlns:p14="http://schemas.microsoft.com/office/powerpoint/2010/main" val="2763428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33</a:t>
            </a:fld>
            <a:endParaRPr lang="en-US"/>
          </a:p>
        </p:txBody>
      </p:sp>
    </p:spTree>
    <p:extLst>
      <p:ext uri="{BB962C8B-B14F-4D97-AF65-F5344CB8AC3E}">
        <p14:creationId xmlns:p14="http://schemas.microsoft.com/office/powerpoint/2010/main" val="1607629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34</a:t>
            </a:fld>
            <a:endParaRPr lang="en-US"/>
          </a:p>
        </p:txBody>
      </p:sp>
    </p:spTree>
    <p:extLst>
      <p:ext uri="{BB962C8B-B14F-4D97-AF65-F5344CB8AC3E}">
        <p14:creationId xmlns:p14="http://schemas.microsoft.com/office/powerpoint/2010/main" val="1459225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35</a:t>
            </a:fld>
            <a:endParaRPr lang="en-US"/>
          </a:p>
        </p:txBody>
      </p:sp>
    </p:spTree>
    <p:extLst>
      <p:ext uri="{BB962C8B-B14F-4D97-AF65-F5344CB8AC3E}">
        <p14:creationId xmlns:p14="http://schemas.microsoft.com/office/powerpoint/2010/main" val="1075965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37</a:t>
            </a:fld>
            <a:endParaRPr lang="en-US"/>
          </a:p>
        </p:txBody>
      </p:sp>
    </p:spTree>
    <p:extLst>
      <p:ext uri="{BB962C8B-B14F-4D97-AF65-F5344CB8AC3E}">
        <p14:creationId xmlns:p14="http://schemas.microsoft.com/office/powerpoint/2010/main" val="107596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6</a:t>
            </a:fld>
            <a:endParaRPr lang="en-US"/>
          </a:p>
        </p:txBody>
      </p:sp>
    </p:spTree>
    <p:extLst>
      <p:ext uri="{BB962C8B-B14F-4D97-AF65-F5344CB8AC3E}">
        <p14:creationId xmlns:p14="http://schemas.microsoft.com/office/powerpoint/2010/main" val="200573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management is essential to performing well on tests. To do well, you need to plan ahead. As</a:t>
            </a:r>
            <a:r>
              <a:rPr lang="en-US" baseline="0" dirty="0" smtClean="0"/>
              <a:t> soon as you know when your exam will be, whether it is the first day of class or a week into the quarter, you should begin planning your study sessions. Professors assume that you study a little almost every day, so in order to do well you should incorporate studying into your week all quarter long. As exams approach, </a:t>
            </a:r>
            <a:r>
              <a:rPr lang="en-US" baseline="0" dirty="0" err="1" smtClean="0"/>
              <a:t>creat</a:t>
            </a:r>
            <a:r>
              <a:rPr lang="en-US" baseline="0" dirty="0" smtClean="0"/>
              <a:t> a study schedule. </a:t>
            </a:r>
          </a:p>
          <a:p>
            <a:r>
              <a:rPr lang="en-US" baseline="0" dirty="0" smtClean="0"/>
              <a:t>	- Figure out what days and times you can devote to studying</a:t>
            </a:r>
          </a:p>
          <a:p>
            <a:r>
              <a:rPr lang="en-US" baseline="0" dirty="0" smtClean="0"/>
              <a:t>	- Decide what topics you will study on what days</a:t>
            </a:r>
          </a:p>
          <a:p>
            <a:r>
              <a:rPr lang="en-US" baseline="0" dirty="0" smtClean="0"/>
              <a:t>	- Stick to the schedule as closely as you can</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thing I want to discuss</a:t>
            </a:r>
            <a:r>
              <a:rPr lang="en-US" baseline="0" dirty="0" smtClean="0"/>
              <a:t> is why cramming is never a good idea. We cram when we leave studying to the last minute. The best way to avoid it is to start studying early. You should avoid cramming </a:t>
            </a:r>
            <a:r>
              <a:rPr lang="en-US" baseline="0" dirty="0" err="1" smtClean="0"/>
              <a:t>bc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Essay questions are</a:t>
            </a:r>
            <a:r>
              <a:rPr lang="en-US" baseline="0" dirty="0" smtClean="0"/>
              <a:t> usually weighted very heavily. Also, while preparing your essay answer, you’ll undoubtedly go over key terms that can be in short answer questions</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40</a:t>
            </a:fld>
            <a:endParaRPr lang="en-US"/>
          </a:p>
        </p:txBody>
      </p:sp>
    </p:spTree>
    <p:extLst>
      <p:ext uri="{BB962C8B-B14F-4D97-AF65-F5344CB8AC3E}">
        <p14:creationId xmlns:p14="http://schemas.microsoft.com/office/powerpoint/2010/main" val="352458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41</a:t>
            </a:fld>
            <a:endParaRPr lang="en-US"/>
          </a:p>
        </p:txBody>
      </p:sp>
    </p:spTree>
    <p:extLst>
      <p:ext uri="{BB962C8B-B14F-4D97-AF65-F5344CB8AC3E}">
        <p14:creationId xmlns:p14="http://schemas.microsoft.com/office/powerpoint/2010/main" val="1075965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42</a:t>
            </a:fld>
            <a:endParaRPr lang="en-US"/>
          </a:p>
        </p:txBody>
      </p:sp>
    </p:spTree>
    <p:extLst>
      <p:ext uri="{BB962C8B-B14F-4D97-AF65-F5344CB8AC3E}">
        <p14:creationId xmlns:p14="http://schemas.microsoft.com/office/powerpoint/2010/main" val="85095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couple reasons you should consider studying in the library</a:t>
            </a:r>
          </a:p>
          <a:p>
            <a:r>
              <a:rPr lang="en-US" baseline="0" dirty="0" smtClean="0"/>
              <a:t>	- it is a great place, free of distractions</a:t>
            </a:r>
          </a:p>
          <a:p>
            <a:r>
              <a:rPr lang="en-US" baseline="0" dirty="0" smtClean="0"/>
              <a:t>	- You have access to tons of information, in case you find that your own notes aren’t enough</a:t>
            </a:r>
          </a:p>
          <a:p>
            <a:r>
              <a:rPr lang="en-US" baseline="0" dirty="0" smtClean="0"/>
              <a:t>	- You may run into classmates and can start an impromptu study group</a:t>
            </a:r>
          </a:p>
          <a:p>
            <a:r>
              <a:rPr lang="en-US" baseline="0" dirty="0" smtClean="0"/>
              <a:t>	- The physical act of going to a place designed for studying can get you in the right mind set</a:t>
            </a:r>
          </a:p>
          <a:p>
            <a:r>
              <a:rPr lang="en-US" baseline="0" dirty="0" smtClean="0"/>
              <a:t>	- Most importantly, it creates positive “peer pressure.” Seeing other students studying and working may push you to keep on track</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43</a:t>
            </a:fld>
            <a:endParaRPr lang="en-US"/>
          </a:p>
        </p:txBody>
      </p:sp>
    </p:spTree>
    <p:extLst>
      <p:ext uri="{BB962C8B-B14F-4D97-AF65-F5344CB8AC3E}">
        <p14:creationId xmlns:p14="http://schemas.microsoft.com/office/powerpoint/2010/main" val="1398622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students feel overwhelmed</a:t>
            </a:r>
            <a:r>
              <a:rPr lang="en-US" baseline="0" dirty="0" smtClean="0"/>
              <a:t> at the prospect of studying, and don’t know where to start. Begin by making a list of the major topics that were covered in class and, if you are using a study schedule, figure out which days you can study each topic.</a:t>
            </a:r>
          </a:p>
          <a:p>
            <a:endParaRPr lang="en-US" baseline="0" dirty="0" smtClean="0"/>
          </a:p>
          <a:p>
            <a:r>
              <a:rPr lang="en-US" baseline="0" dirty="0" smtClean="0"/>
              <a:t>Take each topic one by one.</a:t>
            </a:r>
            <a:br>
              <a:rPr lang="en-US" baseline="0" dirty="0" smtClean="0"/>
            </a:br>
            <a:endParaRPr lang="en-US" baseline="0" dirty="0" smtClean="0"/>
          </a:p>
          <a:p>
            <a:r>
              <a:rPr lang="en-US" baseline="0" dirty="0" smtClean="0"/>
              <a:t>Make use of your course materials</a:t>
            </a:r>
          </a:p>
          <a:p>
            <a:r>
              <a:rPr lang="en-US" baseline="0" dirty="0" smtClean="0"/>
              <a:t>	- Your syllabus will probably list the major topics covered in class. This is usually in a schedule format</a:t>
            </a:r>
          </a:p>
          <a:p>
            <a:r>
              <a:rPr lang="en-US" baseline="0" dirty="0" smtClean="0"/>
              <a:t>	- Sometimes professors give you study guides. Answer all the questions on the study guide, and make sure you focus on all the topics he/she listed. </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45</a:t>
            </a:fld>
            <a:endParaRPr lang="en-US"/>
          </a:p>
        </p:txBody>
      </p:sp>
    </p:spTree>
    <p:extLst>
      <p:ext uri="{BB962C8B-B14F-4D97-AF65-F5344CB8AC3E}">
        <p14:creationId xmlns:p14="http://schemas.microsoft.com/office/powerpoint/2010/main" val="1403702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46</a:t>
            </a:fld>
            <a:endParaRPr lang="en-US"/>
          </a:p>
        </p:txBody>
      </p:sp>
    </p:spTree>
    <p:extLst>
      <p:ext uri="{BB962C8B-B14F-4D97-AF65-F5344CB8AC3E}">
        <p14:creationId xmlns:p14="http://schemas.microsoft.com/office/powerpoint/2010/main" val="47647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7</a:t>
            </a:fld>
            <a:endParaRPr lang="en-US"/>
          </a:p>
        </p:txBody>
      </p:sp>
    </p:spTree>
    <p:extLst>
      <p:ext uri="{BB962C8B-B14F-4D97-AF65-F5344CB8AC3E}">
        <p14:creationId xmlns:p14="http://schemas.microsoft.com/office/powerpoint/2010/main" val="64534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8</a:t>
            </a:fld>
            <a:endParaRPr lang="en-US"/>
          </a:p>
        </p:txBody>
      </p:sp>
    </p:spTree>
    <p:extLst>
      <p:ext uri="{BB962C8B-B14F-4D97-AF65-F5344CB8AC3E}">
        <p14:creationId xmlns:p14="http://schemas.microsoft.com/office/powerpoint/2010/main" val="305264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1213E2-88B2-45D8-B6C3-0A0C81C6B404}" type="slidenum">
              <a:rPr lang="en-US" smtClean="0"/>
              <a:pPr/>
              <a:t>9</a:t>
            </a:fld>
            <a:endParaRPr lang="en-US"/>
          </a:p>
        </p:txBody>
      </p:sp>
    </p:spTree>
    <p:extLst>
      <p:ext uri="{BB962C8B-B14F-4D97-AF65-F5344CB8AC3E}">
        <p14:creationId xmlns:p14="http://schemas.microsoft.com/office/powerpoint/2010/main" val="284984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many</a:t>
            </a:r>
            <a:r>
              <a:rPr lang="en-US" baseline="0" dirty="0" smtClean="0"/>
              <a:t> different techniques that you can use to help you study. Simply reading the information is often not enough for most people to commit information to their memory. </a:t>
            </a:r>
          </a:p>
          <a:p>
            <a:endParaRPr lang="en-US" baseline="0" dirty="0" smtClean="0"/>
          </a:p>
          <a:p>
            <a:r>
              <a:rPr lang="en-US" baseline="0" dirty="0" smtClean="0"/>
              <a:t>Flash cards are useful in many situations. </a:t>
            </a:r>
            <a:endParaRPr lang="en-US" dirty="0" smtClean="0"/>
          </a:p>
          <a:p>
            <a:endParaRPr lang="en-US" dirty="0" smtClean="0"/>
          </a:p>
          <a:p>
            <a:r>
              <a:rPr lang="en-US" dirty="0" smtClean="0"/>
              <a:t>Write out your own</a:t>
            </a:r>
          </a:p>
          <a:p>
            <a:r>
              <a:rPr lang="en-US" dirty="0" smtClean="0"/>
              <a:t>Print them out from computer- great idea if you type your notes, can copy and</a:t>
            </a:r>
            <a:r>
              <a:rPr lang="en-US" baseline="0" dirty="0" smtClean="0"/>
              <a:t> paste</a:t>
            </a:r>
          </a:p>
          <a:p>
            <a:r>
              <a:rPr lang="en-US" baseline="0" dirty="0" smtClean="0"/>
              <a:t>Online versions- note card machine</a:t>
            </a:r>
          </a:p>
          <a:p>
            <a:r>
              <a:rPr lang="en-US" baseline="0" dirty="0" err="1" smtClean="0"/>
              <a:t>Iphone</a:t>
            </a:r>
            <a:endParaRPr lang="en-US" baseline="0" dirty="0" smtClean="0"/>
          </a:p>
          <a:p>
            <a:endParaRPr lang="en-US" baseline="0" dirty="0" smtClean="0"/>
          </a:p>
          <a:p>
            <a:r>
              <a:rPr lang="en-US" baseline="0" dirty="0" smtClean="0"/>
              <a:t>Flash cards are beneficial because they allow you to asses your own knowledge and quiz yourself. </a:t>
            </a:r>
          </a:p>
          <a:p>
            <a:r>
              <a:rPr lang="en-US" baseline="0" dirty="0" smtClean="0"/>
              <a:t>Also, the act of making the flashcards IS studying</a:t>
            </a:r>
          </a:p>
          <a:p>
            <a:r>
              <a:rPr lang="en-US" baseline="0" dirty="0" smtClean="0"/>
              <a:t>	-looking up information and writing it out helps commit it to your long-term memory</a:t>
            </a:r>
          </a:p>
          <a:p>
            <a:r>
              <a:rPr lang="en-US" baseline="0" dirty="0" smtClean="0"/>
              <a:t>Flash cards are great for visual learners if you include pictures in them. </a:t>
            </a:r>
          </a:p>
          <a:p>
            <a:r>
              <a:rPr lang="en-US" baseline="0" dirty="0" smtClean="0"/>
              <a:t>If you are an auditory learner, trying reading them </a:t>
            </a:r>
            <a:r>
              <a:rPr lang="en-US" baseline="0" dirty="0" err="1" smtClean="0"/>
              <a:t>outloud</a:t>
            </a:r>
            <a:r>
              <a:rPr lang="en-US" baseline="0" dirty="0" smtClean="0"/>
              <a:t>.</a:t>
            </a:r>
          </a:p>
          <a:p>
            <a:r>
              <a:rPr lang="en-US" baseline="0" dirty="0" smtClean="0"/>
              <a:t>If you struggle with language (ex: dyslexia) try and keep the words you write limited. Avoid full sentences and just use key phrases. </a:t>
            </a:r>
          </a:p>
          <a:p>
            <a:r>
              <a:rPr lang="en-US" baseline="0" dirty="0" smtClean="0"/>
              <a:t>Manipulating your cards by placing like ones into piles is a common technique used for students with disabilities. The physical act of moving the cards is great for students who struggle with memory.</a:t>
            </a:r>
            <a:endParaRPr lang="en-US" dirty="0"/>
          </a:p>
        </p:txBody>
      </p:sp>
      <p:sp>
        <p:nvSpPr>
          <p:cNvPr id="4" name="Slide Number Placeholder 3"/>
          <p:cNvSpPr>
            <a:spLocks noGrp="1"/>
          </p:cNvSpPr>
          <p:nvPr>
            <p:ph type="sldNum" sz="quarter" idx="10"/>
          </p:nvPr>
        </p:nvSpPr>
        <p:spPr/>
        <p:txBody>
          <a:bodyPr/>
          <a:lstStyle/>
          <a:p>
            <a:fld id="{DB1213E2-88B2-45D8-B6C3-0A0C81C6B40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recommend to all my students that they make use of color coding.</a:t>
            </a:r>
          </a:p>
          <a:p>
            <a:r>
              <a:rPr lang="en-US" baseline="0" dirty="0" smtClean="0"/>
              <a:t>Studies have shown that color coding information helps commit things to long term memory. </a:t>
            </a:r>
          </a:p>
          <a:p>
            <a:r>
              <a:rPr lang="en-US" baseline="0" dirty="0" smtClean="0"/>
              <a:t>This technique is ideal for all kinds of learners. </a:t>
            </a:r>
          </a:p>
          <a:p>
            <a:r>
              <a:rPr lang="en-US" baseline="0" dirty="0" smtClean="0"/>
              <a:t>Use the same color for a topic, and switch colors when you move onto another topic</a:t>
            </a:r>
          </a:p>
          <a:p>
            <a:r>
              <a:rPr lang="en-US" baseline="0" dirty="0" smtClean="0"/>
              <a:t>	-when you are in the exam and encounter a topic, you’ll find that you can easily recall what color you wrote the information in. Then, you’ll find that it is easier to recall the information</a:t>
            </a:r>
          </a:p>
          <a:p>
            <a:r>
              <a:rPr lang="en-US" baseline="0" dirty="0" smtClean="0"/>
              <a:t>Use different colored pens or fonts when creating note cards or study guides</a:t>
            </a:r>
          </a:p>
          <a:p>
            <a:r>
              <a:rPr lang="en-US" baseline="0" dirty="0" smtClean="0"/>
              <a:t>If you use </a:t>
            </a:r>
            <a:r>
              <a:rPr lang="en-US" baseline="0" dirty="0" err="1" smtClean="0"/>
              <a:t>kurzweil</a:t>
            </a:r>
            <a:r>
              <a:rPr lang="en-US" baseline="0" dirty="0" smtClean="0"/>
              <a:t>, make use of the different colored highlighters</a:t>
            </a:r>
          </a:p>
          <a:p>
            <a:r>
              <a:rPr lang="en-US" baseline="0" dirty="0" smtClean="0"/>
              <a:t>	- here you can see this student highlighted key terms in yellow, and then the corresponding details in green</a:t>
            </a:r>
          </a:p>
        </p:txBody>
      </p:sp>
      <p:sp>
        <p:nvSpPr>
          <p:cNvPr id="4" name="Slide Number Placeholder 3"/>
          <p:cNvSpPr>
            <a:spLocks noGrp="1"/>
          </p:cNvSpPr>
          <p:nvPr>
            <p:ph type="sldNum" sz="quarter" idx="10"/>
          </p:nvPr>
        </p:nvSpPr>
        <p:spPr/>
        <p:txBody>
          <a:bodyPr/>
          <a:lstStyle/>
          <a:p>
            <a:fld id="{DB1213E2-88B2-45D8-B6C3-0A0C81C6B40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groups have numerous benefits</a:t>
            </a:r>
          </a:p>
          <a:p>
            <a:r>
              <a:rPr lang="en-US" dirty="0" smtClean="0"/>
              <a:t>	-</a:t>
            </a:r>
            <a:r>
              <a:rPr lang="en-US" baseline="0" dirty="0" smtClean="0"/>
              <a:t> they make studying much more fun</a:t>
            </a:r>
          </a:p>
          <a:p>
            <a:r>
              <a:rPr lang="en-US" baseline="0" dirty="0" smtClean="0"/>
              <a:t>	- if you don’t understand something, your peer may be able to help you</a:t>
            </a:r>
          </a:p>
          <a:p>
            <a:r>
              <a:rPr lang="en-US" baseline="0" dirty="0" smtClean="0"/>
              <a:t>	- likewise, explaining information to your peers helps you remember information</a:t>
            </a:r>
          </a:p>
          <a:p>
            <a:r>
              <a:rPr lang="en-US" baseline="0" dirty="0" smtClean="0"/>
              <a:t>	- you have access to many more students’ notes, so if you missed an important point in your own, you can find this out</a:t>
            </a:r>
          </a:p>
          <a:p>
            <a:r>
              <a:rPr lang="en-US" baseline="0" dirty="0" smtClean="0"/>
              <a:t>	- it ensures that you devote considerable time to studying</a:t>
            </a:r>
          </a:p>
          <a:p>
            <a:r>
              <a:rPr lang="en-US" baseline="0" dirty="0" smtClean="0"/>
              <a:t>	- talking about course topics also helps commit things to long term memory</a:t>
            </a:r>
          </a:p>
          <a:p>
            <a:r>
              <a:rPr lang="en-US" baseline="0" dirty="0" smtClean="0"/>
              <a:t>Study groups are the best strategy for auditory learners. The reason is because you get to talk about the subject, and hear your peers discuss it</a:t>
            </a:r>
          </a:p>
          <a:p>
            <a:endParaRPr lang="en-US" baseline="0" dirty="0" smtClean="0"/>
          </a:p>
        </p:txBody>
      </p:sp>
      <p:sp>
        <p:nvSpPr>
          <p:cNvPr id="4" name="Slide Number Placeholder 3"/>
          <p:cNvSpPr>
            <a:spLocks noGrp="1"/>
          </p:cNvSpPr>
          <p:nvPr>
            <p:ph type="sldNum" sz="quarter" idx="10"/>
          </p:nvPr>
        </p:nvSpPr>
        <p:spPr/>
        <p:txBody>
          <a:bodyPr/>
          <a:lstStyle/>
          <a:p>
            <a:fld id="{DB1213E2-88B2-45D8-B6C3-0A0C81C6B40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44821C9-0920-4D90-962D-741960DD5EBB}" type="datetimeFigureOut">
              <a:rPr lang="en-US" smtClean="0"/>
              <a:pPr/>
              <a:t>4/19/2017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13ABA4E-C30B-4A5D-BE23-9D4424DC368C}"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821C9-0920-4D90-962D-741960DD5EBB}"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4821C9-0920-4D90-962D-741960DD5EBB}"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4821C9-0920-4D90-962D-741960DD5EBB}"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821C9-0920-4D90-962D-741960DD5EBB}"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44821C9-0920-4D90-962D-741960DD5EBB}"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3ABA4E-C30B-4A5D-BE23-9D4424DC368C}"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4821C9-0920-4D90-962D-741960DD5EBB}" type="datetimeFigureOut">
              <a:rPr lang="en-US" smtClean="0"/>
              <a:pPr/>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4821C9-0920-4D90-962D-741960DD5EBB}" type="datetimeFigureOut">
              <a:rPr lang="en-US" smtClean="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821C9-0920-4D90-962D-741960DD5EBB}"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44821C9-0920-4D90-962D-741960DD5EBB}" type="datetimeFigureOut">
              <a:rPr lang="en-US" smtClean="0"/>
              <a:pPr/>
              <a:t>4/19/2017</a:t>
            </a:fld>
            <a:endParaRPr lang="en-US"/>
          </a:p>
        </p:txBody>
      </p:sp>
      <p:sp>
        <p:nvSpPr>
          <p:cNvPr id="7" name="Slide Number Placeholder 6"/>
          <p:cNvSpPr>
            <a:spLocks noGrp="1"/>
          </p:cNvSpPr>
          <p:nvPr>
            <p:ph type="sldNum" sz="quarter" idx="12"/>
          </p:nvPr>
        </p:nvSpPr>
        <p:spPr/>
        <p:txBody>
          <a:bodyPr/>
          <a:lstStyle/>
          <a:p>
            <a:fld id="{C13ABA4E-C30B-4A5D-BE23-9D4424DC368C}"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821C9-0920-4D90-962D-741960DD5EBB}" type="datetimeFigureOut">
              <a:rPr lang="en-US" smtClean="0"/>
              <a:pPr/>
              <a:t>4/19/2017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13ABA4E-C30B-4A5D-BE23-9D4424DC368C}"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44821C9-0920-4D90-962D-741960DD5EBB}" type="datetimeFigureOut">
              <a:rPr lang="en-US" smtClean="0"/>
              <a:pPr/>
              <a:t>4/19/2017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13ABA4E-C30B-4A5D-BE23-9D4424DC36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slow">
    <p:wipe/>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 about the answer to the following questions</a:t>
            </a:r>
            <a:endParaRPr lang="en-US" dirty="0"/>
          </a:p>
        </p:txBody>
      </p:sp>
      <p:sp>
        <p:nvSpPr>
          <p:cNvPr id="4" name="Text Placeholder 3"/>
          <p:cNvSpPr>
            <a:spLocks noGrp="1"/>
          </p:cNvSpPr>
          <p:nvPr>
            <p:ph type="body" idx="1"/>
          </p:nvPr>
        </p:nvSpPr>
        <p:spPr/>
        <p:txBody>
          <a:bodyPr>
            <a:normAutofit fontScale="92500" lnSpcReduction="10000"/>
          </a:bodyPr>
          <a:lstStyle/>
          <a:p>
            <a:pPr marL="457200" indent="-457200">
              <a:buFont typeface="+mj-lt"/>
              <a:buAutoNum type="arabicPeriod"/>
            </a:pPr>
            <a:r>
              <a:rPr lang="en-US" dirty="0" smtClean="0"/>
              <a:t>What do you use to study? (Materials, techniques, tools)</a:t>
            </a:r>
          </a:p>
          <a:p>
            <a:pPr marL="457200" indent="-457200">
              <a:buFont typeface="+mj-lt"/>
              <a:buAutoNum type="arabicPeriod"/>
            </a:pPr>
            <a:r>
              <a:rPr lang="en-US" dirty="0" smtClean="0"/>
              <a:t>How do you use these? (What do you do with them?)</a:t>
            </a:r>
          </a:p>
          <a:p>
            <a:pPr marL="457200" indent="-457200">
              <a:buFont typeface="+mj-lt"/>
              <a:buAutoNum type="arabicPeriod"/>
            </a:pPr>
            <a:r>
              <a:rPr lang="en-US" dirty="0" smtClean="0"/>
              <a:t>When do you study? (How often?)</a:t>
            </a:r>
            <a:endParaRPr lang="en-US" dirty="0"/>
          </a:p>
        </p:txBody>
      </p:sp>
      <p:sp>
        <p:nvSpPr>
          <p:cNvPr id="5" name="TextBox 4"/>
          <p:cNvSpPr txBox="1"/>
          <p:nvPr/>
        </p:nvSpPr>
        <p:spPr>
          <a:xfrm>
            <a:off x="1143000" y="914400"/>
            <a:ext cx="7010400" cy="1446550"/>
          </a:xfrm>
          <a:prstGeom prst="rect">
            <a:avLst/>
          </a:prstGeom>
          <a:noFill/>
        </p:spPr>
        <p:txBody>
          <a:bodyPr wrap="square" rtlCol="0">
            <a:spAutoFit/>
          </a:bodyPr>
          <a:lstStyle/>
          <a:p>
            <a:r>
              <a:rPr lang="en-US" sz="4400" dirty="0" smtClean="0"/>
              <a:t>Welcome! While we wait for everyone to join us… </a:t>
            </a:r>
            <a:endParaRPr lang="en-US" sz="4400" dirty="0"/>
          </a:p>
        </p:txBody>
      </p:sp>
    </p:spTree>
    <p:extLst>
      <p:ext uri="{BB962C8B-B14F-4D97-AF65-F5344CB8AC3E}">
        <p14:creationId xmlns:p14="http://schemas.microsoft.com/office/powerpoint/2010/main" val="68184883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Cards</a:t>
            </a:r>
            <a:endParaRPr lang="en-US" dirty="0"/>
          </a:p>
        </p:txBody>
      </p:sp>
      <p:pic>
        <p:nvPicPr>
          <p:cNvPr id="4" name="Content Placeholder 3" descr="sample_on_white.gif"/>
          <p:cNvPicPr>
            <a:picLocks noGrp="1" noChangeAspect="1"/>
          </p:cNvPicPr>
          <p:nvPr>
            <p:ph idx="1"/>
          </p:nvPr>
        </p:nvPicPr>
        <p:blipFill>
          <a:blip r:embed="rId3" cstate="print"/>
          <a:stretch>
            <a:fillRect/>
          </a:stretch>
        </p:blipFill>
        <p:spPr>
          <a:xfrm>
            <a:off x="5257800" y="2057400"/>
            <a:ext cx="3087463" cy="2101850"/>
          </a:xfrm>
        </p:spPr>
      </p:pic>
      <p:pic>
        <p:nvPicPr>
          <p:cNvPr id="5" name="Picture 4" descr="mzl.tjblfwyk.320x480-75.jpg"/>
          <p:cNvPicPr>
            <a:picLocks noChangeAspect="1"/>
          </p:cNvPicPr>
          <p:nvPr/>
        </p:nvPicPr>
        <p:blipFill>
          <a:blip r:embed="rId4" cstate="print"/>
          <a:stretch>
            <a:fillRect/>
          </a:stretch>
        </p:blipFill>
        <p:spPr>
          <a:xfrm>
            <a:off x="762000" y="2819400"/>
            <a:ext cx="4038600" cy="2692400"/>
          </a:xfrm>
          <a:prstGeom prst="rect">
            <a:avLst/>
          </a:prstGeom>
        </p:spPr>
      </p:pic>
    </p:spTree>
    <p:extLst>
      <p:ext uri="{BB962C8B-B14F-4D97-AF65-F5344CB8AC3E}">
        <p14:creationId xmlns:p14="http://schemas.microsoft.com/office/powerpoint/2010/main" val="472110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Coding</a:t>
            </a:r>
            <a:endParaRPr lang="en-US" dirty="0"/>
          </a:p>
        </p:txBody>
      </p:sp>
      <p:pic>
        <p:nvPicPr>
          <p:cNvPr id="4" name="Content Placeholder 3" descr="K3000screenshot.jpg"/>
          <p:cNvPicPr>
            <a:picLocks noGrp="1" noChangeAspect="1"/>
          </p:cNvPicPr>
          <p:nvPr>
            <p:ph idx="1"/>
          </p:nvPr>
        </p:nvPicPr>
        <p:blipFill>
          <a:blip r:embed="rId3" cstate="print"/>
          <a:stretch>
            <a:fillRect/>
          </a:stretch>
        </p:blipFill>
        <p:spPr>
          <a:xfrm>
            <a:off x="1905000" y="2438400"/>
            <a:ext cx="5028802" cy="3508375"/>
          </a:xfrm>
        </p:spPr>
      </p:pic>
      <p:pic>
        <p:nvPicPr>
          <p:cNvPr id="5" name="Picture 4" descr="images.jpeg"/>
          <p:cNvPicPr>
            <a:picLocks noChangeAspect="1"/>
          </p:cNvPicPr>
          <p:nvPr/>
        </p:nvPicPr>
        <p:blipFill>
          <a:blip r:embed="rId4" cstate="print"/>
          <a:stretch>
            <a:fillRect/>
          </a:stretch>
        </p:blipFill>
        <p:spPr>
          <a:xfrm>
            <a:off x="5257800" y="685800"/>
            <a:ext cx="2619375" cy="1743075"/>
          </a:xfrm>
          <a:prstGeom prst="rect">
            <a:avLst/>
          </a:prstGeom>
        </p:spPr>
      </p:pic>
    </p:spTree>
    <p:extLst>
      <p:ext uri="{BB962C8B-B14F-4D97-AF65-F5344CB8AC3E}">
        <p14:creationId xmlns:p14="http://schemas.microsoft.com/office/powerpoint/2010/main" val="238041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Groups</a:t>
            </a:r>
            <a:endParaRPr lang="en-US" dirty="0"/>
          </a:p>
        </p:txBody>
      </p:sp>
      <p:pic>
        <p:nvPicPr>
          <p:cNvPr id="14340" name="Picture 4" descr="C:\Users\Liz\AppData\Local\Microsoft\Windows\Temporary Internet Files\Content.IE5\SBCUCH7C\MP9004395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286000"/>
            <a:ext cx="5715000" cy="3815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446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heel(1)">
                                      <p:cBhvr>
                                        <p:cTn id="7"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Create Your Own Pictures</a:t>
            </a:r>
            <a:endParaRPr lang="en-US" dirty="0"/>
          </a:p>
        </p:txBody>
      </p:sp>
      <p:pic>
        <p:nvPicPr>
          <p:cNvPr id="15362" name="Picture 2" descr="C:\Users\Liz\AppData\Local\Microsoft\Windows\Temporary Internet Files\Content.IE5\9I32KKJ7\MC9004419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971800"/>
            <a:ext cx="3507608" cy="226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09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Mnemonic Devices</a:t>
            </a:r>
            <a:endParaRPr lang="en-US" dirty="0"/>
          </a:p>
        </p:txBody>
      </p:sp>
      <p:pic>
        <p:nvPicPr>
          <p:cNvPr id="16386" name="Picture 2" descr="C:\Users\Liz\AppData\Local\Microsoft\Windows\Temporary Internet Files\Content.IE5\SBCUCH7C\MP9003876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397711"/>
            <a:ext cx="4038600"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07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Study Guide</a:t>
            </a:r>
            <a:endParaRPr lang="en-US" dirty="0"/>
          </a:p>
        </p:txBody>
      </p:sp>
      <p:pic>
        <p:nvPicPr>
          <p:cNvPr id="3" name="Picture 2" descr="50s-60s-study-guide-2.jpg"/>
          <p:cNvPicPr>
            <a:picLocks noChangeAspect="1"/>
          </p:cNvPicPr>
          <p:nvPr/>
        </p:nvPicPr>
        <p:blipFill>
          <a:blip r:embed="rId3" cstate="print"/>
          <a:stretch>
            <a:fillRect/>
          </a:stretch>
        </p:blipFill>
        <p:spPr>
          <a:xfrm>
            <a:off x="2895600" y="2362200"/>
            <a:ext cx="2971800" cy="3842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3518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Liz\AppData\Local\Microsoft\Windows\Temporary Internet Files\Content.IE5\0XBFASHL\MP9003988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371600"/>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Quiz Yourself</a:t>
            </a:r>
            <a:endParaRPr lang="en-US" dirty="0"/>
          </a:p>
        </p:txBody>
      </p:sp>
    </p:spTree>
    <p:extLst>
      <p:ext uri="{BB962C8B-B14F-4D97-AF65-F5344CB8AC3E}">
        <p14:creationId xmlns:p14="http://schemas.microsoft.com/office/powerpoint/2010/main" val="356032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Your Professor</a:t>
            </a:r>
            <a:endParaRPr lang="en-US" dirty="0"/>
          </a:p>
        </p:txBody>
      </p:sp>
      <p:sp>
        <p:nvSpPr>
          <p:cNvPr id="3" name="Content Placeholder 2"/>
          <p:cNvSpPr>
            <a:spLocks noGrp="1"/>
          </p:cNvSpPr>
          <p:nvPr>
            <p:ph idx="1"/>
          </p:nvPr>
        </p:nvSpPr>
        <p:spPr/>
        <p:txBody>
          <a:bodyPr/>
          <a:lstStyle/>
          <a:p>
            <a:r>
              <a:rPr lang="en-US" dirty="0" smtClean="0"/>
              <a:t>They want you to succeed</a:t>
            </a:r>
          </a:p>
          <a:p>
            <a:r>
              <a:rPr lang="en-US" dirty="0" smtClean="0"/>
              <a:t>They were students once too!</a:t>
            </a:r>
          </a:p>
          <a:p>
            <a:r>
              <a:rPr lang="en-US" dirty="0" smtClean="0"/>
              <a:t>Showing effort can help your grade</a:t>
            </a:r>
          </a:p>
          <a:p>
            <a:r>
              <a:rPr lang="en-US" dirty="0" smtClean="0"/>
              <a:t>They may be able to give you tips about what to focus on</a:t>
            </a:r>
          </a:p>
          <a:p>
            <a:endParaRPr lang="en-US" dirty="0"/>
          </a:p>
        </p:txBody>
      </p:sp>
      <p:pic>
        <p:nvPicPr>
          <p:cNvPr id="4" name="Picture 2" descr="C:\Users\Liz\AppData\Local\Microsoft\Windows\Temporary Internet Files\Content.IE5\9I32KKJ7\MC9001560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733800"/>
            <a:ext cx="2189526" cy="250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3581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iz\AppData\Local\Microsoft\Windows\Temporary Internet Files\Content.IE5\0XBFASHL\MC900289960[1].wmf"/>
          <p:cNvPicPr>
            <a:picLocks noChangeAspect="1" noChangeArrowheads="1"/>
          </p:cNvPicPr>
          <p:nvPr/>
        </p:nvPicPr>
        <p:blipFill>
          <a:blip r:embed="rId3" cstate="print">
            <a:lum bright="40000"/>
            <a:extLst>
              <a:ext uri="{28A0092B-C50C-407E-A947-70E740481C1C}">
                <a14:useLocalDpi xmlns:a14="http://schemas.microsoft.com/office/drawing/2010/main" val="0"/>
              </a:ext>
            </a:extLst>
          </a:blip>
          <a:srcRect/>
          <a:stretch>
            <a:fillRect/>
          </a:stretch>
        </p:blipFill>
        <p:spPr bwMode="auto">
          <a:xfrm>
            <a:off x="587141" y="632254"/>
            <a:ext cx="8001000" cy="5747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0" y="2895600"/>
            <a:ext cx="6637468" cy="1362075"/>
          </a:xfrm>
        </p:spPr>
        <p:txBody>
          <a:bodyPr>
            <a:normAutofit/>
          </a:bodyPr>
          <a:lstStyle/>
          <a:p>
            <a:r>
              <a:rPr lang="en-US" b="1" dirty="0" smtClean="0">
                <a:effectLst>
                  <a:outerShdw blurRad="38100" dist="38100" dir="2700000" algn="tl">
                    <a:srgbClr val="000000">
                      <a:alpha val="43137"/>
                    </a:srgbClr>
                  </a:outerShdw>
                </a:effectLst>
              </a:rPr>
              <a:t>STUDYING FOR CERTAIN DISCIPLINES</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539622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r>
              <a:rPr lang="en-US" dirty="0" smtClean="0"/>
              <a:t>Mnemonic devices</a:t>
            </a:r>
          </a:p>
          <a:p>
            <a:r>
              <a:rPr lang="en-US" dirty="0" smtClean="0"/>
              <a:t>Focus on diagrams</a:t>
            </a:r>
          </a:p>
          <a:p>
            <a:r>
              <a:rPr lang="en-US" dirty="0" smtClean="0"/>
              <a:t>Make sure you UNDERSTAND content, not just memorize it. This makes it much easier to remember</a:t>
            </a:r>
            <a:endParaRPr lang="en-US" dirty="0"/>
          </a:p>
        </p:txBody>
      </p:sp>
      <p:pic>
        <p:nvPicPr>
          <p:cNvPr id="21506" name="Picture 2" descr="C:\Users\Liz\AppData\Local\Microsoft\Windows\Temporary Internet Files\Content.IE5\9I32KKJ7\MC9003912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066799"/>
            <a:ext cx="1993087" cy="190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836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Strategies</a:t>
            </a:r>
            <a:endParaRPr lang="en-US" dirty="0"/>
          </a:p>
        </p:txBody>
      </p:sp>
      <p:sp>
        <p:nvSpPr>
          <p:cNvPr id="3" name="Subtitle 2"/>
          <p:cNvSpPr>
            <a:spLocks noGrp="1"/>
          </p:cNvSpPr>
          <p:nvPr>
            <p:ph type="subTitle" idx="1"/>
          </p:nvPr>
        </p:nvSpPr>
        <p:spPr/>
        <p:txBody>
          <a:bodyPr>
            <a:normAutofit/>
          </a:bodyPr>
          <a:lstStyle/>
          <a:p>
            <a:r>
              <a:rPr lang="en-US" dirty="0" smtClean="0"/>
              <a:t>Project Impact</a:t>
            </a:r>
          </a:p>
          <a:p>
            <a:r>
              <a:rPr lang="en-US" dirty="0" smtClean="0"/>
              <a:t>Winter 2016</a:t>
            </a:r>
            <a:endParaRPr lang="en-US" dirty="0"/>
          </a:p>
        </p:txBody>
      </p:sp>
    </p:spTree>
    <p:extLst>
      <p:ext uri="{BB962C8B-B14F-4D97-AF65-F5344CB8AC3E}">
        <p14:creationId xmlns:p14="http://schemas.microsoft.com/office/powerpoint/2010/main" val="86837179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lots of practice problems with formulas and equations</a:t>
            </a:r>
          </a:p>
          <a:p>
            <a:r>
              <a:rPr lang="en-US" dirty="0" smtClean="0"/>
              <a:t>Look over past homework</a:t>
            </a:r>
          </a:p>
          <a:p>
            <a:r>
              <a:rPr lang="en-US" dirty="0" smtClean="0"/>
              <a:t>Try and understand the theory or logic behind the formulas you use</a:t>
            </a:r>
            <a:endParaRPr lang="en-US" dirty="0"/>
          </a:p>
        </p:txBody>
      </p:sp>
      <p:sp>
        <p:nvSpPr>
          <p:cNvPr id="4" name="Title 3"/>
          <p:cNvSpPr>
            <a:spLocks noGrp="1"/>
          </p:cNvSpPr>
          <p:nvPr>
            <p:ph type="title"/>
          </p:nvPr>
        </p:nvSpPr>
        <p:spPr/>
        <p:txBody>
          <a:bodyPr/>
          <a:lstStyle/>
          <a:p>
            <a:r>
              <a:rPr lang="en-US" dirty="0" smtClean="0"/>
              <a:t>Mathematics</a:t>
            </a:r>
            <a:endParaRPr lang="en-US" dirty="0"/>
          </a:p>
        </p:txBody>
      </p:sp>
      <p:pic>
        <p:nvPicPr>
          <p:cNvPr id="22530" name="Picture 2" descr="C:\Users\Liz\AppData\Local\Microsoft\Windows\Temporary Internet Files\Content.IE5\SBCUCH7C\MC900332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990600"/>
            <a:ext cx="1211148" cy="10989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3127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Humanities</a:t>
            </a:r>
            <a:endParaRPr lang="en-US" dirty="0"/>
          </a:p>
        </p:txBody>
      </p:sp>
      <p:sp>
        <p:nvSpPr>
          <p:cNvPr id="3" name="Content Placeholder 2"/>
          <p:cNvSpPr>
            <a:spLocks noGrp="1"/>
          </p:cNvSpPr>
          <p:nvPr>
            <p:ph idx="1"/>
          </p:nvPr>
        </p:nvSpPr>
        <p:spPr/>
        <p:txBody>
          <a:bodyPr/>
          <a:lstStyle/>
          <a:p>
            <a:r>
              <a:rPr lang="en-US" dirty="0" smtClean="0"/>
              <a:t>Visualize the historical moment or story in the piece of literature</a:t>
            </a:r>
          </a:p>
          <a:p>
            <a:r>
              <a:rPr lang="en-US" dirty="0" smtClean="0"/>
              <a:t>Create a study guide</a:t>
            </a:r>
          </a:p>
          <a:p>
            <a:r>
              <a:rPr lang="en-US" dirty="0" smtClean="0"/>
              <a:t>Color code notes</a:t>
            </a:r>
          </a:p>
          <a:p>
            <a:r>
              <a:rPr lang="en-US" dirty="0" smtClean="0"/>
              <a:t>Study groups</a:t>
            </a:r>
            <a:endParaRPr lang="en-US" dirty="0"/>
          </a:p>
        </p:txBody>
      </p:sp>
      <p:pic>
        <p:nvPicPr>
          <p:cNvPr id="23555" name="Picture 3" descr="C:\Users\Liz\AppData\Local\Microsoft\Windows\Temporary Internet Files\Content.IE5\0XBFASHL\MC9003896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38600"/>
            <a:ext cx="1752600" cy="202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5681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Courses</a:t>
            </a:r>
            <a:endParaRPr lang="en-US" dirty="0"/>
          </a:p>
        </p:txBody>
      </p:sp>
      <p:sp>
        <p:nvSpPr>
          <p:cNvPr id="3" name="Content Placeholder 2"/>
          <p:cNvSpPr>
            <a:spLocks noGrp="1"/>
          </p:cNvSpPr>
          <p:nvPr>
            <p:ph idx="1"/>
          </p:nvPr>
        </p:nvSpPr>
        <p:spPr/>
        <p:txBody>
          <a:bodyPr/>
          <a:lstStyle/>
          <a:p>
            <a:r>
              <a:rPr lang="en-US" dirty="0" smtClean="0"/>
              <a:t>Study groups</a:t>
            </a:r>
          </a:p>
          <a:p>
            <a:r>
              <a:rPr lang="en-US" dirty="0" smtClean="0"/>
              <a:t>Practice, practice, practice!</a:t>
            </a:r>
          </a:p>
          <a:p>
            <a:r>
              <a:rPr lang="en-US" dirty="0" smtClean="0"/>
              <a:t>Flash cards for vocabulary</a:t>
            </a:r>
          </a:p>
          <a:p>
            <a:r>
              <a:rPr lang="en-US" dirty="0" smtClean="0"/>
              <a:t>Write out conjugations</a:t>
            </a:r>
            <a:endParaRPr lang="en-US" dirty="0"/>
          </a:p>
        </p:txBody>
      </p:sp>
      <p:pic>
        <p:nvPicPr>
          <p:cNvPr id="18435" name="Picture 3" descr="C:\Users\Liz\AppData\Local\Microsoft\Windows\Temporary Internet Files\Content.IE5\0XBFASHL\MP9003857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377320"/>
            <a:ext cx="1333500" cy="1866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436" name="Picture 4" descr="C:\Users\Liz\AppData\Local\Microsoft\Windows\Temporary Internet Files\Content.IE5\KNH3IKME\MP9003857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373658"/>
            <a:ext cx="1333500" cy="18669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437" name="Picture 5" descr="C:\Users\Liz\AppData\Local\Microsoft\Windows\Temporary Internet Files\Content.IE5\SBCUCH7C\MP90038572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4346988"/>
            <a:ext cx="1371600" cy="1920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4312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HOW do I engage with these materials?</a:t>
            </a:r>
            <a:endParaRPr lang="en-US" b="1" dirty="0">
              <a:solidFill>
                <a:schemeClr val="accent3"/>
              </a:solidFill>
            </a:endParaRPr>
          </a:p>
        </p:txBody>
      </p:sp>
      <p:sp>
        <p:nvSpPr>
          <p:cNvPr id="3" name="Text Placeholder 2"/>
          <p:cNvSpPr>
            <a:spLocks noGrp="1"/>
          </p:cNvSpPr>
          <p:nvPr>
            <p:ph type="body" idx="1"/>
          </p:nvPr>
        </p:nvSpPr>
        <p:spPr/>
        <p:txBody>
          <a:bodyPr/>
          <a:lstStyle/>
          <a:p>
            <a:r>
              <a:rPr lang="en-US" dirty="0" smtClean="0"/>
              <a:t>Bloom’s Taxonomy</a:t>
            </a:r>
            <a:endParaRPr lang="en-US" dirty="0"/>
          </a:p>
        </p:txBody>
      </p:sp>
    </p:spTree>
    <p:extLst>
      <p:ext uri="{BB962C8B-B14F-4D97-AF65-F5344CB8AC3E}">
        <p14:creationId xmlns:p14="http://schemas.microsoft.com/office/powerpoint/2010/main" val="418093450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0"/>
            <a:ext cx="9087655" cy="6858000"/>
          </a:xfrm>
          <a:prstGeom prst="rect">
            <a:avLst/>
          </a:prstGeom>
        </p:spPr>
      </p:pic>
    </p:spTree>
    <p:extLst>
      <p:ext uri="{BB962C8B-B14F-4D97-AF65-F5344CB8AC3E}">
        <p14:creationId xmlns:p14="http://schemas.microsoft.com/office/powerpoint/2010/main" val="926451124"/>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024744" cy="1143000"/>
          </a:xfrm>
        </p:spPr>
        <p:txBody>
          <a:bodyPr>
            <a:normAutofit fontScale="90000"/>
          </a:bodyPr>
          <a:lstStyle/>
          <a:p>
            <a:pPr algn="ctr"/>
            <a:r>
              <a:rPr lang="en-US" dirty="0" smtClean="0"/>
              <a:t>Look at your syllabi for “Learning Objectives” or “Learning Outcomes”</a:t>
            </a:r>
            <a:endParaRPr lang="en-US" dirty="0"/>
          </a:p>
        </p:txBody>
      </p:sp>
      <p:sp>
        <p:nvSpPr>
          <p:cNvPr id="3" name="Content Placeholder 2"/>
          <p:cNvSpPr>
            <a:spLocks noGrp="1"/>
          </p:cNvSpPr>
          <p:nvPr>
            <p:ph idx="1"/>
          </p:nvPr>
        </p:nvSpPr>
        <p:spPr>
          <a:xfrm>
            <a:off x="1066800" y="2667000"/>
            <a:ext cx="6777317" cy="3508977"/>
          </a:xfrm>
        </p:spPr>
        <p:txBody>
          <a:bodyPr/>
          <a:lstStyle/>
          <a:p>
            <a:r>
              <a:rPr lang="en-US" dirty="0" smtClean="0"/>
              <a:t>Look for action words</a:t>
            </a:r>
          </a:p>
          <a:p>
            <a:pPr marL="68580" indent="0">
              <a:buNone/>
            </a:pPr>
            <a:endParaRPr lang="en-US" dirty="0"/>
          </a:p>
        </p:txBody>
      </p:sp>
    </p:spTree>
    <p:extLst>
      <p:ext uri="{BB962C8B-B14F-4D97-AF65-F5344CB8AC3E}">
        <p14:creationId xmlns:p14="http://schemas.microsoft.com/office/powerpoint/2010/main" val="395824252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201"/>
            <a:ext cx="9144000" cy="6489597"/>
          </a:xfrm>
          <a:prstGeom prst="rect">
            <a:avLst/>
          </a:prstGeom>
        </p:spPr>
      </p:pic>
    </p:spTree>
    <p:extLst>
      <p:ext uri="{BB962C8B-B14F-4D97-AF65-F5344CB8AC3E}">
        <p14:creationId xmlns:p14="http://schemas.microsoft.com/office/powerpoint/2010/main" val="230133311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Choose Questions you can ask yourself when studying</a:t>
            </a:r>
            <a:endParaRPr lang="en-US" dirty="0"/>
          </a:p>
        </p:txBody>
      </p:sp>
      <p:sp>
        <p:nvSpPr>
          <p:cNvPr id="3" name="Content Placeholder 2"/>
          <p:cNvSpPr>
            <a:spLocks noGrp="1"/>
          </p:cNvSpPr>
          <p:nvPr>
            <p:ph idx="1"/>
          </p:nvPr>
        </p:nvSpPr>
        <p:spPr/>
        <p:txBody>
          <a:bodyPr/>
          <a:lstStyle/>
          <a:p>
            <a:pPr marL="68580" indent="0">
              <a:buNone/>
            </a:pPr>
            <a:r>
              <a:rPr lang="en-US" dirty="0" smtClean="0"/>
              <a:t>AND… ask yourself “How will I know I’ve mastered the content and am not just familiar with it?”</a:t>
            </a:r>
            <a:endParaRPr lang="en-US" dirty="0"/>
          </a:p>
        </p:txBody>
      </p:sp>
    </p:spTree>
    <p:extLst>
      <p:ext uri="{BB962C8B-B14F-4D97-AF65-F5344CB8AC3E}">
        <p14:creationId xmlns:p14="http://schemas.microsoft.com/office/powerpoint/2010/main" val="418760476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z\AppData\Local\Microsoft\Windows\Temporary Internet Files\Content.IE5\KNH3IKME\MP900400979[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400" y="761350"/>
            <a:ext cx="8001000" cy="5639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Studying for Certain </a:t>
            </a:r>
            <a:r>
              <a:rPr lang="en-US" b="1" dirty="0">
                <a:effectLst>
                  <a:outerShdw blurRad="38100" dist="38100" dir="2700000" algn="tl">
                    <a:srgbClr val="000000">
                      <a:alpha val="43137"/>
                    </a:srgbClr>
                  </a:outerShdw>
                </a:effectLst>
              </a:rPr>
              <a:t>Types</a:t>
            </a:r>
            <a:br>
              <a:rPr lang="en-US" b="1" dirty="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of Tests</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74919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Exams</a:t>
            </a:r>
            <a:endParaRPr lang="en-US" dirty="0"/>
          </a:p>
        </p:txBody>
      </p:sp>
      <p:sp>
        <p:nvSpPr>
          <p:cNvPr id="3" name="Content Placeholder 2"/>
          <p:cNvSpPr>
            <a:spLocks noGrp="1"/>
          </p:cNvSpPr>
          <p:nvPr>
            <p:ph idx="1"/>
          </p:nvPr>
        </p:nvSpPr>
        <p:spPr/>
        <p:txBody>
          <a:bodyPr/>
          <a:lstStyle/>
          <a:p>
            <a:r>
              <a:rPr lang="en-US" dirty="0" smtClean="0"/>
              <a:t>Balance your time between studying big concepts and smaller details</a:t>
            </a:r>
          </a:p>
          <a:p>
            <a:r>
              <a:rPr lang="en-US" dirty="0" smtClean="0"/>
              <a:t>Don’t neglect any one area- balance your time between the main topics</a:t>
            </a:r>
          </a:p>
          <a:p>
            <a:r>
              <a:rPr lang="en-US" dirty="0" smtClean="0"/>
              <a:t>Make lists and tables when studying</a:t>
            </a:r>
          </a:p>
          <a:p>
            <a:r>
              <a:rPr lang="en-US" dirty="0" smtClean="0"/>
              <a:t>Hint: look at vocabulary, key people, key places</a:t>
            </a:r>
          </a:p>
          <a:p>
            <a:endParaRPr lang="en-US" dirty="0" smtClean="0"/>
          </a:p>
          <a:p>
            <a:endParaRPr lang="en-US" dirty="0"/>
          </a:p>
        </p:txBody>
      </p:sp>
      <p:pic>
        <p:nvPicPr>
          <p:cNvPr id="9218" name="Picture 2" descr="C:\Users\Liz\AppData\Local\Microsoft\Windows\Temporary Internet Files\Content.IE5\9I32KKJ7\MC900048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807634"/>
            <a:ext cx="1717853" cy="16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6278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Studying</a:t>
            </a:r>
            <a:endParaRPr lang="en-US" dirty="0"/>
          </a:p>
        </p:txBody>
      </p:sp>
      <p:graphicFrame>
        <p:nvGraphicFramePr>
          <p:cNvPr id="4" name="Diagram 3"/>
          <p:cNvGraphicFramePr/>
          <p:nvPr>
            <p:extLst>
              <p:ext uri="{D42A27DB-BD31-4B8C-83A1-F6EECF244321}">
                <p14:modId xmlns:p14="http://schemas.microsoft.com/office/powerpoint/2010/main" val="3893351851"/>
              </p:ext>
            </p:extLst>
          </p:nvPr>
        </p:nvGraphicFramePr>
        <p:xfrm>
          <a:off x="1447800" y="1752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71702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Answering Multiple Choice Questions</a:t>
            </a:r>
            <a:endParaRPr lang="en-US" dirty="0"/>
          </a:p>
        </p:txBody>
      </p:sp>
      <p:sp>
        <p:nvSpPr>
          <p:cNvPr id="3" name="Content Placeholder 2"/>
          <p:cNvSpPr>
            <a:spLocks noGrp="1"/>
          </p:cNvSpPr>
          <p:nvPr>
            <p:ph idx="1"/>
          </p:nvPr>
        </p:nvSpPr>
        <p:spPr>
          <a:xfrm>
            <a:off x="1043492" y="2323652"/>
            <a:ext cx="6777317" cy="3848548"/>
          </a:xfrm>
        </p:spPr>
        <p:txBody>
          <a:bodyPr>
            <a:normAutofit fontScale="92500" lnSpcReduction="20000"/>
          </a:bodyPr>
          <a:lstStyle/>
          <a:p>
            <a:r>
              <a:rPr lang="en-US" dirty="0" smtClean="0"/>
              <a:t>Look for key words: vocab, “except”</a:t>
            </a:r>
          </a:p>
          <a:p>
            <a:r>
              <a:rPr lang="en-US" dirty="0" smtClean="0"/>
              <a:t>Process of elimination</a:t>
            </a:r>
          </a:p>
          <a:p>
            <a:r>
              <a:rPr lang="en-US" dirty="0" smtClean="0"/>
              <a:t>Distinguish between right answer and “kind of” right answer</a:t>
            </a:r>
          </a:p>
          <a:p>
            <a:r>
              <a:rPr lang="en-US" dirty="0" smtClean="0"/>
              <a:t>How to approach “All the following is true EXCEPT….” questions</a:t>
            </a:r>
          </a:p>
          <a:p>
            <a:pPr lvl="1"/>
            <a:r>
              <a:rPr lang="en-US" dirty="0" smtClean="0"/>
              <a:t>Underline/ circle the word EXCEPT</a:t>
            </a:r>
          </a:p>
          <a:p>
            <a:pPr lvl="1"/>
            <a:r>
              <a:rPr lang="en-US" dirty="0" smtClean="0"/>
              <a:t>Write the phrase “I am looking for the false answer” next to question</a:t>
            </a:r>
          </a:p>
          <a:p>
            <a:pPr lvl="1"/>
            <a:r>
              <a:rPr lang="en-US" dirty="0" smtClean="0"/>
              <a:t>Take each possible answer one by one</a:t>
            </a:r>
          </a:p>
          <a:p>
            <a:pPr lvl="1"/>
            <a:r>
              <a:rPr lang="en-US" dirty="0" smtClean="0"/>
              <a:t>“Speak” in your mind: ex: “A is true because __, so it cannot be A [cross out]”</a:t>
            </a:r>
            <a:endParaRPr lang="en-US" dirty="0"/>
          </a:p>
        </p:txBody>
      </p:sp>
    </p:spTree>
    <p:extLst>
      <p:ext uri="{BB962C8B-B14F-4D97-AF65-F5344CB8AC3E}">
        <p14:creationId xmlns:p14="http://schemas.microsoft.com/office/powerpoint/2010/main" val="314726684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Exams</a:t>
            </a:r>
            <a:endParaRPr lang="en-US" dirty="0"/>
          </a:p>
        </p:txBody>
      </p:sp>
      <p:sp>
        <p:nvSpPr>
          <p:cNvPr id="3" name="Content Placeholder 2"/>
          <p:cNvSpPr>
            <a:spLocks noGrp="1"/>
          </p:cNvSpPr>
          <p:nvPr>
            <p:ph idx="1"/>
          </p:nvPr>
        </p:nvSpPr>
        <p:spPr/>
        <p:txBody>
          <a:bodyPr/>
          <a:lstStyle/>
          <a:p>
            <a:r>
              <a:rPr lang="en-US" dirty="0" smtClean="0"/>
              <a:t>Goal: Understand “main idea” of every topic you covered</a:t>
            </a:r>
          </a:p>
          <a:p>
            <a:pPr lvl="1"/>
            <a:r>
              <a:rPr lang="en-US" dirty="0" smtClean="0"/>
              <a:t>Significance or “so what”</a:t>
            </a:r>
          </a:p>
          <a:p>
            <a:r>
              <a:rPr lang="en-US" dirty="0" smtClean="0"/>
              <a:t>Practice your summarizing skills when studying</a:t>
            </a:r>
          </a:p>
          <a:p>
            <a:r>
              <a:rPr lang="en-US" dirty="0" smtClean="0"/>
              <a:t>Hint: Look at cause and effect relationships</a:t>
            </a:r>
          </a:p>
          <a:p>
            <a:r>
              <a:rPr lang="en-US" dirty="0" smtClean="0"/>
              <a:t>Hint: Look in your notes for numbered lists</a:t>
            </a:r>
          </a:p>
          <a:p>
            <a:endParaRPr lang="en-US" dirty="0" smtClean="0"/>
          </a:p>
          <a:p>
            <a:pPr marL="365760" lvl="1" indent="0">
              <a:buNone/>
            </a:pPr>
            <a:endParaRPr lang="en-US" dirty="0" smtClean="0"/>
          </a:p>
        </p:txBody>
      </p:sp>
      <p:pic>
        <p:nvPicPr>
          <p:cNvPr id="10242" name="Picture 2" descr="C:\Users\Liz\AppData\Local\Microsoft\Windows\Temporary Internet Files\Content.IE5\0XBFASHL\MC9004134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617782"/>
            <a:ext cx="1828800" cy="177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5197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Answering Short Answer Questions</a:t>
            </a:r>
            <a:endParaRPr lang="en-US" dirty="0"/>
          </a:p>
        </p:txBody>
      </p:sp>
      <p:sp>
        <p:nvSpPr>
          <p:cNvPr id="3" name="Content Placeholder 2"/>
          <p:cNvSpPr>
            <a:spLocks noGrp="1"/>
          </p:cNvSpPr>
          <p:nvPr>
            <p:ph idx="1"/>
          </p:nvPr>
        </p:nvSpPr>
        <p:spPr>
          <a:xfrm>
            <a:off x="1043492" y="2323652"/>
            <a:ext cx="7033708" cy="3772348"/>
          </a:xfrm>
        </p:spPr>
        <p:txBody>
          <a:bodyPr>
            <a:normAutofit fontScale="85000" lnSpcReduction="20000"/>
          </a:bodyPr>
          <a:lstStyle/>
          <a:p>
            <a:r>
              <a:rPr lang="en-US" dirty="0" smtClean="0"/>
              <a:t>Look for key words such as vocab, “significance,” and question words like “why,” “how,” and “what”</a:t>
            </a:r>
          </a:p>
          <a:p>
            <a:r>
              <a:rPr lang="en-US" dirty="0" smtClean="0"/>
              <a:t>Ask yourself questions like: “What is the question asking? Is it a ‘why’ question? Is it asking me to list things? Is it asking me to explain ‘how’ something happened?”</a:t>
            </a:r>
          </a:p>
          <a:p>
            <a:r>
              <a:rPr lang="en-US" dirty="0" smtClean="0"/>
              <a:t>Write information as it comes to mind, but make sure you get the most important points</a:t>
            </a:r>
          </a:p>
          <a:p>
            <a:r>
              <a:rPr lang="en-US" dirty="0" smtClean="0"/>
              <a:t>Keep your eye on the clock</a:t>
            </a:r>
          </a:p>
          <a:p>
            <a:r>
              <a:rPr lang="en-US" dirty="0" smtClean="0"/>
              <a:t>Always include the significance to the subject when defining terms</a:t>
            </a:r>
          </a:p>
          <a:p>
            <a:r>
              <a:rPr lang="en-US" dirty="0" smtClean="0"/>
              <a:t>Don’t put down </a:t>
            </a:r>
            <a:r>
              <a:rPr lang="en-US" b="1" dirty="0" smtClean="0"/>
              <a:t>detailed</a:t>
            </a:r>
            <a:r>
              <a:rPr lang="en-US" dirty="0" smtClean="0"/>
              <a:t> information (ex: date) you are not sure about if it is not necessary</a:t>
            </a:r>
            <a:endParaRPr lang="en-US" dirty="0"/>
          </a:p>
        </p:txBody>
      </p:sp>
    </p:spTree>
    <p:extLst>
      <p:ext uri="{BB962C8B-B14F-4D97-AF65-F5344CB8AC3E}">
        <p14:creationId xmlns:p14="http://schemas.microsoft.com/office/powerpoint/2010/main" val="233988846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lstStyle/>
          <a:p>
            <a:r>
              <a:rPr lang="en-US" dirty="0" smtClean="0"/>
              <a:t>Essay Exams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Ask your professor for details ahead of time</a:t>
            </a:r>
          </a:p>
          <a:p>
            <a:pPr lvl="1"/>
            <a:r>
              <a:rPr lang="en-US" dirty="0"/>
              <a:t>Introduction and conclusion</a:t>
            </a:r>
            <a:r>
              <a:rPr lang="en-US" dirty="0" smtClean="0"/>
              <a:t>?</a:t>
            </a:r>
          </a:p>
          <a:p>
            <a:r>
              <a:rPr lang="en-US" dirty="0" smtClean="0"/>
              <a:t>Do </a:t>
            </a:r>
            <a:r>
              <a:rPr lang="en-US" dirty="0"/>
              <a:t>an outline ahead of time if </a:t>
            </a:r>
            <a:r>
              <a:rPr lang="en-US" dirty="0" smtClean="0"/>
              <a:t>possible</a:t>
            </a:r>
          </a:p>
          <a:p>
            <a:r>
              <a:rPr lang="en-US" dirty="0" smtClean="0"/>
              <a:t>Hint: What did your professor spend a lot of time on?</a:t>
            </a:r>
            <a:endParaRPr lang="en-US" dirty="0"/>
          </a:p>
          <a:p>
            <a:r>
              <a:rPr lang="en-US" dirty="0"/>
              <a:t>Study the “big </a:t>
            </a:r>
            <a:r>
              <a:rPr lang="en-US" dirty="0" smtClean="0"/>
              <a:t>picture”</a:t>
            </a:r>
          </a:p>
          <a:p>
            <a:pPr lvl="1"/>
            <a:r>
              <a:rPr lang="en-US" dirty="0" smtClean="0"/>
              <a:t>Look at your syllabus’ “learning objectives”</a:t>
            </a:r>
          </a:p>
          <a:p>
            <a:pPr lvl="1"/>
            <a:r>
              <a:rPr lang="en-US" dirty="0" smtClean="0"/>
              <a:t>Look at your syllabus’ topics in weekly schedule</a:t>
            </a:r>
          </a:p>
          <a:p>
            <a:pPr lvl="1"/>
            <a:r>
              <a:rPr lang="en-US" dirty="0" smtClean="0"/>
              <a:t>Are there reoccurring themes?</a:t>
            </a:r>
          </a:p>
          <a:p>
            <a:pPr lvl="1"/>
            <a:r>
              <a:rPr lang="en-US" dirty="0" smtClean="0"/>
              <a:t>Pretend you are the professor- what would you ask?</a:t>
            </a:r>
            <a:endParaRPr lang="en-US" dirty="0"/>
          </a:p>
          <a:p>
            <a:pPr lvl="1"/>
            <a:endParaRPr lang="en-US" dirty="0" smtClean="0"/>
          </a:p>
        </p:txBody>
      </p:sp>
    </p:spTree>
    <p:extLst>
      <p:ext uri="{BB962C8B-B14F-4D97-AF65-F5344CB8AC3E}">
        <p14:creationId xmlns:p14="http://schemas.microsoft.com/office/powerpoint/2010/main" val="294928950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Answering Essay Questions</a:t>
            </a:r>
            <a:endParaRPr lang="en-US" dirty="0"/>
          </a:p>
        </p:txBody>
      </p:sp>
      <p:sp>
        <p:nvSpPr>
          <p:cNvPr id="3" name="Content Placeholder 2"/>
          <p:cNvSpPr>
            <a:spLocks noGrp="1"/>
          </p:cNvSpPr>
          <p:nvPr>
            <p:ph idx="1"/>
          </p:nvPr>
        </p:nvSpPr>
        <p:spPr/>
        <p:txBody>
          <a:bodyPr/>
          <a:lstStyle/>
          <a:p>
            <a:r>
              <a:rPr lang="en-US" dirty="0" smtClean="0"/>
              <a:t>What is the question asking?</a:t>
            </a:r>
          </a:p>
          <a:p>
            <a:pPr lvl="1"/>
            <a:r>
              <a:rPr lang="en-US" dirty="0" smtClean="0"/>
              <a:t>Create a thesis statement first</a:t>
            </a:r>
          </a:p>
          <a:p>
            <a:r>
              <a:rPr lang="en-US" dirty="0" smtClean="0"/>
              <a:t>Importance of an outline</a:t>
            </a:r>
          </a:p>
          <a:p>
            <a:r>
              <a:rPr lang="en-US" dirty="0" smtClean="0"/>
              <a:t>Keep your eye on the clock</a:t>
            </a:r>
          </a:p>
          <a:p>
            <a:endParaRPr lang="en-US" dirty="0" smtClean="0"/>
          </a:p>
        </p:txBody>
      </p:sp>
      <p:pic>
        <p:nvPicPr>
          <p:cNvPr id="6147" name="Picture 3" descr="C:\Users\Liz\AppData\Local\Microsoft\Windows\Temporary Internet Files\Content.IE5\SBCUCH7C\MP9004393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190305"/>
            <a:ext cx="3048000" cy="2136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8692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WHEN to study</a:t>
            </a:r>
            <a:endParaRPr lang="en-US" b="1" dirty="0">
              <a:solidFill>
                <a:schemeClr val="accent3"/>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256007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studying involves </a:t>
            </a:r>
            <a:r>
              <a:rPr lang="en-US" b="1" i="1" dirty="0" smtClean="0"/>
              <a:t>spaced self-quizzing </a:t>
            </a:r>
            <a:r>
              <a:rPr lang="en-US" dirty="0" smtClean="0"/>
              <a:t>and </a:t>
            </a:r>
            <a:r>
              <a:rPr lang="en-US" b="1" i="1" dirty="0" smtClean="0"/>
              <a:t>interleaving</a:t>
            </a:r>
            <a:endParaRPr lang="en-US" b="1" dirty="0"/>
          </a:p>
        </p:txBody>
      </p:sp>
    </p:spTree>
    <p:extLst>
      <p:ext uri="{BB962C8B-B14F-4D97-AF65-F5344CB8AC3E}">
        <p14:creationId xmlns:p14="http://schemas.microsoft.com/office/powerpoint/2010/main" val="219012798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Studying in High School </a:t>
            </a:r>
            <a:r>
              <a:rPr lang="en-US" b="1" dirty="0" err="1" smtClean="0"/>
              <a:t>vs</a:t>
            </a:r>
            <a:r>
              <a:rPr lang="en-US" b="1" dirty="0" smtClean="0"/>
              <a:t> Studying in College</a:t>
            </a:r>
            <a:endParaRPr lang="en-US" b="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01723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Your Time</a:t>
            </a:r>
            <a:endParaRPr lang="en-US" dirty="0"/>
          </a:p>
        </p:txBody>
      </p:sp>
      <p:sp>
        <p:nvSpPr>
          <p:cNvPr id="3" name="Content Placeholder 2"/>
          <p:cNvSpPr>
            <a:spLocks noGrp="1"/>
          </p:cNvSpPr>
          <p:nvPr>
            <p:ph idx="1"/>
          </p:nvPr>
        </p:nvSpPr>
        <p:spPr/>
        <p:txBody>
          <a:bodyPr/>
          <a:lstStyle/>
          <a:p>
            <a:r>
              <a:rPr lang="en-US" dirty="0" smtClean="0"/>
              <a:t>Plan ahead</a:t>
            </a:r>
          </a:p>
          <a:p>
            <a:r>
              <a:rPr lang="en-US" dirty="0" smtClean="0"/>
              <a:t>Incorporate studying into your school regiment </a:t>
            </a:r>
            <a:r>
              <a:rPr lang="en-US" i="1" dirty="0" smtClean="0"/>
              <a:t>all </a:t>
            </a:r>
            <a:r>
              <a:rPr lang="en-US" dirty="0" smtClean="0"/>
              <a:t>quarter long</a:t>
            </a:r>
          </a:p>
          <a:p>
            <a:r>
              <a:rPr lang="en-US" dirty="0" smtClean="0"/>
              <a:t>Create a study schedule when exams are coming up</a:t>
            </a:r>
          </a:p>
        </p:txBody>
      </p:sp>
      <p:pic>
        <p:nvPicPr>
          <p:cNvPr id="7172" name="Picture 4" descr="C:\Users\Liz\AppData\Local\Microsoft\Windows\Temporary Internet Files\Content.IE5\9I32KKJ7\MC910217191[1].wmf"/>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42534" y="4191000"/>
            <a:ext cx="1647071" cy="19411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4120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Liz\AppData\Local\Microsoft\Windows\Temporary Internet Files\Content.IE5\0XBFASHL\MP9004482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455987"/>
            <a:ext cx="2355477" cy="30102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Why You Should Avoid Cramming</a:t>
            </a:r>
            <a:endParaRPr lang="en-US" dirty="0"/>
          </a:p>
        </p:txBody>
      </p:sp>
      <p:sp>
        <p:nvSpPr>
          <p:cNvPr id="3" name="Content Placeholder 2"/>
          <p:cNvSpPr>
            <a:spLocks noGrp="1"/>
          </p:cNvSpPr>
          <p:nvPr>
            <p:ph idx="1"/>
          </p:nvPr>
        </p:nvSpPr>
        <p:spPr/>
        <p:txBody>
          <a:bodyPr/>
          <a:lstStyle/>
          <a:p>
            <a:r>
              <a:rPr lang="en-US" dirty="0" smtClean="0"/>
              <a:t>Adds to stress</a:t>
            </a:r>
          </a:p>
          <a:p>
            <a:r>
              <a:rPr lang="en-US" dirty="0" smtClean="0"/>
              <a:t>Inevitably, you forget some  content</a:t>
            </a:r>
          </a:p>
          <a:p>
            <a:r>
              <a:rPr lang="en-US" dirty="0" smtClean="0"/>
              <a:t>Does not commit things to long term memory</a:t>
            </a:r>
            <a:endParaRPr lang="en-US" dirty="0"/>
          </a:p>
        </p:txBody>
      </p:sp>
    </p:spTree>
    <p:extLst>
      <p:ext uri="{BB962C8B-B14F-4D97-AF65-F5344CB8AC3E}">
        <p14:creationId xmlns:p14="http://schemas.microsoft.com/office/powerpoint/2010/main" val="278225459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Studying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3292054"/>
              </p:ext>
            </p:extLst>
          </p:nvPr>
        </p:nvGraphicFramePr>
        <p:xfrm>
          <a:off x="838200" y="2209800"/>
          <a:ext cx="7315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03147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71600"/>
            <a:ext cx="6849034" cy="799064"/>
          </a:xfrm>
        </p:spPr>
        <p:txBody>
          <a:bodyPr>
            <a:noAutofit/>
          </a:bodyPr>
          <a:lstStyle/>
          <a:p>
            <a:pPr algn="ctr"/>
            <a:r>
              <a:rPr lang="en-US" sz="3200" dirty="0" smtClean="0"/>
              <a:t>Help! The exam is tomorrow and I haven’t studied yet! What do I do?</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While it’s never a good idea to fall behind in coursework, sometimes things get out of control</a:t>
            </a:r>
          </a:p>
          <a:p>
            <a:r>
              <a:rPr lang="en-US" dirty="0" smtClean="0"/>
              <a:t>Take a deep breath</a:t>
            </a:r>
          </a:p>
          <a:p>
            <a:r>
              <a:rPr lang="en-US" dirty="0" smtClean="0"/>
              <a:t>Make tough decisions on what to focus on with the time you have</a:t>
            </a:r>
          </a:p>
          <a:p>
            <a:pPr lvl="1"/>
            <a:r>
              <a:rPr lang="en-US" dirty="0" smtClean="0"/>
              <a:t>Focus on earlier material since its less fresh in your mind</a:t>
            </a:r>
          </a:p>
          <a:p>
            <a:pPr lvl="1"/>
            <a:r>
              <a:rPr lang="en-US" dirty="0" smtClean="0"/>
              <a:t>Focus on areas that will certainly be on the exam</a:t>
            </a:r>
          </a:p>
          <a:p>
            <a:pPr lvl="1"/>
            <a:r>
              <a:rPr lang="en-US" dirty="0" smtClean="0"/>
              <a:t>Plan out your essay question response</a:t>
            </a:r>
            <a:endParaRPr lang="en-US" dirty="0"/>
          </a:p>
        </p:txBody>
      </p:sp>
    </p:spTree>
    <p:extLst>
      <p:ext uri="{BB962C8B-B14F-4D97-AF65-F5344CB8AC3E}">
        <p14:creationId xmlns:p14="http://schemas.microsoft.com/office/powerpoint/2010/main" val="2224325335"/>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Other tips…</a:t>
            </a:r>
            <a:endParaRPr lang="en-US" b="1" dirty="0">
              <a:solidFill>
                <a:schemeClr val="accent3"/>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95877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 Overworking Yourself</a:t>
            </a:r>
            <a:endParaRPr lang="en-US" dirty="0"/>
          </a:p>
        </p:txBody>
      </p:sp>
      <p:sp>
        <p:nvSpPr>
          <p:cNvPr id="3" name="Content Placeholder 2"/>
          <p:cNvSpPr>
            <a:spLocks noGrp="1"/>
          </p:cNvSpPr>
          <p:nvPr>
            <p:ph idx="1"/>
          </p:nvPr>
        </p:nvSpPr>
        <p:spPr/>
        <p:txBody>
          <a:bodyPr/>
          <a:lstStyle/>
          <a:p>
            <a:r>
              <a:rPr lang="en-US" dirty="0" smtClean="0"/>
              <a:t>Getting burned out hurts your future performance</a:t>
            </a:r>
          </a:p>
          <a:p>
            <a:r>
              <a:rPr lang="en-US" dirty="0" smtClean="0"/>
              <a:t>Try and make it a fun event</a:t>
            </a:r>
          </a:p>
          <a:p>
            <a:r>
              <a:rPr lang="en-US" dirty="0" smtClean="0"/>
              <a:t>Give yourself lots of breaks (one ten minute every hour)</a:t>
            </a:r>
          </a:p>
          <a:p>
            <a:r>
              <a:rPr lang="en-US" dirty="0" smtClean="0"/>
              <a:t>Keep your eye on the prize: remind yourself of your long-term goals</a:t>
            </a:r>
            <a:endParaRPr lang="en-US" dirty="0"/>
          </a:p>
        </p:txBody>
      </p:sp>
    </p:spTree>
    <p:extLst>
      <p:ext uri="{BB962C8B-B14F-4D97-AF65-F5344CB8AC3E}">
        <p14:creationId xmlns:p14="http://schemas.microsoft.com/office/powerpoint/2010/main" val="2385748317"/>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Distractions</a:t>
            </a:r>
            <a:endParaRPr lang="en-US" dirty="0"/>
          </a:p>
        </p:txBody>
      </p:sp>
      <p:sp>
        <p:nvSpPr>
          <p:cNvPr id="3" name="Content Placeholder 2"/>
          <p:cNvSpPr>
            <a:spLocks noGrp="1"/>
          </p:cNvSpPr>
          <p:nvPr>
            <p:ph idx="1"/>
          </p:nvPr>
        </p:nvSpPr>
        <p:spPr/>
        <p:txBody>
          <a:bodyPr/>
          <a:lstStyle/>
          <a:p>
            <a:r>
              <a:rPr lang="en-US" dirty="0" smtClean="0"/>
              <a:t>Get all your supplies ready beforehand</a:t>
            </a:r>
          </a:p>
          <a:p>
            <a:r>
              <a:rPr lang="en-US" dirty="0" smtClean="0"/>
              <a:t>Turn off television</a:t>
            </a:r>
          </a:p>
          <a:p>
            <a:r>
              <a:rPr lang="en-US" dirty="0" smtClean="0"/>
              <a:t>Avoid Facebook</a:t>
            </a:r>
          </a:p>
          <a:p>
            <a:r>
              <a:rPr lang="en-US" dirty="0" smtClean="0"/>
              <a:t>Listen to quiet music </a:t>
            </a:r>
          </a:p>
          <a:p>
            <a:r>
              <a:rPr lang="en-US" dirty="0" smtClean="0"/>
              <a:t>Consider studying in Library</a:t>
            </a:r>
          </a:p>
          <a:p>
            <a:endParaRPr lang="en-US" dirty="0"/>
          </a:p>
        </p:txBody>
      </p:sp>
      <p:pic>
        <p:nvPicPr>
          <p:cNvPr id="10247" name="Picture 7" descr="C:\Users\Liz\AppData\Local\Microsoft\Windows\Temporary Internet Files\Content.IE5\0XBFASHL\MP9004092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971800"/>
            <a:ext cx="2179067" cy="3276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47633"/>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3" name="Content Placeholder 2"/>
          <p:cNvSpPr>
            <a:spLocks noGrp="1"/>
          </p:cNvSpPr>
          <p:nvPr>
            <p:ph idx="1"/>
          </p:nvPr>
        </p:nvSpPr>
        <p:spPr/>
        <p:txBody>
          <a:bodyPr/>
          <a:lstStyle/>
          <a:p>
            <a:r>
              <a:rPr lang="en-US" dirty="0" smtClean="0"/>
              <a:t>Make a list of the major topics covered in class</a:t>
            </a:r>
          </a:p>
          <a:p>
            <a:r>
              <a:rPr lang="en-US" dirty="0" smtClean="0"/>
              <a:t>Take it one by one</a:t>
            </a:r>
          </a:p>
          <a:p>
            <a:r>
              <a:rPr lang="en-US" dirty="0" smtClean="0"/>
              <a:t>Make use of course materials</a:t>
            </a:r>
            <a:endParaRPr lang="en-US" dirty="0"/>
          </a:p>
        </p:txBody>
      </p:sp>
      <p:pic>
        <p:nvPicPr>
          <p:cNvPr id="4" name="Picture 2" descr="C:\Users\Liz\AppData\Local\Microsoft\Windows\Temporary Internet Files\Content.IE5\9I32KKJ7\MC9004394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114800"/>
            <a:ext cx="2133600" cy="213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4872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with your Graded Exam</a:t>
            </a:r>
            <a:endParaRPr lang="en-US" dirty="0"/>
          </a:p>
        </p:txBody>
      </p:sp>
      <p:sp>
        <p:nvSpPr>
          <p:cNvPr id="3" name="Content Placeholder 2"/>
          <p:cNvSpPr>
            <a:spLocks noGrp="1"/>
          </p:cNvSpPr>
          <p:nvPr>
            <p:ph idx="1"/>
          </p:nvPr>
        </p:nvSpPr>
        <p:spPr/>
        <p:txBody>
          <a:bodyPr/>
          <a:lstStyle/>
          <a:p>
            <a:r>
              <a:rPr lang="en-US" dirty="0" smtClean="0"/>
              <a:t>Learn from your mistakes</a:t>
            </a:r>
          </a:p>
          <a:p>
            <a:pPr lvl="1"/>
            <a:r>
              <a:rPr lang="en-US" dirty="0" smtClean="0"/>
              <a:t>What studying techniques worked? </a:t>
            </a:r>
          </a:p>
          <a:p>
            <a:pPr lvl="1"/>
            <a:r>
              <a:rPr lang="en-US" dirty="0" smtClean="0"/>
              <a:t>What could you have done better?</a:t>
            </a:r>
          </a:p>
          <a:p>
            <a:r>
              <a:rPr lang="en-US" dirty="0" smtClean="0"/>
              <a:t>Always correct mistakes</a:t>
            </a:r>
          </a:p>
          <a:p>
            <a:r>
              <a:rPr lang="en-US" dirty="0" smtClean="0"/>
              <a:t>Keep your exam</a:t>
            </a:r>
          </a:p>
          <a:p>
            <a:r>
              <a:rPr lang="en-US" dirty="0" smtClean="0"/>
              <a:t>Reward yourself!</a:t>
            </a:r>
            <a:endParaRPr lang="en-US" dirty="0"/>
          </a:p>
        </p:txBody>
      </p:sp>
      <p:pic>
        <p:nvPicPr>
          <p:cNvPr id="8194" name="Picture 2" descr="C:\Users\Liz\AppData\Local\Microsoft\Windows\Temporary Internet Files\Content.IE5\0XBFASHL\MC9002512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657600"/>
            <a:ext cx="2435657" cy="239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5097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iz\AppData\Local\Microsoft\Windows\Temporary Internet Files\Content.IE5\SBCUCH7C\MP9003995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33761"/>
            <a:ext cx="7696200" cy="5410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112478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z\AppData\Local\Microsoft\Windows\Temporary Internet Files\Content.IE5\SBCUCH7C\MP900427686[1].jpg"/>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09600" y="685800"/>
            <a:ext cx="7924800" cy="571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53266" y="2590800"/>
            <a:ext cx="6637468" cy="1362075"/>
          </a:xfrm>
        </p:spPr>
        <p:txBody>
          <a:bodyPr/>
          <a:lstStyle/>
          <a:p>
            <a:r>
              <a:rPr lang="en-US" b="1" dirty="0" smtClean="0">
                <a:solidFill>
                  <a:schemeClr val="accent3"/>
                </a:solidFill>
                <a:effectLst>
                  <a:outerShdw blurRad="38100" dist="38100" dir="2700000" algn="tl">
                    <a:srgbClr val="000000">
                      <a:alpha val="43137"/>
                    </a:srgbClr>
                  </a:outerShdw>
                </a:effectLst>
              </a:rPr>
              <a:t>WHAT do I use to learn? </a:t>
            </a:r>
            <a:endParaRPr lang="en-US" b="1" dirty="0">
              <a:solidFill>
                <a:schemeClr val="accent3"/>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b="1" dirty="0" smtClean="0">
                <a:solidFill>
                  <a:schemeClr val="bg1"/>
                </a:solidFill>
              </a:rPr>
              <a:t>Sensory preference</a:t>
            </a:r>
          </a:p>
          <a:p>
            <a:r>
              <a:rPr lang="en-US" b="1" dirty="0" smtClean="0">
                <a:solidFill>
                  <a:schemeClr val="bg1"/>
                </a:solidFill>
              </a:rPr>
              <a:t>Left brain/ right brain </a:t>
            </a:r>
          </a:p>
          <a:p>
            <a:r>
              <a:rPr lang="en-US" b="1" dirty="0" smtClean="0">
                <a:solidFill>
                  <a:schemeClr val="bg1"/>
                </a:solidFill>
              </a:rPr>
              <a:t>personality</a:t>
            </a:r>
            <a:endParaRPr lang="en-US" b="1" dirty="0">
              <a:solidFill>
                <a:schemeClr val="bg1"/>
              </a:solidFill>
            </a:endParaRPr>
          </a:p>
        </p:txBody>
      </p:sp>
    </p:spTree>
    <p:extLst>
      <p:ext uri="{BB962C8B-B14F-4D97-AF65-F5344CB8AC3E}">
        <p14:creationId xmlns:p14="http://schemas.microsoft.com/office/powerpoint/2010/main" val="9047528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Sensory Preference</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533400" y="1143000"/>
            <a:ext cx="3657600" cy="3416320"/>
          </a:xfrm>
          <a:prstGeom prst="rect">
            <a:avLst/>
          </a:prstGeom>
          <a:noFill/>
        </p:spPr>
        <p:txBody>
          <a:bodyPr wrap="square" rtlCol="0">
            <a:spAutoFit/>
          </a:bodyPr>
          <a:lstStyle/>
          <a:p>
            <a:pPr marL="285750" indent="-285750">
              <a:buFont typeface="Arial" pitchFamily="34" charset="0"/>
              <a:buChar char="•"/>
            </a:pPr>
            <a:r>
              <a:rPr lang="en-US" b="1" dirty="0" smtClean="0"/>
              <a:t>Do you learn best by reading? Listening? Watching? Doing?</a:t>
            </a:r>
          </a:p>
          <a:p>
            <a:endParaRPr lang="en-US" b="1" dirty="0" smtClean="0"/>
          </a:p>
          <a:p>
            <a:pPr marL="285750" indent="-285750">
              <a:buFont typeface="Arial" pitchFamily="34" charset="0"/>
              <a:buChar char="•"/>
            </a:pPr>
            <a:r>
              <a:rPr lang="en-US" b="1" dirty="0" smtClean="0"/>
              <a:t>Do you prefer diagrams? Labs? Reading assignments? Class discussion?</a:t>
            </a:r>
          </a:p>
          <a:p>
            <a:pPr marL="285750" indent="-285750">
              <a:buFont typeface="Arial" pitchFamily="34" charset="0"/>
              <a:buChar char="•"/>
            </a:pPr>
            <a:endParaRPr lang="en-US" b="1" dirty="0"/>
          </a:p>
          <a:p>
            <a:pPr marL="285750" indent="-285750">
              <a:buFont typeface="Arial" pitchFamily="34" charset="0"/>
              <a:buChar char="•"/>
            </a:pPr>
            <a:r>
              <a:rPr lang="en-US" b="1" dirty="0" smtClean="0"/>
              <a:t>In what subjects do you excel? What sensory preference is best served in that field?</a:t>
            </a:r>
            <a:endParaRPr lang="en-US" b="1" dirty="0"/>
          </a:p>
        </p:txBody>
      </p:sp>
    </p:spTree>
    <p:extLst>
      <p:ext uri="{BB962C8B-B14F-4D97-AF65-F5344CB8AC3E}">
        <p14:creationId xmlns:p14="http://schemas.microsoft.com/office/powerpoint/2010/main" val="72323983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Left brain/ Right brain dominance</a:t>
            </a:r>
            <a:endParaRPr lang="en-US" dirty="0"/>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381000" y="762000"/>
            <a:ext cx="3733800" cy="6740307"/>
          </a:xfrm>
          <a:prstGeom prst="rect">
            <a:avLst/>
          </a:prstGeom>
          <a:noFill/>
        </p:spPr>
        <p:txBody>
          <a:bodyPr wrap="square" rtlCol="0">
            <a:spAutoFit/>
          </a:bodyPr>
          <a:lstStyle/>
          <a:p>
            <a:pPr marL="285750" indent="-285750">
              <a:buFont typeface="Arial" pitchFamily="34" charset="0"/>
              <a:buChar char="•"/>
            </a:pPr>
            <a:r>
              <a:rPr lang="en-US" b="1" dirty="0" smtClean="0"/>
              <a:t>Are you more verbal or visual?</a:t>
            </a:r>
          </a:p>
          <a:p>
            <a:pPr marL="285750" indent="-285750">
              <a:buFont typeface="Arial" pitchFamily="34" charset="0"/>
              <a:buChar char="•"/>
            </a:pPr>
            <a:endParaRPr lang="en-US" b="1" dirty="0"/>
          </a:p>
          <a:p>
            <a:pPr marL="285750" indent="-285750">
              <a:buFont typeface="Arial" pitchFamily="34" charset="0"/>
              <a:buChar char="•"/>
            </a:pPr>
            <a:r>
              <a:rPr lang="en-US" b="1" dirty="0" smtClean="0"/>
              <a:t>Are you more logical or intuitive?</a:t>
            </a:r>
          </a:p>
          <a:p>
            <a:pPr marL="285750" indent="-285750">
              <a:buFont typeface="Arial" pitchFamily="34" charset="0"/>
              <a:buChar char="•"/>
            </a:pPr>
            <a:endParaRPr lang="en-US" b="1" dirty="0"/>
          </a:p>
          <a:p>
            <a:pPr marL="285750" indent="-285750">
              <a:buFont typeface="Arial" pitchFamily="34" charset="0"/>
              <a:buChar char="•"/>
            </a:pPr>
            <a:r>
              <a:rPr lang="en-US" b="1" dirty="0" smtClean="0"/>
              <a:t>Are you more linear or holistic?</a:t>
            </a:r>
          </a:p>
          <a:p>
            <a:pPr marL="285750" indent="-285750">
              <a:buFont typeface="Arial" pitchFamily="34" charset="0"/>
              <a:buChar char="•"/>
            </a:pPr>
            <a:endParaRPr lang="en-US" b="1" dirty="0"/>
          </a:p>
          <a:p>
            <a:pPr marL="285750" indent="-285750">
              <a:buFont typeface="Arial" pitchFamily="34" charset="0"/>
              <a:buChar char="•"/>
            </a:pPr>
            <a:r>
              <a:rPr lang="en-US" b="1" dirty="0" smtClean="0"/>
              <a:t>Are you more concrete or abstract?</a:t>
            </a:r>
          </a:p>
          <a:p>
            <a:pPr marL="285750" indent="-285750">
              <a:buFont typeface="Arial" pitchFamily="34" charset="0"/>
              <a:buChar char="•"/>
            </a:pPr>
            <a:endParaRPr lang="en-US" b="1" dirty="0"/>
          </a:p>
          <a:p>
            <a:pPr marL="285750" indent="-285750">
              <a:buFont typeface="Arial" pitchFamily="34" charset="0"/>
              <a:buChar char="•"/>
            </a:pPr>
            <a:r>
              <a:rPr lang="en-US" b="1" dirty="0" smtClean="0"/>
              <a:t>Are you more time-oriented or spatial?</a:t>
            </a:r>
          </a:p>
          <a:p>
            <a:pPr marL="285750" indent="-285750">
              <a:buFont typeface="Arial" pitchFamily="34" charset="0"/>
              <a:buChar char="•"/>
            </a:pPr>
            <a:endParaRPr lang="en-US" b="1" dirty="0"/>
          </a:p>
          <a:p>
            <a:pPr marL="285750" indent="-285750">
              <a:buFont typeface="Arial" pitchFamily="34" charset="0"/>
              <a:buChar char="•"/>
            </a:pPr>
            <a:r>
              <a:rPr lang="en-US" b="1" dirty="0" smtClean="0"/>
              <a:t>Do you focus on the details or main ideas?</a:t>
            </a:r>
          </a:p>
          <a:p>
            <a:pPr marL="285750" indent="-285750">
              <a:buFont typeface="Arial" pitchFamily="34" charset="0"/>
              <a:buChar char="•"/>
            </a:pPr>
            <a:endParaRPr lang="en-US" b="1" dirty="0"/>
          </a:p>
          <a:p>
            <a:pPr marL="285750" indent="-285750">
              <a:buFont typeface="Arial" pitchFamily="34" charset="0"/>
              <a:buChar char="•"/>
            </a:pPr>
            <a:r>
              <a:rPr lang="en-US" b="1" dirty="0" smtClean="0"/>
              <a:t>In what subjects do you excel? Which brain dominance is best suited for this class?</a:t>
            </a:r>
          </a:p>
          <a:p>
            <a:pPr marL="285750" indent="-285750">
              <a:buFont typeface="Arial" pitchFamily="34" charset="0"/>
              <a:buChar char="•"/>
            </a:pPr>
            <a:endParaRPr lang="en-US" b="1" dirty="0"/>
          </a:p>
          <a:p>
            <a:endParaRPr lang="en-US" b="1" dirty="0"/>
          </a:p>
        </p:txBody>
      </p:sp>
    </p:spTree>
    <p:extLst>
      <p:ext uri="{BB962C8B-B14F-4D97-AF65-F5344CB8AC3E}">
        <p14:creationId xmlns:p14="http://schemas.microsoft.com/office/powerpoint/2010/main" val="6032107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Personality type</a:t>
            </a:r>
            <a:endParaRPr lang="en-US" dirty="0"/>
          </a:p>
        </p:txBody>
      </p:sp>
      <p:sp>
        <p:nvSpPr>
          <p:cNvPr id="3" name="Subtitle 2"/>
          <p:cNvSpPr>
            <a:spLocks noGrp="1"/>
          </p:cNvSpPr>
          <p:nvPr>
            <p:ph type="subTitle" idx="1"/>
          </p:nvPr>
        </p:nvSpPr>
        <p:spPr/>
        <p:txBody>
          <a:bodyPr/>
          <a:lstStyle/>
          <a:p>
            <a:r>
              <a:rPr lang="en-US" i="1" dirty="0" smtClean="0"/>
              <a:t>Interested in learning more? See Marissa’s workshop!</a:t>
            </a:r>
            <a:endParaRPr lang="en-US" i="1" dirty="0"/>
          </a:p>
        </p:txBody>
      </p:sp>
      <p:sp>
        <p:nvSpPr>
          <p:cNvPr id="4" name="TextBox 3"/>
          <p:cNvSpPr txBox="1"/>
          <p:nvPr/>
        </p:nvSpPr>
        <p:spPr>
          <a:xfrm>
            <a:off x="685800" y="533400"/>
            <a:ext cx="3352800" cy="6186309"/>
          </a:xfrm>
          <a:prstGeom prst="rect">
            <a:avLst/>
          </a:prstGeom>
          <a:noFill/>
        </p:spPr>
        <p:txBody>
          <a:bodyPr wrap="square" rtlCol="0">
            <a:spAutoFit/>
          </a:bodyPr>
          <a:lstStyle/>
          <a:p>
            <a:pPr marL="285750" indent="-285750">
              <a:buFont typeface="Arial" pitchFamily="34" charset="0"/>
              <a:buChar char="•"/>
            </a:pPr>
            <a:r>
              <a:rPr lang="en-US" b="1" dirty="0" smtClean="0"/>
              <a:t>How do you prefer to interact with the world and where do you direct your energy?</a:t>
            </a:r>
          </a:p>
          <a:p>
            <a:pPr marL="285750" indent="-285750">
              <a:buFont typeface="Arial" pitchFamily="34" charset="0"/>
              <a:buChar char="•"/>
            </a:pPr>
            <a:endParaRPr lang="en-US" b="1" dirty="0" smtClean="0"/>
          </a:p>
          <a:p>
            <a:r>
              <a:rPr lang="en-US" i="1" dirty="0" smtClean="0"/>
              <a:t>Introversion / Extroversion</a:t>
            </a:r>
          </a:p>
          <a:p>
            <a:endParaRPr lang="en-US" i="1" dirty="0"/>
          </a:p>
          <a:p>
            <a:pPr marL="285750" indent="-285750">
              <a:buFont typeface="Arial" pitchFamily="34" charset="0"/>
              <a:buChar char="•"/>
            </a:pPr>
            <a:r>
              <a:rPr lang="en-US" b="1" dirty="0" smtClean="0"/>
              <a:t>How do you prefer to process or take in information?</a:t>
            </a:r>
          </a:p>
          <a:p>
            <a:pPr marL="285750" indent="-285750">
              <a:buFont typeface="Arial" pitchFamily="34" charset="0"/>
              <a:buChar char="•"/>
            </a:pPr>
            <a:endParaRPr lang="en-US" b="1" dirty="0" smtClean="0"/>
          </a:p>
          <a:p>
            <a:r>
              <a:rPr lang="en-US" i="1" dirty="0" smtClean="0"/>
              <a:t>Sensing/ Intuition</a:t>
            </a:r>
          </a:p>
          <a:p>
            <a:endParaRPr lang="en-US" i="1" dirty="0"/>
          </a:p>
          <a:p>
            <a:pPr marL="285750" indent="-285750">
              <a:buFont typeface="Arial" pitchFamily="34" charset="0"/>
              <a:buChar char="•"/>
            </a:pPr>
            <a:r>
              <a:rPr lang="en-US" b="1" dirty="0" smtClean="0"/>
              <a:t>How do you prefer to make decisions?</a:t>
            </a:r>
          </a:p>
          <a:p>
            <a:pPr marL="285750" indent="-285750">
              <a:buFont typeface="Arial" pitchFamily="34" charset="0"/>
              <a:buChar char="•"/>
            </a:pPr>
            <a:endParaRPr lang="en-US" b="1" dirty="0" smtClean="0"/>
          </a:p>
          <a:p>
            <a:r>
              <a:rPr lang="en-US" i="1" dirty="0" smtClean="0"/>
              <a:t>Thinking/ Feeling</a:t>
            </a:r>
          </a:p>
          <a:p>
            <a:endParaRPr lang="en-US" i="1" dirty="0"/>
          </a:p>
          <a:p>
            <a:pPr marL="285750" indent="-285750">
              <a:buFont typeface="Arial" pitchFamily="34" charset="0"/>
              <a:buChar char="•"/>
            </a:pPr>
            <a:r>
              <a:rPr lang="en-US" b="1" dirty="0" smtClean="0"/>
              <a:t>How do you prefer to organize your life?</a:t>
            </a:r>
          </a:p>
          <a:p>
            <a:pPr marL="285750" indent="-285750">
              <a:buFont typeface="Arial" pitchFamily="34" charset="0"/>
              <a:buChar char="•"/>
            </a:pPr>
            <a:endParaRPr lang="en-US" b="1" dirty="0" smtClean="0"/>
          </a:p>
          <a:p>
            <a:r>
              <a:rPr lang="en-US" i="1" dirty="0" smtClean="0"/>
              <a:t>Judging/ Perceiving</a:t>
            </a:r>
            <a:endParaRPr lang="en-US" i="1" dirty="0"/>
          </a:p>
        </p:txBody>
      </p:sp>
    </p:spTree>
    <p:extLst>
      <p:ext uri="{BB962C8B-B14F-4D97-AF65-F5344CB8AC3E}">
        <p14:creationId xmlns:p14="http://schemas.microsoft.com/office/powerpoint/2010/main" val="14734722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iz\AppData\Local\Microsoft\Windows\Temporary Internet Files\Content.IE5\9I32KKJ7\MP900427806[1].jp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71901" y="838200"/>
            <a:ext cx="8077200" cy="5604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959379"/>
            <a:ext cx="6637468" cy="1362075"/>
          </a:xfrm>
        </p:spPr>
        <p:txBody>
          <a:bodyPr/>
          <a:lstStyle/>
          <a:p>
            <a:r>
              <a:rPr lang="en-US" b="1" dirty="0" smtClean="0">
                <a:effectLst>
                  <a:outerShdw blurRad="38100" dist="38100" dir="2700000" algn="tl">
                    <a:srgbClr val="000000">
                      <a:alpha val="43137"/>
                    </a:srgbClr>
                  </a:outerShdw>
                </a:effectLst>
              </a:rPr>
              <a:t>STUDYING TECHNIQUES</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62178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1349</TotalTime>
  <Words>1962</Words>
  <Application>Microsoft Office PowerPoint</Application>
  <PresentationFormat>On-screen Show (4:3)</PresentationFormat>
  <Paragraphs>313</Paragraphs>
  <Slides>46</Slides>
  <Notes>38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Austin</vt:lpstr>
      <vt:lpstr>Think about the answer to the following questions</vt:lpstr>
      <vt:lpstr>Study Strategies</vt:lpstr>
      <vt:lpstr>Parts of Studying</vt:lpstr>
      <vt:lpstr>Parts of Studying</vt:lpstr>
      <vt:lpstr>WHAT do I use to learn? </vt:lpstr>
      <vt:lpstr>Sensory Preference</vt:lpstr>
      <vt:lpstr>Left brain/ Right brain dominance</vt:lpstr>
      <vt:lpstr>Personality type</vt:lpstr>
      <vt:lpstr>STUDYING TECHNIQUES</vt:lpstr>
      <vt:lpstr>Flash Cards</vt:lpstr>
      <vt:lpstr>Color Coding</vt:lpstr>
      <vt:lpstr>Study Groups</vt:lpstr>
      <vt:lpstr>Create Your Own Pictures</vt:lpstr>
      <vt:lpstr>Mnemonic Devices</vt:lpstr>
      <vt:lpstr>Create a Study Guide</vt:lpstr>
      <vt:lpstr>Quiz Yourself</vt:lpstr>
      <vt:lpstr>Talk to Your Professor</vt:lpstr>
      <vt:lpstr>STUDYING FOR CERTAIN DISCIPLINES</vt:lpstr>
      <vt:lpstr>Science</vt:lpstr>
      <vt:lpstr>Mathematics</vt:lpstr>
      <vt:lpstr>Humanities</vt:lpstr>
      <vt:lpstr>Language Courses</vt:lpstr>
      <vt:lpstr>HOW do I engage with these materials?</vt:lpstr>
      <vt:lpstr>PowerPoint Presentation</vt:lpstr>
      <vt:lpstr>Look at your syllabi for “Learning Objectives” or “Learning Outcomes”</vt:lpstr>
      <vt:lpstr>PowerPoint Presentation</vt:lpstr>
      <vt:lpstr>Choose Questions you can ask yourself when studying</vt:lpstr>
      <vt:lpstr>Studying for Certain Types of Tests</vt:lpstr>
      <vt:lpstr>Multiple Choice Exams</vt:lpstr>
      <vt:lpstr>Answering Multiple Choice Questions</vt:lpstr>
      <vt:lpstr>Short Answer Exams</vt:lpstr>
      <vt:lpstr>Answering Short Answer Questions</vt:lpstr>
      <vt:lpstr>Essay Exams</vt:lpstr>
      <vt:lpstr>Answering Essay Questions</vt:lpstr>
      <vt:lpstr>WHEN to study</vt:lpstr>
      <vt:lpstr>Effective studying involves spaced self-quizzing and interleaving</vt:lpstr>
      <vt:lpstr>Studying in High School vs Studying in College</vt:lpstr>
      <vt:lpstr>Budget Your Time</vt:lpstr>
      <vt:lpstr>Why You Should Avoid Cramming</vt:lpstr>
      <vt:lpstr>Help! The exam is tomorrow and I haven’t studied yet! What do I do?</vt:lpstr>
      <vt:lpstr>Other tips…</vt:lpstr>
      <vt:lpstr>Avoid Overworking Yourself</vt:lpstr>
      <vt:lpstr>Avoid Distractions</vt:lpstr>
      <vt:lpstr>Where Do I Start?</vt:lpstr>
      <vt:lpstr>What to do with your Graded Exam</vt:lpstr>
      <vt:lpstr>CONCLUSION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Taking Strategies</dc:title>
  <dc:creator>Liz</dc:creator>
  <cp:lastModifiedBy>admin</cp:lastModifiedBy>
  <cp:revision>42</cp:revision>
  <cp:lastPrinted>2014-04-18T15:31:03Z</cp:lastPrinted>
  <dcterms:created xsi:type="dcterms:W3CDTF">2012-07-23T00:56:14Z</dcterms:created>
  <dcterms:modified xsi:type="dcterms:W3CDTF">2017-04-19T22:06:38Z</dcterms:modified>
</cp:coreProperties>
</file>