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256" r:id="rId2"/>
    <p:sldId id="289" r:id="rId3"/>
    <p:sldId id="290" r:id="rId4"/>
    <p:sldId id="300" r:id="rId5"/>
    <p:sldId id="291" r:id="rId6"/>
    <p:sldId id="292" r:id="rId7"/>
    <p:sldId id="293" r:id="rId8"/>
    <p:sldId id="294" r:id="rId9"/>
    <p:sldId id="295" r:id="rId10"/>
    <p:sldId id="296" r:id="rId11"/>
    <p:sldId id="297" r:id="rId12"/>
    <p:sldId id="298" r:id="rId13"/>
    <p:sldId id="257" r:id="rId14"/>
    <p:sldId id="286" r:id="rId15"/>
    <p:sldId id="285" r:id="rId16"/>
    <p:sldId id="301" r:id="rId17"/>
    <p:sldId id="259" r:id="rId18"/>
    <p:sldId id="299" r:id="rId19"/>
    <p:sldId id="271" r:id="rId20"/>
    <p:sldId id="260" r:id="rId21"/>
    <p:sldId id="261" r:id="rId22"/>
    <p:sldId id="262" r:id="rId23"/>
    <p:sldId id="288" r:id="rId24"/>
    <p:sldId id="287" r:id="rId2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2818" autoAdjust="0"/>
  </p:normalViewPr>
  <p:slideViewPr>
    <p:cSldViewPr>
      <p:cViewPr>
        <p:scale>
          <a:sx n="71" d="100"/>
          <a:sy n="71" d="100"/>
        </p:scale>
        <p:origin x="-594"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34" y="-9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65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608" y="0"/>
            <a:ext cx="3013659" cy="465138"/>
          </a:xfrm>
          <a:prstGeom prst="rect">
            <a:avLst/>
          </a:prstGeom>
        </p:spPr>
        <p:txBody>
          <a:bodyPr vert="horz" lIns="91440" tIns="45720" rIns="91440" bIns="45720" rtlCol="0"/>
          <a:lstStyle>
            <a:lvl1pPr algn="r">
              <a:defRPr sz="1200"/>
            </a:lvl1pPr>
          </a:lstStyle>
          <a:p>
            <a:fld id="{B34C415D-A0AF-4EB5-8B68-185FFCECE564}" type="datetimeFigureOut">
              <a:rPr lang="en-US" smtClean="0"/>
              <a:pPr/>
              <a:t>4/19/2017</a:t>
            </a:fld>
            <a:endParaRPr lang="en-US"/>
          </a:p>
        </p:txBody>
      </p:sp>
      <p:sp>
        <p:nvSpPr>
          <p:cNvPr id="4" name="Footer Placeholder 3"/>
          <p:cNvSpPr>
            <a:spLocks noGrp="1"/>
          </p:cNvSpPr>
          <p:nvPr>
            <p:ph type="ftr" sz="quarter" idx="2"/>
          </p:nvPr>
        </p:nvSpPr>
        <p:spPr>
          <a:xfrm>
            <a:off x="0" y="8842375"/>
            <a:ext cx="301365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9608" y="8842375"/>
            <a:ext cx="3013659" cy="465138"/>
          </a:xfrm>
          <a:prstGeom prst="rect">
            <a:avLst/>
          </a:prstGeom>
        </p:spPr>
        <p:txBody>
          <a:bodyPr vert="horz" lIns="91440" tIns="45720" rIns="91440" bIns="45720" rtlCol="0" anchor="b"/>
          <a:lstStyle>
            <a:lvl1pPr algn="r">
              <a:defRPr sz="1200"/>
            </a:lvl1pPr>
          </a:lstStyle>
          <a:p>
            <a:fld id="{E9F664EB-2C62-4778-A8AA-B455FCEB8705}" type="slidenum">
              <a:rPr lang="en-US" smtClean="0"/>
              <a:pPr/>
              <a:t>‹#›</a:t>
            </a:fld>
            <a:endParaRPr lang="en-US"/>
          </a:p>
        </p:txBody>
      </p:sp>
    </p:spTree>
    <p:extLst>
      <p:ext uri="{BB962C8B-B14F-4D97-AF65-F5344CB8AC3E}">
        <p14:creationId xmlns:p14="http://schemas.microsoft.com/office/powerpoint/2010/main" val="309999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39466" y="1"/>
            <a:ext cx="3013763" cy="465455"/>
          </a:xfrm>
          <a:prstGeom prst="rect">
            <a:avLst/>
          </a:prstGeom>
        </p:spPr>
        <p:txBody>
          <a:bodyPr vert="horz" lIns="93324" tIns="46662" rIns="93324" bIns="46662" rtlCol="0"/>
          <a:lstStyle>
            <a:lvl1pPr algn="r">
              <a:defRPr sz="1200"/>
            </a:lvl1pPr>
          </a:lstStyle>
          <a:p>
            <a:fld id="{F993306C-BCF3-4A5A-B9F5-B7ECD08F2DEF}" type="datetimeFigureOut">
              <a:rPr lang="en-US" smtClean="0"/>
              <a:pPr/>
              <a:t>4/19/2017</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324" tIns="46662" rIns="93324" bIns="46662" rtlCol="0" anchor="b"/>
          <a:lstStyle>
            <a:lvl1pPr algn="r">
              <a:defRPr sz="1200"/>
            </a:lvl1pPr>
          </a:lstStyle>
          <a:p>
            <a:fld id="{FD99B7AF-DB09-40CC-B4C6-5AAE581C793A}" type="slidenum">
              <a:rPr lang="en-US" smtClean="0"/>
              <a:pPr/>
              <a:t>‹#›</a:t>
            </a:fld>
            <a:endParaRPr lang="en-US"/>
          </a:p>
        </p:txBody>
      </p:sp>
    </p:spTree>
    <p:extLst>
      <p:ext uri="{BB962C8B-B14F-4D97-AF65-F5344CB8AC3E}">
        <p14:creationId xmlns:p14="http://schemas.microsoft.com/office/powerpoint/2010/main" val="115578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9B7AF-DB09-40CC-B4C6-5AAE581C793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in this situation one sentence presents both viewpoints.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analyze the prompt?</a:t>
            </a:r>
          </a:p>
          <a:p>
            <a:r>
              <a:rPr lang="en-US" dirty="0" smtClean="0"/>
              <a:t>In order to get a good grade for the “Task” portion you need to</a:t>
            </a:r>
            <a:r>
              <a:rPr lang="en-US" baseline="0" dirty="0" smtClean="0"/>
              <a:t> be sure your paper answers the.. Command- both the question and the call for evidence. If your paper does not fully do one or the other, you may receive a developing competence or limited competence grade.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99B7AF-DB09-40CC-B4C6-5AAE581C793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move on from analyzing</a:t>
            </a:r>
            <a:r>
              <a:rPr lang="en-US" baseline="0" dirty="0" smtClean="0"/>
              <a:t> the prompt. </a:t>
            </a:r>
            <a:r>
              <a:rPr lang="en-US" dirty="0" smtClean="0"/>
              <a:t>The</a:t>
            </a:r>
            <a:r>
              <a:rPr lang="en-US" baseline="0" dirty="0" smtClean="0"/>
              <a:t> second step to a great essay is to pre-write. </a:t>
            </a:r>
            <a:endParaRPr lang="en-US" dirty="0"/>
          </a:p>
        </p:txBody>
      </p:sp>
      <p:sp>
        <p:nvSpPr>
          <p:cNvPr id="4" name="Slide Number Placeholder 3"/>
          <p:cNvSpPr>
            <a:spLocks noGrp="1"/>
          </p:cNvSpPr>
          <p:nvPr>
            <p:ph type="sldNum" sz="quarter" idx="10"/>
          </p:nvPr>
        </p:nvSpPr>
        <p:spPr/>
        <p:txBody>
          <a:bodyPr/>
          <a:lstStyle/>
          <a:p>
            <a:fld id="{FD99B7AF-DB09-40CC-B4C6-5AAE581C793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pre-write, you want to first list ideas</a:t>
            </a:r>
            <a:r>
              <a:rPr lang="en-US" baseline="0" dirty="0" smtClean="0"/>
              <a:t> supporting both sides of an argument. List ideas “for” and “against.” Be sure to list any exceptions you think of and counterarguments as they come to mind. Remember, a counterargument is a claim from the opposite view and your rebuttal to that claim. Next, you want to pick a position. You must pick one side or the other. You cannot be in the middle. You can be entirely for, mostly for, entirely against or mostly against something. Finally, you want to clump similar ideas together, and start to get an idea of your three or four body paragraphs. </a:t>
            </a:r>
            <a:endParaRPr lang="en-US" dirty="0"/>
          </a:p>
        </p:txBody>
      </p:sp>
      <p:sp>
        <p:nvSpPr>
          <p:cNvPr id="4" name="Slide Number Placeholder 3"/>
          <p:cNvSpPr>
            <a:spLocks noGrp="1"/>
          </p:cNvSpPr>
          <p:nvPr>
            <p:ph type="sldNum" sz="quarter" idx="10"/>
          </p:nvPr>
        </p:nvSpPr>
        <p:spPr/>
        <p:txBody>
          <a:bodyPr/>
          <a:lstStyle/>
          <a:p>
            <a:fld id="{FD99B7AF-DB09-40CC-B4C6-5AAE581C793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see what a pre-write might</a:t>
            </a:r>
            <a:r>
              <a:rPr lang="en-US" baseline="0" dirty="0" smtClean="0"/>
              <a:t> look like for “are athletes and entertainers paid too much?”</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BOARD ACTIVITY</a:t>
            </a:r>
            <a:endParaRPr lang="en-US" dirty="0"/>
          </a:p>
        </p:txBody>
      </p:sp>
      <p:sp>
        <p:nvSpPr>
          <p:cNvPr id="4" name="Slide Number Placeholder 3"/>
          <p:cNvSpPr>
            <a:spLocks noGrp="1"/>
          </p:cNvSpPr>
          <p:nvPr>
            <p:ph type="sldNum" sz="quarter" idx="10"/>
          </p:nvPr>
        </p:nvSpPr>
        <p:spPr/>
        <p:txBody>
          <a:bodyPr/>
          <a:lstStyle/>
          <a:p>
            <a:fld id="{FD99B7AF-DB09-40CC-B4C6-5AAE581C793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step to a great essay is creating a strong thesis. This part can be challenging, so don’t be afraid to spend some time on it. </a:t>
            </a:r>
            <a:endParaRPr lang="en-US" dirty="0"/>
          </a:p>
        </p:txBody>
      </p:sp>
      <p:sp>
        <p:nvSpPr>
          <p:cNvPr id="4" name="Slide Number Placeholder 3"/>
          <p:cNvSpPr>
            <a:spLocks noGrp="1"/>
          </p:cNvSpPr>
          <p:nvPr>
            <p:ph type="sldNum" sz="quarter" idx="10"/>
          </p:nvPr>
        </p:nvSpPr>
        <p:spPr/>
        <p:txBody>
          <a:bodyPr/>
          <a:lstStyle/>
          <a:p>
            <a:fld id="{FD99B7AF-DB09-40CC-B4C6-5AAE581C793A}"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you may have been taught to compose a thesis like this. This is what I call the old way. </a:t>
            </a:r>
            <a:endParaRPr lang="en-US" dirty="0"/>
          </a:p>
        </p:txBody>
      </p:sp>
      <p:sp>
        <p:nvSpPr>
          <p:cNvPr id="4" name="Slide Number Placeholder 3"/>
          <p:cNvSpPr>
            <a:spLocks noGrp="1"/>
          </p:cNvSpPr>
          <p:nvPr>
            <p:ph type="sldNum" sz="quarter" idx="10"/>
          </p:nvPr>
        </p:nvSpPr>
        <p:spPr/>
        <p:txBody>
          <a:bodyPr/>
          <a:lstStyle/>
          <a:p>
            <a:fld id="{FD99B7AF-DB09-40CC-B4C6-5AAE581C793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BOARD ACTIVITY</a:t>
            </a:r>
          </a:p>
          <a:p>
            <a:r>
              <a:rPr lang="en-US" dirty="0" smtClean="0"/>
              <a:t>This way of creating a thesis is not enough because it is</a:t>
            </a:r>
            <a:r>
              <a:rPr lang="en-US" baseline="0" dirty="0" smtClean="0"/>
              <a:t> too simple. It narrows yourself to three reasons. You want to summarize your reasons. Here are some examples of more advanced theses. </a:t>
            </a:r>
          </a:p>
          <a:p>
            <a:r>
              <a:rPr lang="en-US" baseline="0" dirty="0" smtClean="0"/>
              <a:t>Example with a exception: “Watching TV is not a valuable activity because it does not help you improve yourself. The only exception to this is educational programs, which may serve to educate.”</a:t>
            </a:r>
          </a:p>
          <a:p>
            <a:r>
              <a:rPr lang="en-US" baseline="0" dirty="0" smtClean="0"/>
              <a:t>Example with counterargument: Though some claim that watching TV will “rot your brain,” it actually can educate you. Watching TV is a valuable activity because it can present information in an effective format. </a:t>
            </a:r>
          </a:p>
          <a:p>
            <a:r>
              <a:rPr lang="en-US" baseline="0" dirty="0" smtClean="0"/>
              <a:t>With 4 Reasons: Watching TV is a valuable activity because it provides many different types of people with an inexpensive opportunity to relax while simultaneously connecting with American culture. </a:t>
            </a:r>
          </a:p>
        </p:txBody>
      </p:sp>
      <p:sp>
        <p:nvSpPr>
          <p:cNvPr id="4" name="Slide Number Placeholder 3"/>
          <p:cNvSpPr>
            <a:spLocks noGrp="1"/>
          </p:cNvSpPr>
          <p:nvPr>
            <p:ph type="sldNum" sz="quarter" idx="10"/>
          </p:nvPr>
        </p:nvSpPr>
        <p:spPr/>
        <p:txBody>
          <a:bodyPr/>
          <a:lstStyle/>
          <a:p>
            <a:fld id="{FD99B7AF-DB09-40CC-B4C6-5AAE581C793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gone</a:t>
            </a:r>
            <a:r>
              <a:rPr lang="en-US" baseline="0" dirty="0" smtClean="0"/>
              <a:t> over the details of the WST and UWSR and discussed what they want your essay to </a:t>
            </a:r>
            <a:r>
              <a:rPr lang="en-US" i="1" baseline="0" dirty="0" smtClean="0"/>
              <a:t>look </a:t>
            </a:r>
            <a:r>
              <a:rPr lang="en-US" i="0" u="none" baseline="0" dirty="0" smtClean="0"/>
              <a:t>like, let’s get into how to create the type of essay the University is looking for. We will start this today and finish it in Part II.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F2359B-9B8D-40A4-BAD0-F56B7D1F37D9}"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Six Steps to a Great Essay are…</a:t>
            </a:r>
          </a:p>
          <a:p>
            <a:pPr marL="524884" indent="-524884">
              <a:buAutoNum type="arabicPeriod"/>
            </a:pPr>
            <a:r>
              <a:rPr lang="en-US" dirty="0" smtClean="0"/>
              <a:t>Analyze the Prompt</a:t>
            </a:r>
          </a:p>
          <a:p>
            <a:pPr marL="524884" indent="-524884">
              <a:buAutoNum type="arabicPeriod"/>
            </a:pPr>
            <a:r>
              <a:rPr lang="en-US" dirty="0" smtClean="0"/>
              <a:t>Pre-write</a:t>
            </a:r>
          </a:p>
          <a:p>
            <a:pPr marL="524884" indent="-524884">
              <a:buAutoNum type="arabicPeriod"/>
            </a:pPr>
            <a:r>
              <a:rPr lang="en-US" dirty="0" smtClean="0"/>
              <a:t>Create a Strong Thesis</a:t>
            </a:r>
          </a:p>
          <a:p>
            <a:pPr marL="524884" indent="-524884">
              <a:buAutoNum type="arabicPeriod"/>
            </a:pPr>
            <a:r>
              <a:rPr lang="en-US" dirty="0" smtClean="0"/>
              <a:t>Organize</a:t>
            </a:r>
          </a:p>
          <a:p>
            <a:pPr marL="524884" indent="-524884">
              <a:buAutoNum type="arabicPeriod"/>
            </a:pPr>
            <a:r>
              <a:rPr lang="en-US" dirty="0" smtClean="0"/>
              <a:t>Draft Essay</a:t>
            </a:r>
          </a:p>
          <a:p>
            <a:pPr marL="524884" indent="-524884"/>
            <a:r>
              <a:rPr lang="en-US" dirty="0" smtClean="0"/>
              <a:t>What</a:t>
            </a:r>
            <a:r>
              <a:rPr lang="en-US" baseline="0" dirty="0" smtClean="0"/>
              <a:t> do you think the recommended time break down is for these steps? </a:t>
            </a:r>
          </a:p>
          <a:p>
            <a:pPr marL="524884" indent="-524884"/>
            <a:r>
              <a:rPr lang="en-US" baseline="0" dirty="0" smtClean="0"/>
              <a:t>The recommended time break down is 15 minutes to analyze, pre-write, create a thesis and organize your paper. Then, 75 minutes to write and revise. </a:t>
            </a:r>
          </a:p>
        </p:txBody>
      </p:sp>
      <p:sp>
        <p:nvSpPr>
          <p:cNvPr id="4" name="Slide Number Placeholder 3"/>
          <p:cNvSpPr>
            <a:spLocks noGrp="1"/>
          </p:cNvSpPr>
          <p:nvPr>
            <p:ph type="sldNum" sz="quarter" idx="10"/>
          </p:nvPr>
        </p:nvSpPr>
        <p:spPr/>
        <p:txBody>
          <a:bodyPr/>
          <a:lstStyle/>
          <a:p>
            <a:fld id="{64F2359B-9B8D-40A4-BAD0-F56B7D1F37D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a:t>
            </a:r>
            <a:r>
              <a:rPr lang="en-US" baseline="0" dirty="0" smtClean="0"/>
              <a:t> is to analyze the Prompt. All prompts that they offer for the Writing Skills Test can be broken down into the same basic structure. </a:t>
            </a:r>
          </a:p>
          <a:p>
            <a:endParaRPr lang="en-US" baseline="0" dirty="0" smtClean="0"/>
          </a:p>
          <a:p>
            <a:pPr marL="233282" indent="-233282">
              <a:buAutoNum type="arabicPeriod"/>
            </a:pPr>
            <a:r>
              <a:rPr lang="en-US" baseline="0" dirty="0" smtClean="0"/>
              <a:t>A topic</a:t>
            </a:r>
          </a:p>
          <a:p>
            <a:pPr marL="233282" indent="-233282">
              <a:buAutoNum type="arabicPeriod"/>
            </a:pPr>
            <a:r>
              <a:rPr lang="en-US" baseline="0" dirty="0" smtClean="0"/>
              <a:t>One viewpoint</a:t>
            </a:r>
          </a:p>
          <a:p>
            <a:pPr marL="233282" indent="-233282">
              <a:buAutoNum type="arabicPeriod"/>
            </a:pPr>
            <a:r>
              <a:rPr lang="en-US" baseline="0" dirty="0" smtClean="0"/>
              <a:t>An opposing viewpoint</a:t>
            </a:r>
          </a:p>
          <a:p>
            <a:pPr marL="233282" indent="-233282">
              <a:buAutoNum type="arabicPeriod"/>
            </a:pPr>
            <a:r>
              <a:rPr lang="en-US" baseline="0" dirty="0" smtClean="0"/>
              <a:t>A command</a:t>
            </a:r>
          </a:p>
          <a:p>
            <a:pPr marL="699844" lvl="1" indent="-233282">
              <a:buAutoNum type="arabicPeriod"/>
            </a:pPr>
            <a:r>
              <a:rPr lang="en-US" baseline="0" dirty="0" smtClean="0"/>
              <a:t>Which includes a question and a call for evidence</a:t>
            </a:r>
          </a:p>
        </p:txBody>
      </p:sp>
      <p:sp>
        <p:nvSpPr>
          <p:cNvPr id="4" name="Slide Number Placeholder 3"/>
          <p:cNvSpPr>
            <a:spLocks noGrp="1"/>
          </p:cNvSpPr>
          <p:nvPr>
            <p:ph type="sldNum" sz="quarter" idx="10"/>
          </p:nvPr>
        </p:nvSpPr>
        <p:spPr/>
        <p:txBody>
          <a:bodyPr/>
          <a:lstStyle/>
          <a:p>
            <a:fld id="{64F2359B-9B8D-40A4-BAD0-F56B7D1F37D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try to</a:t>
            </a:r>
            <a:r>
              <a:rPr lang="en-US" baseline="0" dirty="0" smtClean="0"/>
              <a:t> analyze prompt… This prompt may be a little difficult to follow for some of you- so I am going to break it down into separate sentences.</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a little easier to analyze the prompt when it is presented in this way. If you have trouble analyzing prompts you can rewrite prompts with spaces in between like this, or separate sentences with lines, or underline every other one. </a:t>
            </a:r>
          </a:p>
          <a:p>
            <a:endParaRPr lang="en-US" baseline="0" dirty="0" smtClean="0"/>
          </a:p>
          <a:p>
            <a:r>
              <a:rPr lang="en-US" baseline="0" dirty="0" smtClean="0"/>
              <a:t>So let’s read this…</a:t>
            </a:r>
          </a:p>
          <a:p>
            <a:endParaRPr lang="en-US" baseline="0" dirty="0" smtClean="0"/>
          </a:p>
          <a:p>
            <a:r>
              <a:rPr lang="en-US" baseline="0" dirty="0" smtClean="0"/>
              <a:t>Can you identify the sentence that presents the topic?</a:t>
            </a:r>
          </a:p>
          <a:p>
            <a:r>
              <a:rPr lang="en-US" dirty="0" smtClean="0"/>
              <a:t>Can you identify the sentence that presents the first viewpoint?</a:t>
            </a:r>
          </a:p>
          <a:p>
            <a:r>
              <a:rPr lang="en-US" dirty="0" smtClean="0"/>
              <a:t>Can you identify the sentence that presents an opposing viewpoint?</a:t>
            </a:r>
          </a:p>
          <a:p>
            <a:r>
              <a:rPr lang="en-US" dirty="0" smtClean="0"/>
              <a:t>Can you identify the sentence that presents the question part of the command?</a:t>
            </a:r>
          </a:p>
          <a:p>
            <a:r>
              <a:rPr lang="en-US" dirty="0" smtClean="0"/>
              <a:t>Can you identify the sentence that presents the call for evidence part of the command?</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a:t>
            </a:r>
            <a:r>
              <a:rPr lang="en-US" baseline="0" dirty="0" smtClean="0"/>
              <a:t> the parts of the prompt identified.</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try another.</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are with the sentences separated again</a:t>
            </a:r>
          </a:p>
          <a:p>
            <a:pPr rtl="0" eaLnBrk="1" latinLnBrk="0" hangingPunct="1"/>
            <a:r>
              <a:rPr lang="en-US" dirty="0" smtClean="0"/>
              <a:t>Can you identify the sentence that presents the topic?</a:t>
            </a:r>
          </a:p>
          <a:p>
            <a:pPr rtl="0" eaLnBrk="1" latinLnBrk="0" hangingPunct="1"/>
            <a:r>
              <a:rPr lang="en-US" dirty="0" smtClean="0"/>
              <a:t>Can you identify the sentence that presents the first viewpoint?</a:t>
            </a:r>
          </a:p>
          <a:p>
            <a:pPr rtl="0" eaLnBrk="1" latinLnBrk="0" hangingPunct="1"/>
            <a:r>
              <a:rPr lang="en-US" dirty="0" smtClean="0"/>
              <a:t>Can you identify the sentence that presents an opposing viewpoint?</a:t>
            </a:r>
          </a:p>
          <a:p>
            <a:pPr rtl="0" eaLnBrk="1" latinLnBrk="0" hangingPunct="1"/>
            <a:r>
              <a:rPr lang="en-US" dirty="0" smtClean="0"/>
              <a:t>Can you identify the sentence that presents the question part of the command?</a:t>
            </a:r>
          </a:p>
          <a:p>
            <a:pPr rtl="0" eaLnBrk="1" latinLnBrk="0" hangingPunct="1"/>
            <a:r>
              <a:rPr lang="en-US" dirty="0" smtClean="0"/>
              <a:t>Can you identify the sentence that presents the call for evidence part of the command?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9AAC02E-D80C-4AE7-9BC3-8609634ABB0A}" type="datetimeFigureOut">
              <a:rPr lang="en-US" smtClean="0"/>
              <a:pPr/>
              <a:t>4/19/2017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AAC02E-D80C-4AE7-9BC3-8609634ABB0A}"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AAC02E-D80C-4AE7-9BC3-8609634ABB0A}"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AAC02E-D80C-4AE7-9BC3-8609634ABB0A}"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AAC02E-D80C-4AE7-9BC3-8609634ABB0A}"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AAC02E-D80C-4AE7-9BC3-8609634ABB0A}"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9AAC02E-D80C-4AE7-9BC3-8609634ABB0A}" type="datetimeFigureOut">
              <a:rPr lang="en-US" smtClean="0"/>
              <a:pPr/>
              <a:t>4/19/2017</a:t>
            </a:fld>
            <a:endParaRPr lang="en-US"/>
          </a:p>
        </p:txBody>
      </p:sp>
      <p:sp>
        <p:nvSpPr>
          <p:cNvPr id="27" name="Slide Number Placeholder 26"/>
          <p:cNvSpPr>
            <a:spLocks noGrp="1"/>
          </p:cNvSpPr>
          <p:nvPr>
            <p:ph type="sldNum" sz="quarter" idx="11"/>
          </p:nvPr>
        </p:nvSpPr>
        <p:spPr/>
        <p:txBody>
          <a:bodyPr rtlCol="0"/>
          <a:lstStyle/>
          <a:p>
            <a:fld id="{3DC4DF62-788E-4643-A065-A5839BDA10B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9AAC02E-D80C-4AE7-9BC3-8609634ABB0A}" type="datetimeFigureOut">
              <a:rPr lang="en-US" smtClean="0"/>
              <a:pPr/>
              <a:t>4/19/2017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C02E-D80C-4AE7-9BC3-8609634ABB0A}"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AAC02E-D80C-4AE7-9BC3-8609634ABB0A}"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9AAC02E-D80C-4AE7-9BC3-8609634ABB0A}"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4DF62-788E-4643-A065-A5839BDA10B5}" type="slidenum">
              <a:rPr lang="en-US" smtClean="0"/>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9AAC02E-D80C-4AE7-9BC3-8609634ABB0A}" type="datetimeFigureOut">
              <a:rPr lang="en-US" smtClean="0"/>
              <a:pPr/>
              <a:t>4/19/2017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DC4DF62-788E-4643-A065-A5839BDA10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458200" cy="1470025"/>
          </a:xfrm>
        </p:spPr>
        <p:txBody>
          <a:bodyPr>
            <a:noAutofit/>
          </a:bodyPr>
          <a:lstStyle/>
          <a:p>
            <a:r>
              <a:rPr lang="en-US" sz="5400" dirty="0" smtClean="0"/>
              <a:t>Preparing for the W.S.T.: Developing Skills Part I</a:t>
            </a:r>
            <a:endParaRPr lang="en-US" sz="5400" dirty="0"/>
          </a:p>
        </p:txBody>
      </p:sp>
      <p:sp>
        <p:nvSpPr>
          <p:cNvPr id="3" name="Subtitle 2"/>
          <p:cNvSpPr>
            <a:spLocks noGrp="1"/>
          </p:cNvSpPr>
          <p:nvPr>
            <p:ph type="subTitle" idx="1"/>
          </p:nvPr>
        </p:nvSpPr>
        <p:spPr/>
        <p:txBody>
          <a:bodyPr>
            <a:normAutofit/>
          </a:bodyPr>
          <a:lstStyle/>
          <a:p>
            <a:endParaRPr lang="en-US" sz="3600" dirty="0" smtClean="0"/>
          </a:p>
          <a:p>
            <a:r>
              <a:rPr lang="en-US" sz="3600" dirty="0" smtClean="0"/>
              <a:t>Elizabeth Chueka</a:t>
            </a:r>
            <a:endParaRPr lang="en-US" sz="3600" dirty="0"/>
          </a:p>
        </p:txBody>
      </p:sp>
      <p:pic>
        <p:nvPicPr>
          <p:cNvPr id="1026" name="Picture 2" descr="C:\Users\Liz\AppData\Local\Microsoft\Windows\Temporary Internet Files\Content.IE5\KNH3IKME\MC9004421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312240"/>
            <a:ext cx="2476500" cy="2459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71600"/>
            <a:ext cx="3383280" cy="877824"/>
          </a:xfrm>
        </p:spPr>
        <p:txBody>
          <a:bodyPr/>
          <a:lstStyle/>
          <a:p>
            <a:r>
              <a:rPr lang="en-US" dirty="0" smtClean="0"/>
              <a:t>Analyze the Prompt</a:t>
            </a:r>
            <a:endParaRPr lang="en-US" dirty="0"/>
          </a:p>
        </p:txBody>
      </p:sp>
      <p:sp>
        <p:nvSpPr>
          <p:cNvPr id="4" name="Text Placeholder 3"/>
          <p:cNvSpPr>
            <a:spLocks noGrp="1"/>
          </p:cNvSpPr>
          <p:nvPr>
            <p:ph type="body" idx="2"/>
          </p:nvPr>
        </p:nvSpPr>
        <p:spPr>
          <a:xfrm>
            <a:off x="5353496" y="2209799"/>
            <a:ext cx="3383280" cy="4418647"/>
          </a:xfrm>
        </p:spPr>
        <p:txBody>
          <a:bodyPr/>
          <a:lstStyle/>
          <a:p>
            <a:endParaRPr lang="en-US" i="1" dirty="0" smtClean="0"/>
          </a:p>
          <a:p>
            <a:pPr marL="342900" indent="-342900">
              <a:buClr>
                <a:schemeClr val="bg1"/>
              </a:buClr>
              <a:buFont typeface="+mj-lt"/>
              <a:buAutoNum type="arabicPeriod"/>
            </a:pPr>
            <a:r>
              <a:rPr lang="en-US" dirty="0" smtClean="0"/>
              <a:t>Identify the </a:t>
            </a:r>
            <a:r>
              <a:rPr lang="en-US" dirty="0" smtClean="0">
                <a:solidFill>
                  <a:srgbClr val="C00000"/>
                </a:solidFill>
              </a:rPr>
              <a:t>topic (T)</a:t>
            </a:r>
          </a:p>
          <a:p>
            <a:pPr marL="342900" indent="-342900">
              <a:buClr>
                <a:schemeClr val="bg1"/>
              </a:buClr>
              <a:buFont typeface="+mj-lt"/>
              <a:buAutoNum type="arabicPeriod"/>
            </a:pPr>
            <a:r>
              <a:rPr lang="en-US" dirty="0" smtClean="0"/>
              <a:t>Identify </a:t>
            </a:r>
            <a:r>
              <a:rPr lang="en-US" dirty="0" smtClean="0">
                <a:solidFill>
                  <a:srgbClr val="FFC000"/>
                </a:solidFill>
              </a:rPr>
              <a:t> one viewpoint (1VP)</a:t>
            </a:r>
          </a:p>
          <a:p>
            <a:pPr marL="342900" indent="-342900">
              <a:buClr>
                <a:schemeClr val="bg1"/>
              </a:buClr>
              <a:buFont typeface="+mj-lt"/>
              <a:buAutoNum type="arabicPeriod"/>
            </a:pPr>
            <a:r>
              <a:rPr lang="en-US" dirty="0" smtClean="0"/>
              <a:t>Identify the </a:t>
            </a:r>
            <a:r>
              <a:rPr lang="en-US" dirty="0" smtClean="0">
                <a:solidFill>
                  <a:srgbClr val="92D050"/>
                </a:solidFill>
              </a:rPr>
              <a:t>opposing viewpoint (OVP) </a:t>
            </a:r>
          </a:p>
          <a:p>
            <a:pPr marL="342900" indent="-342900">
              <a:buClr>
                <a:schemeClr val="bg1"/>
              </a:buClr>
              <a:buFont typeface="+mj-lt"/>
              <a:buAutoNum type="arabicPeriod"/>
            </a:pPr>
            <a:r>
              <a:rPr lang="en-US" dirty="0" smtClean="0"/>
              <a:t>Identify the </a:t>
            </a:r>
            <a:r>
              <a:rPr lang="en-US" dirty="0" smtClean="0">
                <a:solidFill>
                  <a:srgbClr val="0070C0"/>
                </a:solidFill>
              </a:rPr>
              <a:t>command(C)</a:t>
            </a:r>
          </a:p>
          <a:p>
            <a:pPr lvl="1">
              <a:buClr>
                <a:schemeClr val="bg1"/>
              </a:buClr>
            </a:pPr>
            <a:r>
              <a:rPr lang="en-US" dirty="0" smtClean="0">
                <a:solidFill>
                  <a:srgbClr val="0070C0"/>
                </a:solidFill>
              </a:rPr>
              <a:t>Question </a:t>
            </a:r>
            <a:r>
              <a:rPr lang="en-US" dirty="0" smtClean="0"/>
              <a:t>+ </a:t>
            </a:r>
            <a:r>
              <a:rPr lang="en-US" dirty="0" smtClean="0">
                <a:solidFill>
                  <a:srgbClr val="7030A0"/>
                </a:solidFill>
              </a:rPr>
              <a:t>Call for Evidence </a:t>
            </a:r>
          </a:p>
          <a:p>
            <a:endParaRPr lang="en-US" dirty="0"/>
          </a:p>
        </p:txBody>
      </p:sp>
      <p:sp>
        <p:nvSpPr>
          <p:cNvPr id="3" name="Content Placeholder 2"/>
          <p:cNvSpPr>
            <a:spLocks noGrp="1"/>
          </p:cNvSpPr>
          <p:nvPr>
            <p:ph sz="quarter" idx="1"/>
          </p:nvPr>
        </p:nvSpPr>
        <p:spPr>
          <a:xfrm>
            <a:off x="152400" y="609600"/>
            <a:ext cx="5638800" cy="6019800"/>
          </a:xfrm>
        </p:spPr>
        <p:txBody>
          <a:bodyPr>
            <a:normAutofit fontScale="62500" lnSpcReduction="20000"/>
          </a:bodyPr>
          <a:lstStyle/>
          <a:p>
            <a:pPr indent="0">
              <a:lnSpc>
                <a:spcPct val="150000"/>
              </a:lnSpc>
              <a:buNone/>
            </a:pPr>
            <a:r>
              <a:rPr lang="en-US" dirty="0" smtClean="0"/>
              <a:t>In the past few decades, salaries of entertainers and athletes have risen dramatically.  </a:t>
            </a:r>
          </a:p>
          <a:p>
            <a:pPr indent="0">
              <a:lnSpc>
                <a:spcPct val="150000"/>
              </a:lnSpc>
              <a:buNone/>
            </a:pPr>
            <a:endParaRPr lang="en-US" dirty="0" smtClean="0"/>
          </a:p>
          <a:p>
            <a:pPr indent="0">
              <a:lnSpc>
                <a:spcPct val="150000"/>
              </a:lnSpc>
              <a:buNone/>
            </a:pPr>
            <a:r>
              <a:rPr lang="en-US" dirty="0" smtClean="0"/>
              <a:t>Some people argue that they are entitled to make as much money as they can, while others argue that such salaries have risen to unreasonable levels.</a:t>
            </a:r>
          </a:p>
          <a:p>
            <a:pPr indent="0">
              <a:lnSpc>
                <a:spcPct val="150000"/>
              </a:lnSpc>
              <a:buNone/>
            </a:pPr>
            <a:endParaRPr lang="en-US" dirty="0" smtClean="0"/>
          </a:p>
          <a:p>
            <a:pPr indent="0">
              <a:lnSpc>
                <a:spcPct val="150000"/>
              </a:lnSpc>
              <a:buNone/>
            </a:pPr>
            <a:r>
              <a:rPr lang="en-US" dirty="0" smtClean="0"/>
              <a:t> Are athletes and entertainers paid too much? </a:t>
            </a:r>
          </a:p>
          <a:p>
            <a:pPr indent="0">
              <a:lnSpc>
                <a:spcPct val="150000"/>
              </a:lnSpc>
              <a:buNone/>
            </a:pPr>
            <a:endParaRPr lang="en-US" dirty="0" smtClean="0"/>
          </a:p>
          <a:p>
            <a:pPr indent="0">
              <a:lnSpc>
                <a:spcPct val="150000"/>
              </a:lnSpc>
              <a:buNone/>
            </a:pPr>
            <a:r>
              <a:rPr lang="en-US" dirty="0" smtClean="0"/>
              <a:t> Make sure you support your position with reasons, explanations, and examples .</a:t>
            </a:r>
            <a:endParaRPr lang="en-US" dirty="0"/>
          </a:p>
        </p:txBody>
      </p:sp>
    </p:spTree>
  </p:cSld>
  <p:clrMapOvr>
    <a:masterClrMapping/>
  </p:clrMapOvr>
  <p:transition spd="med">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371600"/>
            <a:ext cx="3383280" cy="877824"/>
          </a:xfrm>
        </p:spPr>
        <p:txBody>
          <a:bodyPr/>
          <a:lstStyle/>
          <a:p>
            <a:r>
              <a:rPr lang="en-US" dirty="0" smtClean="0"/>
              <a:t>Analyze the Prompt</a:t>
            </a:r>
            <a:endParaRPr lang="en-US" dirty="0"/>
          </a:p>
        </p:txBody>
      </p:sp>
      <p:sp>
        <p:nvSpPr>
          <p:cNvPr id="4" name="Text Placeholder 3"/>
          <p:cNvSpPr>
            <a:spLocks noGrp="1"/>
          </p:cNvSpPr>
          <p:nvPr>
            <p:ph type="body" idx="2"/>
          </p:nvPr>
        </p:nvSpPr>
        <p:spPr>
          <a:xfrm>
            <a:off x="5353496" y="2209799"/>
            <a:ext cx="3383280" cy="4418647"/>
          </a:xfrm>
        </p:spPr>
        <p:txBody>
          <a:bodyPr/>
          <a:lstStyle/>
          <a:p>
            <a:endParaRPr lang="en-US" i="1" dirty="0" smtClean="0"/>
          </a:p>
          <a:p>
            <a:pPr marL="342900" indent="-342900">
              <a:buClr>
                <a:schemeClr val="bg1"/>
              </a:buClr>
              <a:buFont typeface="+mj-lt"/>
              <a:buAutoNum type="arabicPeriod"/>
            </a:pPr>
            <a:r>
              <a:rPr lang="en-US" dirty="0" smtClean="0"/>
              <a:t>Identify the </a:t>
            </a:r>
            <a:r>
              <a:rPr lang="en-US" dirty="0" smtClean="0">
                <a:solidFill>
                  <a:srgbClr val="C00000"/>
                </a:solidFill>
              </a:rPr>
              <a:t>topic (T)</a:t>
            </a:r>
          </a:p>
          <a:p>
            <a:pPr marL="342900" indent="-342900">
              <a:buClr>
                <a:schemeClr val="bg1"/>
              </a:buClr>
              <a:buFont typeface="+mj-lt"/>
              <a:buAutoNum type="arabicPeriod"/>
            </a:pPr>
            <a:r>
              <a:rPr lang="en-US" dirty="0" smtClean="0"/>
              <a:t>Identify </a:t>
            </a:r>
            <a:r>
              <a:rPr lang="en-US" dirty="0" smtClean="0">
                <a:solidFill>
                  <a:srgbClr val="FFC000"/>
                </a:solidFill>
              </a:rPr>
              <a:t> one viewpoint (1VP)</a:t>
            </a:r>
          </a:p>
          <a:p>
            <a:pPr marL="342900" indent="-342900">
              <a:buClr>
                <a:schemeClr val="bg1"/>
              </a:buClr>
              <a:buFont typeface="+mj-lt"/>
              <a:buAutoNum type="arabicPeriod"/>
            </a:pPr>
            <a:r>
              <a:rPr lang="en-US" dirty="0" smtClean="0"/>
              <a:t>Identify the </a:t>
            </a:r>
            <a:r>
              <a:rPr lang="en-US" dirty="0" smtClean="0">
                <a:solidFill>
                  <a:srgbClr val="92D050"/>
                </a:solidFill>
              </a:rPr>
              <a:t>opposing viewpoint (OVP) </a:t>
            </a:r>
          </a:p>
          <a:p>
            <a:pPr marL="342900" indent="-342900">
              <a:buClr>
                <a:schemeClr val="bg1"/>
              </a:buClr>
              <a:buFont typeface="+mj-lt"/>
              <a:buAutoNum type="arabicPeriod"/>
            </a:pPr>
            <a:r>
              <a:rPr lang="en-US" dirty="0" smtClean="0"/>
              <a:t>Identify the </a:t>
            </a:r>
            <a:r>
              <a:rPr lang="en-US" dirty="0" smtClean="0">
                <a:solidFill>
                  <a:srgbClr val="0070C0"/>
                </a:solidFill>
              </a:rPr>
              <a:t>command(C)</a:t>
            </a:r>
          </a:p>
          <a:p>
            <a:pPr lvl="1">
              <a:buClr>
                <a:schemeClr val="bg1"/>
              </a:buClr>
            </a:pPr>
            <a:r>
              <a:rPr lang="en-US" dirty="0" smtClean="0">
                <a:solidFill>
                  <a:srgbClr val="0070C0"/>
                </a:solidFill>
              </a:rPr>
              <a:t>Question </a:t>
            </a:r>
            <a:r>
              <a:rPr lang="en-US" dirty="0" smtClean="0"/>
              <a:t>+ </a:t>
            </a:r>
            <a:r>
              <a:rPr lang="en-US" dirty="0" smtClean="0">
                <a:solidFill>
                  <a:srgbClr val="7030A0"/>
                </a:solidFill>
              </a:rPr>
              <a:t>Call for Evidence </a:t>
            </a:r>
          </a:p>
          <a:p>
            <a:endParaRPr lang="en-US" dirty="0"/>
          </a:p>
        </p:txBody>
      </p:sp>
      <p:sp>
        <p:nvSpPr>
          <p:cNvPr id="3" name="Content Placeholder 2"/>
          <p:cNvSpPr>
            <a:spLocks noGrp="1"/>
          </p:cNvSpPr>
          <p:nvPr>
            <p:ph sz="quarter" idx="1"/>
          </p:nvPr>
        </p:nvSpPr>
        <p:spPr>
          <a:xfrm>
            <a:off x="0" y="609600"/>
            <a:ext cx="5638800" cy="6019800"/>
          </a:xfrm>
        </p:spPr>
        <p:txBody>
          <a:bodyPr>
            <a:normAutofit fontScale="62500" lnSpcReduction="20000"/>
          </a:bodyPr>
          <a:lstStyle/>
          <a:p>
            <a:pPr indent="0">
              <a:lnSpc>
                <a:spcPct val="150000"/>
              </a:lnSpc>
              <a:buNone/>
            </a:pPr>
            <a:r>
              <a:rPr lang="en-US" dirty="0" smtClean="0">
                <a:solidFill>
                  <a:srgbClr val="C00000"/>
                </a:solidFill>
              </a:rPr>
              <a:t>In the past few decades, salaries of entertainers and athletes have risen dramatically.  </a:t>
            </a:r>
          </a:p>
          <a:p>
            <a:pPr indent="0">
              <a:lnSpc>
                <a:spcPct val="150000"/>
              </a:lnSpc>
              <a:buNone/>
            </a:pPr>
            <a:endParaRPr lang="en-US" dirty="0" smtClean="0"/>
          </a:p>
          <a:p>
            <a:pPr indent="0">
              <a:lnSpc>
                <a:spcPct val="150000"/>
              </a:lnSpc>
              <a:buNone/>
            </a:pPr>
            <a:r>
              <a:rPr lang="en-US" dirty="0" smtClean="0">
                <a:solidFill>
                  <a:srgbClr val="F4860C"/>
                </a:solidFill>
              </a:rPr>
              <a:t>Some people argue that they are entitled to make as much money as they can, </a:t>
            </a:r>
            <a:r>
              <a:rPr lang="en-US" dirty="0" smtClean="0">
                <a:solidFill>
                  <a:srgbClr val="92D050"/>
                </a:solidFill>
              </a:rPr>
              <a:t>while others argue that such salaries have risen to unreasonable levels.</a:t>
            </a:r>
          </a:p>
          <a:p>
            <a:pPr indent="0">
              <a:lnSpc>
                <a:spcPct val="150000"/>
              </a:lnSpc>
              <a:buNone/>
            </a:pPr>
            <a:endParaRPr lang="en-US" dirty="0" smtClean="0"/>
          </a:p>
          <a:p>
            <a:pPr indent="0">
              <a:lnSpc>
                <a:spcPct val="150000"/>
              </a:lnSpc>
              <a:buNone/>
            </a:pPr>
            <a:r>
              <a:rPr lang="en-US" dirty="0" smtClean="0">
                <a:solidFill>
                  <a:srgbClr val="00B0F0"/>
                </a:solidFill>
              </a:rPr>
              <a:t> Are athletes and entertainers paid too much? </a:t>
            </a:r>
          </a:p>
          <a:p>
            <a:pPr indent="0">
              <a:lnSpc>
                <a:spcPct val="150000"/>
              </a:lnSpc>
              <a:buNone/>
            </a:pPr>
            <a:endParaRPr lang="en-US" dirty="0" smtClean="0"/>
          </a:p>
          <a:p>
            <a:pPr indent="0">
              <a:lnSpc>
                <a:spcPct val="150000"/>
              </a:lnSpc>
              <a:buNone/>
            </a:pPr>
            <a:r>
              <a:rPr lang="en-US" dirty="0" smtClean="0">
                <a:solidFill>
                  <a:srgbClr val="7030A0"/>
                </a:solidFill>
              </a:rPr>
              <a:t> Make sure you support your position with reasons, explanations, and examples .</a:t>
            </a:r>
            <a:endParaRPr lang="en-US" dirty="0">
              <a:solidFill>
                <a:srgbClr val="7030A0"/>
              </a:solidFill>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analyze the prompt?</a:t>
            </a:r>
            <a:endParaRPr lang="en-US" dirty="0"/>
          </a:p>
        </p:txBody>
      </p:sp>
      <p:sp>
        <p:nvSpPr>
          <p:cNvPr id="4" name="Content Placeholder 2"/>
          <p:cNvSpPr>
            <a:spLocks noGrp="1"/>
          </p:cNvSpPr>
          <p:nvPr>
            <p:ph sz="quarter" idx="1"/>
          </p:nvPr>
        </p:nvSpPr>
        <p:spPr/>
        <p:txBody>
          <a:bodyPr>
            <a:normAutofit/>
          </a:bodyPr>
          <a:lstStyle/>
          <a:p>
            <a:pPr algn="ctr">
              <a:lnSpc>
                <a:spcPct val="150000"/>
              </a:lnSpc>
              <a:buNone/>
            </a:pPr>
            <a:r>
              <a:rPr lang="en-US" i="1" dirty="0" smtClean="0"/>
              <a:t>In order to get a good grade for “Task” you need to be sure your PAPER answers the…</a:t>
            </a:r>
          </a:p>
          <a:p>
            <a:pPr algn="ctr">
              <a:buNone/>
            </a:pPr>
            <a:r>
              <a:rPr lang="en-US" i="1" dirty="0" smtClean="0"/>
              <a:t> </a:t>
            </a:r>
          </a:p>
          <a:p>
            <a:pPr>
              <a:buNone/>
            </a:pPr>
            <a:endParaRPr lang="en-US" dirty="0">
              <a:solidFill>
                <a:srgbClr val="7030A0"/>
              </a:solidFill>
            </a:endParaRPr>
          </a:p>
        </p:txBody>
      </p:sp>
      <p:sp>
        <p:nvSpPr>
          <p:cNvPr id="7" name="Horizontal Scroll 6"/>
          <p:cNvSpPr/>
          <p:nvPr/>
        </p:nvSpPr>
        <p:spPr>
          <a:xfrm>
            <a:off x="609600" y="3886200"/>
            <a:ext cx="7848600" cy="19812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2800" b="1" i="1" dirty="0" smtClean="0">
                <a:solidFill>
                  <a:srgbClr val="0070C0"/>
                </a:solidFill>
              </a:rPr>
              <a:t>Command:</a:t>
            </a:r>
          </a:p>
          <a:p>
            <a:pPr algn="ctr">
              <a:buNone/>
            </a:pPr>
            <a:r>
              <a:rPr lang="en-US" sz="2800" b="1" i="1" dirty="0" smtClean="0">
                <a:solidFill>
                  <a:srgbClr val="0070C0"/>
                </a:solidFill>
              </a:rPr>
              <a:t> </a:t>
            </a:r>
            <a:r>
              <a:rPr lang="en-US" sz="2800" b="1" i="1" dirty="0" smtClean="0"/>
              <a:t>both the </a:t>
            </a:r>
            <a:r>
              <a:rPr lang="en-US" sz="2800" b="1" i="1" dirty="0" smtClean="0">
                <a:solidFill>
                  <a:srgbClr val="00B0F0"/>
                </a:solidFill>
              </a:rPr>
              <a:t>question</a:t>
            </a:r>
            <a:r>
              <a:rPr lang="en-US" sz="2800" b="1" i="1" dirty="0" smtClean="0"/>
              <a:t> and </a:t>
            </a:r>
            <a:r>
              <a:rPr lang="en-US" sz="2800" b="1" i="1" dirty="0" smtClean="0">
                <a:solidFill>
                  <a:srgbClr val="7030A0"/>
                </a:solidFill>
              </a:rPr>
              <a:t>call for evidence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a:lstStyle/>
          <a:p>
            <a:r>
              <a:rPr lang="en-US" dirty="0" smtClean="0"/>
              <a:t>Analyze the Prompt</a:t>
            </a:r>
            <a:endParaRPr lang="en-US" dirty="0"/>
          </a:p>
        </p:txBody>
      </p:sp>
      <p:sp>
        <p:nvSpPr>
          <p:cNvPr id="3" name="Content Placeholder 2"/>
          <p:cNvSpPr>
            <a:spLocks noGrp="1"/>
          </p:cNvSpPr>
          <p:nvPr>
            <p:ph idx="1"/>
          </p:nvPr>
        </p:nvSpPr>
        <p:spPr>
          <a:xfrm>
            <a:off x="457200" y="1828800"/>
            <a:ext cx="3810000" cy="4525963"/>
          </a:xfrm>
          <a:prstGeom prst="round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en-US" b="1" dirty="0" smtClean="0"/>
              <a:t>1. Analyze the Prompt</a:t>
            </a:r>
          </a:p>
          <a:p>
            <a:pPr lvl="1"/>
            <a:r>
              <a:rPr lang="en-US" dirty="0" smtClean="0">
                <a:solidFill>
                  <a:schemeClr val="tx1">
                    <a:lumMod val="95000"/>
                    <a:lumOff val="5000"/>
                  </a:schemeClr>
                </a:solidFill>
              </a:rPr>
              <a:t>A </a:t>
            </a:r>
            <a:r>
              <a:rPr lang="en-US" dirty="0" smtClean="0">
                <a:solidFill>
                  <a:srgbClr val="FF0000"/>
                </a:solidFill>
              </a:rPr>
              <a:t>topic (T)</a:t>
            </a:r>
          </a:p>
          <a:p>
            <a:pPr lvl="1"/>
            <a:r>
              <a:rPr lang="en-US" dirty="0" smtClean="0">
                <a:solidFill>
                  <a:schemeClr val="accent6">
                    <a:lumMod val="75000"/>
                  </a:schemeClr>
                </a:solidFill>
              </a:rPr>
              <a:t>One viewpoint (1VP)</a:t>
            </a:r>
          </a:p>
          <a:p>
            <a:pPr lvl="1"/>
            <a:r>
              <a:rPr lang="en-US" dirty="0" smtClean="0">
                <a:solidFill>
                  <a:schemeClr val="tx1">
                    <a:lumMod val="95000"/>
                    <a:lumOff val="5000"/>
                  </a:schemeClr>
                </a:solidFill>
              </a:rPr>
              <a:t>An </a:t>
            </a:r>
            <a:r>
              <a:rPr lang="en-US" dirty="0" smtClean="0">
                <a:solidFill>
                  <a:srgbClr val="00B050"/>
                </a:solidFill>
              </a:rPr>
              <a:t>opposing viewpoint (OVP) </a:t>
            </a:r>
          </a:p>
          <a:p>
            <a:pPr lvl="1"/>
            <a:r>
              <a:rPr lang="en-US" dirty="0" smtClean="0">
                <a:solidFill>
                  <a:schemeClr val="tx1">
                    <a:lumMod val="95000"/>
                    <a:lumOff val="5000"/>
                  </a:schemeClr>
                </a:solidFill>
              </a:rPr>
              <a:t>A</a:t>
            </a:r>
            <a:r>
              <a:rPr lang="en-US" dirty="0" smtClean="0">
                <a:solidFill>
                  <a:srgbClr val="0070C0"/>
                </a:solidFill>
              </a:rPr>
              <a:t> command(C)</a:t>
            </a:r>
          </a:p>
          <a:p>
            <a:pPr lvl="2"/>
            <a:r>
              <a:rPr lang="en-US" dirty="0" smtClean="0">
                <a:solidFill>
                  <a:srgbClr val="00B0F0"/>
                </a:solidFill>
              </a:rPr>
              <a:t>Question</a:t>
            </a:r>
            <a:r>
              <a:rPr lang="en-US" dirty="0" smtClean="0"/>
              <a:t> + </a:t>
            </a:r>
            <a:r>
              <a:rPr lang="en-US" dirty="0" smtClean="0">
                <a:solidFill>
                  <a:srgbClr val="7030A0"/>
                </a:solidFill>
              </a:rPr>
              <a:t>Call for Evidence </a:t>
            </a:r>
          </a:p>
        </p:txBody>
      </p:sp>
      <p:sp>
        <p:nvSpPr>
          <p:cNvPr id="4" name="TextBox 3"/>
          <p:cNvSpPr txBox="1"/>
          <p:nvPr/>
        </p:nvSpPr>
        <p:spPr>
          <a:xfrm>
            <a:off x="4648200" y="1981200"/>
            <a:ext cx="3962400" cy="4154984"/>
          </a:xfrm>
          <a:prstGeom prst="rect">
            <a:avLst/>
          </a:prstGeom>
          <a:noFill/>
        </p:spPr>
        <p:txBody>
          <a:bodyPr wrap="square" rtlCol="0">
            <a:spAutoFit/>
          </a:bodyPr>
          <a:lstStyle/>
          <a:p>
            <a:r>
              <a:rPr lang="en-US" sz="2400" dirty="0"/>
              <a:t>Some people believe that watching television is a worthless or meaningless activity, while others view it as a valuable way to relax or gather information</a:t>
            </a:r>
            <a:r>
              <a:rPr lang="en-US" sz="2400" dirty="0" smtClean="0"/>
              <a:t>. </a:t>
            </a:r>
            <a:r>
              <a:rPr lang="en-US" sz="2400" dirty="0"/>
              <a:t>Is watching TV a valuable activity? Make sure you support your position with reasons, explanations, and examples.</a:t>
            </a: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a:lstStyle/>
          <a:p>
            <a:r>
              <a:rPr lang="en-US" dirty="0" smtClean="0"/>
              <a:t>Analyze the Prompt</a:t>
            </a:r>
            <a:endParaRPr lang="en-US" dirty="0"/>
          </a:p>
        </p:txBody>
      </p:sp>
      <p:sp>
        <p:nvSpPr>
          <p:cNvPr id="3" name="Content Placeholder 2"/>
          <p:cNvSpPr>
            <a:spLocks noGrp="1"/>
          </p:cNvSpPr>
          <p:nvPr>
            <p:ph idx="1"/>
          </p:nvPr>
        </p:nvSpPr>
        <p:spPr>
          <a:xfrm>
            <a:off x="457200" y="1828800"/>
            <a:ext cx="3810000" cy="4525963"/>
          </a:xfrm>
          <a:prstGeom prst="round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en-US" b="1" dirty="0" smtClean="0"/>
              <a:t>1. Analyze the Prompt</a:t>
            </a:r>
          </a:p>
          <a:p>
            <a:pPr lvl="1"/>
            <a:r>
              <a:rPr lang="en-US" dirty="0" smtClean="0">
                <a:solidFill>
                  <a:schemeClr val="tx1">
                    <a:lumMod val="95000"/>
                    <a:lumOff val="5000"/>
                  </a:schemeClr>
                </a:solidFill>
              </a:rPr>
              <a:t>A </a:t>
            </a:r>
            <a:r>
              <a:rPr lang="en-US" dirty="0" smtClean="0">
                <a:solidFill>
                  <a:srgbClr val="FF0000"/>
                </a:solidFill>
              </a:rPr>
              <a:t>topic (T)</a:t>
            </a:r>
          </a:p>
          <a:p>
            <a:pPr lvl="1"/>
            <a:r>
              <a:rPr lang="en-US" dirty="0" smtClean="0">
                <a:solidFill>
                  <a:schemeClr val="accent6">
                    <a:lumMod val="75000"/>
                  </a:schemeClr>
                </a:solidFill>
              </a:rPr>
              <a:t>One viewpoint (1VP)</a:t>
            </a:r>
          </a:p>
          <a:p>
            <a:pPr lvl="1"/>
            <a:r>
              <a:rPr lang="en-US" dirty="0" smtClean="0">
                <a:solidFill>
                  <a:schemeClr val="tx1">
                    <a:lumMod val="95000"/>
                    <a:lumOff val="5000"/>
                  </a:schemeClr>
                </a:solidFill>
              </a:rPr>
              <a:t>An </a:t>
            </a:r>
            <a:r>
              <a:rPr lang="en-US" dirty="0" smtClean="0">
                <a:solidFill>
                  <a:srgbClr val="00B050"/>
                </a:solidFill>
              </a:rPr>
              <a:t>opposing viewpoint (OVP) </a:t>
            </a:r>
          </a:p>
          <a:p>
            <a:pPr lvl="1"/>
            <a:r>
              <a:rPr lang="en-US" dirty="0" smtClean="0">
                <a:solidFill>
                  <a:schemeClr val="tx1">
                    <a:lumMod val="95000"/>
                    <a:lumOff val="5000"/>
                  </a:schemeClr>
                </a:solidFill>
              </a:rPr>
              <a:t>A</a:t>
            </a:r>
            <a:r>
              <a:rPr lang="en-US" dirty="0" smtClean="0">
                <a:solidFill>
                  <a:srgbClr val="0070C0"/>
                </a:solidFill>
              </a:rPr>
              <a:t> command(C)</a:t>
            </a:r>
          </a:p>
          <a:p>
            <a:pPr lvl="2"/>
            <a:r>
              <a:rPr lang="en-US" dirty="0" smtClean="0">
                <a:solidFill>
                  <a:srgbClr val="00B0F0"/>
                </a:solidFill>
              </a:rPr>
              <a:t>Question</a:t>
            </a:r>
            <a:r>
              <a:rPr lang="en-US" dirty="0" smtClean="0"/>
              <a:t> + </a:t>
            </a:r>
            <a:r>
              <a:rPr lang="en-US" dirty="0" smtClean="0">
                <a:solidFill>
                  <a:srgbClr val="7030A0"/>
                </a:solidFill>
              </a:rPr>
              <a:t>Call for Evidence </a:t>
            </a:r>
          </a:p>
        </p:txBody>
      </p:sp>
      <p:sp>
        <p:nvSpPr>
          <p:cNvPr id="4" name="TextBox 3"/>
          <p:cNvSpPr txBox="1"/>
          <p:nvPr/>
        </p:nvSpPr>
        <p:spPr>
          <a:xfrm>
            <a:off x="4724400" y="1524000"/>
            <a:ext cx="3962400" cy="5262979"/>
          </a:xfrm>
          <a:prstGeom prst="rect">
            <a:avLst/>
          </a:prstGeom>
          <a:noFill/>
        </p:spPr>
        <p:txBody>
          <a:bodyPr wrap="square" rtlCol="0">
            <a:spAutoFit/>
          </a:bodyPr>
          <a:lstStyle/>
          <a:p>
            <a:r>
              <a:rPr lang="en-US" sz="2400" dirty="0"/>
              <a:t>Some people believe that watching television is a worthless or meaningless activity, while others view it as a valuable way to relax or gather information</a:t>
            </a:r>
            <a:r>
              <a:rPr lang="en-US" sz="2400" dirty="0" smtClean="0"/>
              <a:t>. </a:t>
            </a:r>
          </a:p>
          <a:p>
            <a:endParaRPr lang="en-US" sz="2400" dirty="0"/>
          </a:p>
          <a:p>
            <a:r>
              <a:rPr lang="en-US" sz="2400" dirty="0" smtClean="0"/>
              <a:t>Is </a:t>
            </a:r>
            <a:r>
              <a:rPr lang="en-US" sz="2400" dirty="0"/>
              <a:t>watching TV a valuable activity</a:t>
            </a:r>
            <a:r>
              <a:rPr lang="en-US" sz="2400" dirty="0" smtClean="0"/>
              <a:t>?</a:t>
            </a:r>
          </a:p>
          <a:p>
            <a:endParaRPr lang="en-US" sz="2400" dirty="0"/>
          </a:p>
          <a:p>
            <a:r>
              <a:rPr lang="en-US" sz="2400" dirty="0" smtClean="0"/>
              <a:t> </a:t>
            </a:r>
            <a:r>
              <a:rPr lang="en-US" sz="2400" dirty="0"/>
              <a:t>Make sure you support your position with reasons, explanations, and examples.</a:t>
            </a:r>
          </a:p>
        </p:txBody>
      </p:sp>
    </p:spTree>
    <p:extLst>
      <p:ext uri="{BB962C8B-B14F-4D97-AF65-F5344CB8AC3E}">
        <p14:creationId xmlns:p14="http://schemas.microsoft.com/office/powerpoint/2010/main" val="334605490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a:lstStyle/>
          <a:p>
            <a:r>
              <a:rPr lang="en-US" dirty="0" smtClean="0"/>
              <a:t>Analyze the Prompt</a:t>
            </a:r>
            <a:endParaRPr lang="en-US" dirty="0"/>
          </a:p>
        </p:txBody>
      </p:sp>
      <p:sp>
        <p:nvSpPr>
          <p:cNvPr id="3" name="Content Placeholder 2"/>
          <p:cNvSpPr>
            <a:spLocks noGrp="1"/>
          </p:cNvSpPr>
          <p:nvPr>
            <p:ph idx="1"/>
          </p:nvPr>
        </p:nvSpPr>
        <p:spPr>
          <a:xfrm>
            <a:off x="457200" y="1813718"/>
            <a:ext cx="3810000" cy="4525963"/>
          </a:xfrm>
          <a:prstGeom prst="round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en-US" b="1" dirty="0" smtClean="0"/>
              <a:t>1. Analyze the Prompt</a:t>
            </a:r>
          </a:p>
          <a:p>
            <a:pPr lvl="1"/>
            <a:r>
              <a:rPr lang="en-US" dirty="0" smtClean="0">
                <a:solidFill>
                  <a:schemeClr val="tx1">
                    <a:lumMod val="95000"/>
                    <a:lumOff val="5000"/>
                  </a:schemeClr>
                </a:solidFill>
              </a:rPr>
              <a:t>A </a:t>
            </a:r>
            <a:r>
              <a:rPr lang="en-US" dirty="0" smtClean="0">
                <a:solidFill>
                  <a:srgbClr val="FF0000"/>
                </a:solidFill>
              </a:rPr>
              <a:t>topic (T)</a:t>
            </a:r>
          </a:p>
          <a:p>
            <a:pPr lvl="1"/>
            <a:r>
              <a:rPr lang="en-US" dirty="0" smtClean="0">
                <a:solidFill>
                  <a:schemeClr val="accent6">
                    <a:lumMod val="75000"/>
                  </a:schemeClr>
                </a:solidFill>
              </a:rPr>
              <a:t>One viewpoint (1VP)</a:t>
            </a:r>
          </a:p>
          <a:p>
            <a:pPr lvl="1"/>
            <a:r>
              <a:rPr lang="en-US" dirty="0" smtClean="0">
                <a:solidFill>
                  <a:schemeClr val="tx1">
                    <a:lumMod val="95000"/>
                    <a:lumOff val="5000"/>
                  </a:schemeClr>
                </a:solidFill>
              </a:rPr>
              <a:t>An </a:t>
            </a:r>
            <a:r>
              <a:rPr lang="en-US" dirty="0" smtClean="0">
                <a:solidFill>
                  <a:srgbClr val="00B050"/>
                </a:solidFill>
              </a:rPr>
              <a:t>opposing viewpoint (OVP) </a:t>
            </a:r>
          </a:p>
          <a:p>
            <a:pPr lvl="1"/>
            <a:r>
              <a:rPr lang="en-US" dirty="0" smtClean="0">
                <a:solidFill>
                  <a:schemeClr val="tx1">
                    <a:lumMod val="95000"/>
                    <a:lumOff val="5000"/>
                  </a:schemeClr>
                </a:solidFill>
              </a:rPr>
              <a:t>A</a:t>
            </a:r>
            <a:r>
              <a:rPr lang="en-US" dirty="0" smtClean="0">
                <a:solidFill>
                  <a:srgbClr val="0070C0"/>
                </a:solidFill>
              </a:rPr>
              <a:t> command(C)</a:t>
            </a:r>
          </a:p>
          <a:p>
            <a:pPr lvl="2"/>
            <a:r>
              <a:rPr lang="en-US" dirty="0" smtClean="0">
                <a:solidFill>
                  <a:srgbClr val="00B0F0"/>
                </a:solidFill>
              </a:rPr>
              <a:t>Question</a:t>
            </a:r>
            <a:r>
              <a:rPr lang="en-US" dirty="0" smtClean="0"/>
              <a:t> + </a:t>
            </a:r>
            <a:r>
              <a:rPr lang="en-US" dirty="0" smtClean="0">
                <a:solidFill>
                  <a:srgbClr val="7030A0"/>
                </a:solidFill>
              </a:rPr>
              <a:t>Call for Evidence </a:t>
            </a:r>
          </a:p>
        </p:txBody>
      </p:sp>
      <p:sp>
        <p:nvSpPr>
          <p:cNvPr id="6" name="TextBox 5"/>
          <p:cNvSpPr txBox="1"/>
          <p:nvPr/>
        </p:nvSpPr>
        <p:spPr>
          <a:xfrm>
            <a:off x="4953000" y="1752600"/>
            <a:ext cx="3505200" cy="4708981"/>
          </a:xfrm>
          <a:prstGeom prst="rect">
            <a:avLst/>
          </a:prstGeom>
          <a:solidFill>
            <a:schemeClr val="bg1"/>
          </a:solidFill>
        </p:spPr>
        <p:txBody>
          <a:bodyPr wrap="square" rtlCol="0">
            <a:spAutoFit/>
          </a:bodyPr>
          <a:lstStyle/>
          <a:p>
            <a:r>
              <a:rPr lang="en-US" sz="2000" dirty="0" smtClean="0">
                <a:solidFill>
                  <a:srgbClr val="FF0000"/>
                </a:solidFill>
              </a:rPr>
              <a:t>Topic: watching television</a:t>
            </a:r>
          </a:p>
          <a:p>
            <a:endParaRPr lang="en-US" sz="2000" dirty="0" smtClean="0">
              <a:solidFill>
                <a:srgbClr val="FF0000"/>
              </a:solidFill>
            </a:endParaRPr>
          </a:p>
          <a:p>
            <a:r>
              <a:rPr lang="en-US" sz="2000" dirty="0" smtClean="0">
                <a:solidFill>
                  <a:schemeClr val="accent6"/>
                </a:solidFill>
              </a:rPr>
              <a:t>Some </a:t>
            </a:r>
            <a:r>
              <a:rPr lang="en-US" sz="2000" dirty="0">
                <a:solidFill>
                  <a:schemeClr val="accent6"/>
                </a:solidFill>
              </a:rPr>
              <a:t>people believe that watching television is a worthless or meaningless activity, </a:t>
            </a:r>
            <a:r>
              <a:rPr lang="en-US" sz="2000" dirty="0">
                <a:solidFill>
                  <a:srgbClr val="00B050"/>
                </a:solidFill>
              </a:rPr>
              <a:t>while others view it as a valuable way to relax or gather information</a:t>
            </a:r>
            <a:r>
              <a:rPr lang="en-US" sz="2000" dirty="0" smtClean="0">
                <a:solidFill>
                  <a:srgbClr val="00B050"/>
                </a:solidFill>
              </a:rPr>
              <a:t>.</a:t>
            </a:r>
          </a:p>
          <a:p>
            <a:endParaRPr lang="en-US" sz="2000" dirty="0">
              <a:solidFill>
                <a:srgbClr val="00B050"/>
              </a:solidFill>
            </a:endParaRPr>
          </a:p>
          <a:p>
            <a:r>
              <a:rPr lang="en-US" sz="2000" dirty="0" smtClean="0">
                <a:solidFill>
                  <a:srgbClr val="00B0F0"/>
                </a:solidFill>
              </a:rPr>
              <a:t> </a:t>
            </a:r>
            <a:r>
              <a:rPr lang="en-US" sz="2000" dirty="0">
                <a:solidFill>
                  <a:srgbClr val="00B0F0"/>
                </a:solidFill>
              </a:rPr>
              <a:t>Is watching TV a valuable activity? </a:t>
            </a:r>
            <a:endParaRPr lang="en-US" sz="2000" dirty="0" smtClean="0">
              <a:solidFill>
                <a:srgbClr val="00B0F0"/>
              </a:solidFill>
            </a:endParaRPr>
          </a:p>
          <a:p>
            <a:endParaRPr lang="en-US" sz="2000" dirty="0">
              <a:solidFill>
                <a:srgbClr val="00B0F0"/>
              </a:solidFill>
            </a:endParaRPr>
          </a:p>
          <a:p>
            <a:r>
              <a:rPr lang="en-US" sz="2000" dirty="0" smtClean="0">
                <a:solidFill>
                  <a:srgbClr val="7030A0"/>
                </a:solidFill>
              </a:rPr>
              <a:t>Make </a:t>
            </a:r>
            <a:r>
              <a:rPr lang="en-US" sz="2000" dirty="0">
                <a:solidFill>
                  <a:srgbClr val="7030A0"/>
                </a:solidFill>
              </a:rPr>
              <a:t>sure you support your position with reasons, explanations, and examples</a:t>
            </a:r>
            <a:r>
              <a:rPr lang="en-US" sz="2000" dirty="0" smtClean="0">
                <a:solidFill>
                  <a:srgbClr val="7030A0"/>
                </a:solidFill>
              </a:rPr>
              <a:t>.</a:t>
            </a:r>
          </a:p>
        </p:txBody>
      </p:sp>
    </p:spTree>
    <p:extLst>
      <p:ext uri="{BB962C8B-B14F-4D97-AF65-F5344CB8AC3E}">
        <p14:creationId xmlns:p14="http://schemas.microsoft.com/office/powerpoint/2010/main" val="216289651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685800"/>
            <a:ext cx="7924800" cy="838200"/>
          </a:xfrm>
          <a:prstGeom prst="roundRect">
            <a:avLst/>
          </a:prstGeom>
        </p:spPr>
        <p:style>
          <a:lnRef idx="1">
            <a:schemeClr val="dk1"/>
          </a:lnRef>
          <a:fillRef idx="2">
            <a:schemeClr val="dk1"/>
          </a:fillRef>
          <a:effectRef idx="1">
            <a:schemeClr val="dk1"/>
          </a:effectRef>
          <a:fontRef idx="minor">
            <a:schemeClr val="dk1"/>
          </a:fontRef>
        </p:style>
        <p:txBody>
          <a:bodyPr vert="horz"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Pre-write</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Documents and Settings\rc8539\Local Settings\Temporary Internet Files\Content.IE5\4LFKRFP9\MM900283214[1].gif"/>
          <p:cNvPicPr>
            <a:picLocks noChangeAspect="1" noChangeArrowheads="1" noCrop="1"/>
          </p:cNvPicPr>
          <p:nvPr/>
        </p:nvPicPr>
        <p:blipFill>
          <a:blip r:embed="rId3" cstate="print"/>
          <a:srcRect/>
          <a:stretch>
            <a:fillRect/>
          </a:stretch>
        </p:blipFill>
        <p:spPr bwMode="auto">
          <a:xfrm>
            <a:off x="3276600" y="2514600"/>
            <a:ext cx="2362200" cy="2518522"/>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838200"/>
          </a:xfrm>
          <a:prstGeom prst="roundRect">
            <a:avLst/>
          </a:prstGeom>
        </p:spPr>
        <p:style>
          <a:lnRef idx="1">
            <a:schemeClr val="dk1"/>
          </a:lnRef>
          <a:fillRef idx="2">
            <a:schemeClr val="dk1"/>
          </a:fillRef>
          <a:effectRef idx="1">
            <a:schemeClr val="dk1"/>
          </a:effectRef>
          <a:fontRef idx="minor">
            <a:schemeClr val="dk1"/>
          </a:fontRef>
        </p:style>
        <p:txBody>
          <a:bodyPr/>
          <a:lstStyle/>
          <a:p>
            <a:r>
              <a:rPr lang="en-US" dirty="0" smtClean="0"/>
              <a:t>Pre-write</a:t>
            </a:r>
            <a:endParaRPr lang="en-US" dirty="0"/>
          </a:p>
        </p:txBody>
      </p:sp>
      <p:sp>
        <p:nvSpPr>
          <p:cNvPr id="3" name="Content Placeholder 2"/>
          <p:cNvSpPr>
            <a:spLocks noGrp="1"/>
          </p:cNvSpPr>
          <p:nvPr>
            <p:ph idx="1"/>
          </p:nvPr>
        </p:nvSpPr>
        <p:spPr>
          <a:xfrm>
            <a:off x="457200" y="1752600"/>
            <a:ext cx="8229600" cy="4876800"/>
          </a:xfrm>
        </p:spPr>
        <p:txBody>
          <a:bodyPr>
            <a:normAutofit fontScale="92500" lnSpcReduction="10000"/>
          </a:bodyPr>
          <a:lstStyle/>
          <a:p>
            <a:pPr>
              <a:buNone/>
            </a:pPr>
            <a:r>
              <a:rPr lang="en-US" b="1" dirty="0" smtClean="0"/>
              <a:t>2. Pre-write</a:t>
            </a:r>
          </a:p>
          <a:p>
            <a:pPr lvl="1"/>
            <a:r>
              <a:rPr lang="en-US" sz="3000" b="1" dirty="0" smtClean="0">
                <a:solidFill>
                  <a:schemeClr val="tx1"/>
                </a:solidFill>
              </a:rPr>
              <a:t>List</a:t>
            </a:r>
            <a:r>
              <a:rPr lang="en-US" dirty="0" smtClean="0"/>
              <a:t> ideas supporting both sides</a:t>
            </a:r>
          </a:p>
          <a:p>
            <a:pPr lvl="2"/>
            <a:r>
              <a:rPr lang="en-US" dirty="0" smtClean="0"/>
              <a:t>List </a:t>
            </a:r>
            <a:r>
              <a:rPr lang="en-US" dirty="0" smtClean="0">
                <a:solidFill>
                  <a:srgbClr val="00B0F0"/>
                </a:solidFill>
              </a:rPr>
              <a:t>counterarguments</a:t>
            </a:r>
            <a:r>
              <a:rPr lang="en-US" dirty="0" smtClean="0"/>
              <a:t> as they come to mind</a:t>
            </a:r>
          </a:p>
          <a:p>
            <a:pPr lvl="1">
              <a:buNone/>
            </a:pPr>
            <a:endParaRPr lang="en-US" dirty="0" smtClean="0"/>
          </a:p>
          <a:p>
            <a:pPr lvl="1">
              <a:buNone/>
            </a:pPr>
            <a:endParaRPr lang="en-US" dirty="0" smtClean="0"/>
          </a:p>
          <a:p>
            <a:pPr lvl="2"/>
            <a:r>
              <a:rPr lang="en-US" dirty="0" smtClean="0"/>
              <a:t>List </a:t>
            </a:r>
            <a:r>
              <a:rPr lang="en-US" dirty="0" smtClean="0">
                <a:solidFill>
                  <a:srgbClr val="00B050"/>
                </a:solidFill>
              </a:rPr>
              <a:t>exceptions</a:t>
            </a:r>
            <a:r>
              <a:rPr lang="en-US" dirty="0" smtClean="0"/>
              <a:t> too!</a:t>
            </a:r>
          </a:p>
          <a:p>
            <a:pPr lvl="1"/>
            <a:r>
              <a:rPr lang="en-US" sz="3000" b="1" dirty="0" smtClean="0">
                <a:solidFill>
                  <a:schemeClr val="tx1"/>
                </a:solidFill>
              </a:rPr>
              <a:t>Pick</a:t>
            </a:r>
            <a:r>
              <a:rPr lang="en-US" dirty="0" smtClean="0"/>
              <a:t> a position</a:t>
            </a:r>
          </a:p>
          <a:p>
            <a:pPr lvl="2"/>
            <a:r>
              <a:rPr lang="en-US" dirty="0" smtClean="0"/>
              <a:t>YOU CANNOT BE IN THE MIDDLE</a:t>
            </a:r>
          </a:p>
          <a:p>
            <a:pPr lvl="2"/>
            <a:r>
              <a:rPr lang="en-US" dirty="0" smtClean="0"/>
              <a:t>MUST BE ON ONE SIDE OR THE OTHER</a:t>
            </a:r>
          </a:p>
          <a:p>
            <a:pPr lvl="2"/>
            <a:r>
              <a:rPr lang="en-US" dirty="0" smtClean="0"/>
              <a:t>Either entirely for, mostly for, entirely against, mostly against</a:t>
            </a:r>
          </a:p>
          <a:p>
            <a:pPr lvl="1"/>
            <a:r>
              <a:rPr lang="en-US" sz="3000" b="1" dirty="0" smtClean="0">
                <a:solidFill>
                  <a:schemeClr val="tx1"/>
                </a:solidFill>
              </a:rPr>
              <a:t>Clump</a:t>
            </a:r>
            <a:r>
              <a:rPr lang="en-US" dirty="0" smtClean="0"/>
              <a:t> ideas</a:t>
            </a:r>
          </a:p>
          <a:p>
            <a:endParaRPr lang="en-US" dirty="0"/>
          </a:p>
        </p:txBody>
      </p:sp>
      <p:sp>
        <p:nvSpPr>
          <p:cNvPr id="4" name="Right Brace 3"/>
          <p:cNvSpPr/>
          <p:nvPr/>
        </p:nvSpPr>
        <p:spPr>
          <a:xfrm rot="5400000">
            <a:off x="3048000" y="1905000"/>
            <a:ext cx="228600" cy="2362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1600200" y="3276600"/>
            <a:ext cx="5181600" cy="400110"/>
          </a:xfrm>
          <a:prstGeom prst="rect">
            <a:avLst/>
          </a:prstGeom>
          <a:noFill/>
        </p:spPr>
        <p:txBody>
          <a:bodyPr wrap="square" rtlCol="0">
            <a:spAutoFit/>
          </a:bodyPr>
          <a:lstStyle/>
          <a:p>
            <a:r>
              <a:rPr lang="en-US" sz="2000" dirty="0" smtClean="0">
                <a:solidFill>
                  <a:srgbClr val="00B0F0"/>
                </a:solidFill>
              </a:rPr>
              <a:t>Claim from Opposite View + Refute</a:t>
            </a:r>
            <a:endParaRPr lang="en-US" sz="2000" dirty="0">
              <a:solidFill>
                <a:srgbClr val="00B0F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dissolve">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par>
                          <p:cTn id="36" fill="hold">
                            <p:stCondLst>
                              <p:cond delay="1000"/>
                            </p:stCondLst>
                            <p:childTnLst>
                              <p:par>
                                <p:cTn id="37" presetID="9"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par>
                          <p:cTn id="40" fill="hold">
                            <p:stCondLst>
                              <p:cond delay="1500"/>
                            </p:stCondLst>
                            <p:childTnLst>
                              <p:par>
                                <p:cTn id="41" presetID="9"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2057400"/>
            <a:ext cx="4041648" cy="457200"/>
          </a:xfrm>
        </p:spPr>
        <p:txBody>
          <a:bodyPr/>
          <a:lstStyle/>
          <a:p>
            <a:pPr algn="ctr"/>
            <a:r>
              <a:rPr lang="en-US" dirty="0" smtClean="0"/>
              <a:t>Yes</a:t>
            </a:r>
            <a:endParaRPr lang="en-US" dirty="0"/>
          </a:p>
        </p:txBody>
      </p:sp>
      <p:sp>
        <p:nvSpPr>
          <p:cNvPr id="7" name="Text Placeholder 6"/>
          <p:cNvSpPr>
            <a:spLocks noGrp="1"/>
          </p:cNvSpPr>
          <p:nvPr>
            <p:ph type="body" sz="half" idx="3"/>
          </p:nvPr>
        </p:nvSpPr>
        <p:spPr>
          <a:xfrm>
            <a:off x="4724400" y="2057400"/>
            <a:ext cx="4041775" cy="457200"/>
          </a:xfrm>
        </p:spPr>
        <p:txBody>
          <a:bodyPr/>
          <a:lstStyle/>
          <a:p>
            <a:pPr algn="ctr"/>
            <a:r>
              <a:rPr lang="en-US" dirty="0" smtClean="0"/>
              <a:t>No</a:t>
            </a:r>
            <a:endParaRPr lang="en-US" dirty="0"/>
          </a:p>
        </p:txBody>
      </p:sp>
      <p:sp>
        <p:nvSpPr>
          <p:cNvPr id="6" name="Content Placeholder 5"/>
          <p:cNvSpPr>
            <a:spLocks noGrp="1"/>
          </p:cNvSpPr>
          <p:nvPr>
            <p:ph sz="quarter" idx="2"/>
          </p:nvPr>
        </p:nvSpPr>
        <p:spPr/>
        <p:txBody>
          <a:bodyPr/>
          <a:lstStyle/>
          <a:p>
            <a:r>
              <a:rPr lang="en-US" sz="1600" dirty="0" smtClean="0"/>
              <a:t>Civil servants- teachers, policemen, etc get paid far less and make a more meaningful impact on society</a:t>
            </a:r>
          </a:p>
          <a:p>
            <a:r>
              <a:rPr lang="en-US" sz="1600" dirty="0" smtClean="0"/>
              <a:t>Their work does not leave a lasting impact on humanity</a:t>
            </a:r>
          </a:p>
          <a:p>
            <a:r>
              <a:rPr lang="en-US" sz="1600" dirty="0" smtClean="0"/>
              <a:t>Sending a bad message to youth: you get rich by looking a certain way</a:t>
            </a:r>
          </a:p>
          <a:p>
            <a:pPr lvl="1"/>
            <a:r>
              <a:rPr lang="en-US" sz="1600" dirty="0" smtClean="0"/>
              <a:t>Counterargument: Some become rich because of actual athletic skill.</a:t>
            </a:r>
          </a:p>
          <a:p>
            <a:endParaRPr lang="en-US" sz="2000" dirty="0" smtClean="0"/>
          </a:p>
          <a:p>
            <a:pPr>
              <a:buNone/>
            </a:pPr>
            <a:endParaRPr lang="en-US" dirty="0" smtClean="0"/>
          </a:p>
        </p:txBody>
      </p:sp>
      <p:sp>
        <p:nvSpPr>
          <p:cNvPr id="8" name="Content Placeholder 7"/>
          <p:cNvSpPr>
            <a:spLocks noGrp="1"/>
          </p:cNvSpPr>
          <p:nvPr>
            <p:ph sz="quarter" idx="4"/>
          </p:nvPr>
        </p:nvSpPr>
        <p:spPr>
          <a:xfrm>
            <a:off x="4800600" y="2471382"/>
            <a:ext cx="4038600" cy="4005617"/>
          </a:xfrm>
        </p:spPr>
        <p:txBody>
          <a:bodyPr>
            <a:noAutofit/>
          </a:bodyPr>
          <a:lstStyle/>
          <a:p>
            <a:r>
              <a:rPr lang="en-US" sz="1600" dirty="0" smtClean="0"/>
              <a:t>This nation founded on free-market principles</a:t>
            </a:r>
          </a:p>
          <a:p>
            <a:r>
              <a:rPr lang="en-US" sz="1600" dirty="0" smtClean="0"/>
              <a:t>Right to make as much money while they can</a:t>
            </a:r>
          </a:p>
          <a:p>
            <a:r>
              <a:rPr lang="en-US" sz="1600" dirty="0" smtClean="0"/>
              <a:t>We determine their salary by our support of their work</a:t>
            </a:r>
          </a:p>
          <a:p>
            <a:r>
              <a:rPr lang="en-US" sz="1600" dirty="0" smtClean="0"/>
              <a:t>Entertainers provide a valuable service- help us unwind.</a:t>
            </a:r>
          </a:p>
          <a:p>
            <a:r>
              <a:rPr lang="en-US" sz="1600" dirty="0" smtClean="0"/>
              <a:t>Entertainers sacrifice their privacy, should be compensated</a:t>
            </a:r>
          </a:p>
          <a:p>
            <a:pPr lvl="1"/>
            <a:r>
              <a:rPr lang="en-US" sz="1500" dirty="0" smtClean="0"/>
              <a:t>Counterargument: many celebrities conduct “stunts” to purposely increase their fame. </a:t>
            </a:r>
          </a:p>
          <a:p>
            <a:pPr lvl="1"/>
            <a:r>
              <a:rPr lang="en-US" sz="1500" dirty="0" smtClean="0"/>
              <a:t>Counterargument: “any press is good press”</a:t>
            </a:r>
          </a:p>
        </p:txBody>
      </p:sp>
      <p:sp>
        <p:nvSpPr>
          <p:cNvPr id="4" name="Title 3"/>
          <p:cNvSpPr>
            <a:spLocks noGrp="1"/>
          </p:cNvSpPr>
          <p:nvPr>
            <p:ph type="title"/>
          </p:nvPr>
        </p:nvSpPr>
        <p:spPr>
          <a:xfrm>
            <a:off x="457200" y="1143000"/>
            <a:ext cx="8534400" cy="758952"/>
          </a:xfrm>
        </p:spPr>
        <p:txBody>
          <a:bodyPr>
            <a:normAutofit fontScale="90000"/>
          </a:bodyPr>
          <a:lstStyle/>
          <a:p>
            <a:pPr algn="l"/>
            <a:r>
              <a:rPr lang="en-US" dirty="0" smtClean="0"/>
              <a:t>Are athletes and entertainers paid too much?</a:t>
            </a:r>
            <a:endParaRPr lang="en-US" dirty="0"/>
          </a:p>
        </p:txBody>
      </p:sp>
      <p:sp>
        <p:nvSpPr>
          <p:cNvPr id="9" name="Right Arrow 8"/>
          <p:cNvSpPr/>
          <p:nvPr/>
        </p:nvSpPr>
        <p:spPr>
          <a:xfrm rot="10800000">
            <a:off x="4419600" y="53340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267200" y="4495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ket 10"/>
          <p:cNvSpPr/>
          <p:nvPr/>
        </p:nvSpPr>
        <p:spPr>
          <a:xfrm>
            <a:off x="4114800" y="4419600"/>
            <a:ext cx="152400" cy="762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p:cNvSpPr/>
          <p:nvPr/>
        </p:nvSpPr>
        <p:spPr>
          <a:xfrm>
            <a:off x="4953000" y="5105400"/>
            <a:ext cx="76200" cy="1143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05400"/>
            <a:ext cx="6364288" cy="566738"/>
          </a:xfrm>
        </p:spPr>
        <p:txBody>
          <a:bodyPr vert="horz">
            <a:noAutofit/>
          </a:bodyPr>
          <a:lstStyle/>
          <a:p>
            <a:r>
              <a:rPr lang="en-US" sz="3200" b="0" dirty="0" smtClean="0"/>
              <a:t>Let’s Pre-Write… </a:t>
            </a:r>
            <a:endParaRPr lang="en-US" sz="3200" b="0" dirty="0"/>
          </a:p>
        </p:txBody>
      </p:sp>
      <p:pic>
        <p:nvPicPr>
          <p:cNvPr id="1026" name="Picture 2" descr="http://www.sheridanwyoming.com/wp-content/uploads/2012/09/polterg3.jpg"/>
          <p:cNvPicPr>
            <a:picLocks noGrp="1" noChangeAspect="1" noChangeArrowheads="1"/>
          </p:cNvPicPr>
          <p:nvPr>
            <p:ph type="pic" idx="1"/>
          </p:nvPr>
        </p:nvPicPr>
        <p:blipFill>
          <a:blip r:embed="rId3" cstate="print"/>
          <a:srcRect l="21875" r="21875"/>
          <a:stretch>
            <a:fillRect/>
          </a:stretch>
        </p:blipFill>
        <p:spPr bwMode="auto">
          <a:xfrm>
            <a:off x="4648200" y="914400"/>
            <a:ext cx="3886200" cy="3886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 Placeholder 3"/>
          <p:cNvSpPr>
            <a:spLocks noGrp="1"/>
          </p:cNvSpPr>
          <p:nvPr>
            <p:ph type="body" sz="half" idx="2"/>
          </p:nvPr>
        </p:nvSpPr>
        <p:spPr>
          <a:xfrm>
            <a:off x="381000" y="5715000"/>
            <a:ext cx="8458200" cy="804862"/>
          </a:xfrm>
        </p:spPr>
        <p:txBody>
          <a:bodyPr>
            <a:noAutofit/>
          </a:bodyPr>
          <a:lstStyle/>
          <a:p>
            <a:r>
              <a:rPr lang="en-US" sz="3600" b="1" dirty="0" smtClean="0">
                <a:solidFill>
                  <a:srgbClr val="00B0F0"/>
                </a:solidFill>
              </a:rPr>
              <a:t>Is watching TV a valuable activity?</a:t>
            </a:r>
            <a:endParaRPr lang="en-US" sz="3600" b="1" dirty="0"/>
          </a:p>
        </p:txBody>
      </p:sp>
      <p:pic>
        <p:nvPicPr>
          <p:cNvPr id="1028" name="Picture 4" descr="http://tvtime101.files.wordpress.com/2011/05/watching_tv.jpg"/>
          <p:cNvPicPr>
            <a:picLocks noChangeAspect="1" noChangeArrowheads="1"/>
          </p:cNvPicPr>
          <p:nvPr/>
        </p:nvPicPr>
        <p:blipFill>
          <a:blip r:embed="rId4" cstate="print"/>
          <a:srcRect/>
          <a:stretch>
            <a:fillRect/>
          </a:stretch>
        </p:blipFill>
        <p:spPr bwMode="auto">
          <a:xfrm>
            <a:off x="228600" y="838200"/>
            <a:ext cx="4191000" cy="274557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5" name="TextBox 4"/>
          <p:cNvSpPr txBox="1"/>
          <p:nvPr/>
        </p:nvSpPr>
        <p:spPr>
          <a:xfrm>
            <a:off x="1524000" y="6019800"/>
            <a:ext cx="6172200" cy="369332"/>
          </a:xfrm>
          <a:prstGeom prst="rect">
            <a:avLst/>
          </a:prstGeom>
          <a:noFill/>
        </p:spPr>
        <p:txBody>
          <a:bodyPr wrap="square" rtlCol="0">
            <a:spAutoFit/>
          </a:bodyPr>
          <a:lstStyle/>
          <a:p>
            <a:pPr algn="ctr"/>
            <a:r>
              <a:rPr lang="en-US" i="1" dirty="0" smtClean="0"/>
              <a:t>Adapted from 5 Steps in SCAA’s PowerPoint on UWSR</a:t>
            </a:r>
            <a:endParaRPr lang="en-US" i="1" dirty="0"/>
          </a:p>
        </p:txBody>
      </p:sp>
      <p:sp>
        <p:nvSpPr>
          <p:cNvPr id="6" name="Rectangle 5"/>
          <p:cNvSpPr/>
          <p:nvPr/>
        </p:nvSpPr>
        <p:spPr>
          <a:xfrm>
            <a:off x="1447800" y="2133600"/>
            <a:ext cx="6019800" cy="1754326"/>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6 Steps </a:t>
            </a:r>
            <a:r>
              <a:rPr lang="en-US" sz="5400" b="1" cap="none" spc="0" dirty="0" smtClean="0">
                <a:ln w="1905"/>
                <a:solidFill>
                  <a:srgbClr val="0070C0"/>
                </a:solidFill>
                <a:effectLst>
                  <a:outerShdw blurRad="60007" dist="310007" dir="7680000" sy="30000" kx="1300200" algn="ctr" rotWithShape="0">
                    <a:prstClr val="black">
                      <a:alpha val="32000"/>
                    </a:prstClr>
                  </a:outerShdw>
                </a:effectLst>
              </a:rPr>
              <a:t>to a Great Essay</a:t>
            </a:r>
            <a:endParaRPr lang="en-US" sz="5400" b="1" cap="none" spc="0" dirty="0">
              <a:ln w="1905"/>
              <a:solidFill>
                <a:srgbClr val="0070C0"/>
              </a:solidFill>
              <a:effectLst>
                <a:outerShdw blurRad="60007" dist="310007" dir="7680000" sy="30000" kx="1300200" algn="ctr" rotWithShape="0">
                  <a:prstClr val="black">
                    <a:alpha val="32000"/>
                  </a:prstClr>
                </a:outerShdw>
              </a:effectLst>
            </a:endParaRPr>
          </a:p>
        </p:txBody>
      </p:sp>
      <p:pic>
        <p:nvPicPr>
          <p:cNvPr id="20482" name="Picture 2" descr="C:\Documents and Settings\rc8539\Local Settings\Temporary Internet Files\Content.IE5\QNWT6PGV\MC900057374[1].wmf"/>
          <p:cNvPicPr>
            <a:picLocks noChangeAspect="1" noChangeArrowheads="1"/>
          </p:cNvPicPr>
          <p:nvPr/>
        </p:nvPicPr>
        <p:blipFill>
          <a:blip r:embed="rId3" cstate="print"/>
          <a:srcRect/>
          <a:stretch>
            <a:fillRect/>
          </a:stretch>
        </p:blipFill>
        <p:spPr bwMode="auto">
          <a:xfrm>
            <a:off x="6858000" y="3962400"/>
            <a:ext cx="1583741" cy="1758391"/>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2" presetClass="emph" presetSubtype="0" fill="hold" nodeType="afterEffect">
                                  <p:stCondLst>
                                    <p:cond delay="0"/>
                                  </p:stCondLst>
                                  <p:childTnLst>
                                    <p:animClr clrSpc="rgb" dir="cw">
                                      <p:cBhvr override="childStyle">
                                        <p:cTn id="13" dur="100" fill="hold"/>
                                        <p:tgtEl>
                                          <p:spTgt spid="20482"/>
                                        </p:tgtEl>
                                        <p:attrNameLst>
                                          <p:attrName>style.color</p:attrName>
                                        </p:attrNameLst>
                                      </p:cBhvr>
                                      <p:to>
                                        <a:srgbClr val="FFFFFF"/>
                                      </p:to>
                                    </p:animClr>
                                    <p:animClr clrSpc="rgb" dir="cw">
                                      <p:cBhvr>
                                        <p:cTn id="14" dur="100" fill="hold"/>
                                        <p:tgtEl>
                                          <p:spTgt spid="20482"/>
                                        </p:tgtEl>
                                        <p:attrNameLst>
                                          <p:attrName>fillcolor</p:attrName>
                                        </p:attrNameLst>
                                      </p:cBhvr>
                                      <p:to>
                                        <a:srgbClr val="FFFFFF"/>
                                      </p:to>
                                    </p:animClr>
                                    <p:set>
                                      <p:cBhvr>
                                        <p:cTn id="15" dur="100" fill="hold"/>
                                        <p:tgtEl>
                                          <p:spTgt spid="20482"/>
                                        </p:tgtEl>
                                        <p:attrNameLst>
                                          <p:attrName>fill.type</p:attrName>
                                        </p:attrNameLst>
                                      </p:cBhvr>
                                      <p:to>
                                        <p:strVal val="solid"/>
                                      </p:to>
                                    </p:set>
                                    <p:set>
                                      <p:cBhvr>
                                        <p:cTn id="16" dur="100" fill="hold"/>
                                        <p:tgtEl>
                                          <p:spTgt spid="20482"/>
                                        </p:tgtEl>
                                        <p:attrNameLst>
                                          <p:attrName>fill.on</p:attrName>
                                        </p:attrNameLst>
                                      </p:cBhvr>
                                      <p:to>
                                        <p:strVal val="true"/>
                                      </p:to>
                                    </p:set>
                                    <p:animRot by="120000">
                                      <p:cBhvr>
                                        <p:cTn id="17" dur="100" fill="hold">
                                          <p:stCondLst>
                                            <p:cond delay="0"/>
                                          </p:stCondLst>
                                        </p:cTn>
                                        <p:tgtEl>
                                          <p:spTgt spid="20482"/>
                                        </p:tgtEl>
                                        <p:attrNameLst>
                                          <p:attrName>r</p:attrName>
                                        </p:attrNameLst>
                                      </p:cBhvr>
                                    </p:animRot>
                                    <p:animRot by="-240000">
                                      <p:cBhvr>
                                        <p:cTn id="18" dur="200" fill="hold">
                                          <p:stCondLst>
                                            <p:cond delay="200"/>
                                          </p:stCondLst>
                                        </p:cTn>
                                        <p:tgtEl>
                                          <p:spTgt spid="20482"/>
                                        </p:tgtEl>
                                        <p:attrNameLst>
                                          <p:attrName>r</p:attrName>
                                        </p:attrNameLst>
                                      </p:cBhvr>
                                    </p:animRot>
                                    <p:animRot by="240000">
                                      <p:cBhvr>
                                        <p:cTn id="19" dur="200" fill="hold">
                                          <p:stCondLst>
                                            <p:cond delay="400"/>
                                          </p:stCondLst>
                                        </p:cTn>
                                        <p:tgtEl>
                                          <p:spTgt spid="20482"/>
                                        </p:tgtEl>
                                        <p:attrNameLst>
                                          <p:attrName>r</p:attrName>
                                        </p:attrNameLst>
                                      </p:cBhvr>
                                    </p:animRot>
                                    <p:animRot by="-240000">
                                      <p:cBhvr>
                                        <p:cTn id="20" dur="200" fill="hold">
                                          <p:stCondLst>
                                            <p:cond delay="600"/>
                                          </p:stCondLst>
                                        </p:cTn>
                                        <p:tgtEl>
                                          <p:spTgt spid="20482"/>
                                        </p:tgtEl>
                                        <p:attrNameLst>
                                          <p:attrName>r</p:attrName>
                                        </p:attrNameLst>
                                      </p:cBhvr>
                                    </p:animRot>
                                    <p:animRot by="120000">
                                      <p:cBhvr>
                                        <p:cTn id="21" dur="200" fill="hold">
                                          <p:stCondLst>
                                            <p:cond delay="800"/>
                                          </p:stCondLst>
                                        </p:cTn>
                                        <p:tgtEl>
                                          <p:spTgt spid="204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Liz\AppData\Local\Microsoft\Windows\Temporary Internet Files\Content.IE5\0XBFASHL\MC9004352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945404"/>
            <a:ext cx="6335220" cy="39125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33400" y="1085583"/>
            <a:ext cx="7772400" cy="1362075"/>
          </a:xfrm>
          <a:prstGeom prst="roundRect">
            <a:avLst/>
          </a:prstGeom>
        </p:spPr>
        <p:style>
          <a:lnRef idx="1">
            <a:schemeClr val="accent2"/>
          </a:lnRef>
          <a:fillRef idx="2">
            <a:schemeClr val="accent2"/>
          </a:fillRef>
          <a:effectRef idx="1">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Creating a Strong Thesis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a:prstGeom prst="roundRect">
            <a:avLst/>
          </a:prstGeom>
        </p:spPr>
        <p:style>
          <a:lnRef idx="3">
            <a:schemeClr val="lt1"/>
          </a:lnRef>
          <a:fillRef idx="1">
            <a:schemeClr val="accent2"/>
          </a:fillRef>
          <a:effectRef idx="1">
            <a:schemeClr val="accent2"/>
          </a:effectRef>
          <a:fontRef idx="minor">
            <a:schemeClr val="lt1"/>
          </a:fontRef>
        </p:style>
        <p:txBody>
          <a:bodyPr/>
          <a:lstStyle/>
          <a:p>
            <a:r>
              <a:rPr lang="en-US" dirty="0" smtClean="0"/>
              <a:t>Thesis: The old way</a:t>
            </a:r>
            <a:endParaRPr lang="en-US" dirty="0"/>
          </a:p>
        </p:txBody>
      </p:sp>
      <p:sp>
        <p:nvSpPr>
          <p:cNvPr id="3" name="Content Placeholder 2"/>
          <p:cNvSpPr>
            <a:spLocks noGrp="1"/>
          </p:cNvSpPr>
          <p:nvPr>
            <p:ph idx="1"/>
          </p:nvPr>
        </p:nvSpPr>
        <p:spPr>
          <a:xfrm>
            <a:off x="381000" y="1828800"/>
            <a:ext cx="8229600" cy="4267200"/>
          </a:xfrm>
        </p:spPr>
        <p:txBody>
          <a:bodyPr>
            <a:normAutofit/>
          </a:bodyPr>
          <a:lstStyle/>
          <a:p>
            <a:r>
              <a:rPr lang="en-US" dirty="0" smtClean="0"/>
              <a:t>Take the Question and turn it into a statement</a:t>
            </a:r>
          </a:p>
          <a:p>
            <a:pPr lvl="1"/>
            <a:r>
              <a:rPr lang="en-US" dirty="0" smtClean="0"/>
              <a:t>Q: Is watching TV a valuable activity?</a:t>
            </a:r>
          </a:p>
          <a:p>
            <a:pPr lvl="1"/>
            <a:r>
              <a:rPr lang="en-US" dirty="0" smtClean="0"/>
              <a:t>T: Watching TV is/ is not a valuable activity because…</a:t>
            </a:r>
          </a:p>
          <a:p>
            <a:r>
              <a:rPr lang="en-US" dirty="0" smtClean="0"/>
              <a:t>List your three reasons in your thesis</a:t>
            </a:r>
          </a:p>
          <a:p>
            <a:pPr lvl="1"/>
            <a:r>
              <a:rPr lang="en-US" dirty="0" smtClean="0"/>
              <a:t>Watching TV is/ is not a valuable activity because </a:t>
            </a:r>
            <a:r>
              <a:rPr lang="en-US" u="sng" dirty="0" smtClean="0"/>
              <a:t>____(1)____</a:t>
            </a:r>
            <a:r>
              <a:rPr lang="en-US" dirty="0" smtClean="0"/>
              <a:t>, </a:t>
            </a:r>
            <a:r>
              <a:rPr lang="en-US" u="sng" dirty="0" smtClean="0"/>
              <a:t>____(2)____ </a:t>
            </a:r>
            <a:r>
              <a:rPr lang="en-US" dirty="0" smtClean="0"/>
              <a:t>and </a:t>
            </a:r>
            <a:r>
              <a:rPr lang="en-US" u="sng" dirty="0" smtClean="0"/>
              <a:t>____(3)</a:t>
            </a:r>
            <a:r>
              <a:rPr lang="en-US" dirty="0" smtClean="0"/>
              <a:t>____.</a:t>
            </a: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r>
              <a:rPr lang="en-US" dirty="0" smtClean="0"/>
              <a:t>Why is this not enough?</a:t>
            </a:r>
            <a:endParaRPr lang="en-US" dirty="0"/>
          </a:p>
        </p:txBody>
      </p:sp>
      <p:sp>
        <p:nvSpPr>
          <p:cNvPr id="4" name="Pentagon 3"/>
          <p:cNvSpPr/>
          <p:nvPr/>
        </p:nvSpPr>
        <p:spPr>
          <a:xfrm>
            <a:off x="1371600" y="3505200"/>
            <a:ext cx="7086600" cy="1524000"/>
          </a:xfrm>
          <a:prstGeom prst="homePlate">
            <a:avLst/>
          </a:prstGeom>
          <a:effectLst>
            <a:glow rad="228600">
              <a:schemeClr val="accent2">
                <a:satMod val="175000"/>
                <a:alpha val="40000"/>
              </a:schemeClr>
            </a:glow>
            <a:innerShdw blurRad="63500" dist="50800" dir="8100000">
              <a:prstClr val="black">
                <a:alpha val="50000"/>
              </a:prstClr>
            </a:innerShdw>
            <a:reflection blurRad="6350" stA="50000" endA="300" endPos="55000" dir="5400000" sy="-100000" algn="bl" rotWithShape="0"/>
          </a:effectLst>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i="1" dirty="0" smtClean="0"/>
              <a:t>How can we summarize this?</a:t>
            </a:r>
            <a:endParaRPr lang="en-US" sz="3600" i="1" dirty="0"/>
          </a:p>
        </p:txBody>
      </p:sp>
      <p:sp>
        <p:nvSpPr>
          <p:cNvPr id="5" name="TextBox 4"/>
          <p:cNvSpPr txBox="1"/>
          <p:nvPr/>
        </p:nvSpPr>
        <p:spPr>
          <a:xfrm>
            <a:off x="1371600" y="1905000"/>
            <a:ext cx="5715000" cy="1200329"/>
          </a:xfrm>
          <a:prstGeom prst="rect">
            <a:avLst/>
          </a:prstGeom>
          <a:noFill/>
        </p:spPr>
        <p:txBody>
          <a:bodyPr wrap="square" rtlCol="0">
            <a:spAutoFit/>
          </a:bodyPr>
          <a:lstStyle/>
          <a:p>
            <a:pPr marL="0" lvl="1">
              <a:buFont typeface="Wingdings" pitchFamily="2" charset="2"/>
              <a:buChar char="v"/>
            </a:pPr>
            <a:r>
              <a:rPr lang="en-US" sz="2400" dirty="0" smtClean="0"/>
              <a:t> Watching TV is/ is not a valuable   activity because </a:t>
            </a:r>
            <a:r>
              <a:rPr lang="en-US" sz="2400" u="sng" dirty="0" smtClean="0"/>
              <a:t>____(1)____</a:t>
            </a:r>
            <a:r>
              <a:rPr lang="en-US" sz="2400" dirty="0" smtClean="0"/>
              <a:t>, </a:t>
            </a:r>
            <a:r>
              <a:rPr lang="en-US" sz="2400" u="sng" dirty="0" smtClean="0"/>
              <a:t>____(2)____ </a:t>
            </a:r>
            <a:r>
              <a:rPr lang="en-US" sz="2400" dirty="0" smtClean="0"/>
              <a:t>and </a:t>
            </a:r>
            <a:r>
              <a:rPr lang="en-US" sz="2400" u="sng" dirty="0" smtClean="0"/>
              <a:t>____(3)</a:t>
            </a:r>
            <a:r>
              <a:rPr lang="en-US" sz="2400" dirty="0" smtClean="0"/>
              <a:t>____.</a:t>
            </a:r>
          </a:p>
        </p:txBody>
      </p:sp>
      <p:pic>
        <p:nvPicPr>
          <p:cNvPr id="6" name="Picture 2" descr="C:\Users\Liz\AppData\Local\Microsoft\Windows\Temporary Internet Files\Content.IE5\9I32KKJ7\MM900046559[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914400"/>
            <a:ext cx="1606475"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267200"/>
            <a:ext cx="8458200" cy="936625"/>
          </a:xfrm>
        </p:spPr>
        <p:txBody>
          <a:bodyPr>
            <a:normAutofit/>
          </a:bodyPr>
          <a:lstStyle/>
          <a:p>
            <a:r>
              <a:rPr lang="en-US" b="1" dirty="0" smtClean="0">
                <a:solidFill>
                  <a:schemeClr val="accent2">
                    <a:lumMod val="75000"/>
                  </a:schemeClr>
                </a:solidFill>
              </a:rPr>
              <a:t>Developing Skills Part 2</a:t>
            </a:r>
            <a:endParaRPr lang="en-US" b="1" dirty="0">
              <a:solidFill>
                <a:schemeClr val="accent2">
                  <a:lumMod val="75000"/>
                </a:schemeClr>
              </a:solidFill>
            </a:endParaRPr>
          </a:p>
        </p:txBody>
      </p:sp>
      <p:sp>
        <p:nvSpPr>
          <p:cNvPr id="3" name="Subtitle 2"/>
          <p:cNvSpPr>
            <a:spLocks noGrp="1"/>
          </p:cNvSpPr>
          <p:nvPr>
            <p:ph type="subTitle" idx="1"/>
          </p:nvPr>
        </p:nvSpPr>
        <p:spPr>
          <a:xfrm>
            <a:off x="609600" y="5410200"/>
            <a:ext cx="8305800" cy="1219200"/>
          </a:xfrm>
        </p:spPr>
        <p:txBody>
          <a:bodyPr/>
          <a:lstStyle/>
          <a:p>
            <a:pPr>
              <a:buFont typeface="Wingdings" pitchFamily="2" charset="2"/>
              <a:buChar char="v"/>
            </a:pPr>
            <a:r>
              <a:rPr lang="en-US" sz="2800" dirty="0" smtClean="0"/>
              <a:t>Learn to organize your essay, write effectively, and revise quickly</a:t>
            </a:r>
          </a:p>
          <a:p>
            <a:endParaRPr lang="en-US"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C:\Documents and Settings\rc8539\Local Settings\Temporary Internet Files\Content.IE5\2JSTM34V\MP900398817[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1828800"/>
            <a:ext cx="5067300" cy="4343400"/>
          </a:xfrm>
          <a:prstGeom prst="rect">
            <a:avLst/>
          </a:prstGeom>
          <a:noFill/>
        </p:spPr>
      </p:pic>
      <p:sp>
        <p:nvSpPr>
          <p:cNvPr id="2" name="Title 1"/>
          <p:cNvSpPr>
            <a:spLocks noGrp="1"/>
          </p:cNvSpPr>
          <p:nvPr>
            <p:ph type="title"/>
          </p:nvPr>
        </p:nvSpPr>
        <p:spPr>
          <a:xfrm>
            <a:off x="304800" y="609600"/>
            <a:ext cx="8534400" cy="758952"/>
          </a:xfrm>
        </p:spPr>
        <p:txBody>
          <a:bodyPr>
            <a:noAutofit/>
          </a:bodyPr>
          <a:lstStyle/>
          <a:p>
            <a:r>
              <a:rPr lang="en-US" sz="4800" b="1" dirty="0" smtClean="0">
                <a:solidFill>
                  <a:schemeClr val="accent3">
                    <a:lumMod val="75000"/>
                  </a:schemeClr>
                </a:solidFill>
              </a:rPr>
              <a:t>Questions?</a:t>
            </a:r>
            <a:endParaRPr lang="en-US" sz="4800" b="1" dirty="0">
              <a:solidFill>
                <a:schemeClr val="accent3">
                  <a:lumMod val="75000"/>
                </a:schemeClr>
              </a:solidFill>
            </a:endParaRPr>
          </a:p>
        </p:txBody>
      </p:sp>
      <p:sp>
        <p:nvSpPr>
          <p:cNvPr id="3" name="Content Placeholder 2"/>
          <p:cNvSpPr>
            <a:spLocks noGrp="1"/>
          </p:cNvSpPr>
          <p:nvPr>
            <p:ph sz="quarter" idx="1"/>
          </p:nvPr>
        </p:nvSpPr>
        <p:spPr>
          <a:xfrm>
            <a:off x="152400" y="1371600"/>
            <a:ext cx="8763000" cy="5334000"/>
          </a:xfrm>
        </p:spPr>
        <p:txBody>
          <a:bodyPr>
            <a:normAutofit fontScale="92500" lnSpcReduction="20000"/>
          </a:bodyPr>
          <a:lstStyle/>
          <a:p>
            <a:pPr algn="ctr">
              <a:buNone/>
            </a:pPr>
            <a:endParaRPr lang="en-US" i="1" u="sng" dirty="0" smtClean="0"/>
          </a:p>
          <a:p>
            <a:pPr algn="ctr">
              <a:buNone/>
            </a:pPr>
            <a:r>
              <a:rPr lang="en-US" sz="2800" b="1" i="1" u="sng" dirty="0" smtClean="0"/>
              <a:t>Credits</a:t>
            </a:r>
          </a:p>
          <a:p>
            <a:pPr algn="ctr">
              <a:buNone/>
            </a:pPr>
            <a:endParaRPr lang="en-US" sz="2800" b="1" i="1" u="sng" dirty="0" smtClean="0"/>
          </a:p>
          <a:p>
            <a:pPr algn="ctr">
              <a:buNone/>
            </a:pPr>
            <a:endParaRPr lang="en-US" sz="2800" b="1" i="1" u="sng" dirty="0" smtClean="0"/>
          </a:p>
          <a:p>
            <a:pPr algn="ctr">
              <a:buNone/>
            </a:pPr>
            <a:r>
              <a:rPr lang="en-US" sz="2800" b="1" dirty="0" smtClean="0"/>
              <a:t>Information for this presentation taken from:</a:t>
            </a:r>
          </a:p>
          <a:p>
            <a:pPr algn="ctr">
              <a:buNone/>
            </a:pPr>
            <a:endParaRPr lang="en-US" sz="2800" b="1" dirty="0" smtClean="0"/>
          </a:p>
          <a:p>
            <a:pPr algn="ctr">
              <a:buNone/>
            </a:pPr>
            <a:endParaRPr lang="en-US" sz="2800" b="1" dirty="0" smtClean="0"/>
          </a:p>
          <a:p>
            <a:pPr algn="ctr">
              <a:buNone/>
            </a:pPr>
            <a:r>
              <a:rPr lang="en-US" sz="2800" b="1" dirty="0" smtClean="0"/>
              <a:t> Testing Office Website, </a:t>
            </a:r>
          </a:p>
          <a:p>
            <a:pPr algn="ctr">
              <a:buNone/>
            </a:pPr>
            <a:endParaRPr lang="en-US" sz="2800" b="1" dirty="0" smtClean="0"/>
          </a:p>
          <a:p>
            <a:pPr algn="ctr">
              <a:buNone/>
            </a:pPr>
            <a:endParaRPr lang="en-US" sz="2800" b="1" dirty="0" smtClean="0"/>
          </a:p>
          <a:p>
            <a:pPr algn="ctr">
              <a:buNone/>
            </a:pPr>
            <a:r>
              <a:rPr lang="en-US" sz="2800" b="1" dirty="0" smtClean="0"/>
              <a:t>SCAA Website, </a:t>
            </a:r>
          </a:p>
          <a:p>
            <a:pPr algn="ctr">
              <a:buNone/>
            </a:pPr>
            <a:endParaRPr lang="en-US" sz="2800" b="1" dirty="0" smtClean="0"/>
          </a:p>
          <a:p>
            <a:pPr algn="ctr">
              <a:buNone/>
            </a:pPr>
            <a:endParaRPr lang="en-US" sz="2800" b="1" dirty="0" smtClean="0"/>
          </a:p>
          <a:p>
            <a:pPr algn="ctr">
              <a:buNone/>
            </a:pPr>
            <a:r>
              <a:rPr lang="en-US" sz="2800" b="1" dirty="0" smtClean="0"/>
              <a:t>and SCAA Presentation on UWSR</a:t>
            </a:r>
          </a:p>
          <a:p>
            <a:pPr algn="ctr">
              <a:buNone/>
            </a:pPr>
            <a:endParaRPr lang="en-US" sz="2800"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p:cTn id="11"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p:cTn id="15"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7" end="7"/>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p:cTn id="19" dur="1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10" end="10"/>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 calcmode="lin" valueType="num">
                                      <p:cBhvr>
                                        <p:cTn id="23" dur="15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13" end="1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yellow-notebook-paper-texture.jpg"/>
          <p:cNvPicPr>
            <a:picLocks noChangeAspect="1"/>
          </p:cNvPicPr>
          <p:nvPr/>
        </p:nvPicPr>
        <p:blipFill>
          <a:blip r:embed="rId3" cstate="print"/>
          <a:stretch>
            <a:fillRect/>
          </a:stretch>
        </p:blipFill>
        <p:spPr>
          <a:xfrm>
            <a:off x="0" y="-76200"/>
            <a:ext cx="9144000" cy="6934200"/>
          </a:xfrm>
          <a:prstGeom prst="rect">
            <a:avLst/>
          </a:prstGeom>
        </p:spPr>
      </p:pic>
      <p:sp>
        <p:nvSpPr>
          <p:cNvPr id="2" name="Title 1"/>
          <p:cNvSpPr>
            <a:spLocks noGrp="1"/>
          </p:cNvSpPr>
          <p:nvPr>
            <p:ph type="title"/>
          </p:nvPr>
        </p:nvSpPr>
        <p:spPr>
          <a:xfrm>
            <a:off x="304800" y="381000"/>
            <a:ext cx="8534400" cy="990600"/>
          </a:xfrm>
        </p:spPr>
        <p:txBody>
          <a:bodyPr>
            <a:normAutofit/>
          </a:bodyPr>
          <a:lstStyle/>
          <a:p>
            <a:r>
              <a:rPr lang="en-US" sz="4000" b="1" u="sng" dirty="0" smtClean="0">
                <a:solidFill>
                  <a:schemeClr val="tx1"/>
                </a:solidFill>
              </a:rPr>
              <a:t>6 Steps to A Great Essay</a:t>
            </a:r>
            <a:endParaRPr lang="en-US" sz="4000" b="1" u="sng" dirty="0">
              <a:solidFill>
                <a:schemeClr val="tx1"/>
              </a:solidFill>
            </a:endParaRPr>
          </a:p>
        </p:txBody>
      </p:sp>
      <p:sp>
        <p:nvSpPr>
          <p:cNvPr id="3" name="Content Placeholder 2"/>
          <p:cNvSpPr>
            <a:spLocks noGrp="1"/>
          </p:cNvSpPr>
          <p:nvPr>
            <p:ph sz="quarter" idx="1"/>
          </p:nvPr>
        </p:nvSpPr>
        <p:spPr>
          <a:xfrm>
            <a:off x="609600" y="2133600"/>
            <a:ext cx="7132320" cy="6858000"/>
          </a:xfrm>
        </p:spPr>
        <p:txBody>
          <a:bodyPr>
            <a:normAutofit/>
          </a:bodyPr>
          <a:lstStyle/>
          <a:p>
            <a:pPr marL="514350" indent="-514350">
              <a:buAutoNum type="arabicPeriod"/>
            </a:pPr>
            <a:r>
              <a:rPr lang="en-US" dirty="0" smtClean="0"/>
              <a:t>Analyze the Prompt</a:t>
            </a:r>
          </a:p>
          <a:p>
            <a:pPr marL="514350" indent="-514350">
              <a:buAutoNum type="arabicPeriod"/>
            </a:pPr>
            <a:r>
              <a:rPr lang="en-US" dirty="0" smtClean="0"/>
              <a:t>Pre-write</a:t>
            </a:r>
          </a:p>
          <a:p>
            <a:pPr marL="514350" indent="-514350">
              <a:buAutoNum type="arabicPeriod"/>
            </a:pPr>
            <a:r>
              <a:rPr lang="en-US" dirty="0" smtClean="0"/>
              <a:t>Create a Strong Thesis</a:t>
            </a:r>
          </a:p>
          <a:p>
            <a:pPr marL="514350" indent="-514350">
              <a:buAutoNum type="arabicPeriod"/>
            </a:pPr>
            <a:r>
              <a:rPr lang="en-US" dirty="0" smtClean="0"/>
              <a:t>Organize</a:t>
            </a:r>
          </a:p>
          <a:p>
            <a:pPr marL="514350" indent="-514350">
              <a:buAutoNum type="arabicPeriod"/>
            </a:pPr>
            <a:r>
              <a:rPr lang="en-US" dirty="0" smtClean="0"/>
              <a:t>Draft Essay</a:t>
            </a:r>
          </a:p>
          <a:p>
            <a:pPr marL="514350" indent="-514350">
              <a:buAutoNum type="arabicPeriod"/>
            </a:pPr>
            <a:r>
              <a:rPr lang="en-US" dirty="0" smtClean="0"/>
              <a:t>Revise</a:t>
            </a:r>
          </a:p>
          <a:p>
            <a:pPr marL="514350" indent="-514350">
              <a:buAutoNum type="arabicPeriod"/>
            </a:pPr>
            <a:endParaRPr lang="en-US" dirty="0"/>
          </a:p>
        </p:txBody>
      </p:sp>
      <p:sp>
        <p:nvSpPr>
          <p:cNvPr id="4" name="Right Brace 3"/>
          <p:cNvSpPr/>
          <p:nvPr/>
        </p:nvSpPr>
        <p:spPr>
          <a:xfrm>
            <a:off x="4800600" y="2286000"/>
            <a:ext cx="457200" cy="18288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4800600" y="4114800"/>
            <a:ext cx="457200" cy="914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334000" y="2895600"/>
            <a:ext cx="1371600" cy="830997"/>
          </a:xfrm>
          <a:prstGeom prst="rect">
            <a:avLst/>
          </a:prstGeom>
          <a:noFill/>
        </p:spPr>
        <p:txBody>
          <a:bodyPr wrap="square" rtlCol="0">
            <a:spAutoFit/>
          </a:bodyPr>
          <a:lstStyle/>
          <a:p>
            <a:pPr algn="ctr"/>
            <a:r>
              <a:rPr lang="en-US" sz="2400" dirty="0" smtClean="0"/>
              <a:t>15 minutes</a:t>
            </a:r>
            <a:endParaRPr lang="en-US" sz="2400" dirty="0"/>
          </a:p>
        </p:txBody>
      </p:sp>
      <p:sp>
        <p:nvSpPr>
          <p:cNvPr id="7" name="TextBox 6"/>
          <p:cNvSpPr txBox="1"/>
          <p:nvPr/>
        </p:nvSpPr>
        <p:spPr>
          <a:xfrm>
            <a:off x="5410200" y="4267200"/>
            <a:ext cx="1371600" cy="830997"/>
          </a:xfrm>
          <a:prstGeom prst="rect">
            <a:avLst/>
          </a:prstGeom>
          <a:noFill/>
        </p:spPr>
        <p:txBody>
          <a:bodyPr wrap="square" rtlCol="0">
            <a:spAutoFit/>
          </a:bodyPr>
          <a:lstStyle/>
          <a:p>
            <a:pPr algn="ctr"/>
            <a:r>
              <a:rPr lang="en-US" sz="2400" dirty="0" smtClean="0"/>
              <a:t>75 minutes</a:t>
            </a:r>
            <a:endParaRPr lang="en-US" sz="24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c8539\Local Settings\Temporary Internet Files\Content.IE5\LFCGVDB8\MC900078753[1].wmf"/>
          <p:cNvPicPr>
            <a:picLocks noChangeAspect="1" noChangeArrowheads="1"/>
          </p:cNvPicPr>
          <p:nvPr/>
        </p:nvPicPr>
        <p:blipFill>
          <a:blip r:embed="rId2" cstate="print"/>
          <a:srcRect/>
          <a:stretch>
            <a:fillRect/>
          </a:stretch>
        </p:blipFill>
        <p:spPr bwMode="auto">
          <a:xfrm>
            <a:off x="3124200" y="2667000"/>
            <a:ext cx="2971800" cy="3159740"/>
          </a:xfrm>
          <a:prstGeom prst="rect">
            <a:avLst/>
          </a:prstGeom>
          <a:noFill/>
        </p:spPr>
      </p:pic>
      <p:sp>
        <p:nvSpPr>
          <p:cNvPr id="7" name="Title 1"/>
          <p:cNvSpPr txBox="1">
            <a:spLocks/>
          </p:cNvSpPr>
          <p:nvPr/>
        </p:nvSpPr>
        <p:spPr>
          <a:xfrm>
            <a:off x="685800" y="9906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uLnTx/>
                <a:uFillTx/>
                <a:latin typeface="+mn-lt"/>
                <a:ea typeface="+mn-ea"/>
                <a:cs typeface="+mn-cs"/>
              </a:rPr>
              <a:t>Analyze the Prompt</a:t>
            </a:r>
            <a:endParaRPr kumimoji="0" lang="en-US" sz="4300" b="1" i="0" u="none" strike="noStrike" kern="1200" cap="none" spc="0" normalizeH="0" baseline="0" noProof="0" dirty="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uLnTx/>
              <a:uFillTx/>
              <a:latin typeface="+mn-lt"/>
              <a:ea typeface="+mn-ea"/>
              <a:cs typeface="+mn-cs"/>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057400"/>
            <a:ext cx="8229600" cy="4038599"/>
          </a:xfrm>
        </p:spPr>
        <p:txBody>
          <a:bodyPr>
            <a:normAutofit/>
          </a:bodyPr>
          <a:lstStyle/>
          <a:p>
            <a:pPr algn="ctr">
              <a:buNone/>
            </a:pPr>
            <a:r>
              <a:rPr lang="en-US" i="1" dirty="0" smtClean="0"/>
              <a:t>All prompts follow the same basic structure</a:t>
            </a:r>
          </a:p>
          <a:p>
            <a:pPr>
              <a:buNone/>
            </a:pPr>
            <a:endParaRPr lang="en-US" i="1" dirty="0" smtClean="0"/>
          </a:p>
          <a:p>
            <a:r>
              <a:rPr lang="en-US" dirty="0" smtClean="0">
                <a:solidFill>
                  <a:schemeClr val="tx1">
                    <a:lumMod val="95000"/>
                    <a:lumOff val="5000"/>
                  </a:schemeClr>
                </a:solidFill>
              </a:rPr>
              <a:t>A </a:t>
            </a:r>
            <a:r>
              <a:rPr lang="en-US" dirty="0" smtClean="0">
                <a:solidFill>
                  <a:srgbClr val="FF0000"/>
                </a:solidFill>
              </a:rPr>
              <a:t>topic (T)</a:t>
            </a:r>
          </a:p>
          <a:p>
            <a:r>
              <a:rPr lang="en-US" dirty="0" smtClean="0">
                <a:solidFill>
                  <a:schemeClr val="accent6">
                    <a:lumMod val="75000"/>
                  </a:schemeClr>
                </a:solidFill>
              </a:rPr>
              <a:t>One viewpoint (1VP)</a:t>
            </a:r>
          </a:p>
          <a:p>
            <a:r>
              <a:rPr lang="en-US" dirty="0" smtClean="0">
                <a:solidFill>
                  <a:schemeClr val="tx1">
                    <a:lumMod val="95000"/>
                    <a:lumOff val="5000"/>
                  </a:schemeClr>
                </a:solidFill>
              </a:rPr>
              <a:t>An </a:t>
            </a:r>
            <a:r>
              <a:rPr lang="en-US" dirty="0" smtClean="0">
                <a:solidFill>
                  <a:srgbClr val="00B050"/>
                </a:solidFill>
              </a:rPr>
              <a:t>opposing viewpoint (OVP) </a:t>
            </a:r>
          </a:p>
          <a:p>
            <a:r>
              <a:rPr lang="en-US" dirty="0" smtClean="0">
                <a:solidFill>
                  <a:schemeClr val="tx1">
                    <a:lumMod val="95000"/>
                    <a:lumOff val="5000"/>
                  </a:schemeClr>
                </a:solidFill>
              </a:rPr>
              <a:t>A</a:t>
            </a:r>
            <a:r>
              <a:rPr lang="en-US" dirty="0" smtClean="0">
                <a:solidFill>
                  <a:srgbClr val="0070C0"/>
                </a:solidFill>
              </a:rPr>
              <a:t> command(C)</a:t>
            </a:r>
          </a:p>
          <a:p>
            <a:pPr lvl="1"/>
            <a:r>
              <a:rPr lang="en-US" dirty="0" smtClean="0">
                <a:solidFill>
                  <a:srgbClr val="00B0F0"/>
                </a:solidFill>
              </a:rPr>
              <a:t>Question</a:t>
            </a:r>
            <a:r>
              <a:rPr lang="en-US" dirty="0" smtClean="0"/>
              <a:t> + </a:t>
            </a:r>
            <a:r>
              <a:rPr lang="en-US" dirty="0" smtClean="0">
                <a:solidFill>
                  <a:srgbClr val="7030A0"/>
                </a:solidFill>
              </a:rPr>
              <a:t>Call for Evidence </a:t>
            </a:r>
            <a:endParaRPr lang="en-US" dirty="0">
              <a:solidFill>
                <a:srgbClr val="7030A0"/>
              </a:solidFill>
            </a:endParaRPr>
          </a:p>
        </p:txBody>
      </p:sp>
      <p:sp>
        <p:nvSpPr>
          <p:cNvPr id="5" name="Title 1"/>
          <p:cNvSpPr txBox="1">
            <a:spLocks/>
          </p:cNvSpPr>
          <p:nvPr/>
        </p:nvSpPr>
        <p:spPr>
          <a:xfrm>
            <a:off x="381000" y="9906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uLnTx/>
                <a:uFillTx/>
                <a:latin typeface="+mn-lt"/>
                <a:ea typeface="+mn-ea"/>
                <a:cs typeface="+mn-cs"/>
              </a:rPr>
              <a:t>Analyze the Prompt</a:t>
            </a:r>
            <a:endParaRPr kumimoji="0" lang="en-US" sz="4300" b="1" i="0" u="none" strike="noStrike" kern="1200" cap="none" spc="0" normalizeH="0" baseline="0" noProof="0" dirty="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uLnTx/>
              <a:uFillTx/>
              <a:latin typeface="+mn-lt"/>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par>
                          <p:cTn id="23" fill="hold">
                            <p:stCondLst>
                              <p:cond delay="500"/>
                            </p:stCondLst>
                            <p:childTnLst>
                              <p:par>
                                <p:cTn id="24" presetID="12" presetClass="entr" presetSubtype="4"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slide(fromBottom)">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Prompt</a:t>
            </a:r>
            <a:endParaRPr lang="en-US" dirty="0"/>
          </a:p>
        </p:txBody>
      </p:sp>
      <p:sp>
        <p:nvSpPr>
          <p:cNvPr id="4" name="Text Placeholder 3"/>
          <p:cNvSpPr>
            <a:spLocks noGrp="1"/>
          </p:cNvSpPr>
          <p:nvPr>
            <p:ph type="body" idx="2"/>
          </p:nvPr>
        </p:nvSpPr>
        <p:spPr/>
        <p:txBody>
          <a:bodyPr/>
          <a:lstStyle/>
          <a:p>
            <a:pPr marL="342900" indent="-342900">
              <a:buClr>
                <a:schemeClr val="bg1"/>
              </a:buClr>
              <a:buFont typeface="+mj-lt"/>
              <a:buAutoNum type="arabicPeriod"/>
            </a:pPr>
            <a:r>
              <a:rPr lang="en-US" dirty="0" smtClean="0"/>
              <a:t>Identify the </a:t>
            </a:r>
            <a:r>
              <a:rPr lang="en-US" dirty="0" smtClean="0">
                <a:solidFill>
                  <a:srgbClr val="C00000"/>
                </a:solidFill>
              </a:rPr>
              <a:t>topic (T)</a:t>
            </a:r>
          </a:p>
          <a:p>
            <a:pPr marL="342900" indent="-342900">
              <a:buClr>
                <a:schemeClr val="bg1"/>
              </a:buClr>
              <a:buFont typeface="+mj-lt"/>
              <a:buAutoNum type="arabicPeriod"/>
            </a:pPr>
            <a:r>
              <a:rPr lang="en-US" dirty="0" smtClean="0"/>
              <a:t>Identify </a:t>
            </a:r>
            <a:r>
              <a:rPr lang="en-US" dirty="0" smtClean="0">
                <a:solidFill>
                  <a:srgbClr val="FFC000"/>
                </a:solidFill>
              </a:rPr>
              <a:t> one viewpoint (1VP)</a:t>
            </a:r>
          </a:p>
          <a:p>
            <a:pPr marL="342900" indent="-342900">
              <a:buClr>
                <a:schemeClr val="bg1"/>
              </a:buClr>
              <a:buFont typeface="+mj-lt"/>
              <a:buAutoNum type="arabicPeriod"/>
            </a:pPr>
            <a:r>
              <a:rPr lang="en-US" dirty="0" smtClean="0"/>
              <a:t>Identify the </a:t>
            </a:r>
            <a:r>
              <a:rPr lang="en-US" dirty="0" smtClean="0">
                <a:solidFill>
                  <a:srgbClr val="92D050"/>
                </a:solidFill>
              </a:rPr>
              <a:t>opposing viewpoint (OVP) </a:t>
            </a:r>
          </a:p>
          <a:p>
            <a:pPr marL="342900" indent="-342900">
              <a:buClr>
                <a:schemeClr val="bg1"/>
              </a:buClr>
              <a:buFont typeface="+mj-lt"/>
              <a:buAutoNum type="arabicPeriod"/>
            </a:pPr>
            <a:r>
              <a:rPr lang="en-US" dirty="0" smtClean="0"/>
              <a:t>Identify the </a:t>
            </a:r>
            <a:r>
              <a:rPr lang="en-US" dirty="0" smtClean="0">
                <a:solidFill>
                  <a:srgbClr val="0070C0"/>
                </a:solidFill>
              </a:rPr>
              <a:t>command(C)</a:t>
            </a:r>
          </a:p>
          <a:p>
            <a:pPr lvl="1">
              <a:buClr>
                <a:schemeClr val="bg1"/>
              </a:buClr>
            </a:pPr>
            <a:r>
              <a:rPr lang="en-US" dirty="0" smtClean="0">
                <a:solidFill>
                  <a:srgbClr val="0070C0"/>
                </a:solidFill>
              </a:rPr>
              <a:t>Question </a:t>
            </a:r>
            <a:r>
              <a:rPr lang="en-US" dirty="0" smtClean="0"/>
              <a:t>+ </a:t>
            </a:r>
            <a:r>
              <a:rPr lang="en-US" dirty="0" smtClean="0">
                <a:solidFill>
                  <a:srgbClr val="7030A0"/>
                </a:solidFill>
              </a:rPr>
              <a:t>Call for Evidence </a:t>
            </a:r>
          </a:p>
          <a:p>
            <a:endParaRPr lang="en-US" dirty="0"/>
          </a:p>
        </p:txBody>
      </p:sp>
      <p:sp>
        <p:nvSpPr>
          <p:cNvPr id="3" name="Content Placeholder 2"/>
          <p:cNvSpPr>
            <a:spLocks noGrp="1"/>
          </p:cNvSpPr>
          <p:nvPr>
            <p:ph sz="quarter" idx="1"/>
          </p:nvPr>
        </p:nvSpPr>
        <p:spPr/>
        <p:txBody>
          <a:bodyPr>
            <a:normAutofit fontScale="62500" lnSpcReduction="20000"/>
          </a:bodyPr>
          <a:lstStyle/>
          <a:p>
            <a:pPr indent="0">
              <a:lnSpc>
                <a:spcPct val="150000"/>
              </a:lnSpc>
              <a:buNone/>
            </a:pPr>
            <a:r>
              <a:rPr lang="en-US" dirty="0" smtClean="0"/>
              <a:t>We see cell/mobile phones almost everywhere, from cars and buses to restaurants and classrooms.  Many people argue that cell/mobile phones have become a necessary part of modern life and, as such, should be unrestricted.  Others argue, however, that they can be disruptive and thus there should be limitations on their use.  Should there be regulations limiting the use of cell/mobile phones?  Make sure you support your position with reasons, explanations, and examples. </a:t>
            </a:r>
            <a:endParaRPr lang="en-US" dirty="0"/>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3383280" cy="877824"/>
          </a:xfrm>
        </p:spPr>
        <p:txBody>
          <a:bodyPr/>
          <a:lstStyle/>
          <a:p>
            <a:r>
              <a:rPr lang="en-US" dirty="0" smtClean="0"/>
              <a:t>Analyze the Prompt</a:t>
            </a:r>
            <a:endParaRPr lang="en-US" dirty="0"/>
          </a:p>
        </p:txBody>
      </p:sp>
      <p:sp>
        <p:nvSpPr>
          <p:cNvPr id="4" name="Text Placeholder 3"/>
          <p:cNvSpPr>
            <a:spLocks noGrp="1"/>
          </p:cNvSpPr>
          <p:nvPr>
            <p:ph type="body" idx="2"/>
          </p:nvPr>
        </p:nvSpPr>
        <p:spPr>
          <a:xfrm>
            <a:off x="381000" y="2209800"/>
            <a:ext cx="2362200" cy="4144963"/>
          </a:xfrm>
        </p:spPr>
        <p:txBody>
          <a:bodyPr/>
          <a:lstStyle/>
          <a:p>
            <a:pPr marL="342900" indent="-342900">
              <a:buClr>
                <a:schemeClr val="bg1"/>
              </a:buClr>
              <a:buFont typeface="+mj-lt"/>
              <a:buAutoNum type="arabicPeriod"/>
            </a:pPr>
            <a:r>
              <a:rPr lang="en-US" dirty="0" smtClean="0"/>
              <a:t>Identify the </a:t>
            </a:r>
            <a:r>
              <a:rPr lang="en-US" dirty="0" smtClean="0">
                <a:solidFill>
                  <a:srgbClr val="C00000"/>
                </a:solidFill>
              </a:rPr>
              <a:t>topic (T)</a:t>
            </a:r>
          </a:p>
          <a:p>
            <a:pPr marL="342900" indent="-342900">
              <a:buClr>
                <a:schemeClr val="bg1"/>
              </a:buClr>
              <a:buFont typeface="+mj-lt"/>
              <a:buAutoNum type="arabicPeriod"/>
            </a:pPr>
            <a:r>
              <a:rPr lang="en-US" dirty="0" smtClean="0"/>
              <a:t>Identify </a:t>
            </a:r>
            <a:r>
              <a:rPr lang="en-US" dirty="0" smtClean="0">
                <a:solidFill>
                  <a:srgbClr val="FFC000"/>
                </a:solidFill>
              </a:rPr>
              <a:t> one viewpoint (1VP)</a:t>
            </a:r>
          </a:p>
          <a:p>
            <a:pPr marL="342900" indent="-342900">
              <a:buClr>
                <a:schemeClr val="bg1"/>
              </a:buClr>
              <a:buFont typeface="+mj-lt"/>
              <a:buAutoNum type="arabicPeriod"/>
            </a:pPr>
            <a:r>
              <a:rPr lang="en-US" dirty="0" smtClean="0"/>
              <a:t>Identify the </a:t>
            </a:r>
            <a:r>
              <a:rPr lang="en-US" dirty="0" smtClean="0">
                <a:solidFill>
                  <a:srgbClr val="92D050"/>
                </a:solidFill>
              </a:rPr>
              <a:t>opposing viewpoint (OVP) </a:t>
            </a:r>
          </a:p>
          <a:p>
            <a:pPr marL="342900" indent="-342900">
              <a:buClr>
                <a:schemeClr val="bg1"/>
              </a:buClr>
              <a:buFont typeface="+mj-lt"/>
              <a:buAutoNum type="arabicPeriod"/>
            </a:pPr>
            <a:r>
              <a:rPr lang="en-US" dirty="0" smtClean="0"/>
              <a:t>Identify the </a:t>
            </a:r>
            <a:r>
              <a:rPr lang="en-US" dirty="0" smtClean="0">
                <a:solidFill>
                  <a:srgbClr val="0070C0"/>
                </a:solidFill>
              </a:rPr>
              <a:t>command(C)</a:t>
            </a:r>
          </a:p>
          <a:p>
            <a:pPr lvl="1">
              <a:buClr>
                <a:schemeClr val="bg1"/>
              </a:buClr>
            </a:pPr>
            <a:r>
              <a:rPr lang="en-US" dirty="0" smtClean="0">
                <a:solidFill>
                  <a:srgbClr val="0070C0"/>
                </a:solidFill>
              </a:rPr>
              <a:t>Question </a:t>
            </a:r>
            <a:r>
              <a:rPr lang="en-US" dirty="0" smtClean="0"/>
              <a:t>+ </a:t>
            </a:r>
            <a:r>
              <a:rPr lang="en-US" dirty="0" smtClean="0">
                <a:solidFill>
                  <a:srgbClr val="7030A0"/>
                </a:solidFill>
              </a:rPr>
              <a:t>Call for Evidence </a:t>
            </a:r>
          </a:p>
          <a:p>
            <a:endParaRPr lang="en-US" dirty="0"/>
          </a:p>
        </p:txBody>
      </p:sp>
      <p:sp>
        <p:nvSpPr>
          <p:cNvPr id="3" name="Content Placeholder 2"/>
          <p:cNvSpPr>
            <a:spLocks noGrp="1"/>
          </p:cNvSpPr>
          <p:nvPr>
            <p:ph sz="quarter" idx="1"/>
          </p:nvPr>
        </p:nvSpPr>
        <p:spPr>
          <a:xfrm>
            <a:off x="3200400" y="457200"/>
            <a:ext cx="5638800" cy="6400800"/>
          </a:xfrm>
        </p:spPr>
        <p:txBody>
          <a:bodyPr>
            <a:normAutofit lnSpcReduction="10000"/>
          </a:bodyPr>
          <a:lstStyle/>
          <a:p>
            <a:pPr indent="0">
              <a:lnSpc>
                <a:spcPct val="150000"/>
              </a:lnSpc>
              <a:spcAft>
                <a:spcPts val="1800"/>
              </a:spcAft>
              <a:buNone/>
            </a:pPr>
            <a:r>
              <a:rPr lang="en-US" sz="1800" dirty="0" smtClean="0"/>
              <a:t>We see cell/mobile phones almost everywhere, from cars and buses to restaurants and classrooms.  </a:t>
            </a:r>
          </a:p>
          <a:p>
            <a:pPr indent="0">
              <a:lnSpc>
                <a:spcPct val="150000"/>
              </a:lnSpc>
              <a:spcAft>
                <a:spcPts val="1800"/>
              </a:spcAft>
              <a:buNone/>
            </a:pPr>
            <a:r>
              <a:rPr lang="en-US" sz="1800" dirty="0" smtClean="0"/>
              <a:t>Many people argue that cell/mobile phones have become a necessary part of modern life and, as such, should be unrestricted. </a:t>
            </a:r>
          </a:p>
          <a:p>
            <a:pPr indent="0">
              <a:lnSpc>
                <a:spcPct val="150000"/>
              </a:lnSpc>
              <a:spcAft>
                <a:spcPts val="1800"/>
              </a:spcAft>
              <a:buNone/>
            </a:pPr>
            <a:r>
              <a:rPr lang="en-US" sz="1800" dirty="0" smtClean="0"/>
              <a:t> Others argue, however, that they can be disruptive and thus there should be limitations on their use.</a:t>
            </a:r>
          </a:p>
          <a:p>
            <a:pPr indent="0">
              <a:lnSpc>
                <a:spcPct val="150000"/>
              </a:lnSpc>
              <a:spcAft>
                <a:spcPts val="1800"/>
              </a:spcAft>
              <a:buNone/>
            </a:pPr>
            <a:r>
              <a:rPr lang="en-US" sz="1800" dirty="0" smtClean="0"/>
              <a:t> Should there be regulations limiting the use of cell/mobile phones?  </a:t>
            </a:r>
          </a:p>
          <a:p>
            <a:pPr indent="0">
              <a:lnSpc>
                <a:spcPct val="150000"/>
              </a:lnSpc>
              <a:spcAft>
                <a:spcPts val="1800"/>
              </a:spcAft>
              <a:buNone/>
            </a:pPr>
            <a:r>
              <a:rPr lang="en-US" sz="1800" dirty="0" smtClean="0"/>
              <a:t>Make sure you support your position with reasons, explanations, and examples. </a:t>
            </a:r>
            <a:endParaRPr lang="en-US" sz="1800" dirty="0"/>
          </a:p>
        </p:txBody>
      </p:sp>
    </p:spTree>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3383280" cy="877824"/>
          </a:xfrm>
        </p:spPr>
        <p:txBody>
          <a:bodyPr/>
          <a:lstStyle/>
          <a:p>
            <a:r>
              <a:rPr lang="en-US" dirty="0" smtClean="0"/>
              <a:t>Analyze the Prompt</a:t>
            </a:r>
            <a:endParaRPr lang="en-US" dirty="0"/>
          </a:p>
        </p:txBody>
      </p:sp>
      <p:sp>
        <p:nvSpPr>
          <p:cNvPr id="4" name="Text Placeholder 3"/>
          <p:cNvSpPr>
            <a:spLocks noGrp="1"/>
          </p:cNvSpPr>
          <p:nvPr>
            <p:ph type="body" idx="2"/>
          </p:nvPr>
        </p:nvSpPr>
        <p:spPr>
          <a:xfrm>
            <a:off x="381000" y="2209800"/>
            <a:ext cx="2362200" cy="4144963"/>
          </a:xfrm>
        </p:spPr>
        <p:txBody>
          <a:bodyPr/>
          <a:lstStyle/>
          <a:p>
            <a:pPr marL="342900" indent="-342900">
              <a:buClr>
                <a:schemeClr val="bg1"/>
              </a:buClr>
              <a:buFont typeface="+mj-lt"/>
              <a:buAutoNum type="arabicPeriod"/>
            </a:pPr>
            <a:r>
              <a:rPr lang="en-US" dirty="0" smtClean="0"/>
              <a:t>Identify the </a:t>
            </a:r>
            <a:r>
              <a:rPr lang="en-US" dirty="0" smtClean="0">
                <a:solidFill>
                  <a:srgbClr val="C00000"/>
                </a:solidFill>
              </a:rPr>
              <a:t>topic (T)</a:t>
            </a:r>
          </a:p>
          <a:p>
            <a:pPr marL="342900" indent="-342900">
              <a:buClr>
                <a:schemeClr val="bg1"/>
              </a:buClr>
              <a:buFont typeface="+mj-lt"/>
              <a:buAutoNum type="arabicPeriod"/>
            </a:pPr>
            <a:r>
              <a:rPr lang="en-US" dirty="0" smtClean="0"/>
              <a:t>Identify </a:t>
            </a:r>
            <a:r>
              <a:rPr lang="en-US" dirty="0" smtClean="0">
                <a:solidFill>
                  <a:srgbClr val="FFC000"/>
                </a:solidFill>
              </a:rPr>
              <a:t> one viewpoint (1VP)</a:t>
            </a:r>
          </a:p>
          <a:p>
            <a:pPr marL="342900" indent="-342900">
              <a:buClr>
                <a:schemeClr val="bg1"/>
              </a:buClr>
              <a:buFont typeface="+mj-lt"/>
              <a:buAutoNum type="arabicPeriod"/>
            </a:pPr>
            <a:r>
              <a:rPr lang="en-US" dirty="0" smtClean="0"/>
              <a:t>Identify the </a:t>
            </a:r>
            <a:r>
              <a:rPr lang="en-US" dirty="0" smtClean="0">
                <a:solidFill>
                  <a:srgbClr val="92D050"/>
                </a:solidFill>
              </a:rPr>
              <a:t>opposing viewpoint (OVP) </a:t>
            </a:r>
          </a:p>
          <a:p>
            <a:pPr marL="342900" indent="-342900">
              <a:buClr>
                <a:schemeClr val="bg1"/>
              </a:buClr>
              <a:buFont typeface="+mj-lt"/>
              <a:buAutoNum type="arabicPeriod"/>
            </a:pPr>
            <a:r>
              <a:rPr lang="en-US" dirty="0" smtClean="0"/>
              <a:t>Identify the </a:t>
            </a:r>
            <a:r>
              <a:rPr lang="en-US" dirty="0" smtClean="0">
                <a:solidFill>
                  <a:srgbClr val="0070C0"/>
                </a:solidFill>
              </a:rPr>
              <a:t>command(C)</a:t>
            </a:r>
          </a:p>
          <a:p>
            <a:pPr lvl="1">
              <a:buClr>
                <a:schemeClr val="bg1"/>
              </a:buClr>
            </a:pPr>
            <a:r>
              <a:rPr lang="en-US" dirty="0" smtClean="0">
                <a:solidFill>
                  <a:srgbClr val="0070C0"/>
                </a:solidFill>
              </a:rPr>
              <a:t>Question </a:t>
            </a:r>
            <a:r>
              <a:rPr lang="en-US" dirty="0" smtClean="0"/>
              <a:t>+ </a:t>
            </a:r>
            <a:r>
              <a:rPr lang="en-US" dirty="0" smtClean="0">
                <a:solidFill>
                  <a:srgbClr val="7030A0"/>
                </a:solidFill>
              </a:rPr>
              <a:t>Call for Evidence </a:t>
            </a:r>
          </a:p>
          <a:p>
            <a:endParaRPr lang="en-US" dirty="0"/>
          </a:p>
        </p:txBody>
      </p:sp>
      <p:sp>
        <p:nvSpPr>
          <p:cNvPr id="3" name="Content Placeholder 2"/>
          <p:cNvSpPr>
            <a:spLocks noGrp="1"/>
          </p:cNvSpPr>
          <p:nvPr>
            <p:ph sz="quarter" idx="1"/>
          </p:nvPr>
        </p:nvSpPr>
        <p:spPr>
          <a:xfrm>
            <a:off x="2895600" y="457200"/>
            <a:ext cx="5638800" cy="6248400"/>
          </a:xfrm>
        </p:spPr>
        <p:txBody>
          <a:bodyPr>
            <a:normAutofit lnSpcReduction="10000"/>
          </a:bodyPr>
          <a:lstStyle/>
          <a:p>
            <a:pPr indent="0">
              <a:lnSpc>
                <a:spcPct val="150000"/>
              </a:lnSpc>
              <a:spcAft>
                <a:spcPts val="1800"/>
              </a:spcAft>
              <a:buNone/>
            </a:pPr>
            <a:r>
              <a:rPr lang="en-US" sz="1800" dirty="0" smtClean="0">
                <a:solidFill>
                  <a:srgbClr val="C00000"/>
                </a:solidFill>
              </a:rPr>
              <a:t>We see cell/mobile phones almost everywhere, from cars and buses to restaurants and classrooms.  </a:t>
            </a:r>
          </a:p>
          <a:p>
            <a:pPr indent="0">
              <a:lnSpc>
                <a:spcPct val="150000"/>
              </a:lnSpc>
              <a:spcAft>
                <a:spcPts val="1800"/>
              </a:spcAft>
              <a:buNone/>
            </a:pPr>
            <a:r>
              <a:rPr lang="en-US" sz="1800" dirty="0" smtClean="0">
                <a:solidFill>
                  <a:srgbClr val="F4860C"/>
                </a:solidFill>
              </a:rPr>
              <a:t>Many people argue that cell/mobile phones have become a necessary part of modern life and, as such, should be unrestricted. </a:t>
            </a:r>
          </a:p>
          <a:p>
            <a:pPr indent="0">
              <a:lnSpc>
                <a:spcPct val="150000"/>
              </a:lnSpc>
              <a:spcAft>
                <a:spcPts val="1800"/>
              </a:spcAft>
              <a:buNone/>
            </a:pPr>
            <a:r>
              <a:rPr lang="en-US" sz="1800" dirty="0" smtClean="0">
                <a:solidFill>
                  <a:srgbClr val="00B050"/>
                </a:solidFill>
              </a:rPr>
              <a:t> Others argue, however, that they can be disruptive and thus there should be limitations on their use.</a:t>
            </a:r>
          </a:p>
          <a:p>
            <a:pPr indent="0">
              <a:lnSpc>
                <a:spcPct val="150000"/>
              </a:lnSpc>
              <a:spcAft>
                <a:spcPts val="1800"/>
              </a:spcAft>
              <a:buNone/>
            </a:pPr>
            <a:r>
              <a:rPr lang="en-US" sz="1800" dirty="0" smtClean="0"/>
              <a:t> </a:t>
            </a:r>
            <a:r>
              <a:rPr lang="en-US" sz="1800" dirty="0" smtClean="0">
                <a:solidFill>
                  <a:srgbClr val="00B0F0"/>
                </a:solidFill>
              </a:rPr>
              <a:t>Should there be regulations limiting the use of cell/mobile phones?  </a:t>
            </a:r>
          </a:p>
          <a:p>
            <a:pPr indent="0">
              <a:lnSpc>
                <a:spcPct val="150000"/>
              </a:lnSpc>
              <a:spcAft>
                <a:spcPts val="1800"/>
              </a:spcAft>
              <a:buNone/>
            </a:pPr>
            <a:r>
              <a:rPr lang="en-US" sz="1800" dirty="0" smtClean="0">
                <a:solidFill>
                  <a:srgbClr val="7030A0"/>
                </a:solidFill>
              </a:rPr>
              <a:t>Make sure you support your position with reasons, explanations, and examples. </a:t>
            </a:r>
            <a:endParaRPr lang="en-US" sz="1800" dirty="0">
              <a:solidFill>
                <a:srgbClr val="7030A0"/>
              </a:solidFill>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371600"/>
            <a:ext cx="3383280" cy="877824"/>
          </a:xfrm>
        </p:spPr>
        <p:txBody>
          <a:bodyPr/>
          <a:lstStyle/>
          <a:p>
            <a:r>
              <a:rPr lang="en-US" dirty="0" smtClean="0"/>
              <a:t>Analyze the Prompt</a:t>
            </a:r>
            <a:endParaRPr lang="en-US" dirty="0"/>
          </a:p>
        </p:txBody>
      </p:sp>
      <p:sp>
        <p:nvSpPr>
          <p:cNvPr id="4" name="Text Placeholder 3"/>
          <p:cNvSpPr>
            <a:spLocks noGrp="1"/>
          </p:cNvSpPr>
          <p:nvPr>
            <p:ph type="body" idx="2"/>
          </p:nvPr>
        </p:nvSpPr>
        <p:spPr>
          <a:xfrm>
            <a:off x="5353496" y="2209800"/>
            <a:ext cx="3383280" cy="4418647"/>
          </a:xfrm>
        </p:spPr>
        <p:txBody>
          <a:bodyPr/>
          <a:lstStyle/>
          <a:p>
            <a:endParaRPr lang="en-US" i="1" dirty="0" smtClean="0"/>
          </a:p>
          <a:p>
            <a:pPr marL="342900" indent="-342900">
              <a:buClr>
                <a:schemeClr val="bg1"/>
              </a:buClr>
              <a:buFont typeface="+mj-lt"/>
              <a:buAutoNum type="arabicPeriod"/>
            </a:pPr>
            <a:r>
              <a:rPr lang="en-US" dirty="0" smtClean="0"/>
              <a:t>Identify the </a:t>
            </a:r>
            <a:r>
              <a:rPr lang="en-US" dirty="0" smtClean="0">
                <a:solidFill>
                  <a:srgbClr val="C00000"/>
                </a:solidFill>
              </a:rPr>
              <a:t>topic (T)</a:t>
            </a:r>
          </a:p>
          <a:p>
            <a:pPr marL="342900" indent="-342900">
              <a:buClr>
                <a:schemeClr val="bg1"/>
              </a:buClr>
              <a:buFont typeface="+mj-lt"/>
              <a:buAutoNum type="arabicPeriod"/>
            </a:pPr>
            <a:r>
              <a:rPr lang="en-US" dirty="0" smtClean="0"/>
              <a:t>Identify </a:t>
            </a:r>
            <a:r>
              <a:rPr lang="en-US" dirty="0" smtClean="0">
                <a:solidFill>
                  <a:srgbClr val="FFC000"/>
                </a:solidFill>
              </a:rPr>
              <a:t> one viewpoint (1VP)</a:t>
            </a:r>
          </a:p>
          <a:p>
            <a:pPr marL="342900" indent="-342900">
              <a:buClr>
                <a:schemeClr val="bg1"/>
              </a:buClr>
              <a:buFont typeface="+mj-lt"/>
              <a:buAutoNum type="arabicPeriod"/>
            </a:pPr>
            <a:r>
              <a:rPr lang="en-US" dirty="0" smtClean="0"/>
              <a:t>Identify the </a:t>
            </a:r>
            <a:r>
              <a:rPr lang="en-US" dirty="0" smtClean="0">
                <a:solidFill>
                  <a:srgbClr val="92D050"/>
                </a:solidFill>
              </a:rPr>
              <a:t>opposing viewpoint (OVP) </a:t>
            </a:r>
          </a:p>
          <a:p>
            <a:pPr marL="342900" indent="-342900">
              <a:buClr>
                <a:schemeClr val="bg1"/>
              </a:buClr>
              <a:buFont typeface="+mj-lt"/>
              <a:buAutoNum type="arabicPeriod"/>
            </a:pPr>
            <a:r>
              <a:rPr lang="en-US" dirty="0" smtClean="0"/>
              <a:t>Identify the </a:t>
            </a:r>
            <a:r>
              <a:rPr lang="en-US" dirty="0" smtClean="0">
                <a:solidFill>
                  <a:srgbClr val="0070C0"/>
                </a:solidFill>
              </a:rPr>
              <a:t>command(C)</a:t>
            </a:r>
          </a:p>
          <a:p>
            <a:pPr lvl="1">
              <a:buClr>
                <a:schemeClr val="bg1"/>
              </a:buClr>
            </a:pPr>
            <a:r>
              <a:rPr lang="en-US" dirty="0" smtClean="0">
                <a:solidFill>
                  <a:srgbClr val="0070C0"/>
                </a:solidFill>
              </a:rPr>
              <a:t>Question </a:t>
            </a:r>
            <a:r>
              <a:rPr lang="en-US" dirty="0" smtClean="0"/>
              <a:t>+ </a:t>
            </a:r>
            <a:r>
              <a:rPr lang="en-US" dirty="0" smtClean="0">
                <a:solidFill>
                  <a:srgbClr val="7030A0"/>
                </a:solidFill>
              </a:rPr>
              <a:t>Call for Evidence </a:t>
            </a:r>
          </a:p>
          <a:p>
            <a:endParaRPr lang="en-US" dirty="0"/>
          </a:p>
        </p:txBody>
      </p:sp>
      <p:sp>
        <p:nvSpPr>
          <p:cNvPr id="3" name="Content Placeholder 2"/>
          <p:cNvSpPr>
            <a:spLocks noGrp="1"/>
          </p:cNvSpPr>
          <p:nvPr>
            <p:ph sz="quarter" idx="1"/>
          </p:nvPr>
        </p:nvSpPr>
        <p:spPr>
          <a:xfrm>
            <a:off x="228600" y="762000"/>
            <a:ext cx="5638800" cy="5638800"/>
          </a:xfrm>
        </p:spPr>
        <p:txBody>
          <a:bodyPr>
            <a:normAutofit fontScale="77500" lnSpcReduction="20000"/>
          </a:bodyPr>
          <a:lstStyle/>
          <a:p>
            <a:pPr indent="0">
              <a:lnSpc>
                <a:spcPct val="150000"/>
              </a:lnSpc>
              <a:buNone/>
            </a:pPr>
            <a:r>
              <a:rPr lang="en-US" dirty="0" smtClean="0"/>
              <a:t>In the past few decades, salaries of entertainers and athletes have risen dramatically.  Some people argue that they are entitled to make as much money as they can, while others argue that such salaries have risen to unreasonable levels.  Are athletes and entertainers paid too much?  Make sure you support your position with reasons, explanations, and examples .</a:t>
            </a:r>
            <a:endParaRPr lang="en-US" dirty="0"/>
          </a:p>
        </p:txBody>
      </p:sp>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782</TotalTime>
  <Words>2199</Words>
  <Application>Microsoft Office PowerPoint</Application>
  <PresentationFormat>On-screen Show (4:3)</PresentationFormat>
  <Paragraphs>253</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Urban</vt:lpstr>
      <vt:lpstr>Preparing for the W.S.T.: Developing Skills Part I</vt:lpstr>
      <vt:lpstr>PowerPoint Presentation</vt:lpstr>
      <vt:lpstr>6 Steps to A Great Essay</vt:lpstr>
      <vt:lpstr>PowerPoint Presentation</vt:lpstr>
      <vt:lpstr>PowerPoint Presentation</vt:lpstr>
      <vt:lpstr>Analyze the Prompt</vt:lpstr>
      <vt:lpstr>Analyze the Prompt</vt:lpstr>
      <vt:lpstr>Analyze the Prompt</vt:lpstr>
      <vt:lpstr>Analyze the Prompt</vt:lpstr>
      <vt:lpstr>Analyze the Prompt</vt:lpstr>
      <vt:lpstr>Analyze the Prompt</vt:lpstr>
      <vt:lpstr>Why analyze the prompt?</vt:lpstr>
      <vt:lpstr>Analyze the Prompt</vt:lpstr>
      <vt:lpstr>Analyze the Prompt</vt:lpstr>
      <vt:lpstr>Analyze the Prompt</vt:lpstr>
      <vt:lpstr>PowerPoint Presentation</vt:lpstr>
      <vt:lpstr>Pre-write</vt:lpstr>
      <vt:lpstr>Are athletes and entertainers paid too much?</vt:lpstr>
      <vt:lpstr>Let’s Pre-Write… </vt:lpstr>
      <vt:lpstr>Creating a Strong Thesis</vt:lpstr>
      <vt:lpstr>Thesis: The old way</vt:lpstr>
      <vt:lpstr>Why is this not enough?</vt:lpstr>
      <vt:lpstr>Developing Skills Part 2</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W.S.T. Part II</dc:title>
  <dc:creator>rc8539</dc:creator>
  <cp:lastModifiedBy>admin</cp:lastModifiedBy>
  <cp:revision>23</cp:revision>
  <cp:lastPrinted>2017-02-06T21:10:39Z</cp:lastPrinted>
  <dcterms:created xsi:type="dcterms:W3CDTF">2013-02-26T17:48:19Z</dcterms:created>
  <dcterms:modified xsi:type="dcterms:W3CDTF">2017-04-19T22:01:29Z</dcterms:modified>
</cp:coreProperties>
</file>