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4"/>
  </p:notesMasterIdLst>
  <p:handoutMasterIdLst>
    <p:handoutMasterId r:id="rId15"/>
  </p:handoutMasterIdLst>
  <p:sldIdLst>
    <p:sldId id="256" r:id="rId2"/>
    <p:sldId id="266" r:id="rId3"/>
    <p:sldId id="267" r:id="rId4"/>
    <p:sldId id="257" r:id="rId5"/>
    <p:sldId id="258" r:id="rId6"/>
    <p:sldId id="259" r:id="rId7"/>
    <p:sldId id="260" r:id="rId8"/>
    <p:sldId id="261" r:id="rId9"/>
    <p:sldId id="263" r:id="rId10"/>
    <p:sldId id="268" r:id="rId11"/>
    <p:sldId id="269" r:id="rId12"/>
    <p:sldId id="27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3" tIns="46581" rIns="93163" bIns="46581" rtlCol="0"/>
          <a:lstStyle>
            <a:lvl1pPr algn="l">
              <a:defRPr sz="13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63" tIns="46581" rIns="93163" bIns="46581" rtlCol="0"/>
          <a:lstStyle>
            <a:lvl1pPr algn="r">
              <a:defRPr sz="1300"/>
            </a:lvl1pPr>
          </a:lstStyle>
          <a:p>
            <a:fld id="{0A1B2A00-60A5-4CA1-9BC2-B00279EA7123}" type="datetimeFigureOut">
              <a:rPr lang="en-US" smtClean="0"/>
              <a:pPr/>
              <a:t>10/9/2018</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63" tIns="46581" rIns="93163" bIns="46581" rtlCol="0" anchor="b"/>
          <a:lstStyle>
            <a:lvl1pPr algn="l">
              <a:defRPr sz="13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63" tIns="46581" rIns="93163" bIns="46581" rtlCol="0" anchor="b"/>
          <a:lstStyle>
            <a:lvl1pPr algn="r">
              <a:defRPr sz="1300"/>
            </a:lvl1pPr>
          </a:lstStyle>
          <a:p>
            <a:fld id="{61080821-7F52-4BC2-9BAA-553762C3488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230B91B-0263-48B9-9464-23C24FF4280B}" type="datetimeFigureOut">
              <a:rPr lang="en-US" smtClean="0"/>
              <a:t>10/9/2018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FDB373E-2675-46AE-8A3A-FFA83F7819F1}" type="slidenum">
              <a:rPr lang="en-US" smtClean="0"/>
              <a:t>‹#›</a:t>
            </a:fld>
            <a:endParaRPr lang="en-US"/>
          </a:p>
        </p:txBody>
      </p:sp>
    </p:spTree>
    <p:extLst>
      <p:ext uri="{BB962C8B-B14F-4D97-AF65-F5344CB8AC3E}">
        <p14:creationId xmlns:p14="http://schemas.microsoft.com/office/powerpoint/2010/main" val="636511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DB373E-2675-46AE-8A3A-FFA83F7819F1}" type="slidenum">
              <a:rPr lang="en-US" smtClean="0"/>
              <a:t>5</a:t>
            </a:fld>
            <a:endParaRPr lang="en-US"/>
          </a:p>
        </p:txBody>
      </p:sp>
    </p:spTree>
    <p:extLst>
      <p:ext uri="{BB962C8B-B14F-4D97-AF65-F5344CB8AC3E}">
        <p14:creationId xmlns:p14="http://schemas.microsoft.com/office/powerpoint/2010/main" val="1766810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https://www.youtube.com/watch?v=-U4slROQ6-Q</a:t>
            </a:r>
            <a:endParaRPr lang="en-US" dirty="0"/>
          </a:p>
        </p:txBody>
      </p:sp>
      <p:sp>
        <p:nvSpPr>
          <p:cNvPr id="4" name="Slide Number Placeholder 3"/>
          <p:cNvSpPr>
            <a:spLocks noGrp="1"/>
          </p:cNvSpPr>
          <p:nvPr>
            <p:ph type="sldNum" sz="quarter" idx="10"/>
          </p:nvPr>
        </p:nvSpPr>
        <p:spPr/>
        <p:txBody>
          <a:bodyPr/>
          <a:lstStyle/>
          <a:p>
            <a:fld id="{8FDB373E-2675-46AE-8A3A-FFA83F7819F1}" type="slidenum">
              <a:rPr lang="en-US" smtClean="0"/>
              <a:t>11</a:t>
            </a:fld>
            <a:endParaRPr lang="en-US"/>
          </a:p>
        </p:txBody>
      </p:sp>
    </p:spTree>
    <p:extLst>
      <p:ext uri="{BB962C8B-B14F-4D97-AF65-F5344CB8AC3E}">
        <p14:creationId xmlns:p14="http://schemas.microsoft.com/office/powerpoint/2010/main" val="3715359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573C8EDF-0737-4272-A260-8BD128320710}" type="datetimeFigureOut">
              <a:rPr lang="en-US" smtClean="0"/>
              <a:pPr/>
              <a:t>10/9/2018</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D4423416-662B-4A18-8102-30FC342985B0}" type="slidenum">
              <a:rPr lang="en-US" smtClean="0"/>
              <a:pPr/>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2421622"/>
      </p:ext>
    </p:extLst>
  </p:cSld>
  <p:clrMapOvr>
    <a:masterClrMapping/>
  </p:clrMapOvr>
  <p:transition>
    <p:pull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3C8EDF-0737-4272-A260-8BD128320710}"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23416-662B-4A18-8102-30FC342985B0}" type="slidenum">
              <a:rPr lang="en-US" smtClean="0"/>
              <a:pPr/>
              <a:t>‹#›</a:t>
            </a:fld>
            <a:endParaRPr lang="en-US"/>
          </a:p>
        </p:txBody>
      </p:sp>
    </p:spTree>
    <p:extLst>
      <p:ext uri="{BB962C8B-B14F-4D97-AF65-F5344CB8AC3E}">
        <p14:creationId xmlns:p14="http://schemas.microsoft.com/office/powerpoint/2010/main" val="1455798809"/>
      </p:ext>
    </p:extLst>
  </p:cSld>
  <p:clrMapOvr>
    <a:masterClrMapping/>
  </p:clrMapOvr>
  <p:transition>
    <p:pull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3C8EDF-0737-4272-A260-8BD128320710}"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23416-662B-4A18-8102-30FC342985B0}" type="slidenum">
              <a:rPr lang="en-US" smtClean="0"/>
              <a:pPr/>
              <a:t>‹#›</a:t>
            </a:fld>
            <a:endParaRPr lang="en-US"/>
          </a:p>
        </p:txBody>
      </p:sp>
    </p:spTree>
    <p:extLst>
      <p:ext uri="{BB962C8B-B14F-4D97-AF65-F5344CB8AC3E}">
        <p14:creationId xmlns:p14="http://schemas.microsoft.com/office/powerpoint/2010/main" val="2739997618"/>
      </p:ext>
    </p:extLst>
  </p:cSld>
  <p:clrMapOvr>
    <a:masterClrMapping/>
  </p:clrMapOvr>
  <p:transition>
    <p:pull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3C8EDF-0737-4272-A260-8BD128320710}"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23416-662B-4A18-8102-30FC342985B0}" type="slidenum">
              <a:rPr lang="en-US" smtClean="0"/>
              <a:pPr/>
              <a:t>‹#›</a:t>
            </a:fld>
            <a:endParaRPr lang="en-US"/>
          </a:p>
        </p:txBody>
      </p:sp>
    </p:spTree>
    <p:extLst>
      <p:ext uri="{BB962C8B-B14F-4D97-AF65-F5344CB8AC3E}">
        <p14:creationId xmlns:p14="http://schemas.microsoft.com/office/powerpoint/2010/main" val="4114979146"/>
      </p:ext>
    </p:extLst>
  </p:cSld>
  <p:clrMapOvr>
    <a:masterClrMapping/>
  </p:clrMapOvr>
  <p:transition>
    <p:pull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573C8EDF-0737-4272-A260-8BD128320710}" type="datetimeFigureOut">
              <a:rPr lang="en-US" smtClean="0"/>
              <a:pPr/>
              <a:t>10/9/2018</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D4423416-662B-4A18-8102-30FC342985B0}" type="slidenum">
              <a:rPr lang="en-US" smtClean="0"/>
              <a:pPr/>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68792255"/>
      </p:ext>
    </p:extLst>
  </p:cSld>
  <p:clrMapOvr>
    <a:overrideClrMapping bg1="dk1" tx1="lt1" bg2="dk2" tx2="lt2" accent1="accent1" accent2="accent2" accent3="accent3" accent4="accent4" accent5="accent5" accent6="accent6" hlink="hlink" folHlink="folHlink"/>
  </p:clrMapOvr>
  <p:transition>
    <p:pull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C8EDF-0737-4272-A260-8BD128320710}" type="datetimeFigureOut">
              <a:rPr lang="en-US" smtClean="0"/>
              <a:pPr/>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23416-662B-4A18-8102-30FC342985B0}" type="slidenum">
              <a:rPr lang="en-US" smtClean="0"/>
              <a:pPr/>
              <a:t>‹#›</a:t>
            </a:fld>
            <a:endParaRPr lang="en-US"/>
          </a:p>
        </p:txBody>
      </p:sp>
    </p:spTree>
    <p:extLst>
      <p:ext uri="{BB962C8B-B14F-4D97-AF65-F5344CB8AC3E}">
        <p14:creationId xmlns:p14="http://schemas.microsoft.com/office/powerpoint/2010/main" val="4039945618"/>
      </p:ext>
    </p:extLst>
  </p:cSld>
  <p:clrMapOvr>
    <a:masterClrMapping/>
  </p:clrMapOvr>
  <p:transition>
    <p:pull dir="u"/>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3C8EDF-0737-4272-A260-8BD128320710}" type="datetimeFigureOut">
              <a:rPr lang="en-US" smtClean="0"/>
              <a:pPr/>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423416-662B-4A18-8102-30FC342985B0}" type="slidenum">
              <a:rPr lang="en-US" smtClean="0"/>
              <a:pPr/>
              <a:t>‹#›</a:t>
            </a:fld>
            <a:endParaRPr lang="en-US"/>
          </a:p>
        </p:txBody>
      </p:sp>
    </p:spTree>
    <p:extLst>
      <p:ext uri="{BB962C8B-B14F-4D97-AF65-F5344CB8AC3E}">
        <p14:creationId xmlns:p14="http://schemas.microsoft.com/office/powerpoint/2010/main" val="2720320140"/>
      </p:ext>
    </p:extLst>
  </p:cSld>
  <p:clrMapOvr>
    <a:masterClrMapping/>
  </p:clrMapOvr>
  <p:transition>
    <p:pull dir="u"/>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3C8EDF-0737-4272-A260-8BD128320710}" type="datetimeFigureOut">
              <a:rPr lang="en-US" smtClean="0"/>
              <a:pPr/>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423416-662B-4A18-8102-30FC342985B0}" type="slidenum">
              <a:rPr lang="en-US" smtClean="0"/>
              <a:pPr/>
              <a:t>‹#›</a:t>
            </a:fld>
            <a:endParaRPr lang="en-US"/>
          </a:p>
        </p:txBody>
      </p:sp>
    </p:spTree>
    <p:extLst>
      <p:ext uri="{BB962C8B-B14F-4D97-AF65-F5344CB8AC3E}">
        <p14:creationId xmlns:p14="http://schemas.microsoft.com/office/powerpoint/2010/main" val="809097592"/>
      </p:ext>
    </p:extLst>
  </p:cSld>
  <p:clrMapOvr>
    <a:masterClrMapping/>
  </p:clrMapOvr>
  <p:transition>
    <p:pull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C8EDF-0737-4272-A260-8BD128320710}" type="datetimeFigureOut">
              <a:rPr lang="en-US" smtClean="0"/>
              <a:pPr/>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423416-662B-4A18-8102-30FC342985B0}" type="slidenum">
              <a:rPr lang="en-US" smtClean="0"/>
              <a:pPr/>
              <a:t>‹#›</a:t>
            </a:fld>
            <a:endParaRPr lang="en-US"/>
          </a:p>
        </p:txBody>
      </p:sp>
    </p:spTree>
    <p:extLst>
      <p:ext uri="{BB962C8B-B14F-4D97-AF65-F5344CB8AC3E}">
        <p14:creationId xmlns:p14="http://schemas.microsoft.com/office/powerpoint/2010/main" val="1989048812"/>
      </p:ext>
    </p:extLst>
  </p:cSld>
  <p:clrMapOvr>
    <a:masterClrMapping/>
  </p:clrMapOvr>
  <p:transition>
    <p:pull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3789" y="6375679"/>
            <a:ext cx="925016" cy="348462"/>
          </a:xfrm>
        </p:spPr>
        <p:txBody>
          <a:bodyPr/>
          <a:lstStyle/>
          <a:p>
            <a:fld id="{573C8EDF-0737-4272-A260-8BD128320710}" type="datetimeFigureOut">
              <a:rPr lang="en-US" smtClean="0"/>
              <a:pPr/>
              <a:t>10/9/2018</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D4423416-662B-4A18-8102-30FC342985B0}" type="slidenum">
              <a:rPr lang="en-US" smtClean="0"/>
              <a:pPr/>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1814753"/>
      </p:ext>
    </p:extLst>
  </p:cSld>
  <p:clrMapOvr>
    <a:masterClrMapping/>
  </p:clrMapOvr>
  <p:transition>
    <p:pull dir="u"/>
  </p:transition>
  <p:timing>
    <p:tnLst>
      <p:par>
        <p:cTn id="1" dur="indefinite" restart="never" nodeType="tmRoot"/>
      </p:par>
    </p:tnLst>
  </p:timing>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4463" y="6375679"/>
            <a:ext cx="924342" cy="348462"/>
          </a:xfrm>
        </p:spPr>
        <p:txBody>
          <a:bodyPr/>
          <a:lstStyle/>
          <a:p>
            <a:fld id="{573C8EDF-0737-4272-A260-8BD128320710}" type="datetimeFigureOut">
              <a:rPr lang="en-US" smtClean="0"/>
              <a:pPr/>
              <a:t>10/9/2018</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D4423416-662B-4A18-8102-30FC342985B0}" type="slidenum">
              <a:rPr lang="en-US" smtClean="0"/>
              <a:pPr/>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22640908"/>
      </p:ext>
    </p:extLst>
  </p:cSld>
  <p:clrMapOvr>
    <a:masterClrMapping/>
  </p:clrMapOvr>
  <p:transition>
    <p:pull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573C8EDF-0737-4272-A260-8BD128320710}" type="datetimeFigureOut">
              <a:rPr lang="en-US" smtClean="0"/>
              <a:pPr/>
              <a:t>10/9/2018</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D4423416-662B-4A18-8102-30FC342985B0}" type="slidenum">
              <a:rPr lang="en-US" smtClean="0"/>
              <a:pPr/>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647438292"/>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p:pull dir="u"/>
  </p:transition>
  <p:timing>
    <p:tnLst>
      <p:par>
        <p:cTn id="1" dur="indefinite" restart="never" nodeType="tmRoot"/>
      </p:par>
    </p:tnLst>
  </p:timing>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ideo" Target="https://www.youtube.com/embed/-U4slROQ6-Q" TargetMode="Externa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PQRST:</a:t>
            </a:r>
            <a:br>
              <a:rPr lang="en-US" dirty="0" smtClean="0"/>
            </a:br>
            <a:r>
              <a:rPr lang="en-US" sz="6600" i="1" cap="none" dirty="0" smtClean="0"/>
              <a:t> An active reading strategy</a:t>
            </a:r>
            <a:endParaRPr lang="en-US" sz="6600" i="1" cap="none" dirty="0"/>
          </a:p>
        </p:txBody>
      </p:sp>
      <p:sp>
        <p:nvSpPr>
          <p:cNvPr id="3" name="Subtitle 2"/>
          <p:cNvSpPr>
            <a:spLocks noGrp="1"/>
          </p:cNvSpPr>
          <p:nvPr>
            <p:ph type="subTitle" idx="1"/>
          </p:nvPr>
        </p:nvSpPr>
        <p:spPr/>
        <p:txBody>
          <a:bodyPr/>
          <a:lstStyle/>
          <a:p>
            <a:r>
              <a:rPr lang="en-US" dirty="0" smtClean="0"/>
              <a:t>Project </a:t>
            </a:r>
            <a:r>
              <a:rPr lang="en-US" dirty="0" smtClean="0"/>
              <a:t>IMPACT, TRIO SSS</a:t>
            </a:r>
            <a:endParaRPr lang="en-US" dirty="0"/>
          </a:p>
        </p:txBody>
      </p:sp>
    </p:spTree>
  </p:cSld>
  <p:clrMapOvr>
    <a:masterClrMapping/>
  </p:clrMapOvr>
  <p:transition>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PQRST &amp; Kurzweil 3000</a:t>
            </a:r>
            <a:endParaRPr lang="en-US" dirty="0"/>
          </a:p>
        </p:txBody>
      </p:sp>
      <p:sp>
        <p:nvSpPr>
          <p:cNvPr id="3" name="Content Placeholder 2"/>
          <p:cNvSpPr>
            <a:spLocks noGrp="1"/>
          </p:cNvSpPr>
          <p:nvPr>
            <p:ph idx="1"/>
          </p:nvPr>
        </p:nvSpPr>
        <p:spPr>
          <a:xfrm>
            <a:off x="938758" y="1600200"/>
            <a:ext cx="7633742" cy="4279393"/>
          </a:xfrm>
        </p:spPr>
        <p:txBody>
          <a:bodyPr/>
          <a:lstStyle/>
          <a:p>
            <a:r>
              <a:rPr lang="en-US" dirty="0" smtClean="0"/>
              <a:t>PREVIEW: Highlight the sections you’re previewing (headings, captions, first &amp; last sentences of paragraphs, </a:t>
            </a:r>
            <a:r>
              <a:rPr lang="en-US" dirty="0" err="1" smtClean="0"/>
              <a:t>etc</a:t>
            </a:r>
            <a:r>
              <a:rPr lang="en-US" dirty="0" smtClean="0"/>
              <a:t>). Set Kurzweil to read “self paced” by “highlight”</a:t>
            </a:r>
          </a:p>
          <a:p>
            <a:r>
              <a:rPr lang="en-US" dirty="0" smtClean="0"/>
              <a:t>QUESTION: Use sticky notes to insert your questions for each heading</a:t>
            </a:r>
          </a:p>
          <a:p>
            <a:r>
              <a:rPr lang="en-US" dirty="0" smtClean="0"/>
              <a:t>READ</a:t>
            </a:r>
          </a:p>
          <a:p>
            <a:r>
              <a:rPr lang="en-US" dirty="0" smtClean="0"/>
              <a:t>SELF RECITE: Use the voice note feature to record your 10 word summary at the end of each section</a:t>
            </a:r>
          </a:p>
          <a:p>
            <a:r>
              <a:rPr lang="en-US" dirty="0" smtClean="0"/>
              <a:t>TEST: Use a footnote to answer your questions</a:t>
            </a:r>
          </a:p>
        </p:txBody>
      </p:sp>
      <p:pic>
        <p:nvPicPr>
          <p:cNvPr id="3074" name="Picture 2" descr="Image result for kurzweil 3000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5233480"/>
            <a:ext cx="3019217" cy="129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8565603"/>
      </p:ext>
    </p:extLst>
  </p:cSld>
  <p:clrMapOvr>
    <a:masterClrMapping/>
  </p:clrMapOvr>
  <p:transition>
    <p:pull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42832" y="4953000"/>
            <a:ext cx="2749402" cy="951135"/>
          </a:xfrm>
        </p:spPr>
        <p:txBody>
          <a:bodyPr/>
          <a:lstStyle/>
          <a:p>
            <a:r>
              <a:rPr lang="en-US" b="0" dirty="0"/>
              <a:t>SQ3R Video Example</a:t>
            </a:r>
          </a:p>
        </p:txBody>
      </p:sp>
      <p:pic>
        <p:nvPicPr>
          <p:cNvPr id="4" name="-U4slROQ6-Q"/>
          <p:cNvPicPr>
            <a:picLocks noRot="1" noChangeAspect="1"/>
          </p:cNvPicPr>
          <p:nvPr>
            <a:videoFile r:link="rId1"/>
          </p:nvPr>
        </p:nvPicPr>
        <p:blipFill>
          <a:blip r:embed="rId4"/>
          <a:stretch>
            <a:fillRect/>
          </a:stretch>
        </p:blipFill>
        <p:spPr>
          <a:xfrm>
            <a:off x="1371600" y="762000"/>
            <a:ext cx="6891867" cy="3876675"/>
          </a:xfrm>
          <a:prstGeom prst="rect">
            <a:avLst/>
          </a:prstGeom>
        </p:spPr>
      </p:pic>
    </p:spTree>
    <p:extLst>
      <p:ext uri="{BB962C8B-B14F-4D97-AF65-F5344CB8AC3E}">
        <p14:creationId xmlns:p14="http://schemas.microsoft.com/office/powerpoint/2010/main" val="1747377628"/>
      </p:ext>
    </p:extLst>
  </p:cSld>
  <p:clrMapOvr>
    <a:masterClrMapping/>
  </p:clrMapOvr>
  <p:transition>
    <p:pull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out! </a:t>
            </a:r>
            <a:endParaRPr lang="en-US" dirty="0"/>
          </a:p>
        </p:txBody>
      </p:sp>
      <p:sp>
        <p:nvSpPr>
          <p:cNvPr id="3" name="Text Placeholder 2"/>
          <p:cNvSpPr>
            <a:spLocks noGrp="1"/>
          </p:cNvSpPr>
          <p:nvPr>
            <p:ph type="body" idx="1"/>
          </p:nvPr>
        </p:nvSpPr>
        <p:spPr/>
        <p:txBody>
          <a:bodyPr/>
          <a:lstStyle/>
          <a:p>
            <a:r>
              <a:rPr lang="en-US" dirty="0" smtClean="0"/>
              <a:t>Use a Book or Article</a:t>
            </a:r>
            <a:endParaRPr lang="en-US" dirty="0"/>
          </a:p>
        </p:txBody>
      </p:sp>
    </p:spTree>
    <p:extLst>
      <p:ext uri="{BB962C8B-B14F-4D97-AF65-F5344CB8AC3E}">
        <p14:creationId xmlns:p14="http://schemas.microsoft.com/office/powerpoint/2010/main" val="3826817163"/>
      </p:ext>
    </p:extLst>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913015"/>
          </a:xfrm>
        </p:spPr>
        <p:txBody>
          <a:bodyPr/>
          <a:lstStyle/>
          <a:p>
            <a:r>
              <a:rPr lang="en-US" dirty="0" smtClean="0"/>
              <a:t>What’s Active Reading?</a:t>
            </a:r>
            <a:endParaRPr lang="en-US" dirty="0"/>
          </a:p>
        </p:txBody>
      </p:sp>
      <p:sp>
        <p:nvSpPr>
          <p:cNvPr id="3" name="Content Placeholder 2"/>
          <p:cNvSpPr>
            <a:spLocks noGrp="1"/>
          </p:cNvSpPr>
          <p:nvPr>
            <p:ph idx="1"/>
          </p:nvPr>
        </p:nvSpPr>
        <p:spPr>
          <a:xfrm>
            <a:off x="941689" y="1371600"/>
            <a:ext cx="7633742" cy="3593591"/>
          </a:xfrm>
        </p:spPr>
        <p:txBody>
          <a:bodyPr/>
          <a:lstStyle/>
          <a:p>
            <a:r>
              <a:rPr lang="en-US" dirty="0" smtClean="0"/>
              <a:t>It’s the process of engaging with our reading in a dynamic way</a:t>
            </a:r>
          </a:p>
          <a:p>
            <a:r>
              <a:rPr lang="en-US" dirty="0" smtClean="0"/>
              <a:t>You are </a:t>
            </a:r>
            <a:r>
              <a:rPr lang="en-US" b="1" dirty="0" smtClean="0"/>
              <a:t>THINKING </a:t>
            </a:r>
            <a:r>
              <a:rPr lang="en-US" dirty="0" smtClean="0"/>
              <a:t>about what you are reading, </a:t>
            </a:r>
            <a:r>
              <a:rPr lang="en-US" b="1" dirty="0" smtClean="0"/>
              <a:t>DRAWING CONNECTIONS </a:t>
            </a:r>
            <a:r>
              <a:rPr lang="en-US" dirty="0" smtClean="0"/>
              <a:t>to other ideas, and </a:t>
            </a:r>
            <a:r>
              <a:rPr lang="en-US" b="1" dirty="0" smtClean="0"/>
              <a:t>QUESTIONING </a:t>
            </a:r>
            <a:r>
              <a:rPr lang="en-US" dirty="0" smtClean="0"/>
              <a:t>the information you read</a:t>
            </a:r>
          </a:p>
          <a:p>
            <a:r>
              <a:rPr lang="en-US" dirty="0" smtClean="0"/>
              <a:t>The opposite of active reading is </a:t>
            </a:r>
            <a:r>
              <a:rPr lang="en-US" i="1" dirty="0" smtClean="0"/>
              <a:t>passive reading- </a:t>
            </a:r>
            <a:r>
              <a:rPr lang="en-US" dirty="0" smtClean="0"/>
              <a:t>just reading for information. </a:t>
            </a:r>
            <a:endParaRPr lang="en-US" dirty="0"/>
          </a:p>
        </p:txBody>
      </p:sp>
      <p:pic>
        <p:nvPicPr>
          <p:cNvPr id="2052" name="Picture 4" descr="Image result for re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886200"/>
            <a:ext cx="3733800" cy="2487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690786"/>
      </p:ext>
    </p:extLst>
  </p:cSld>
  <p:clrMapOvr>
    <a:masterClrMapping/>
  </p:clrMapOvr>
  <p:transition>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Active Reading</a:t>
            </a:r>
            <a:endParaRPr lang="en-US" dirty="0"/>
          </a:p>
        </p:txBody>
      </p:sp>
      <p:sp>
        <p:nvSpPr>
          <p:cNvPr id="3" name="Content Placeholder 2"/>
          <p:cNvSpPr>
            <a:spLocks noGrp="1"/>
          </p:cNvSpPr>
          <p:nvPr>
            <p:ph idx="1"/>
          </p:nvPr>
        </p:nvSpPr>
        <p:spPr/>
        <p:txBody>
          <a:bodyPr/>
          <a:lstStyle/>
          <a:p>
            <a:r>
              <a:rPr lang="en-US" dirty="0" smtClean="0"/>
              <a:t>Develop a greater understanding of the subject</a:t>
            </a:r>
          </a:p>
          <a:p>
            <a:r>
              <a:rPr lang="en-US" dirty="0" smtClean="0"/>
              <a:t>Retain the information we read more effectively</a:t>
            </a:r>
          </a:p>
          <a:p>
            <a:r>
              <a:rPr lang="en-US" dirty="0" smtClean="0"/>
              <a:t>Save time- because we have to re-read less</a:t>
            </a:r>
          </a:p>
          <a:p>
            <a:r>
              <a:rPr lang="en-US" dirty="0" smtClean="0"/>
              <a:t>Perform better on exams because we can recall what we read more effectively</a:t>
            </a:r>
          </a:p>
          <a:p>
            <a:pPr marL="0" indent="0">
              <a:buNone/>
            </a:pPr>
            <a:endParaRPr lang="en-US" dirty="0"/>
          </a:p>
        </p:txBody>
      </p:sp>
      <p:sp>
        <p:nvSpPr>
          <p:cNvPr id="4" name="TextBox 3"/>
          <p:cNvSpPr txBox="1"/>
          <p:nvPr/>
        </p:nvSpPr>
        <p:spPr>
          <a:xfrm>
            <a:off x="1447800" y="4648200"/>
            <a:ext cx="6629400" cy="369332"/>
          </a:xfrm>
          <a:prstGeom prst="rect">
            <a:avLst/>
          </a:prstGeom>
          <a:noFill/>
        </p:spPr>
        <p:txBody>
          <a:bodyPr wrap="square" rtlCol="0">
            <a:spAutoFit/>
          </a:bodyPr>
          <a:lstStyle/>
          <a:p>
            <a:pPr algn="ctr"/>
            <a:r>
              <a:rPr lang="en-US" i="1" dirty="0" smtClean="0"/>
              <a:t>PQRST is a strategy we can use to be an active reader</a:t>
            </a:r>
            <a:endParaRPr lang="en-US" i="1" dirty="0"/>
          </a:p>
        </p:txBody>
      </p:sp>
    </p:spTree>
    <p:extLst>
      <p:ext uri="{BB962C8B-B14F-4D97-AF65-F5344CB8AC3E}">
        <p14:creationId xmlns:p14="http://schemas.microsoft.com/office/powerpoint/2010/main" val="3191928143"/>
      </p:ext>
    </p:extLst>
  </p:cSld>
  <p:clrMapOvr>
    <a:masterClrMapping/>
  </p:clrMapOvr>
  <p:transition>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PQRST- What is it?</a:t>
            </a:r>
            <a:endParaRPr lang="en-US" dirty="0"/>
          </a:p>
        </p:txBody>
      </p:sp>
      <p:sp>
        <p:nvSpPr>
          <p:cNvPr id="3" name="TextBox 2"/>
          <p:cNvSpPr txBox="1"/>
          <p:nvPr/>
        </p:nvSpPr>
        <p:spPr>
          <a:xfrm>
            <a:off x="1066800" y="1600200"/>
            <a:ext cx="7086600" cy="4770537"/>
          </a:xfrm>
          <a:prstGeom prst="rect">
            <a:avLst/>
          </a:prstGeom>
          <a:noFill/>
        </p:spPr>
        <p:txBody>
          <a:bodyPr wrap="square" rtlCol="0">
            <a:spAutoFit/>
          </a:bodyPr>
          <a:lstStyle/>
          <a:p>
            <a:pPr>
              <a:buFont typeface="Wingdings" pitchFamily="2" charset="2"/>
              <a:buChar char="Ø"/>
            </a:pPr>
            <a:r>
              <a:rPr lang="en-US" sz="3200" b="1" dirty="0" smtClean="0">
                <a:solidFill>
                  <a:schemeClr val="bg1">
                    <a:lumMod val="50000"/>
                  </a:schemeClr>
                </a:solidFill>
              </a:rPr>
              <a:t>P: </a:t>
            </a:r>
            <a:r>
              <a:rPr lang="en-US" sz="3200" dirty="0" smtClean="0">
                <a:solidFill>
                  <a:schemeClr val="bg1">
                    <a:lumMod val="50000"/>
                  </a:schemeClr>
                </a:solidFill>
              </a:rPr>
              <a:t>Preview</a:t>
            </a:r>
          </a:p>
          <a:p>
            <a:pPr>
              <a:buFont typeface="Wingdings" pitchFamily="2" charset="2"/>
              <a:buChar char="Ø"/>
            </a:pPr>
            <a:r>
              <a:rPr lang="en-US" sz="3200" b="1" dirty="0" smtClean="0">
                <a:solidFill>
                  <a:schemeClr val="bg1">
                    <a:lumMod val="50000"/>
                  </a:schemeClr>
                </a:solidFill>
              </a:rPr>
              <a:t>Q: </a:t>
            </a:r>
            <a:r>
              <a:rPr lang="en-US" sz="3200" dirty="0" smtClean="0">
                <a:solidFill>
                  <a:schemeClr val="bg1">
                    <a:lumMod val="50000"/>
                  </a:schemeClr>
                </a:solidFill>
              </a:rPr>
              <a:t>Question</a:t>
            </a:r>
          </a:p>
          <a:p>
            <a:pPr>
              <a:buFont typeface="Wingdings" pitchFamily="2" charset="2"/>
              <a:buChar char="Ø"/>
            </a:pPr>
            <a:r>
              <a:rPr lang="en-US" sz="3200" b="1" dirty="0" smtClean="0">
                <a:solidFill>
                  <a:schemeClr val="bg1">
                    <a:lumMod val="50000"/>
                  </a:schemeClr>
                </a:solidFill>
              </a:rPr>
              <a:t>R: </a:t>
            </a:r>
            <a:r>
              <a:rPr lang="en-US" sz="3200" dirty="0" smtClean="0">
                <a:solidFill>
                  <a:schemeClr val="bg1">
                    <a:lumMod val="50000"/>
                  </a:schemeClr>
                </a:solidFill>
              </a:rPr>
              <a:t>Read</a:t>
            </a:r>
          </a:p>
          <a:p>
            <a:pPr>
              <a:buFont typeface="Wingdings" pitchFamily="2" charset="2"/>
              <a:buChar char="Ø"/>
            </a:pPr>
            <a:r>
              <a:rPr lang="en-US" sz="3200" b="1" dirty="0" smtClean="0">
                <a:solidFill>
                  <a:schemeClr val="bg1">
                    <a:lumMod val="50000"/>
                  </a:schemeClr>
                </a:solidFill>
              </a:rPr>
              <a:t>S: </a:t>
            </a:r>
            <a:r>
              <a:rPr lang="en-US" sz="3200" dirty="0" smtClean="0">
                <a:solidFill>
                  <a:schemeClr val="bg1">
                    <a:lumMod val="50000"/>
                  </a:schemeClr>
                </a:solidFill>
              </a:rPr>
              <a:t>Self-Recite</a:t>
            </a:r>
          </a:p>
          <a:p>
            <a:pPr>
              <a:buFont typeface="Wingdings" pitchFamily="2" charset="2"/>
              <a:buChar char="Ø"/>
            </a:pPr>
            <a:r>
              <a:rPr lang="en-US" sz="3200" b="1" dirty="0" smtClean="0">
                <a:solidFill>
                  <a:schemeClr val="bg1">
                    <a:lumMod val="50000"/>
                  </a:schemeClr>
                </a:solidFill>
              </a:rPr>
              <a:t>T: </a:t>
            </a:r>
            <a:r>
              <a:rPr lang="en-US" sz="3200" dirty="0" smtClean="0">
                <a:solidFill>
                  <a:schemeClr val="bg1">
                    <a:lumMod val="50000"/>
                  </a:schemeClr>
                </a:solidFill>
              </a:rPr>
              <a:t>Test</a:t>
            </a:r>
          </a:p>
          <a:p>
            <a:pPr>
              <a:buFont typeface="Wingdings" pitchFamily="2" charset="2"/>
              <a:buChar char="Ø"/>
            </a:pPr>
            <a:endParaRPr lang="en-US" sz="3200" b="1" dirty="0" smtClean="0">
              <a:solidFill>
                <a:schemeClr val="bg1">
                  <a:lumMod val="50000"/>
                </a:schemeClr>
              </a:solidFill>
            </a:endParaRPr>
          </a:p>
          <a:p>
            <a:pPr>
              <a:buFont typeface="Wingdings" pitchFamily="2" charset="2"/>
              <a:buChar char="Ø"/>
            </a:pPr>
            <a:r>
              <a:rPr lang="en-US" sz="2800" i="1" dirty="0" smtClean="0">
                <a:solidFill>
                  <a:schemeClr val="bg1">
                    <a:lumMod val="50000"/>
                  </a:schemeClr>
                </a:solidFill>
              </a:rPr>
              <a:t>This is similar to the SQ3R strategy which involves Survey, Question, Read, Recite, and Review</a:t>
            </a:r>
          </a:p>
          <a:p>
            <a:pPr>
              <a:buFont typeface="Wingdings" pitchFamily="2" charset="2"/>
              <a:buChar char="Ø"/>
            </a:pPr>
            <a:r>
              <a:rPr lang="en-US" sz="2800" i="1" dirty="0" smtClean="0">
                <a:solidFill>
                  <a:schemeClr val="bg1">
                    <a:lumMod val="50000"/>
                  </a:schemeClr>
                </a:solidFill>
              </a:rPr>
              <a:t>PQRST is a strategy to help you commit information to long term memory.</a:t>
            </a:r>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Preview</a:t>
            </a:r>
            <a:endParaRPr lang="en-US" dirty="0">
              <a:solidFill>
                <a:srgbClr val="FF0000"/>
              </a:solidFill>
            </a:endParaRPr>
          </a:p>
        </p:txBody>
      </p:sp>
      <p:sp>
        <p:nvSpPr>
          <p:cNvPr id="3" name="Content Placeholder 2"/>
          <p:cNvSpPr>
            <a:spLocks noGrp="1"/>
          </p:cNvSpPr>
          <p:nvPr>
            <p:ph idx="1"/>
          </p:nvPr>
        </p:nvSpPr>
        <p:spPr>
          <a:xfrm>
            <a:off x="1059929" y="1371600"/>
            <a:ext cx="7391400" cy="1676400"/>
          </a:xfrm>
        </p:spPr>
        <p:txBody>
          <a:bodyPr>
            <a:normAutofit fontScale="92500" lnSpcReduction="20000"/>
          </a:bodyPr>
          <a:lstStyle/>
          <a:p>
            <a:r>
              <a:rPr lang="en-US" dirty="0" smtClean="0"/>
              <a:t>Before you begin reading the chapter</a:t>
            </a:r>
            <a:r>
              <a:rPr lang="en-US" dirty="0" smtClean="0"/>
              <a:t>…</a:t>
            </a:r>
          </a:p>
          <a:p>
            <a:r>
              <a:rPr lang="en-US" b="1" dirty="0" smtClean="0"/>
              <a:t>PREVIEW IT!</a:t>
            </a:r>
          </a:p>
          <a:p>
            <a:r>
              <a:rPr lang="en-US" dirty="0" smtClean="0"/>
              <a:t>You want to look at the general </a:t>
            </a:r>
            <a:r>
              <a:rPr lang="en-US" b="1" dirty="0" smtClean="0"/>
              <a:t>Structure of the text. </a:t>
            </a:r>
          </a:p>
          <a:p>
            <a:r>
              <a:rPr lang="en-US" dirty="0" smtClean="0"/>
              <a:t>You are developing a rough framework of what to expect. </a:t>
            </a:r>
            <a:r>
              <a:rPr lang="en-US" dirty="0"/>
              <a:t> </a:t>
            </a:r>
            <a:r>
              <a:rPr lang="en-US" dirty="0" smtClean="0"/>
              <a:t>You are THINKING about the subject before you start reading</a:t>
            </a:r>
            <a:endParaRPr lang="en-US" dirty="0" smtClean="0"/>
          </a:p>
          <a:p>
            <a:endParaRPr lang="en-US" dirty="0" smtClean="0"/>
          </a:p>
          <a:p>
            <a:pPr>
              <a:buNone/>
            </a:pPr>
            <a:endParaRPr lang="en-US" dirty="0"/>
          </a:p>
        </p:txBody>
      </p:sp>
      <p:sp>
        <p:nvSpPr>
          <p:cNvPr id="4" name="TextBox 3"/>
          <p:cNvSpPr txBox="1"/>
          <p:nvPr/>
        </p:nvSpPr>
        <p:spPr>
          <a:xfrm>
            <a:off x="1219200" y="3200400"/>
            <a:ext cx="6705600" cy="2862322"/>
          </a:xfrm>
          <a:prstGeom prst="rect">
            <a:avLst/>
          </a:prstGeom>
          <a:noFill/>
        </p:spPr>
        <p:txBody>
          <a:bodyPr wrap="square" numCol="2" rtlCol="0">
            <a:spAutoFit/>
          </a:bodyPr>
          <a:lstStyle/>
          <a:p>
            <a:r>
              <a:rPr lang="en-US" sz="2000" b="1" dirty="0" smtClean="0">
                <a:solidFill>
                  <a:schemeClr val="tx1">
                    <a:lumMod val="65000"/>
                    <a:lumOff val="35000"/>
                  </a:schemeClr>
                </a:solidFill>
              </a:rPr>
              <a:t>What to do:</a:t>
            </a:r>
          </a:p>
          <a:p>
            <a:r>
              <a:rPr lang="en-US" sz="2000" dirty="0" smtClean="0">
                <a:solidFill>
                  <a:schemeClr val="tx1">
                    <a:lumMod val="65000"/>
                    <a:lumOff val="35000"/>
                  </a:schemeClr>
                </a:solidFill>
              </a:rPr>
              <a:t>So</a:t>
            </a:r>
            <a:r>
              <a:rPr lang="en-US" sz="2000" dirty="0">
                <a:solidFill>
                  <a:schemeClr val="tx1">
                    <a:lumMod val="65000"/>
                    <a:lumOff val="35000"/>
                  </a:schemeClr>
                </a:solidFill>
              </a:rPr>
              <a:t>, skim the text for:</a:t>
            </a:r>
          </a:p>
          <a:p>
            <a:pPr marL="742950" lvl="1" indent="-285750">
              <a:buFont typeface="Arial" panose="020B0604020202020204" pitchFamily="34" charset="0"/>
              <a:buChar char="•"/>
            </a:pPr>
            <a:r>
              <a:rPr lang="en-US" sz="2000" dirty="0">
                <a:solidFill>
                  <a:schemeClr val="tx1">
                    <a:lumMod val="65000"/>
                    <a:lumOff val="35000"/>
                  </a:schemeClr>
                </a:solidFill>
              </a:rPr>
              <a:t>Title</a:t>
            </a:r>
          </a:p>
          <a:p>
            <a:pPr marL="742950" lvl="1" indent="-285750">
              <a:buFont typeface="Arial" panose="020B0604020202020204" pitchFamily="34" charset="0"/>
              <a:buChar char="•"/>
            </a:pPr>
            <a:r>
              <a:rPr lang="en-US" sz="2000" dirty="0">
                <a:solidFill>
                  <a:schemeClr val="tx1">
                    <a:lumMod val="65000"/>
                    <a:lumOff val="35000"/>
                  </a:schemeClr>
                </a:solidFill>
              </a:rPr>
              <a:t>Introductory paragraphs</a:t>
            </a:r>
          </a:p>
          <a:p>
            <a:pPr marL="742950" lvl="1" indent="-285750">
              <a:buFont typeface="Arial" panose="020B0604020202020204" pitchFamily="34" charset="0"/>
              <a:buChar char="•"/>
            </a:pPr>
            <a:r>
              <a:rPr lang="en-US" sz="2000" dirty="0">
                <a:solidFill>
                  <a:schemeClr val="tx1">
                    <a:lumMod val="65000"/>
                    <a:lumOff val="35000"/>
                  </a:schemeClr>
                </a:solidFill>
              </a:rPr>
              <a:t>Headings</a:t>
            </a:r>
          </a:p>
          <a:p>
            <a:pPr marL="742950" lvl="1" indent="-285750">
              <a:buFont typeface="Arial" panose="020B0604020202020204" pitchFamily="34" charset="0"/>
              <a:buChar char="•"/>
            </a:pPr>
            <a:r>
              <a:rPr lang="en-US" sz="2000" dirty="0">
                <a:solidFill>
                  <a:schemeClr val="tx1">
                    <a:lumMod val="65000"/>
                    <a:lumOff val="35000"/>
                  </a:schemeClr>
                </a:solidFill>
              </a:rPr>
              <a:t>Subheadings</a:t>
            </a:r>
          </a:p>
          <a:p>
            <a:pPr marL="742950" lvl="1" indent="-285750">
              <a:buFont typeface="Arial" panose="020B0604020202020204" pitchFamily="34" charset="0"/>
              <a:buChar char="•"/>
            </a:pPr>
            <a:r>
              <a:rPr lang="en-US" sz="2000" dirty="0">
                <a:solidFill>
                  <a:schemeClr val="tx1">
                    <a:lumMod val="65000"/>
                    <a:lumOff val="35000"/>
                  </a:schemeClr>
                </a:solidFill>
              </a:rPr>
              <a:t>Concluding paragraphs</a:t>
            </a:r>
          </a:p>
          <a:p>
            <a:pPr marL="742950" lvl="1" indent="-285750">
              <a:buFont typeface="Arial" panose="020B0604020202020204" pitchFamily="34" charset="0"/>
              <a:buChar char="•"/>
            </a:pPr>
            <a:r>
              <a:rPr lang="en-US" sz="2000" dirty="0">
                <a:solidFill>
                  <a:schemeClr val="tx1">
                    <a:lumMod val="65000"/>
                    <a:lumOff val="35000"/>
                  </a:schemeClr>
                </a:solidFill>
              </a:rPr>
              <a:t>Charts</a:t>
            </a:r>
          </a:p>
          <a:p>
            <a:pPr marL="742950" lvl="1" indent="-285750">
              <a:buFont typeface="Arial" panose="020B0604020202020204" pitchFamily="34" charset="0"/>
              <a:buChar char="•"/>
            </a:pPr>
            <a:r>
              <a:rPr lang="en-US" sz="2000" dirty="0">
                <a:solidFill>
                  <a:schemeClr val="tx1">
                    <a:lumMod val="65000"/>
                    <a:lumOff val="35000"/>
                  </a:schemeClr>
                </a:solidFill>
              </a:rPr>
              <a:t>Graphs</a:t>
            </a:r>
          </a:p>
          <a:p>
            <a:pPr marL="742950" lvl="1" indent="-285750">
              <a:buFont typeface="Arial" panose="020B0604020202020204" pitchFamily="34" charset="0"/>
              <a:buChar char="•"/>
            </a:pPr>
            <a:r>
              <a:rPr lang="en-US" sz="2000" dirty="0">
                <a:solidFill>
                  <a:schemeClr val="tx1">
                    <a:lumMod val="65000"/>
                    <a:lumOff val="35000"/>
                  </a:schemeClr>
                </a:solidFill>
              </a:rPr>
              <a:t>Pictures</a:t>
            </a:r>
          </a:p>
          <a:p>
            <a:pPr marL="742950" lvl="1" indent="-285750">
              <a:buFont typeface="Arial" panose="020B0604020202020204" pitchFamily="34" charset="0"/>
              <a:buChar char="•"/>
            </a:pPr>
            <a:r>
              <a:rPr lang="en-US" sz="2000" dirty="0">
                <a:solidFill>
                  <a:schemeClr val="tx1">
                    <a:lumMod val="65000"/>
                    <a:lumOff val="35000"/>
                  </a:schemeClr>
                </a:solidFill>
              </a:rPr>
              <a:t>Captions</a:t>
            </a:r>
          </a:p>
          <a:p>
            <a:pPr marL="742950" lvl="1" indent="-285750">
              <a:buFont typeface="Arial" panose="020B0604020202020204" pitchFamily="34" charset="0"/>
              <a:buChar char="•"/>
            </a:pPr>
            <a:r>
              <a:rPr lang="en-US" sz="2000" dirty="0">
                <a:solidFill>
                  <a:schemeClr val="tx1">
                    <a:lumMod val="65000"/>
                    <a:lumOff val="35000"/>
                  </a:schemeClr>
                </a:solidFill>
              </a:rPr>
              <a:t>Key vocabulary</a:t>
            </a:r>
          </a:p>
          <a:p>
            <a:pPr marL="742950" lvl="1" indent="-285750">
              <a:buFont typeface="Arial" panose="020B0604020202020204" pitchFamily="34" charset="0"/>
              <a:buChar char="•"/>
            </a:pPr>
            <a:r>
              <a:rPr lang="en-US" sz="2000" dirty="0">
                <a:solidFill>
                  <a:schemeClr val="tx1">
                    <a:lumMod val="65000"/>
                    <a:lumOff val="35000"/>
                  </a:schemeClr>
                </a:solidFill>
              </a:rPr>
              <a:t>Review questions</a:t>
            </a:r>
          </a:p>
          <a:p>
            <a:endParaRPr lang="en-US" dirty="0"/>
          </a:p>
        </p:txBody>
      </p:sp>
      <p:sp>
        <p:nvSpPr>
          <p:cNvPr id="5" name="TextBox 4"/>
          <p:cNvSpPr txBox="1"/>
          <p:nvPr/>
        </p:nvSpPr>
        <p:spPr>
          <a:xfrm>
            <a:off x="1333500" y="6167190"/>
            <a:ext cx="6477000" cy="384721"/>
          </a:xfrm>
          <a:prstGeom prst="rect">
            <a:avLst/>
          </a:prstGeom>
          <a:noFill/>
        </p:spPr>
        <p:txBody>
          <a:bodyPr wrap="square" rtlCol="0">
            <a:spAutoFit/>
          </a:bodyPr>
          <a:lstStyle/>
          <a:p>
            <a:r>
              <a:rPr lang="en-US" sz="1900" dirty="0">
                <a:solidFill>
                  <a:schemeClr val="tx1">
                    <a:lumMod val="65000"/>
                    <a:lumOff val="35000"/>
                  </a:schemeClr>
                </a:solidFill>
              </a:rPr>
              <a:t>Ask </a:t>
            </a:r>
            <a:r>
              <a:rPr lang="en-US" sz="1900" dirty="0">
                <a:solidFill>
                  <a:schemeClr val="tx1">
                    <a:lumMod val="65000"/>
                    <a:lumOff val="35000"/>
                  </a:schemeClr>
                </a:solidFill>
              </a:rPr>
              <a:t>yourself</a:t>
            </a:r>
            <a:r>
              <a:rPr lang="en-US" sz="1900" dirty="0">
                <a:solidFill>
                  <a:schemeClr val="tx1">
                    <a:lumMod val="65000"/>
                    <a:lumOff val="35000"/>
                  </a:schemeClr>
                </a:solidFill>
              </a:rPr>
              <a:t>: Does this relate to any lectures or past readings?</a:t>
            </a:r>
            <a:endParaRPr lang="en-US" sz="1900" dirty="0">
              <a:solidFill>
                <a:schemeClr val="tx1">
                  <a:lumMod val="65000"/>
                  <a:lumOff val="35000"/>
                </a:schemeClr>
              </a:solidFill>
            </a:endParaRPr>
          </a:p>
        </p:txBody>
      </p:sp>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Question</a:t>
            </a:r>
            <a:endParaRPr lang="en-US" dirty="0">
              <a:solidFill>
                <a:srgbClr val="FFC000"/>
              </a:solidFill>
            </a:endParaRPr>
          </a:p>
        </p:txBody>
      </p:sp>
      <p:sp>
        <p:nvSpPr>
          <p:cNvPr id="3" name="Content Placeholder 2"/>
          <p:cNvSpPr>
            <a:spLocks noGrp="1"/>
          </p:cNvSpPr>
          <p:nvPr>
            <p:ph idx="1"/>
          </p:nvPr>
        </p:nvSpPr>
        <p:spPr>
          <a:xfrm>
            <a:off x="1066800" y="1524000"/>
            <a:ext cx="6934200" cy="4572000"/>
          </a:xfrm>
        </p:spPr>
        <p:txBody>
          <a:bodyPr>
            <a:normAutofit/>
          </a:bodyPr>
          <a:lstStyle/>
          <a:p>
            <a:r>
              <a:rPr lang="en-US" dirty="0" smtClean="0"/>
              <a:t>Turn </a:t>
            </a:r>
            <a:r>
              <a:rPr lang="en-US" dirty="0" smtClean="0"/>
              <a:t>each heading into a </a:t>
            </a:r>
            <a:r>
              <a:rPr lang="en-US" dirty="0" smtClean="0"/>
              <a:t>question</a:t>
            </a:r>
          </a:p>
          <a:p>
            <a:pPr lvl="1"/>
            <a:r>
              <a:rPr lang="en-US" dirty="0" smtClean="0"/>
              <a:t>Put it on a sticky note or write/ type it in your notes</a:t>
            </a:r>
          </a:p>
          <a:p>
            <a:pPr lvl="1"/>
            <a:r>
              <a:rPr lang="en-US" dirty="0" smtClean="0"/>
              <a:t>Who, what, why, when, how, where, list…, name…</a:t>
            </a:r>
          </a:p>
          <a:p>
            <a:r>
              <a:rPr lang="en-US" dirty="0" smtClean="0"/>
              <a:t>As you come across each question in your reading, it will give you something to focus on when you read each section. You will be looking for the answer and reading actively. </a:t>
            </a:r>
          </a:p>
          <a:p>
            <a:r>
              <a:rPr lang="en-US" dirty="0" smtClean="0"/>
              <a:t>Aim for open-ended questions </a:t>
            </a:r>
          </a:p>
          <a:p>
            <a:r>
              <a:rPr lang="en-US" i="1" dirty="0" smtClean="0"/>
              <a:t>What </a:t>
            </a:r>
            <a:r>
              <a:rPr lang="en-US" i="1" dirty="0" smtClean="0"/>
              <a:t>if there are no headings?</a:t>
            </a:r>
          </a:p>
          <a:p>
            <a:pPr lvl="1"/>
            <a:r>
              <a:rPr lang="en-US" dirty="0" smtClean="0"/>
              <a:t>Try skimming the section (especially the first and last sentence) and coming up with your own question. You can always modify this question later to something more appropriate. </a:t>
            </a:r>
          </a:p>
          <a:p>
            <a:endParaRPr lang="en-US" dirty="0" smtClean="0"/>
          </a:p>
        </p:txBody>
      </p:sp>
    </p:spTree>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Read</a:t>
            </a:r>
            <a:endParaRPr lang="en-US" dirty="0">
              <a:solidFill>
                <a:schemeClr val="accent5"/>
              </a:solidFill>
            </a:endParaRPr>
          </a:p>
        </p:txBody>
      </p:sp>
      <p:sp>
        <p:nvSpPr>
          <p:cNvPr id="3" name="Content Placeholder 2"/>
          <p:cNvSpPr>
            <a:spLocks noGrp="1"/>
          </p:cNvSpPr>
          <p:nvPr>
            <p:ph idx="1"/>
          </p:nvPr>
        </p:nvSpPr>
        <p:spPr>
          <a:xfrm>
            <a:off x="1066800" y="1447800"/>
            <a:ext cx="7010400" cy="5181600"/>
          </a:xfrm>
        </p:spPr>
        <p:txBody>
          <a:bodyPr>
            <a:normAutofit/>
          </a:bodyPr>
          <a:lstStyle/>
          <a:p>
            <a:r>
              <a:rPr lang="en-US" dirty="0" smtClean="0"/>
              <a:t>Now, read the entire chapter. Be sure to read each </a:t>
            </a:r>
            <a:r>
              <a:rPr lang="en-US" dirty="0" smtClean="0"/>
              <a:t>question before </a:t>
            </a:r>
            <a:r>
              <a:rPr lang="en-US" dirty="0" smtClean="0"/>
              <a:t>each section</a:t>
            </a:r>
            <a:r>
              <a:rPr lang="en-US" dirty="0" smtClean="0"/>
              <a:t>. </a:t>
            </a:r>
            <a:endParaRPr lang="en-US" dirty="0" smtClean="0"/>
          </a:p>
          <a:p>
            <a:r>
              <a:rPr lang="en-US" dirty="0" smtClean="0"/>
              <a:t>Are the questions you created being answered by the reading?</a:t>
            </a:r>
          </a:p>
          <a:p>
            <a:pPr lvl="1"/>
            <a:r>
              <a:rPr lang="en-US" dirty="0" smtClean="0"/>
              <a:t>You may need to modify them to something more appropriate</a:t>
            </a:r>
          </a:p>
          <a:p>
            <a:r>
              <a:rPr lang="en-US" dirty="0" smtClean="0"/>
              <a:t>Try to connect the reading to things you already </a:t>
            </a:r>
            <a:r>
              <a:rPr lang="en-US" dirty="0" smtClean="0"/>
              <a:t>know</a:t>
            </a:r>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5556" y="3657600"/>
            <a:ext cx="4052888" cy="2697013"/>
          </a:xfrm>
          <a:prstGeom prst="rect">
            <a:avLst/>
          </a:prstGeom>
        </p:spPr>
      </p:pic>
    </p:spTree>
  </p:cSld>
  <p:clrMapOvr>
    <a:masterClrMapping/>
  </p:clrMapOvr>
  <p:transition>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Self Recite	</a:t>
            </a:r>
            <a:endParaRPr lang="en-US" dirty="0"/>
          </a:p>
        </p:txBody>
      </p:sp>
      <p:sp>
        <p:nvSpPr>
          <p:cNvPr id="3" name="Content Placeholder 2"/>
          <p:cNvSpPr>
            <a:spLocks noGrp="1"/>
          </p:cNvSpPr>
          <p:nvPr>
            <p:ph idx="1"/>
          </p:nvPr>
        </p:nvSpPr>
        <p:spPr>
          <a:xfrm>
            <a:off x="838200" y="1524000"/>
            <a:ext cx="7391400" cy="5029200"/>
          </a:xfrm>
        </p:spPr>
        <p:txBody>
          <a:bodyPr>
            <a:normAutofit/>
          </a:bodyPr>
          <a:lstStyle/>
          <a:p>
            <a:r>
              <a:rPr lang="en-US" dirty="0" smtClean="0"/>
              <a:t>After each paragraph or section you’ve read, </a:t>
            </a:r>
            <a:r>
              <a:rPr lang="en-US" dirty="0" smtClean="0"/>
              <a:t>try and </a:t>
            </a:r>
            <a:r>
              <a:rPr lang="en-US" b="1" dirty="0" smtClean="0"/>
              <a:t>say out loud </a:t>
            </a:r>
            <a:r>
              <a:rPr lang="en-US" dirty="0" smtClean="0"/>
              <a:t>the </a:t>
            </a:r>
            <a:r>
              <a:rPr lang="en-US" dirty="0" smtClean="0"/>
              <a:t>main idea in 10 words or less (in your own words, </a:t>
            </a:r>
            <a:r>
              <a:rPr lang="en-US" i="1" dirty="0" smtClean="0"/>
              <a:t>without looking at the text again</a:t>
            </a:r>
            <a:r>
              <a:rPr lang="en-US" dirty="0" smtClean="0"/>
              <a:t>)</a:t>
            </a:r>
          </a:p>
          <a:p>
            <a:r>
              <a:rPr lang="en-US" dirty="0" smtClean="0"/>
              <a:t>You can also </a:t>
            </a:r>
            <a:r>
              <a:rPr lang="en-US" b="1" dirty="0" smtClean="0"/>
              <a:t>say out loud</a:t>
            </a:r>
            <a:r>
              <a:rPr lang="en-US" dirty="0" smtClean="0"/>
              <a:t> the answer to the question (in your own words, </a:t>
            </a:r>
            <a:r>
              <a:rPr lang="en-US" i="1" dirty="0" smtClean="0"/>
              <a:t>without looking at the text again</a:t>
            </a:r>
            <a:r>
              <a:rPr lang="en-US" dirty="0" smtClean="0"/>
              <a:t>)</a:t>
            </a:r>
            <a:endParaRPr lang="en-US" dirty="0" smtClean="0"/>
          </a:p>
          <a:p>
            <a:pPr>
              <a:buNone/>
            </a:pPr>
            <a:r>
              <a:rPr lang="en-US" dirty="0" smtClean="0"/>
              <a:t>____________________________________________</a:t>
            </a:r>
            <a:endParaRPr lang="en-US" dirty="0" smtClean="0"/>
          </a:p>
          <a:p>
            <a:r>
              <a:rPr lang="en-US" i="1" dirty="0" smtClean="0"/>
              <a:t>Why it works…</a:t>
            </a:r>
          </a:p>
          <a:p>
            <a:pPr lvl="1"/>
            <a:r>
              <a:rPr lang="en-US" i="1" dirty="0" smtClean="0"/>
              <a:t>Repeating information out loud helps commit it to long-term memory</a:t>
            </a:r>
          </a:p>
          <a:p>
            <a:pPr lvl="1"/>
            <a:r>
              <a:rPr lang="en-US" i="1" dirty="0" smtClean="0"/>
              <a:t>Putting information in your own words creates personal meaning that you are more likely to remember!</a:t>
            </a:r>
          </a:p>
        </p:txBody>
      </p:sp>
      <p:pic>
        <p:nvPicPr>
          <p:cNvPr id="4098" name="Picture 2" descr="Image result for out lou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5257800"/>
            <a:ext cx="1524000" cy="11988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T-Test</a:t>
            </a:r>
            <a:endParaRPr lang="en-US" dirty="0"/>
          </a:p>
        </p:txBody>
      </p:sp>
      <p:sp>
        <p:nvSpPr>
          <p:cNvPr id="3" name="Content Placeholder 2"/>
          <p:cNvSpPr>
            <a:spLocks noGrp="1"/>
          </p:cNvSpPr>
          <p:nvPr>
            <p:ph idx="1"/>
          </p:nvPr>
        </p:nvSpPr>
        <p:spPr>
          <a:xfrm>
            <a:off x="938758" y="1447800"/>
            <a:ext cx="7162800" cy="5105400"/>
          </a:xfrm>
        </p:spPr>
        <p:txBody>
          <a:bodyPr>
            <a:normAutofit/>
          </a:bodyPr>
          <a:lstStyle/>
          <a:p>
            <a:r>
              <a:rPr lang="en-US" dirty="0" smtClean="0"/>
              <a:t>Go back to your questions</a:t>
            </a:r>
          </a:p>
          <a:p>
            <a:r>
              <a:rPr lang="en-US" dirty="0" smtClean="0"/>
              <a:t>Try and write/ type our the answers to your questions- keep it brief!</a:t>
            </a:r>
          </a:p>
          <a:p>
            <a:r>
              <a:rPr lang="en-US" dirty="0" smtClean="0"/>
              <a:t>Use these questions &amp; answers to quiz yourself ongoing</a:t>
            </a:r>
          </a:p>
          <a:p>
            <a:endParaRPr lang="en-US" dirty="0" smtClean="0"/>
          </a:p>
        </p:txBody>
      </p:sp>
      <p:pic>
        <p:nvPicPr>
          <p:cNvPr id="1026" name="Picture 2" descr="Image result for thin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9644" y="3429000"/>
            <a:ext cx="4446493" cy="236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u"/>
  </p:transition>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968</TotalTime>
  <Words>632</Words>
  <Application>Microsoft Office PowerPoint</Application>
  <PresentationFormat>On-screen Show (4:3)</PresentationFormat>
  <Paragraphs>76</Paragraphs>
  <Slides>12</Slides>
  <Notes>2</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Gill Sans MT</vt:lpstr>
      <vt:lpstr>Impact</vt:lpstr>
      <vt:lpstr>Wingdings</vt:lpstr>
      <vt:lpstr>Badge</vt:lpstr>
      <vt:lpstr>PQRST:  An active reading strategy</vt:lpstr>
      <vt:lpstr>What’s Active Reading?</vt:lpstr>
      <vt:lpstr>Benefits of Active Reading</vt:lpstr>
      <vt:lpstr>PQRST- What is it?</vt:lpstr>
      <vt:lpstr>P- Preview</vt:lpstr>
      <vt:lpstr>Q- Question</vt:lpstr>
      <vt:lpstr>R- Read</vt:lpstr>
      <vt:lpstr>S- Self Recite </vt:lpstr>
      <vt:lpstr>T-Test</vt:lpstr>
      <vt:lpstr>PQRST &amp; Kurzweil 3000</vt:lpstr>
      <vt:lpstr>PowerPoint Presentation</vt:lpstr>
      <vt:lpstr>Try it out!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Kurzweil 3000</dc:title>
  <dc:creator>rc8539</dc:creator>
  <cp:lastModifiedBy>Elizabeth Chueka</cp:lastModifiedBy>
  <cp:revision>28</cp:revision>
  <dcterms:created xsi:type="dcterms:W3CDTF">2013-04-24T18:41:37Z</dcterms:created>
  <dcterms:modified xsi:type="dcterms:W3CDTF">2018-10-09T18:55:19Z</dcterms:modified>
</cp:coreProperties>
</file>