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4" r:id="rId5"/>
  </p:sldMasterIdLst>
  <p:notesMasterIdLst>
    <p:notesMasterId r:id="rId27"/>
  </p:notesMasterIdLst>
  <p:handoutMasterIdLst>
    <p:handoutMasterId r:id="rId28"/>
  </p:handoutMasterIdLst>
  <p:sldIdLst>
    <p:sldId id="258" r:id="rId6"/>
    <p:sldId id="262" r:id="rId7"/>
    <p:sldId id="265" r:id="rId8"/>
    <p:sldId id="293" r:id="rId9"/>
    <p:sldId id="266" r:id="rId10"/>
    <p:sldId id="292" r:id="rId11"/>
    <p:sldId id="294" r:id="rId12"/>
    <p:sldId id="298" r:id="rId13"/>
    <p:sldId id="267" r:id="rId14"/>
    <p:sldId id="268" r:id="rId15"/>
    <p:sldId id="269" r:id="rId16"/>
    <p:sldId id="270" r:id="rId17"/>
    <p:sldId id="296" r:id="rId18"/>
    <p:sldId id="281" r:id="rId19"/>
    <p:sldId id="283" r:id="rId20"/>
    <p:sldId id="287" r:id="rId21"/>
    <p:sldId id="288" r:id="rId22"/>
    <p:sldId id="289" r:id="rId23"/>
    <p:sldId id="290" r:id="rId24"/>
    <p:sldId id="291" r:id="rId25"/>
    <p:sldId id="297" r:id="rId2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2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3605"/>
  </p:normalViewPr>
  <p:slideViewPr>
    <p:cSldViewPr snapToGrid="0" snapToObjects="1">
      <p:cViewPr varScale="1">
        <p:scale>
          <a:sx n="142" d="100"/>
          <a:sy n="142" d="100"/>
        </p:scale>
        <p:origin x="336"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A5AF82-965B-402A-9E40-4FA707D8564D}" type="datetimeFigureOut">
              <a:rPr lang="en-US" smtClean="0"/>
              <a:t>2/4/2020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DA81B2-F25D-4894-8717-2ADB2A03AD3C}" type="slidenum">
              <a:rPr lang="en-US" smtClean="0"/>
              <a:t>‹#›</a:t>
            </a:fld>
            <a:endParaRPr lang="en-US"/>
          </a:p>
        </p:txBody>
      </p:sp>
    </p:spTree>
    <p:extLst>
      <p:ext uri="{BB962C8B-B14F-4D97-AF65-F5344CB8AC3E}">
        <p14:creationId xmlns:p14="http://schemas.microsoft.com/office/powerpoint/2010/main" val="168575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AF4E23-5FC7-5240-8B1D-FBF8CCAA55DC}" type="datetimeFigureOut">
              <a:rPr lang="en-US" smtClean="0"/>
              <a:t>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9797B6-A9A9-A74C-A18B-427F79D0DD75}" type="slidenum">
              <a:rPr lang="en-US" smtClean="0"/>
              <a:t>‹#›</a:t>
            </a:fld>
            <a:endParaRPr lang="en-US"/>
          </a:p>
        </p:txBody>
      </p:sp>
    </p:spTree>
    <p:extLst>
      <p:ext uri="{BB962C8B-B14F-4D97-AF65-F5344CB8AC3E}">
        <p14:creationId xmlns:p14="http://schemas.microsoft.com/office/powerpoint/2010/main" val="23187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a:t>
            </a:fld>
            <a:endParaRPr lang="en-US"/>
          </a:p>
        </p:txBody>
      </p:sp>
    </p:spTree>
    <p:extLst>
      <p:ext uri="{BB962C8B-B14F-4D97-AF65-F5344CB8AC3E}">
        <p14:creationId xmlns:p14="http://schemas.microsoft.com/office/powerpoint/2010/main" val="154043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10</a:t>
            </a:fld>
            <a:endParaRPr lang="en-US"/>
          </a:p>
        </p:txBody>
      </p:sp>
    </p:spTree>
    <p:extLst>
      <p:ext uri="{BB962C8B-B14F-4D97-AF65-F5344CB8AC3E}">
        <p14:creationId xmlns:p14="http://schemas.microsoft.com/office/powerpoint/2010/main" val="247468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11</a:t>
            </a:fld>
            <a:endParaRPr lang="en-US"/>
          </a:p>
        </p:txBody>
      </p:sp>
    </p:spTree>
    <p:extLst>
      <p:ext uri="{BB962C8B-B14F-4D97-AF65-F5344CB8AC3E}">
        <p14:creationId xmlns:p14="http://schemas.microsoft.com/office/powerpoint/2010/main" val="383823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12</a:t>
            </a:fld>
            <a:endParaRPr lang="en-US"/>
          </a:p>
        </p:txBody>
      </p:sp>
    </p:spTree>
    <p:extLst>
      <p:ext uri="{BB962C8B-B14F-4D97-AF65-F5344CB8AC3E}">
        <p14:creationId xmlns:p14="http://schemas.microsoft.com/office/powerpoint/2010/main" val="247144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13</a:t>
            </a:fld>
            <a:endParaRPr lang="en-US"/>
          </a:p>
        </p:txBody>
      </p:sp>
    </p:spTree>
    <p:extLst>
      <p:ext uri="{BB962C8B-B14F-4D97-AF65-F5344CB8AC3E}">
        <p14:creationId xmlns:p14="http://schemas.microsoft.com/office/powerpoint/2010/main" val="25233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14</a:t>
            </a:fld>
            <a:endParaRPr lang="en-US"/>
          </a:p>
        </p:txBody>
      </p:sp>
    </p:spTree>
    <p:extLst>
      <p:ext uri="{BB962C8B-B14F-4D97-AF65-F5344CB8AC3E}">
        <p14:creationId xmlns:p14="http://schemas.microsoft.com/office/powerpoint/2010/main" val="417389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15</a:t>
            </a:fld>
            <a:endParaRPr lang="en-US"/>
          </a:p>
        </p:txBody>
      </p:sp>
    </p:spTree>
    <p:extLst>
      <p:ext uri="{BB962C8B-B14F-4D97-AF65-F5344CB8AC3E}">
        <p14:creationId xmlns:p14="http://schemas.microsoft.com/office/powerpoint/2010/main" val="271362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797B6-A9A9-A74C-A18B-427F79D0DD75}" type="slidenum">
              <a:rPr lang="en-US" smtClean="0"/>
              <a:t>16</a:t>
            </a:fld>
            <a:endParaRPr lang="en-US"/>
          </a:p>
        </p:txBody>
      </p:sp>
    </p:spTree>
    <p:extLst>
      <p:ext uri="{BB962C8B-B14F-4D97-AF65-F5344CB8AC3E}">
        <p14:creationId xmlns:p14="http://schemas.microsoft.com/office/powerpoint/2010/main" val="119688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17</a:t>
            </a:fld>
            <a:endParaRPr lang="en-US"/>
          </a:p>
        </p:txBody>
      </p:sp>
    </p:spTree>
    <p:extLst>
      <p:ext uri="{BB962C8B-B14F-4D97-AF65-F5344CB8AC3E}">
        <p14:creationId xmlns:p14="http://schemas.microsoft.com/office/powerpoint/2010/main" val="173627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18</a:t>
            </a:fld>
            <a:endParaRPr lang="en-US"/>
          </a:p>
        </p:txBody>
      </p:sp>
    </p:spTree>
    <p:extLst>
      <p:ext uri="{BB962C8B-B14F-4D97-AF65-F5344CB8AC3E}">
        <p14:creationId xmlns:p14="http://schemas.microsoft.com/office/powerpoint/2010/main" val="164414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19</a:t>
            </a:fld>
            <a:endParaRPr lang="en-US"/>
          </a:p>
        </p:txBody>
      </p:sp>
    </p:spTree>
    <p:extLst>
      <p:ext uri="{BB962C8B-B14F-4D97-AF65-F5344CB8AC3E}">
        <p14:creationId xmlns:p14="http://schemas.microsoft.com/office/powerpoint/2010/main" val="35811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2</a:t>
            </a:fld>
            <a:endParaRPr lang="en-US"/>
          </a:p>
        </p:txBody>
      </p:sp>
    </p:spTree>
    <p:extLst>
      <p:ext uri="{BB962C8B-B14F-4D97-AF65-F5344CB8AC3E}">
        <p14:creationId xmlns:p14="http://schemas.microsoft.com/office/powerpoint/2010/main" val="334697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20</a:t>
            </a:fld>
            <a:endParaRPr lang="en-US"/>
          </a:p>
        </p:txBody>
      </p:sp>
    </p:spTree>
    <p:extLst>
      <p:ext uri="{BB962C8B-B14F-4D97-AF65-F5344CB8AC3E}">
        <p14:creationId xmlns:p14="http://schemas.microsoft.com/office/powerpoint/2010/main" val="366960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3</a:t>
            </a:fld>
            <a:endParaRPr lang="en-US"/>
          </a:p>
        </p:txBody>
      </p:sp>
    </p:spTree>
    <p:extLst>
      <p:ext uri="{BB962C8B-B14F-4D97-AF65-F5344CB8AC3E}">
        <p14:creationId xmlns:p14="http://schemas.microsoft.com/office/powerpoint/2010/main" val="26828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4</a:t>
            </a:fld>
            <a:endParaRPr lang="en-US"/>
          </a:p>
        </p:txBody>
      </p:sp>
    </p:spTree>
    <p:extLst>
      <p:ext uri="{BB962C8B-B14F-4D97-AF65-F5344CB8AC3E}">
        <p14:creationId xmlns:p14="http://schemas.microsoft.com/office/powerpoint/2010/main" val="370421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5</a:t>
            </a:fld>
            <a:endParaRPr lang="en-US"/>
          </a:p>
        </p:txBody>
      </p:sp>
    </p:spTree>
    <p:extLst>
      <p:ext uri="{BB962C8B-B14F-4D97-AF65-F5344CB8AC3E}">
        <p14:creationId xmlns:p14="http://schemas.microsoft.com/office/powerpoint/2010/main" val="402768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6</a:t>
            </a:fld>
            <a:endParaRPr lang="en-US"/>
          </a:p>
        </p:txBody>
      </p:sp>
    </p:spTree>
    <p:extLst>
      <p:ext uri="{BB962C8B-B14F-4D97-AF65-F5344CB8AC3E}">
        <p14:creationId xmlns:p14="http://schemas.microsoft.com/office/powerpoint/2010/main" val="102503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7</a:t>
            </a:fld>
            <a:endParaRPr lang="en-US"/>
          </a:p>
        </p:txBody>
      </p:sp>
    </p:spTree>
    <p:extLst>
      <p:ext uri="{BB962C8B-B14F-4D97-AF65-F5344CB8AC3E}">
        <p14:creationId xmlns:p14="http://schemas.microsoft.com/office/powerpoint/2010/main" val="398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t>8</a:t>
            </a:fld>
            <a:endParaRPr lang="en-US"/>
          </a:p>
        </p:txBody>
      </p:sp>
    </p:spTree>
    <p:extLst>
      <p:ext uri="{BB962C8B-B14F-4D97-AF65-F5344CB8AC3E}">
        <p14:creationId xmlns:p14="http://schemas.microsoft.com/office/powerpoint/2010/main" val="139924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local service area defines the geographic territory assigned to Cal State East Bay for the distribution of CSU </a:t>
            </a:r>
            <a:r>
              <a:rPr lang="en-US" dirty="0" err="1"/>
              <a:t>systemwide</a:t>
            </a:r>
            <a:r>
              <a:rPr lang="en-US" dirty="0"/>
              <a:t> information to counselors, students and family members.</a:t>
            </a:r>
          </a:p>
          <a:p>
            <a:r>
              <a:rPr lang="en-US" dirty="0"/>
              <a:t>Our local admission area is defined by the school districts and community colleges within our service area and an expanded region surrounding our designated service area.  Geographical  boundaries are used in categorizing  the local admission area for all public,  private, charter, and parochial schools.</a:t>
            </a:r>
          </a:p>
        </p:txBody>
      </p:sp>
      <p:sp>
        <p:nvSpPr>
          <p:cNvPr id="4" name="Slide Number Placeholder 3"/>
          <p:cNvSpPr>
            <a:spLocks noGrp="1"/>
          </p:cNvSpPr>
          <p:nvPr>
            <p:ph type="sldNum" sz="quarter" idx="10"/>
          </p:nvPr>
        </p:nvSpPr>
        <p:spPr/>
        <p:txBody>
          <a:bodyPr/>
          <a:lstStyle/>
          <a:p>
            <a:fld id="{2B9797B6-A9A9-A74C-A18B-427F79D0DD75}" type="slidenum">
              <a:rPr lang="en-US" smtClean="0"/>
              <a:t>9</a:t>
            </a:fld>
            <a:endParaRPr lang="en-US"/>
          </a:p>
        </p:txBody>
      </p:sp>
    </p:spTree>
    <p:extLst>
      <p:ext uri="{BB962C8B-B14F-4D97-AF65-F5344CB8AC3E}">
        <p14:creationId xmlns:p14="http://schemas.microsoft.com/office/powerpoint/2010/main" val="158933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
        <p:nvSpPr>
          <p:cNvPr id="8" name="Text Placeholder 2"/>
          <p:cNvSpPr>
            <a:spLocks noGrp="1"/>
          </p:cNvSpPr>
          <p:nvPr>
            <p:ph type="body" idx="1" hasCustomPrompt="1"/>
          </p:nvPr>
        </p:nvSpPr>
        <p:spPr>
          <a:xfrm>
            <a:off x="441387" y="2238555"/>
            <a:ext cx="8249766" cy="365745"/>
          </a:xfrm>
          <a:prstGeom prst="rect">
            <a:avLst/>
          </a:prstGeom>
        </p:spPr>
        <p:txBody>
          <a:bodyPr anchor="t">
            <a:normAutofit/>
          </a:bodyPr>
          <a:lstStyle>
            <a:lvl1pPr marL="0" indent="0" algn="ctr">
              <a:buNone/>
              <a:defRPr sz="1600" b="0" i="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1" name="Straight Connector 10"/>
          <p:cNvCxnSpPr/>
          <p:nvPr userDrawn="1"/>
        </p:nvCxnSpPr>
        <p:spPr>
          <a:xfrm>
            <a:off x="441387" y="2180035"/>
            <a:ext cx="8249766"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Divider_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title" hasCustomPrompt="1"/>
          </p:nvPr>
        </p:nvSpPr>
        <p:spPr>
          <a:xfrm>
            <a:off x="441387" y="941924"/>
            <a:ext cx="8249766" cy="1908179"/>
          </a:xfrm>
          <a:prstGeom prst="rect">
            <a:avLst/>
          </a:prstGeom>
        </p:spPr>
        <p:txBody>
          <a:bodyPr anchor="t"/>
          <a:lstStyle>
            <a:lvl1pPr algn="ctr">
              <a:defRPr sz="4000" b="0" i="0" cap="none">
                <a:solidFill>
                  <a:schemeClr val="bg1"/>
                </a:solidFill>
                <a:latin typeface="Sentinel Medium"/>
                <a:cs typeface="Sentinel Medium"/>
              </a:defRPr>
            </a:lvl1pPr>
          </a:lstStyle>
          <a:p>
            <a:r>
              <a:rPr lang="en-US" dirty="0"/>
              <a:t>“We must learn to live together as brothers or perish together as fools.”</a:t>
            </a:r>
          </a:p>
        </p:txBody>
      </p:sp>
      <p:sp>
        <p:nvSpPr>
          <p:cNvPr id="11" name="Text Placeholder 2"/>
          <p:cNvSpPr>
            <a:spLocks noGrp="1"/>
          </p:cNvSpPr>
          <p:nvPr>
            <p:ph type="body" idx="1" hasCustomPrompt="1"/>
          </p:nvPr>
        </p:nvSpPr>
        <p:spPr>
          <a:xfrm>
            <a:off x="464799" y="3736762"/>
            <a:ext cx="8226354" cy="365745"/>
          </a:xfrm>
          <a:prstGeom prst="rect">
            <a:avLst/>
          </a:prstGeom>
        </p:spPr>
        <p:txBody>
          <a:bodyPr anchor="t">
            <a:normAutofit/>
          </a:bodyPr>
          <a:lstStyle>
            <a:lvl1pPr marL="0" indent="0" algn="ctr">
              <a:buNone/>
              <a:defRPr sz="1400" b="0" i="0" baseline="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MARTIN LUTHER KING JR. —</a:t>
            </a:r>
          </a:p>
        </p:txBody>
      </p:sp>
    </p:spTree>
    <p:extLst>
      <p:ext uri="{BB962C8B-B14F-4D97-AF65-F5344CB8AC3E}">
        <p14:creationId xmlns:p14="http://schemas.microsoft.com/office/powerpoint/2010/main" val="98372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a:t>Click to edit Master title style</a:t>
            </a:r>
            <a:endParaRPr lang="en-US" dirty="0"/>
          </a:p>
        </p:txBody>
      </p:sp>
      <p:sp>
        <p:nvSpPr>
          <p:cNvPr id="3" name="Content Placeholder 2"/>
          <p:cNvSpPr>
            <a:spLocks noGrp="1"/>
          </p:cNvSpPr>
          <p:nvPr>
            <p:ph idx="1"/>
          </p:nvPr>
        </p:nvSpPr>
        <p:spPr>
          <a:xfrm>
            <a:off x="457200" y="1229413"/>
            <a:ext cx="8229600"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a:t>Click to edit Master title style</a:t>
            </a:r>
            <a:endParaRPr lang="en-US" dirty="0"/>
          </a:p>
        </p:txBody>
      </p:sp>
      <p:sp>
        <p:nvSpPr>
          <p:cNvPr id="10" name="Content Placeholder 2"/>
          <p:cNvSpPr>
            <a:spLocks noGrp="1"/>
          </p:cNvSpPr>
          <p:nvPr>
            <p:ph idx="1"/>
          </p:nvPr>
        </p:nvSpPr>
        <p:spPr>
          <a:xfrm>
            <a:off x="457200" y="1229413"/>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0"/>
          </p:nvPr>
        </p:nvSpPr>
        <p:spPr>
          <a:xfrm>
            <a:off x="4783094" y="1218362"/>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Divider_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title" hasCustomPrompt="1"/>
          </p:nvPr>
        </p:nvSpPr>
        <p:spPr>
          <a:xfrm>
            <a:off x="441387" y="941924"/>
            <a:ext cx="8249766" cy="1908179"/>
          </a:xfrm>
          <a:prstGeom prst="rect">
            <a:avLst/>
          </a:prstGeom>
        </p:spPr>
        <p:txBody>
          <a:bodyPr anchor="t"/>
          <a:lstStyle>
            <a:lvl1pPr algn="ctr">
              <a:defRPr sz="4000" b="0" i="0" cap="none">
                <a:solidFill>
                  <a:schemeClr val="bg1"/>
                </a:solidFill>
                <a:latin typeface="Sentinel Medium"/>
                <a:cs typeface="Sentinel Medium"/>
              </a:defRPr>
            </a:lvl1pPr>
          </a:lstStyle>
          <a:p>
            <a:r>
              <a:rPr lang="en-US" dirty="0"/>
              <a:t>“We must learn to live together as brothers or perish together as fools.”</a:t>
            </a:r>
          </a:p>
        </p:txBody>
      </p:sp>
      <p:sp>
        <p:nvSpPr>
          <p:cNvPr id="11" name="Text Placeholder 2"/>
          <p:cNvSpPr>
            <a:spLocks noGrp="1"/>
          </p:cNvSpPr>
          <p:nvPr>
            <p:ph type="body" idx="1" hasCustomPrompt="1"/>
          </p:nvPr>
        </p:nvSpPr>
        <p:spPr>
          <a:xfrm>
            <a:off x="464799" y="3736762"/>
            <a:ext cx="8226354" cy="365745"/>
          </a:xfrm>
          <a:prstGeom prst="rect">
            <a:avLst/>
          </a:prstGeom>
        </p:spPr>
        <p:txBody>
          <a:bodyPr anchor="t">
            <a:normAutofit/>
          </a:bodyPr>
          <a:lstStyle>
            <a:lvl1pPr marL="0" indent="0" algn="ctr">
              <a:buNone/>
              <a:defRPr sz="1400" b="0" i="0" baseline="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MARTIN LUTHER KING JR. —</a:t>
            </a:r>
          </a:p>
        </p:txBody>
      </p:sp>
    </p:spTree>
    <p:extLst>
      <p:ext uri="{BB962C8B-B14F-4D97-AF65-F5344CB8AC3E}">
        <p14:creationId xmlns:p14="http://schemas.microsoft.com/office/powerpoint/2010/main" val="108471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
        <p:nvSpPr>
          <p:cNvPr id="8" name="Text Placeholder 2"/>
          <p:cNvSpPr>
            <a:spLocks noGrp="1"/>
          </p:cNvSpPr>
          <p:nvPr>
            <p:ph type="body" idx="1" hasCustomPrompt="1"/>
          </p:nvPr>
        </p:nvSpPr>
        <p:spPr>
          <a:xfrm>
            <a:off x="441387" y="2238555"/>
            <a:ext cx="8249766" cy="365745"/>
          </a:xfrm>
          <a:prstGeom prst="rect">
            <a:avLst/>
          </a:prstGeom>
        </p:spPr>
        <p:txBody>
          <a:bodyPr anchor="t">
            <a:normAutofit/>
          </a:bodyPr>
          <a:lstStyle>
            <a:lvl1pPr marL="0" indent="0" algn="ctr">
              <a:buNone/>
              <a:defRPr sz="1600" b="0" i="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1" name="Straight Connector 10"/>
          <p:cNvCxnSpPr/>
          <p:nvPr userDrawn="1"/>
        </p:nvCxnSpPr>
        <p:spPr>
          <a:xfrm>
            <a:off x="441387" y="2180035"/>
            <a:ext cx="8249766"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908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Tree>
    <p:extLst>
      <p:ext uri="{BB962C8B-B14F-4D97-AF65-F5344CB8AC3E}">
        <p14:creationId xmlns:p14="http://schemas.microsoft.com/office/powerpoint/2010/main" val="36909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dirty="0"/>
              <a:t>Click to edit Master title style</a:t>
            </a:r>
          </a:p>
        </p:txBody>
      </p:sp>
      <p:sp>
        <p:nvSpPr>
          <p:cNvPr id="3" name="Content Placeholder 2"/>
          <p:cNvSpPr>
            <a:spLocks noGrp="1"/>
          </p:cNvSpPr>
          <p:nvPr>
            <p:ph idx="1"/>
          </p:nvPr>
        </p:nvSpPr>
        <p:spPr>
          <a:xfrm>
            <a:off x="457201" y="1229413"/>
            <a:ext cx="8229600"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89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dirty="0"/>
              <a:t>Click to edit Master title style</a:t>
            </a:r>
          </a:p>
        </p:txBody>
      </p:sp>
      <p:sp>
        <p:nvSpPr>
          <p:cNvPr id="10" name="Content Placeholder 2"/>
          <p:cNvSpPr>
            <a:spLocks noGrp="1"/>
          </p:cNvSpPr>
          <p:nvPr>
            <p:ph idx="1"/>
          </p:nvPr>
        </p:nvSpPr>
        <p:spPr>
          <a:xfrm>
            <a:off x="457200" y="1229413"/>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783094" y="1218362"/>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7876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28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descr="csueb.sgmark.tag.long.K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5617" y="4563995"/>
            <a:ext cx="3716422" cy="393187"/>
          </a:xfrm>
          <a:prstGeom prst="rect">
            <a:avLst/>
          </a:prstGeom>
        </p:spPr>
      </p:pic>
    </p:spTree>
    <p:extLst>
      <p:ext uri="{BB962C8B-B14F-4D97-AF65-F5344CB8AC3E}">
        <p14:creationId xmlns:p14="http://schemas.microsoft.com/office/powerpoint/2010/main" val="3693843513"/>
      </p:ext>
    </p:extLst>
  </p:cSld>
  <p:clrMap bg1="dk1" tx1="lt1" bg2="dk2" tx2="lt2" accent1="accent1" accent2="accent2" accent3="accent3" accent4="accent4" accent5="accent5" accent6="accent6" hlink="hlink" folHlink="folHlink"/>
  <p:sldLayoutIdLst>
    <p:sldLayoutId id="2147493456" r:id="rId1"/>
    <p:sldLayoutId id="2147493458" r:id="rId2"/>
    <p:sldLayoutId id="2147493457" r:id="rId3"/>
    <p:sldLayoutId id="2147493459" r:id="rId4"/>
    <p:sldLayoutId id="21474934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28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descr="csueb.sgmark.K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2682" y="4517175"/>
            <a:ext cx="1878353" cy="393187"/>
          </a:xfrm>
          <a:prstGeom prst="rect">
            <a:avLst/>
          </a:prstGeom>
        </p:spPr>
      </p:pic>
    </p:spTree>
    <p:extLst>
      <p:ext uri="{BB962C8B-B14F-4D97-AF65-F5344CB8AC3E}">
        <p14:creationId xmlns:p14="http://schemas.microsoft.com/office/powerpoint/2010/main" val="327064622"/>
      </p:ext>
    </p:extLst>
  </p:cSld>
  <p:clrMap bg1="dk1" tx1="lt1" bg2="dk2" tx2="lt2" accent1="accent1" accent2="accent2" accent3="accent3" accent4="accent4" accent5="accent5" accent6="accent6" hlink="hlink" folHlink="folHlink"/>
  <p:sldLayoutIdLst>
    <p:sldLayoutId id="2147493475" r:id="rId1"/>
    <p:sldLayoutId id="2147493476" r:id="rId2"/>
    <p:sldLayoutId id="2147493477" r:id="rId3"/>
    <p:sldLayoutId id="2147493478" r:id="rId4"/>
    <p:sldLayoutId id="214749347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7" y="649995"/>
            <a:ext cx="8249766" cy="1530040"/>
          </a:xfrm>
        </p:spPr>
        <p:txBody>
          <a:bodyPr/>
          <a:lstStyle/>
          <a:p>
            <a:pPr algn="ctr"/>
            <a:r>
              <a:rPr lang="en-US" dirty="0"/>
              <a:t>Graduation and Commencement Workshop</a:t>
            </a:r>
            <a:br>
              <a:rPr lang="en-US" dirty="0"/>
            </a:br>
            <a:endParaRPr lang="en-US" dirty="0"/>
          </a:p>
        </p:txBody>
      </p:sp>
      <p:pic>
        <p:nvPicPr>
          <p:cNvPr id="4" name="Picture 3">
            <a:extLst>
              <a:ext uri="{FF2B5EF4-FFF2-40B4-BE49-F238E27FC236}">
                <a16:creationId xmlns:a16="http://schemas.microsoft.com/office/drawing/2014/main" id="{3966B974-1920-1644-A744-3C4C909F23DB}"/>
              </a:ext>
            </a:extLst>
          </p:cNvPr>
          <p:cNvPicPr>
            <a:picLocks noChangeAspect="1"/>
          </p:cNvPicPr>
          <p:nvPr/>
        </p:nvPicPr>
        <p:blipFill>
          <a:blip r:embed="rId3"/>
          <a:stretch>
            <a:fillRect/>
          </a:stretch>
        </p:blipFill>
        <p:spPr>
          <a:xfrm>
            <a:off x="2685073" y="2478598"/>
            <a:ext cx="3762393" cy="1530040"/>
          </a:xfrm>
          <a:prstGeom prst="rect">
            <a:avLst/>
          </a:prstGeom>
        </p:spPr>
      </p:pic>
    </p:spTree>
    <p:extLst>
      <p:ext uri="{BB962C8B-B14F-4D97-AF65-F5344CB8AC3E}">
        <p14:creationId xmlns:p14="http://schemas.microsoft.com/office/powerpoint/2010/main" val="393322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80885" y="170338"/>
            <a:ext cx="5500826" cy="4307823"/>
          </a:xfrm>
          <a:prstGeom prst="rect">
            <a:avLst/>
          </a:prstGeom>
        </p:spPr>
      </p:pic>
      <p:sp>
        <p:nvSpPr>
          <p:cNvPr id="9" name="Donut 8"/>
          <p:cNvSpPr/>
          <p:nvPr/>
        </p:nvSpPr>
        <p:spPr>
          <a:xfrm>
            <a:off x="3103620" y="2002336"/>
            <a:ext cx="674120" cy="367095"/>
          </a:xfrm>
          <a:prstGeom prst="donut">
            <a:avLst>
              <a:gd name="adj" fmla="val 8469"/>
            </a:avLst>
          </a:prstGeom>
          <a:ln w="95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939856">
            <a:off x="2527038" y="1976561"/>
            <a:ext cx="521577" cy="1280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4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Graduation Status</a:t>
            </a: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936825"/>
            <a:ext cx="8229600" cy="4021156"/>
          </a:xfrm>
        </p:spPr>
        <p:txBody>
          <a:bodyPr/>
          <a:lstStyle/>
          <a:p>
            <a:pPr marL="0" indent="0">
              <a:buNone/>
            </a:pPr>
            <a:r>
              <a:rPr lang="en-US" sz="2300" dirty="0"/>
              <a:t>APPLIED:  Graduation application has been received </a:t>
            </a:r>
          </a:p>
          <a:p>
            <a:pPr marL="0" indent="0">
              <a:buNone/>
            </a:pPr>
            <a:endParaRPr lang="en-US" sz="800" dirty="0"/>
          </a:p>
          <a:p>
            <a:pPr marL="0" indent="0">
              <a:buNone/>
            </a:pPr>
            <a:r>
              <a:rPr lang="en-US" sz="2300" dirty="0"/>
              <a:t>PENDING: Major check has been received by the Office of the Registrar.</a:t>
            </a:r>
          </a:p>
          <a:p>
            <a:pPr marL="0" indent="0">
              <a:buNone/>
            </a:pPr>
            <a:endParaRPr lang="en-US" sz="800" dirty="0"/>
          </a:p>
          <a:p>
            <a:pPr marL="0" indent="0">
              <a:buNone/>
            </a:pPr>
            <a:r>
              <a:rPr lang="en-US" sz="2300" dirty="0"/>
              <a:t>IN REVIEW: Preliminary verification of degree requirements completed and the evaluator has sent a summary of graduation requirements to your Horizon email.</a:t>
            </a:r>
          </a:p>
          <a:p>
            <a:pPr marL="0" indent="0">
              <a:buNone/>
            </a:pPr>
            <a:endParaRPr lang="en-US" sz="800" dirty="0"/>
          </a:p>
          <a:p>
            <a:pPr marL="0" indent="0">
              <a:buNone/>
            </a:pPr>
            <a:r>
              <a:rPr lang="en-US" sz="2300" dirty="0"/>
              <a:t>AWARDED: Degree is awarded and diploma ordered</a:t>
            </a:r>
            <a:r>
              <a:rPr lang="en-US" sz="2500" dirty="0"/>
              <a:t>. </a:t>
            </a:r>
            <a:r>
              <a:rPr lang="en-US" sz="2300" dirty="0"/>
              <a:t>Degree posting is on the transcript immediately.</a:t>
            </a:r>
          </a:p>
        </p:txBody>
      </p:sp>
    </p:spTree>
    <p:extLst>
      <p:ext uri="{BB962C8B-B14F-4D97-AF65-F5344CB8AC3E}">
        <p14:creationId xmlns:p14="http://schemas.microsoft.com/office/powerpoint/2010/main" val="13602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Important Reminders </a:t>
            </a:r>
            <a:r>
              <a:rPr lang="en-US" sz="4400" dirty="0"/>
              <a:t/>
            </a:r>
            <a:br>
              <a:rPr lang="en-US" sz="4400" dirty="0"/>
            </a:b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981217"/>
            <a:ext cx="8229600" cy="3447091"/>
          </a:xfrm>
        </p:spPr>
        <p:txBody>
          <a:bodyPr/>
          <a:lstStyle/>
          <a:p>
            <a:r>
              <a:rPr lang="en-US" altLang="en-US" sz="2200" dirty="0">
                <a:latin typeface="Myriad Pro" pitchFamily="34" charset="0"/>
              </a:rPr>
              <a:t>Continue to meet with major and academic advisors as appropriate.</a:t>
            </a:r>
          </a:p>
          <a:p>
            <a:r>
              <a:rPr lang="en-US" altLang="en-US" sz="2200" dirty="0">
                <a:latin typeface="Myriad Pro" pitchFamily="34" charset="0"/>
              </a:rPr>
              <a:t>After the final review is received, inform your graduation evaluator of any course substitutions approved so they can update your file.</a:t>
            </a:r>
          </a:p>
          <a:p>
            <a:r>
              <a:rPr lang="en-US" altLang="en-US" sz="2200" dirty="0">
                <a:latin typeface="Myriad Pro" pitchFamily="34" charset="0"/>
              </a:rPr>
              <a:t>Check to ensure that all majors/minors/options are officially recorded on your record. </a:t>
            </a:r>
          </a:p>
          <a:p>
            <a:r>
              <a:rPr lang="en-US" altLang="en-US" sz="2200" dirty="0">
                <a:latin typeface="Myriad Pro" pitchFamily="34" charset="0"/>
              </a:rPr>
              <a:t>Complete all degree requirements by the last day of the final term or your graduation may be delayed.</a:t>
            </a:r>
          </a:p>
          <a:p>
            <a:pPr lvl="1"/>
            <a:endParaRPr lang="en-US" sz="2200" dirty="0"/>
          </a:p>
        </p:txBody>
      </p:sp>
    </p:spTree>
    <p:extLst>
      <p:ext uri="{BB962C8B-B14F-4D97-AF65-F5344CB8AC3E}">
        <p14:creationId xmlns:p14="http://schemas.microsoft.com/office/powerpoint/2010/main" val="9160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a:t>
            </a:r>
            <a:r>
              <a:rPr lang="en-US" dirty="0" smtClean="0"/>
              <a:t>Reminders (cont’d)</a:t>
            </a:r>
            <a:endParaRPr lang="en-US" dirty="0"/>
          </a:p>
        </p:txBody>
      </p:sp>
      <p:sp>
        <p:nvSpPr>
          <p:cNvPr id="3" name="Content Placeholder 2"/>
          <p:cNvSpPr>
            <a:spLocks noGrp="1"/>
          </p:cNvSpPr>
          <p:nvPr>
            <p:ph idx="1"/>
          </p:nvPr>
        </p:nvSpPr>
        <p:spPr/>
        <p:txBody>
          <a:bodyPr/>
          <a:lstStyle/>
          <a:p>
            <a:r>
              <a:rPr lang="en-US" sz="2300" dirty="0"/>
              <a:t>Check your address on </a:t>
            </a:r>
            <a:r>
              <a:rPr lang="en-US" sz="2300" dirty="0" err="1"/>
              <a:t>MyCSUEB</a:t>
            </a:r>
            <a:r>
              <a:rPr lang="en-US" sz="2300" dirty="0"/>
              <a:t>. Your diploma will be sent to your permanent address on file, and is mailed 6-8 weeks after your degree is awarded.</a:t>
            </a:r>
          </a:p>
          <a:p>
            <a:r>
              <a:rPr lang="en-US" sz="2300" dirty="0"/>
              <a:t>Check your name in </a:t>
            </a:r>
            <a:r>
              <a:rPr lang="en-US" sz="2300" dirty="0" err="1"/>
              <a:t>MyCSUEB</a:t>
            </a:r>
            <a:r>
              <a:rPr lang="en-US" sz="2300" dirty="0"/>
              <a:t>. This is the name that will appear in the commencement program, and on your transcript and diploma. A “Personal Data Change” form can be submitted for legal name changes.</a:t>
            </a:r>
          </a:p>
        </p:txBody>
      </p:sp>
    </p:spTree>
    <p:extLst>
      <p:ext uri="{BB962C8B-B14F-4D97-AF65-F5344CB8AC3E}">
        <p14:creationId xmlns:p14="http://schemas.microsoft.com/office/powerpoint/2010/main" val="40295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Postponing Graduation Term</a:t>
            </a:r>
            <a:r>
              <a:rPr lang="en-US" sz="4400" dirty="0"/>
              <a:t/>
            </a:r>
            <a:br>
              <a:rPr lang="en-US" sz="4400" dirty="0"/>
            </a:br>
            <a:endParaRPr lang="en-US" sz="4400" dirty="0"/>
          </a:p>
        </p:txBody>
      </p:sp>
      <p:sp>
        <p:nvSpPr>
          <p:cNvPr id="3" name="Content Placeholder 2"/>
          <p:cNvSpPr>
            <a:spLocks noGrp="1"/>
          </p:cNvSpPr>
          <p:nvPr>
            <p:ph idx="1"/>
          </p:nvPr>
        </p:nvSpPr>
        <p:spPr>
          <a:xfrm>
            <a:off x="403804" y="1036969"/>
            <a:ext cx="8229600" cy="3447091"/>
          </a:xfrm>
        </p:spPr>
        <p:txBody>
          <a:bodyPr/>
          <a:lstStyle/>
          <a:p>
            <a:r>
              <a:rPr lang="en-US" sz="2400" dirty="0"/>
              <a:t>If you are not going to complete all graduation requirements in the term in which you filed, complete a “Request to Postpone Graduation” form. </a:t>
            </a:r>
            <a:endParaRPr lang="en-US" sz="2400" dirty="0" smtClean="0"/>
          </a:p>
          <a:p>
            <a:endParaRPr lang="en-US" sz="1000" dirty="0"/>
          </a:p>
          <a:p>
            <a:r>
              <a:rPr lang="en-US" sz="2400" dirty="0"/>
              <a:t>You can update your graduation one semester; undergraduate students will be charged a $25 postponement fee. </a:t>
            </a:r>
          </a:p>
          <a:p>
            <a:pPr marL="457200" lvl="1" indent="0">
              <a:buNone/>
            </a:pPr>
            <a:endParaRPr lang="en-US" sz="2400" dirty="0"/>
          </a:p>
        </p:txBody>
      </p:sp>
    </p:spTree>
    <p:extLst>
      <p:ext uri="{BB962C8B-B14F-4D97-AF65-F5344CB8AC3E}">
        <p14:creationId xmlns:p14="http://schemas.microsoft.com/office/powerpoint/2010/main" val="69655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Commencement Program</a:t>
            </a:r>
            <a:r>
              <a:rPr lang="en-US" sz="4400" dirty="0"/>
              <a:t/>
            </a:r>
            <a:br>
              <a:rPr lang="en-US" sz="4400" dirty="0"/>
            </a:b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1002631"/>
            <a:ext cx="8229600" cy="3531961"/>
          </a:xfrm>
        </p:spPr>
        <p:txBody>
          <a:bodyPr/>
          <a:lstStyle/>
          <a:p>
            <a:endParaRPr lang="en-US" sz="2200" dirty="0"/>
          </a:p>
          <a:p>
            <a:r>
              <a:rPr lang="en-US" sz="2200" dirty="0"/>
              <a:t>The 2020 Commencement program will include the names of graduation candidates for Fall 2019, Spring 2020 and Summer 2020 as of </a:t>
            </a:r>
            <a:r>
              <a:rPr lang="en-US" sz="2200" dirty="0" smtClean="0"/>
              <a:t>April 1.</a:t>
            </a:r>
            <a:endParaRPr lang="en-US" sz="2200" b="1" dirty="0"/>
          </a:p>
          <a:p>
            <a:pPr marL="0" indent="0">
              <a:buNone/>
            </a:pPr>
            <a:endParaRPr lang="en-US" sz="1000" b="1" dirty="0"/>
          </a:p>
          <a:p>
            <a:pPr marL="457200" lvl="1" indent="0">
              <a:buNone/>
            </a:pPr>
            <a:endParaRPr lang="en-US" sz="1000" dirty="0"/>
          </a:p>
          <a:p>
            <a:pPr marL="0" indent="0">
              <a:buNone/>
            </a:pPr>
            <a:endParaRPr lang="en-US" sz="10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1621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88672"/>
          </a:xfrm>
        </p:spPr>
        <p:txBody>
          <a:bodyPr>
            <a:normAutofit fontScale="90000"/>
          </a:bodyPr>
          <a:lstStyle/>
          <a:p>
            <a:r>
              <a:rPr lang="en-US" sz="3000" dirty="0"/>
              <a:t>Commencement Regalia</a:t>
            </a:r>
          </a:p>
        </p:txBody>
      </p:sp>
      <p:sp>
        <p:nvSpPr>
          <p:cNvPr id="4" name="Content Placeholder 3"/>
          <p:cNvSpPr txBox="1">
            <a:spLocks noGrp="1"/>
          </p:cNvSpPr>
          <p:nvPr>
            <p:ph idx="1"/>
          </p:nvPr>
        </p:nvSpPr>
        <p:spPr>
          <a:xfrm>
            <a:off x="457200" y="694651"/>
            <a:ext cx="8135471" cy="3757952"/>
          </a:xfrm>
          <a:prstGeom prst="rect">
            <a:avLst/>
          </a:prstGeom>
          <a:noFill/>
        </p:spPr>
        <p:txBody>
          <a:bodyPr wrap="square" rtlCol="0">
            <a:spAutoFit/>
          </a:bodyPr>
          <a:lstStyle/>
          <a:p>
            <a:pPr marL="457200" lvl="1" indent="0">
              <a:buClr>
                <a:srgbClr val="7D0509"/>
              </a:buClr>
              <a:buNone/>
            </a:pPr>
            <a:endParaRPr lang="en-US" sz="1500" b="0" i="0" u="sng" dirty="0">
              <a:latin typeface="Myriad Pro"/>
            </a:endParaRPr>
          </a:p>
          <a:p>
            <a:r>
              <a:rPr lang="en-US" sz="1800" u="sng" dirty="0"/>
              <a:t>Concord Grad Fest</a:t>
            </a:r>
            <a:endParaRPr lang="en-US" sz="1800" dirty="0"/>
          </a:p>
          <a:p>
            <a:pPr lvl="2"/>
            <a:r>
              <a:rPr lang="en-US" sz="1600" dirty="0"/>
              <a:t>Redwood Room </a:t>
            </a:r>
          </a:p>
          <a:p>
            <a:pPr lvl="2"/>
            <a:r>
              <a:rPr lang="en-US" sz="1600" dirty="0" smtClean="0"/>
              <a:t>Tuesday,  </a:t>
            </a:r>
            <a:r>
              <a:rPr lang="en-US" sz="1600" dirty="0"/>
              <a:t>March 17</a:t>
            </a:r>
            <a:r>
              <a:rPr lang="en-US" sz="1600" baseline="30000" dirty="0"/>
              <a:t>th</a:t>
            </a:r>
            <a:endParaRPr lang="en-US" sz="1600" dirty="0"/>
          </a:p>
          <a:p>
            <a:pPr lvl="2"/>
            <a:r>
              <a:rPr lang="en-US" sz="1600" dirty="0" smtClean="0"/>
              <a:t>2:00pm </a:t>
            </a:r>
            <a:r>
              <a:rPr lang="en-US" sz="1600" dirty="0"/>
              <a:t>– </a:t>
            </a:r>
            <a:r>
              <a:rPr lang="en-US" sz="1600" dirty="0" smtClean="0"/>
              <a:t>6:00pm</a:t>
            </a:r>
          </a:p>
          <a:p>
            <a:pPr marL="914400" lvl="2" indent="0">
              <a:buNone/>
            </a:pPr>
            <a:endParaRPr lang="en-US" sz="300" dirty="0" smtClean="0"/>
          </a:p>
          <a:p>
            <a:r>
              <a:rPr lang="en-US" sz="1800" u="sng" dirty="0" smtClean="0"/>
              <a:t>Hayward </a:t>
            </a:r>
            <a:r>
              <a:rPr lang="en-US" sz="1800" u="sng" dirty="0"/>
              <a:t>Grad Fest</a:t>
            </a:r>
            <a:endParaRPr lang="en-US" sz="1800" dirty="0"/>
          </a:p>
          <a:p>
            <a:pPr lvl="2"/>
            <a:r>
              <a:rPr lang="en-US" sz="1600" dirty="0"/>
              <a:t>New Union, Multi Purpose Room</a:t>
            </a:r>
          </a:p>
          <a:p>
            <a:pPr lvl="2"/>
            <a:r>
              <a:rPr lang="en-US" sz="1600" dirty="0"/>
              <a:t>Tuesday, March 24</a:t>
            </a:r>
            <a:r>
              <a:rPr lang="en-US" sz="1600" baseline="30000" dirty="0"/>
              <a:t>th</a:t>
            </a:r>
            <a:r>
              <a:rPr lang="en-US" sz="1600" dirty="0"/>
              <a:t> for Pre-order pick up only, 12noon – 6pm</a:t>
            </a:r>
          </a:p>
          <a:p>
            <a:pPr lvl="2"/>
            <a:r>
              <a:rPr lang="en-US" sz="1600" dirty="0"/>
              <a:t>Wednesday &amp; Thursday, March 25</a:t>
            </a:r>
            <a:r>
              <a:rPr lang="en-US" sz="1600" baseline="30000" dirty="0"/>
              <a:t>th</a:t>
            </a:r>
            <a:r>
              <a:rPr lang="en-US" sz="1600" dirty="0"/>
              <a:t> &amp; 26</a:t>
            </a:r>
            <a:r>
              <a:rPr lang="en-US" sz="1600" baseline="30000" dirty="0"/>
              <a:t>th</a:t>
            </a:r>
            <a:r>
              <a:rPr lang="en-US" sz="1600" dirty="0"/>
              <a:t> 10:00am – </a:t>
            </a:r>
            <a:r>
              <a:rPr lang="en-US" sz="1600" dirty="0" smtClean="0"/>
              <a:t>6pm</a:t>
            </a:r>
          </a:p>
          <a:p>
            <a:pPr marL="914400" lvl="2" indent="0">
              <a:buNone/>
            </a:pPr>
            <a:endParaRPr lang="en-US" sz="300" dirty="0"/>
          </a:p>
          <a:p>
            <a:r>
              <a:rPr lang="en-US" u="sng" dirty="0"/>
              <a:t>In Store</a:t>
            </a:r>
            <a:endParaRPr lang="en-US" dirty="0"/>
          </a:p>
          <a:p>
            <a:pPr lvl="2"/>
            <a:r>
              <a:rPr lang="en-US" sz="1600" dirty="0"/>
              <a:t>  At both Hayward and Concord Bookstores (while supplies last!) </a:t>
            </a:r>
            <a:endParaRPr lang="en-US" sz="1600" dirty="0" smtClean="0"/>
          </a:p>
          <a:p>
            <a:pPr lvl="2"/>
            <a:r>
              <a:rPr lang="en-US" sz="1600" dirty="0" smtClean="0"/>
              <a:t>April 6</a:t>
            </a:r>
            <a:r>
              <a:rPr lang="en-US" sz="1600" baseline="30000" dirty="0" smtClean="0"/>
              <a:t>th</a:t>
            </a:r>
            <a:r>
              <a:rPr lang="en-US" sz="1600" dirty="0" smtClean="0"/>
              <a:t> - Commencement</a:t>
            </a:r>
            <a:endParaRPr lang="en-US" sz="1600" dirty="0"/>
          </a:p>
        </p:txBody>
      </p:sp>
    </p:spTree>
    <p:extLst>
      <p:ext uri="{BB962C8B-B14F-4D97-AF65-F5344CB8AC3E}">
        <p14:creationId xmlns:p14="http://schemas.microsoft.com/office/powerpoint/2010/main" val="309526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 Fest</a:t>
            </a:r>
          </a:p>
        </p:txBody>
      </p:sp>
      <p:sp>
        <p:nvSpPr>
          <p:cNvPr id="3" name="Content Placeholder 2"/>
          <p:cNvSpPr>
            <a:spLocks noGrp="1"/>
          </p:cNvSpPr>
          <p:nvPr>
            <p:ph idx="1"/>
          </p:nvPr>
        </p:nvSpPr>
        <p:spPr>
          <a:xfrm>
            <a:off x="457200" y="965008"/>
            <a:ext cx="8229600" cy="3077930"/>
          </a:xfrm>
        </p:spPr>
        <p:txBody>
          <a:bodyPr/>
          <a:lstStyle/>
          <a:p>
            <a:pPr algn="just">
              <a:buFont typeface="Wingdings" pitchFamily="-108" charset="2"/>
              <a:buChar char="§"/>
              <a:defRPr/>
            </a:pPr>
            <a:r>
              <a:rPr lang="en-US" sz="1500" dirty="0"/>
              <a:t>Grad Fest is your last chance to get discounted regalia packages. There are three different packages to choose from.  Additional regalia items will be sold á la carte.</a:t>
            </a:r>
          </a:p>
          <a:p>
            <a:pPr algn="just">
              <a:lnSpc>
                <a:spcPct val="80000"/>
              </a:lnSpc>
              <a:buNone/>
              <a:defRPr/>
            </a:pPr>
            <a:endParaRPr lang="en-US" sz="1500" dirty="0"/>
          </a:p>
          <a:p>
            <a:pPr algn="just"/>
            <a:r>
              <a:rPr lang="en-US" sz="1500" dirty="0"/>
              <a:t>Other services that will be available – Grad Photos, Diploma Frames, Class Rings, Custom Sashes, College and Ceremony Information, Parking Passes, Commencement Ticket Information, Accessibility Services and Cultural Celebration Information.</a:t>
            </a:r>
          </a:p>
          <a:p>
            <a:pPr algn="just">
              <a:buNone/>
            </a:pPr>
            <a:endParaRPr lang="en-US" sz="1500" dirty="0"/>
          </a:p>
          <a:p>
            <a:pPr algn="just"/>
            <a:r>
              <a:rPr lang="en-US" sz="1500" dirty="0"/>
              <a:t>If you can not make it to Grad Fest, you still can purchase á la carte regalia in the bookstore beginning April 6</a:t>
            </a:r>
            <a:r>
              <a:rPr lang="en-US" sz="1500" baseline="30000" dirty="0"/>
              <a:t>th</a:t>
            </a:r>
            <a:r>
              <a:rPr lang="en-US" sz="1500" dirty="0"/>
              <a:t> through Commencement.  </a:t>
            </a:r>
          </a:p>
          <a:p>
            <a:pPr algn="just"/>
            <a:endParaRPr lang="en-US" sz="1500" dirty="0"/>
          </a:p>
          <a:p>
            <a:pPr algn="just"/>
            <a:r>
              <a:rPr lang="en-US" sz="1500" dirty="0"/>
              <a:t>Preorder now through February 16</a:t>
            </a:r>
            <a:r>
              <a:rPr lang="en-US" sz="1500" baseline="30000" dirty="0"/>
              <a:t>th</a:t>
            </a:r>
            <a:r>
              <a:rPr lang="en-US" sz="1500" dirty="0"/>
              <a:t> online at herffjones.college.com/</a:t>
            </a:r>
            <a:r>
              <a:rPr lang="en-US" sz="1500" dirty="0" err="1"/>
              <a:t>csueb</a:t>
            </a:r>
            <a:r>
              <a:rPr lang="en-US" sz="1500" dirty="0"/>
              <a:t> for pickup.</a:t>
            </a:r>
          </a:p>
          <a:p>
            <a:pPr marL="0" indent="0">
              <a:buNone/>
            </a:pPr>
            <a:endParaRPr lang="en-US" sz="1500" dirty="0"/>
          </a:p>
        </p:txBody>
      </p:sp>
    </p:spTree>
    <p:extLst>
      <p:ext uri="{BB962C8B-B14F-4D97-AF65-F5344CB8AC3E}">
        <p14:creationId xmlns:p14="http://schemas.microsoft.com/office/powerpoint/2010/main" val="57631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Commencement Dates</a:t>
            </a:r>
          </a:p>
        </p:txBody>
      </p:sp>
      <p:sp>
        <p:nvSpPr>
          <p:cNvPr id="4" name="Content Placeholder 5"/>
          <p:cNvSpPr>
            <a:spLocks noGrp="1"/>
          </p:cNvSpPr>
          <p:nvPr>
            <p:ph idx="1"/>
          </p:nvPr>
        </p:nvSpPr>
        <p:spPr>
          <a:xfrm>
            <a:off x="457200" y="859904"/>
            <a:ext cx="8229600" cy="3773056"/>
          </a:xfrm>
        </p:spPr>
        <p:txBody>
          <a:bodyPr/>
          <a:lstStyle/>
          <a:p>
            <a:pPr eaLnBrk="1" hangingPunct="1"/>
            <a:r>
              <a:rPr lang="en-US" altLang="en-US" b="1" dirty="0">
                <a:latin typeface="Myriad Pro" pitchFamily="34" charset="0"/>
              </a:rPr>
              <a:t>College of Science</a:t>
            </a:r>
          </a:p>
          <a:p>
            <a:pPr lvl="1" eaLnBrk="1" hangingPunct="1"/>
            <a:r>
              <a:rPr lang="en-US" altLang="en-US" sz="1600" u="sng" dirty="0">
                <a:latin typeface="Myriad Pro" pitchFamily="34" charset="0"/>
              </a:rPr>
              <a:t>Friday, May 15, 5:00 pm </a:t>
            </a:r>
            <a:r>
              <a:rPr lang="en-US" altLang="en-US" sz="1600" dirty="0">
                <a:latin typeface="Myriad Pro" pitchFamily="34" charset="0"/>
              </a:rPr>
              <a:t>- Pioneer Stadium</a:t>
            </a:r>
          </a:p>
          <a:p>
            <a:pPr lvl="1" eaLnBrk="1" hangingPunct="1"/>
            <a:r>
              <a:rPr lang="en-US" altLang="en-US" sz="1600" dirty="0">
                <a:latin typeface="Myriad Pro" pitchFamily="34" charset="0"/>
              </a:rPr>
              <a:t>Arrival Time: by 4:00 pm, Softball Field (Lot N)</a:t>
            </a:r>
          </a:p>
          <a:p>
            <a:pPr lvl="1" eaLnBrk="1" hangingPunct="1"/>
            <a:r>
              <a:rPr lang="en-US" altLang="en-US" sz="1600" dirty="0">
                <a:latin typeface="Myriad Pro" pitchFamily="34" charset="0"/>
              </a:rPr>
              <a:t>Processional line-up: Approximately 4:30 pm</a:t>
            </a:r>
          </a:p>
          <a:p>
            <a:pPr eaLnBrk="1" hangingPunct="1"/>
            <a:r>
              <a:rPr lang="en-US" altLang="en-US" b="1" dirty="0">
                <a:latin typeface="Myriad Pro" pitchFamily="34" charset="0"/>
              </a:rPr>
              <a:t>College of Letters, Arts and Social Science </a:t>
            </a:r>
          </a:p>
          <a:p>
            <a:pPr lvl="1" eaLnBrk="1" hangingPunct="1"/>
            <a:r>
              <a:rPr lang="en-US" altLang="en-US" sz="1600" u="sng" dirty="0">
                <a:latin typeface="Myriad Pro" pitchFamily="34" charset="0"/>
              </a:rPr>
              <a:t>Saturday, May 16, 10:00 am </a:t>
            </a:r>
            <a:r>
              <a:rPr lang="en-US" altLang="en-US" sz="1600" dirty="0">
                <a:latin typeface="Myriad Pro" pitchFamily="34" charset="0"/>
              </a:rPr>
              <a:t>- Pioneer Stadium</a:t>
            </a:r>
          </a:p>
          <a:p>
            <a:pPr lvl="1" eaLnBrk="1" hangingPunct="1"/>
            <a:r>
              <a:rPr lang="en-US" altLang="en-US" sz="1600" dirty="0">
                <a:latin typeface="Myriad Pro" pitchFamily="34" charset="0"/>
              </a:rPr>
              <a:t>Arrival Time: by 9:00 am, Softball Field (Lot N)</a:t>
            </a:r>
          </a:p>
          <a:p>
            <a:pPr lvl="1" eaLnBrk="1" hangingPunct="1"/>
            <a:r>
              <a:rPr lang="en-US" altLang="en-US" sz="1600" dirty="0">
                <a:latin typeface="Myriad Pro" pitchFamily="34" charset="0"/>
              </a:rPr>
              <a:t>Processional line-up: Approximately 9:30 am</a:t>
            </a:r>
          </a:p>
          <a:p>
            <a:pPr eaLnBrk="1" hangingPunct="1"/>
            <a:r>
              <a:rPr lang="en-US" altLang="en-US" b="1" dirty="0">
                <a:latin typeface="Myriad Pro" pitchFamily="34" charset="0"/>
              </a:rPr>
              <a:t>College of Business and Economics &amp; College of Education and Allied Studies</a:t>
            </a:r>
          </a:p>
          <a:p>
            <a:pPr lvl="1" eaLnBrk="1" hangingPunct="1"/>
            <a:r>
              <a:rPr lang="en-US" altLang="en-US" sz="1600" u="sng" dirty="0">
                <a:latin typeface="Myriad Pro" pitchFamily="34" charset="0"/>
              </a:rPr>
              <a:t>Sunday, May 17, 10:00 am</a:t>
            </a:r>
            <a:r>
              <a:rPr lang="en-US" altLang="en-US" sz="1600" dirty="0">
                <a:latin typeface="Myriad Pro" pitchFamily="34" charset="0"/>
              </a:rPr>
              <a:t> - Pioneer Stadium</a:t>
            </a:r>
          </a:p>
          <a:p>
            <a:pPr lvl="1" eaLnBrk="1" hangingPunct="1"/>
            <a:r>
              <a:rPr lang="en-US" altLang="en-US" sz="1600" dirty="0">
                <a:latin typeface="Myriad Pro" pitchFamily="34" charset="0"/>
              </a:rPr>
              <a:t>Arrival Time: by 9:00 am, Softball Field (Lot N)</a:t>
            </a:r>
          </a:p>
          <a:p>
            <a:pPr lvl="1" eaLnBrk="1" hangingPunct="1"/>
            <a:r>
              <a:rPr lang="en-US" altLang="en-US" sz="1600" dirty="0">
                <a:latin typeface="Myriad Pro" pitchFamily="34" charset="0"/>
              </a:rPr>
              <a:t>Processional line-up: Approximately 9:30 am</a:t>
            </a:r>
          </a:p>
        </p:txBody>
      </p:sp>
    </p:spTree>
    <p:extLst>
      <p:ext uri="{BB962C8B-B14F-4D97-AF65-F5344CB8AC3E}">
        <p14:creationId xmlns:p14="http://schemas.microsoft.com/office/powerpoint/2010/main" val="28811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Concord Commencement</a:t>
            </a:r>
          </a:p>
        </p:txBody>
      </p:sp>
      <p:sp>
        <p:nvSpPr>
          <p:cNvPr id="4" name="Content Placeholder 3"/>
          <p:cNvSpPr>
            <a:spLocks noGrp="1"/>
          </p:cNvSpPr>
          <p:nvPr>
            <p:ph idx="1"/>
          </p:nvPr>
        </p:nvSpPr>
        <p:spPr>
          <a:xfrm>
            <a:off x="457200" y="953991"/>
            <a:ext cx="8229600" cy="3077930"/>
          </a:xfrm>
        </p:spPr>
        <p:txBody>
          <a:bodyPr/>
          <a:lstStyle/>
          <a:p>
            <a:pPr eaLnBrk="1" hangingPunct="1">
              <a:defRPr/>
            </a:pPr>
            <a:r>
              <a:rPr lang="en-US" altLang="en-US" sz="1900" dirty="0">
                <a:latin typeface="Myriad Pro" pitchFamily="34" charset="0"/>
              </a:rPr>
              <a:t>Concord ceremony</a:t>
            </a:r>
          </a:p>
          <a:p>
            <a:pPr lvl="1" eaLnBrk="1" hangingPunct="1">
              <a:defRPr/>
            </a:pPr>
            <a:r>
              <a:rPr lang="en-US" altLang="en-US" sz="1900" b="1" u="sng" dirty="0">
                <a:latin typeface="Myriad Pro" pitchFamily="34" charset="0"/>
              </a:rPr>
              <a:t>Saturday, May 16  6:00 pm </a:t>
            </a:r>
            <a:r>
              <a:rPr lang="en-US" altLang="en-US" sz="1900" dirty="0">
                <a:latin typeface="Myriad Pro" pitchFamily="34" charset="0"/>
              </a:rPr>
              <a:t>Concord Campus</a:t>
            </a:r>
          </a:p>
          <a:p>
            <a:pPr marL="457200" lvl="1" indent="0" eaLnBrk="1" hangingPunct="1">
              <a:buFont typeface="Wingdings" pitchFamily="2" charset="2"/>
              <a:buNone/>
              <a:defRPr/>
            </a:pPr>
            <a:endParaRPr lang="en-US" altLang="en-US" sz="1900" dirty="0">
              <a:latin typeface="Myriad Pro" pitchFamily="34" charset="0"/>
            </a:endParaRPr>
          </a:p>
          <a:p>
            <a:pPr eaLnBrk="1" hangingPunct="1">
              <a:defRPr/>
            </a:pPr>
            <a:r>
              <a:rPr lang="en-US" altLang="en-US" sz="1900" dirty="0">
                <a:latin typeface="Myriad Pro" pitchFamily="34" charset="0"/>
              </a:rPr>
              <a:t>Students who have taken any units in Concord will be invited to their commencement ceremony and will require an RSVP (link is online)</a:t>
            </a:r>
            <a:endParaRPr lang="en-US" altLang="en-US" sz="1900" i="1" dirty="0">
              <a:latin typeface="Myriad Pro" pitchFamily="34" charset="0"/>
            </a:endParaRPr>
          </a:p>
          <a:p>
            <a:pPr eaLnBrk="1" hangingPunct="1">
              <a:defRPr/>
            </a:pPr>
            <a:r>
              <a:rPr lang="en-US" altLang="en-US" sz="1900" dirty="0">
                <a:latin typeface="Myriad Pro" pitchFamily="34" charset="0"/>
              </a:rPr>
              <a:t>No tickets or parking permits are required.</a:t>
            </a:r>
          </a:p>
          <a:p>
            <a:pPr eaLnBrk="1" hangingPunct="1">
              <a:defRPr/>
            </a:pPr>
            <a:r>
              <a:rPr lang="en-US" altLang="en-US" sz="1900" dirty="0">
                <a:latin typeface="Myriad Pro" pitchFamily="34" charset="0"/>
              </a:rPr>
              <a:t>You do not have to attend at Concord if you are invited, you may still choose to participate in the Hayward ceremony.</a:t>
            </a:r>
          </a:p>
          <a:p>
            <a:pPr marL="0" indent="0" eaLnBrk="1" hangingPunct="1">
              <a:buNone/>
              <a:defRPr/>
            </a:pPr>
            <a:endParaRPr lang="en-US" altLang="en-US" sz="1900" dirty="0">
              <a:latin typeface="Myriad Pro" pitchFamily="34" charset="0"/>
            </a:endParaRPr>
          </a:p>
          <a:p>
            <a:pPr lvl="1" eaLnBrk="1" hangingPunct="1">
              <a:buFont typeface="Wingdings 2" pitchFamily="18" charset="2"/>
              <a:buNone/>
              <a:defRPr/>
            </a:pPr>
            <a:endParaRPr lang="en-US" altLang="en-US" sz="1900" dirty="0">
              <a:latin typeface="Myriad Pro" pitchFamily="34" charset="0"/>
            </a:endParaRPr>
          </a:p>
        </p:txBody>
      </p:sp>
    </p:spTree>
    <p:extLst>
      <p:ext uri="{BB962C8B-B14F-4D97-AF65-F5344CB8AC3E}">
        <p14:creationId xmlns:p14="http://schemas.microsoft.com/office/powerpoint/2010/main" val="385333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500" dirty="0"/>
              <a:t>Graduation vs. Commencement</a:t>
            </a:r>
          </a:p>
          <a:p>
            <a:pPr marL="0" indent="0" algn="ctr">
              <a:buNone/>
            </a:pPr>
            <a:endParaRPr lang="en-US" sz="3500" dirty="0"/>
          </a:p>
          <a:p>
            <a:pPr marL="0" indent="0" algn="ctr">
              <a:buNone/>
            </a:pPr>
            <a:r>
              <a:rPr lang="en-US" sz="3500" dirty="0"/>
              <a:t>What is the difference? </a:t>
            </a:r>
          </a:p>
        </p:txBody>
      </p:sp>
    </p:spTree>
    <p:extLst>
      <p:ext uri="{BB962C8B-B14F-4D97-AF65-F5344CB8AC3E}">
        <p14:creationId xmlns:p14="http://schemas.microsoft.com/office/powerpoint/2010/main" val="21094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Commencement Day Information</a:t>
            </a:r>
          </a:p>
        </p:txBody>
      </p:sp>
      <p:sp>
        <p:nvSpPr>
          <p:cNvPr id="4" name="Content Placeholder 2"/>
          <p:cNvSpPr>
            <a:spLocks noGrp="1"/>
          </p:cNvSpPr>
          <p:nvPr>
            <p:ph idx="1"/>
          </p:nvPr>
        </p:nvSpPr>
        <p:spPr>
          <a:xfrm>
            <a:off x="435167" y="998058"/>
            <a:ext cx="8229600" cy="3077930"/>
          </a:xfrm>
        </p:spPr>
        <p:txBody>
          <a:bodyPr/>
          <a:lstStyle/>
          <a:p>
            <a:pPr eaLnBrk="1" hangingPunct="1"/>
            <a:r>
              <a:rPr lang="en-US" altLang="en-US" sz="2200" dirty="0">
                <a:latin typeface="Myriad Pro" pitchFamily="34" charset="0"/>
              </a:rPr>
              <a:t>Hayward Ceremonies: Admission tickets for your guests </a:t>
            </a:r>
          </a:p>
          <a:p>
            <a:pPr eaLnBrk="1" hangingPunct="1"/>
            <a:r>
              <a:rPr lang="en-US" altLang="en-US" sz="2200" dirty="0">
                <a:latin typeface="Myriad Pro" pitchFamily="34" charset="0"/>
              </a:rPr>
              <a:t>Livestream</a:t>
            </a:r>
          </a:p>
          <a:p>
            <a:pPr eaLnBrk="1" hangingPunct="1"/>
            <a:r>
              <a:rPr lang="en-US" altLang="en-US" sz="2200" dirty="0">
                <a:latin typeface="Myriad Pro" pitchFamily="34" charset="0"/>
              </a:rPr>
              <a:t>Parking and alternative transportation</a:t>
            </a:r>
            <a:endParaRPr lang="en-US" altLang="en-US" sz="2200" dirty="0">
              <a:solidFill>
                <a:srgbClr val="626262"/>
              </a:solidFill>
              <a:latin typeface="Myriad Pro" pitchFamily="34" charset="0"/>
            </a:endParaRPr>
          </a:p>
          <a:p>
            <a:pPr eaLnBrk="1" hangingPunct="1"/>
            <a:r>
              <a:rPr lang="en-US" altLang="en-US" sz="2200" dirty="0">
                <a:latin typeface="Myriad Pro" pitchFamily="34" charset="0"/>
              </a:rPr>
              <a:t>Attire: </a:t>
            </a:r>
            <a:r>
              <a:rPr lang="en-US" altLang="en-US" sz="2200" dirty="0" err="1">
                <a:latin typeface="Myriad Pro" pitchFamily="34" charset="0"/>
              </a:rPr>
              <a:t>Ed.D</a:t>
            </a:r>
            <a:r>
              <a:rPr lang="en-US" altLang="en-US" sz="2200" dirty="0">
                <a:latin typeface="Myriad Pro" pitchFamily="34" charset="0"/>
              </a:rPr>
              <a:t>, Master’s, Credential, Bachelor’s candidates</a:t>
            </a:r>
          </a:p>
          <a:p>
            <a:pPr eaLnBrk="1" hangingPunct="1"/>
            <a:r>
              <a:rPr lang="en-US" altLang="en-US" sz="2200" dirty="0">
                <a:latin typeface="Myriad Pro" pitchFamily="34" charset="0"/>
              </a:rPr>
              <a:t>Length of ceremony</a:t>
            </a:r>
          </a:p>
          <a:p>
            <a:pPr eaLnBrk="1" hangingPunct="1"/>
            <a:r>
              <a:rPr lang="en-US" altLang="en-US" sz="2200" dirty="0">
                <a:latin typeface="Myriad Pro" pitchFamily="34" charset="0"/>
              </a:rPr>
              <a:t>Food and Drink</a:t>
            </a:r>
          </a:p>
          <a:p>
            <a:pPr eaLnBrk="1" hangingPunct="1"/>
            <a:r>
              <a:rPr lang="en-US" altLang="en-US" sz="2200" dirty="0">
                <a:latin typeface="Myriad Pro" pitchFamily="34" charset="0"/>
              </a:rPr>
              <a:t>Accessibility – Students and Guests</a:t>
            </a:r>
          </a:p>
          <a:p>
            <a:pPr eaLnBrk="1" hangingPunct="1"/>
            <a:r>
              <a:rPr lang="en-US" altLang="en-US" sz="2200" dirty="0">
                <a:latin typeface="Myriad Pro" pitchFamily="34" charset="0"/>
              </a:rPr>
              <a:t>Website</a:t>
            </a:r>
          </a:p>
          <a:p>
            <a:pPr eaLnBrk="1" hangingPunct="1"/>
            <a:r>
              <a:rPr lang="en-US" altLang="en-US" sz="2200" dirty="0">
                <a:latin typeface="Myriad Pro" pitchFamily="34" charset="0"/>
              </a:rPr>
              <a:t>Weather</a:t>
            </a:r>
          </a:p>
          <a:p>
            <a:pPr eaLnBrk="1" hangingPunct="1">
              <a:buFont typeface="Wingdings 2" pitchFamily="18" charset="2"/>
              <a:buNone/>
            </a:pPr>
            <a:endParaRPr lang="en-US" altLang="en-US" sz="2200" dirty="0">
              <a:latin typeface="Myriad Pro" pitchFamily="34" charset="0"/>
            </a:endParaRPr>
          </a:p>
        </p:txBody>
      </p:sp>
    </p:spTree>
    <p:extLst>
      <p:ext uri="{BB962C8B-B14F-4D97-AF65-F5344CB8AC3E}">
        <p14:creationId xmlns:p14="http://schemas.microsoft.com/office/powerpoint/2010/main" val="1618204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Congratulations!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92080"/>
            <a:ext cx="8229600" cy="2151452"/>
          </a:xfrm>
        </p:spPr>
      </p:pic>
    </p:spTree>
    <p:extLst>
      <p:ext uri="{BB962C8B-B14F-4D97-AF65-F5344CB8AC3E}">
        <p14:creationId xmlns:p14="http://schemas.microsoft.com/office/powerpoint/2010/main" val="325255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When to File for Graduation</a:t>
            </a:r>
          </a:p>
        </p:txBody>
      </p:sp>
      <p:sp>
        <p:nvSpPr>
          <p:cNvPr id="3" name="Content Placeholder 2"/>
          <p:cNvSpPr>
            <a:spLocks noGrp="1"/>
          </p:cNvSpPr>
          <p:nvPr>
            <p:ph idx="1"/>
          </p:nvPr>
        </p:nvSpPr>
        <p:spPr>
          <a:xfrm>
            <a:off x="457200" y="942717"/>
            <a:ext cx="8229600" cy="3077930"/>
          </a:xfrm>
        </p:spPr>
        <p:txBody>
          <a:bodyPr/>
          <a:lstStyle/>
          <a:p>
            <a:pPr marL="457200" lvl="1" indent="0">
              <a:buNone/>
            </a:pPr>
            <a:endParaRPr lang="en-US" sz="2200" dirty="0"/>
          </a:p>
          <a:p>
            <a:r>
              <a:rPr lang="en-US" sz="2400" dirty="0"/>
              <a:t>Currently accepting applications for Summer or Fall 2020</a:t>
            </a:r>
          </a:p>
          <a:p>
            <a:pPr lvl="1">
              <a:buFont typeface="Wingdings" panose="05000000000000000000" pitchFamily="2" charset="2"/>
              <a:buChar char="Ø"/>
            </a:pPr>
            <a:r>
              <a:rPr lang="en-US" sz="2200" dirty="0"/>
              <a:t>Priority deadline: March 2</a:t>
            </a:r>
          </a:p>
          <a:p>
            <a:pPr lvl="1">
              <a:buFont typeface="Wingdings" panose="05000000000000000000" pitchFamily="2" charset="2"/>
              <a:buChar char="Ø"/>
            </a:pPr>
            <a:r>
              <a:rPr lang="en-US" sz="2200" dirty="0"/>
              <a:t>Late deadline: April 1</a:t>
            </a:r>
          </a:p>
          <a:p>
            <a:pPr marL="457200" lvl="1" indent="0">
              <a:buNone/>
            </a:pPr>
            <a:endParaRPr lang="en-US" sz="2200" dirty="0"/>
          </a:p>
          <a:p>
            <a:r>
              <a:rPr lang="en-US" sz="2400" dirty="0"/>
              <a:t>You must have completed the University Writing Skills Requirement (UWSR) in order to file for graduation. </a:t>
            </a:r>
          </a:p>
        </p:txBody>
      </p:sp>
    </p:spTree>
    <p:extLst>
      <p:ext uri="{BB962C8B-B14F-4D97-AF65-F5344CB8AC3E}">
        <p14:creationId xmlns:p14="http://schemas.microsoft.com/office/powerpoint/2010/main" val="16597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022" b="3733"/>
          <a:stretch/>
        </p:blipFill>
        <p:spPr>
          <a:xfrm>
            <a:off x="1334890" y="140163"/>
            <a:ext cx="5973635" cy="4301403"/>
          </a:xfrm>
          <a:prstGeom prst="rect">
            <a:avLst/>
          </a:prstGeom>
        </p:spPr>
      </p:pic>
    </p:spTree>
    <p:extLst>
      <p:ext uri="{BB962C8B-B14F-4D97-AF65-F5344CB8AC3E}">
        <p14:creationId xmlns:p14="http://schemas.microsoft.com/office/powerpoint/2010/main" val="120015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How to Graduate</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981217"/>
            <a:ext cx="8229600" cy="3579766"/>
          </a:xfrm>
        </p:spPr>
        <p:txBody>
          <a:bodyPr/>
          <a:lstStyle/>
          <a:p>
            <a:pPr marL="0" indent="0">
              <a:buNone/>
            </a:pPr>
            <a:r>
              <a:rPr lang="en-US" sz="2200" b="1" dirty="0"/>
              <a:t>DEPARTMENTS INVOLVED</a:t>
            </a:r>
          </a:p>
          <a:p>
            <a:pPr marL="0" indent="0">
              <a:buNone/>
            </a:pPr>
            <a:endParaRPr lang="en-US" sz="2200" b="1" dirty="0"/>
          </a:p>
          <a:p>
            <a:r>
              <a:rPr lang="en-US" sz="2200" b="1" dirty="0"/>
              <a:t>Major Department</a:t>
            </a:r>
          </a:p>
          <a:p>
            <a:pPr marL="0" indent="0">
              <a:buNone/>
            </a:pPr>
            <a:endParaRPr lang="en-US" sz="2200" b="1" dirty="0"/>
          </a:p>
          <a:p>
            <a:r>
              <a:rPr lang="en-US" sz="2200" b="1" dirty="0"/>
              <a:t>General Education/Academic Advisement Center</a:t>
            </a:r>
          </a:p>
          <a:p>
            <a:pPr marL="0" indent="0">
              <a:buNone/>
            </a:pPr>
            <a:endParaRPr lang="en-US" sz="2200" b="1" dirty="0"/>
          </a:p>
          <a:p>
            <a:r>
              <a:rPr lang="en-US" sz="2200" b="1" dirty="0"/>
              <a:t>Graduation Evaluation (Office of the Registrar)</a:t>
            </a:r>
            <a:endParaRPr lang="en-US" sz="2200" dirty="0"/>
          </a:p>
        </p:txBody>
      </p:sp>
    </p:spTree>
    <p:extLst>
      <p:ext uri="{BB962C8B-B14F-4D97-AF65-F5344CB8AC3E}">
        <p14:creationId xmlns:p14="http://schemas.microsoft.com/office/powerpoint/2010/main" val="20625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Department</a:t>
            </a:r>
          </a:p>
        </p:txBody>
      </p:sp>
      <p:sp>
        <p:nvSpPr>
          <p:cNvPr id="3" name="Content Placeholder 2"/>
          <p:cNvSpPr>
            <a:spLocks noGrp="1"/>
          </p:cNvSpPr>
          <p:nvPr>
            <p:ph idx="1"/>
          </p:nvPr>
        </p:nvSpPr>
        <p:spPr>
          <a:xfrm>
            <a:off x="457200" y="1012845"/>
            <a:ext cx="8229600" cy="3077930"/>
          </a:xfrm>
        </p:spPr>
        <p:txBody>
          <a:bodyPr/>
          <a:lstStyle/>
          <a:p>
            <a:r>
              <a:rPr lang="en-US" sz="2200" b="1" dirty="0" smtClean="0"/>
              <a:t>Meet </a:t>
            </a:r>
            <a:r>
              <a:rPr lang="en-US" sz="2200" b="1" dirty="0"/>
              <a:t>with your major advisor to review requirements</a:t>
            </a:r>
            <a:r>
              <a:rPr lang="en-US" sz="2200" b="1" dirty="0" smtClean="0"/>
              <a:t>.</a:t>
            </a:r>
            <a:endParaRPr lang="en-US" sz="2200" b="1" dirty="0"/>
          </a:p>
          <a:p>
            <a:endParaRPr lang="en-US" sz="2200" b="1" dirty="0" smtClean="0"/>
          </a:p>
          <a:p>
            <a:r>
              <a:rPr lang="en-US" sz="2200" b="1" dirty="0" smtClean="0"/>
              <a:t>Issues </a:t>
            </a:r>
            <a:r>
              <a:rPr lang="en-US" sz="2200" b="1" dirty="0"/>
              <a:t>a major check notifying Graduation Evaluations (Registrar) of your major requirements. The process to review your file for graduation cannot begin until the major check is received</a:t>
            </a:r>
          </a:p>
        </p:txBody>
      </p:sp>
    </p:spTree>
    <p:extLst>
      <p:ext uri="{BB962C8B-B14F-4D97-AF65-F5344CB8AC3E}">
        <p14:creationId xmlns:p14="http://schemas.microsoft.com/office/powerpoint/2010/main" val="68840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Education Advising</a:t>
            </a:r>
          </a:p>
        </p:txBody>
      </p:sp>
      <p:sp>
        <p:nvSpPr>
          <p:cNvPr id="3" name="Content Placeholder 2"/>
          <p:cNvSpPr>
            <a:spLocks noGrp="1"/>
          </p:cNvSpPr>
          <p:nvPr>
            <p:ph idx="1"/>
          </p:nvPr>
        </p:nvSpPr>
        <p:spPr/>
        <p:txBody>
          <a:bodyPr/>
          <a:lstStyle/>
          <a:p>
            <a:r>
              <a:rPr lang="en-US" sz="2200" b="1" dirty="0"/>
              <a:t>All undergraduate students should consult with an academic general education advisor periodically to go over non-major requirements: </a:t>
            </a:r>
          </a:p>
          <a:p>
            <a:pPr marL="0" indent="0">
              <a:buNone/>
            </a:pPr>
            <a:endParaRPr lang="en-US" sz="2200" b="1" dirty="0"/>
          </a:p>
          <a:p>
            <a:pPr marL="742950" lvl="2" indent="-342900"/>
            <a:r>
              <a:rPr lang="en-US" sz="2000" b="1" dirty="0"/>
              <a:t>General Education</a:t>
            </a:r>
          </a:p>
          <a:p>
            <a:pPr marL="742950" lvl="2" indent="-342900"/>
            <a:r>
              <a:rPr lang="en-US" sz="2000" b="1" dirty="0"/>
              <a:t>Graduation Requirements</a:t>
            </a:r>
          </a:p>
          <a:p>
            <a:pPr marL="742950" lvl="2" indent="-342900"/>
            <a:r>
              <a:rPr lang="en-US" sz="2000" b="1" dirty="0"/>
              <a:t>Unit Requirements</a:t>
            </a:r>
          </a:p>
        </p:txBody>
      </p:sp>
    </p:spTree>
    <p:extLst>
      <p:ext uri="{BB962C8B-B14F-4D97-AF65-F5344CB8AC3E}">
        <p14:creationId xmlns:p14="http://schemas.microsoft.com/office/powerpoint/2010/main" val="124192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from Graduation Evaluator</a:t>
            </a:r>
          </a:p>
        </p:txBody>
      </p:sp>
      <p:sp>
        <p:nvSpPr>
          <p:cNvPr id="3" name="Content Placeholder 2"/>
          <p:cNvSpPr>
            <a:spLocks noGrp="1"/>
          </p:cNvSpPr>
          <p:nvPr>
            <p:ph idx="1"/>
          </p:nvPr>
        </p:nvSpPr>
        <p:spPr/>
        <p:txBody>
          <a:bodyPr/>
          <a:lstStyle/>
          <a:p>
            <a:r>
              <a:rPr lang="en-US" sz="2000" dirty="0"/>
              <a:t>Once the major check is received by the graduation evaluator, they will work on your final review and send an email that summarizes the requirements necessary for graduation. </a:t>
            </a:r>
            <a:endParaRPr lang="en-US" sz="2000" dirty="0" smtClean="0"/>
          </a:p>
          <a:p>
            <a:endParaRPr lang="en-US" sz="1050" dirty="0"/>
          </a:p>
          <a:p>
            <a:r>
              <a:rPr lang="en-US" sz="2000" dirty="0"/>
              <a:t>The timing of receiving this final review depends on the volume of graduation candidates and when the major check was received, so check your Horizon email often.</a:t>
            </a:r>
          </a:p>
          <a:p>
            <a:pPr marL="0" indent="0">
              <a:buNone/>
            </a:pPr>
            <a:endParaRPr lang="en-US" sz="2000" dirty="0"/>
          </a:p>
        </p:txBody>
      </p:sp>
    </p:spTree>
    <p:extLst>
      <p:ext uri="{BB962C8B-B14F-4D97-AF65-F5344CB8AC3E}">
        <p14:creationId xmlns:p14="http://schemas.microsoft.com/office/powerpoint/2010/main" val="387449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Graduation Status</a:t>
            </a:r>
            <a:br>
              <a:rPr lang="en-US" sz="4400" dirty="0"/>
            </a:b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1048421"/>
            <a:ext cx="8229600" cy="3077930"/>
          </a:xfrm>
        </p:spPr>
        <p:txBody>
          <a:bodyPr/>
          <a:lstStyle/>
          <a:p>
            <a:pPr marL="0" indent="0">
              <a:buNone/>
            </a:pPr>
            <a:r>
              <a:rPr lang="en-US" sz="2500" b="1" dirty="0"/>
              <a:t>Select the link in </a:t>
            </a:r>
            <a:r>
              <a:rPr lang="en-US" sz="2500" b="1" dirty="0" err="1"/>
              <a:t>MyCSUEB</a:t>
            </a:r>
            <a:r>
              <a:rPr lang="en-US" sz="2500" b="1" dirty="0"/>
              <a:t> called “Graduation Status/Commencement” </a:t>
            </a:r>
            <a:endParaRPr lang="en-US" sz="2500" i="1" dirty="0"/>
          </a:p>
        </p:txBody>
      </p:sp>
      <p:pic>
        <p:nvPicPr>
          <p:cNvPr id="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01" y="2059753"/>
            <a:ext cx="6709272" cy="239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cxnSpLocks noChangeShapeType="1"/>
          </p:cNvCxnSpPr>
          <p:nvPr/>
        </p:nvCxnSpPr>
        <p:spPr bwMode="auto">
          <a:xfrm>
            <a:off x="598162" y="3256747"/>
            <a:ext cx="1295400" cy="685800"/>
          </a:xfrm>
          <a:prstGeom prst="straightConnector1">
            <a:avLst/>
          </a:prstGeom>
          <a:noFill/>
          <a:ln w="25400">
            <a:solidFill>
              <a:srgbClr val="C00000"/>
            </a:solidFill>
            <a:round/>
            <a:headEnd/>
            <a:tailEnd type="arrow" w="med" len="med"/>
          </a:ln>
          <a:effectLst>
            <a:outerShdw blurRad="40000" dist="20000" dir="5400000" rotWithShape="0">
              <a:srgbClr val="808080">
                <a:alpha val="37999"/>
              </a:srgbClr>
            </a:outerShdw>
          </a:effectLst>
        </p:spPr>
      </p:cxnSp>
    </p:spTree>
    <p:extLst>
      <p:ext uri="{BB962C8B-B14F-4D97-AF65-F5344CB8AC3E}">
        <p14:creationId xmlns:p14="http://schemas.microsoft.com/office/powerpoint/2010/main" val="9183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impaction_pres_2feb2017dr">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action_pres_2feb2017dr" id="{0898CFDC-4BED-DF4F-95D2-9CBBC858AEBB}" vid="{ACF20069-0A46-2441-8E68-ACA0FB2E2435}"/>
    </a:ext>
  </a:extLst>
</a:theme>
</file>

<file path=ppt/theme/theme2.xml><?xml version="1.0" encoding="utf-8"?>
<a:theme xmlns:a="http://schemas.openxmlformats.org/drawingml/2006/main" name="1_Office Theme">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action_pres_2feb2017dr" id="{0898CFDC-4BED-DF4F-95D2-9CBBC858AEBB}" vid="{ECDE106B-44A9-2A40-921F-153BCD430C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schemas.microsoft.com/office/2006/metadata/properties"/>
    <ds:schemaRef ds:uri="http://purl.org/dc/dcmitype/"/>
    <ds:schemaRef ds:uri="http://schemas.microsoft.com/sharepoint/v3/field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impaction_pres_2feb2017dr</Template>
  <TotalTime>4110</TotalTime>
  <Words>995</Words>
  <Application>Microsoft Office PowerPoint</Application>
  <PresentationFormat>On-screen Show (16:9)</PresentationFormat>
  <Paragraphs>137</Paragraphs>
  <Slides>21</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Myriad Pro</vt:lpstr>
      <vt:lpstr>Sentinel Medium</vt:lpstr>
      <vt:lpstr>Whitney Book</vt:lpstr>
      <vt:lpstr>Whitney Semibold</vt:lpstr>
      <vt:lpstr>Wingdings</vt:lpstr>
      <vt:lpstr>Wingdings 2</vt:lpstr>
      <vt:lpstr>impaction_pres_2feb2017dr</vt:lpstr>
      <vt:lpstr>1_Office Theme</vt:lpstr>
      <vt:lpstr>Graduation and Commencement Workshop </vt:lpstr>
      <vt:lpstr>PowerPoint Presentation</vt:lpstr>
      <vt:lpstr>When to File for Graduation</vt:lpstr>
      <vt:lpstr>PowerPoint Presentation</vt:lpstr>
      <vt:lpstr>How to Graduate  </vt:lpstr>
      <vt:lpstr>Major Department</vt:lpstr>
      <vt:lpstr>General Education Advising</vt:lpstr>
      <vt:lpstr>Notification from Graduation Evaluator</vt:lpstr>
      <vt:lpstr>Graduation Status   </vt:lpstr>
      <vt:lpstr>PowerPoint Presentation</vt:lpstr>
      <vt:lpstr>Graduation Status  </vt:lpstr>
      <vt:lpstr>Important Reminders    </vt:lpstr>
      <vt:lpstr>Important Reminders (cont’d)</vt:lpstr>
      <vt:lpstr>Postponing Graduation Term </vt:lpstr>
      <vt:lpstr>Commencement Program   </vt:lpstr>
      <vt:lpstr>Commencement Regalia</vt:lpstr>
      <vt:lpstr>Grad Fest</vt:lpstr>
      <vt:lpstr>Commencement Dates</vt:lpstr>
      <vt:lpstr>Concord Commencement</vt:lpstr>
      <vt:lpstr>Commencement Day Information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and Commencement Workshop</dc:title>
  <dc:creator>CSUEB User</dc:creator>
  <cp:lastModifiedBy>Karen Mucci</cp:lastModifiedBy>
  <cp:revision>59</cp:revision>
  <cp:lastPrinted>2020-02-04T16:31:34Z</cp:lastPrinted>
  <dcterms:created xsi:type="dcterms:W3CDTF">2017-02-24T17:53:41Z</dcterms:created>
  <dcterms:modified xsi:type="dcterms:W3CDTF">2020-02-04T21:56:07Z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