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882318000a_0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882318000a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cb08d3d9ba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cb08d3d9ba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Relationship patterns…..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cb08d3d9ba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cb08d3d9ba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cb08d3d9ba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cb08d3d9ba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825d17e707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g825d17e707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d40e0f575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gd40e0f575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b08d3d9ba_0_1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gcb08d3d9ba_0_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8e2519f3f7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8e2519f3f7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3122af44c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33122af44c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cb08d3d9ba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cb08d3d9ba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3122af44c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3122af44c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8051909f1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8051909f1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hyperlink" Target="http://www.youtube.com/watch?v=EG16dFYK0gw" TargetMode="External"/><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EG16dFYK0gw" TargetMode="External"/><Relationship Id="rId4" Type="http://schemas.openxmlformats.org/officeDocument/2006/relationships/image" Target="../media/image1.jp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53" name="Shape 53"/>
        <p:cNvGrpSpPr/>
        <p:nvPr/>
      </p:nvGrpSpPr>
      <p:grpSpPr>
        <a:xfrm>
          <a:off x="0" y="0"/>
          <a:ext cx="0" cy="0"/>
          <a:chOff x="0" y="0"/>
          <a:chExt cx="0" cy="0"/>
        </a:xfrm>
      </p:grpSpPr>
      <p:sp>
        <p:nvSpPr>
          <p:cNvPr id="54" name="Google Shape;54;p13"/>
          <p:cNvSpPr txBox="1"/>
          <p:nvPr/>
        </p:nvSpPr>
        <p:spPr>
          <a:xfrm>
            <a:off x="210150" y="3955300"/>
            <a:ext cx="8723700" cy="110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800">
                <a:solidFill>
                  <a:schemeClr val="dk1"/>
                </a:solidFill>
                <a:latin typeface="Cambria"/>
                <a:ea typeface="Cambria"/>
                <a:cs typeface="Cambria"/>
                <a:sym typeface="Cambria"/>
              </a:rPr>
              <a:t>Presented</a:t>
            </a:r>
            <a:r>
              <a:rPr b="1" lang="en" sz="2800">
                <a:solidFill>
                  <a:schemeClr val="dk1"/>
                </a:solidFill>
                <a:latin typeface="Cambria"/>
                <a:ea typeface="Cambria"/>
                <a:cs typeface="Cambria"/>
                <a:sym typeface="Cambria"/>
              </a:rPr>
              <a:t> by Student Health &amp; Counseling Services</a:t>
            </a:r>
            <a:endParaRPr b="1" sz="2800">
              <a:solidFill>
                <a:schemeClr val="dk1"/>
              </a:solidFill>
              <a:latin typeface="Cambria"/>
              <a:ea typeface="Cambria"/>
              <a:cs typeface="Cambria"/>
              <a:sym typeface="Cambria"/>
            </a:endParaRPr>
          </a:p>
          <a:p>
            <a:pPr indent="0" lvl="0" marL="0" rtl="0" algn="ctr">
              <a:spcBef>
                <a:spcPts val="0"/>
              </a:spcBef>
              <a:spcAft>
                <a:spcPts val="0"/>
              </a:spcAft>
              <a:buNone/>
            </a:pPr>
            <a:r>
              <a:rPr b="1" lang="en" sz="2600">
                <a:solidFill>
                  <a:schemeClr val="dk1"/>
                </a:solidFill>
                <a:latin typeface="Cambria"/>
                <a:ea typeface="Cambria"/>
                <a:cs typeface="Cambria"/>
                <a:sym typeface="Cambria"/>
              </a:rPr>
              <a:t>Naya Gordon, LCSW and Kathryn Kirkpatrick, LCSW</a:t>
            </a:r>
            <a:endParaRPr b="1" sz="2600">
              <a:solidFill>
                <a:schemeClr val="dk1"/>
              </a:solidFill>
              <a:latin typeface="Cambria"/>
              <a:ea typeface="Cambria"/>
              <a:cs typeface="Cambria"/>
              <a:sym typeface="Cambria"/>
            </a:endParaRPr>
          </a:p>
          <a:p>
            <a:pPr indent="0" lvl="0" marL="0" rtl="0" algn="ctr">
              <a:spcBef>
                <a:spcPts val="0"/>
              </a:spcBef>
              <a:spcAft>
                <a:spcPts val="0"/>
              </a:spcAft>
              <a:buNone/>
            </a:pPr>
            <a:r>
              <a:t/>
            </a:r>
            <a:endParaRPr sz="2400">
              <a:solidFill>
                <a:schemeClr val="dk1"/>
              </a:solidFill>
              <a:latin typeface="Cambria"/>
              <a:ea typeface="Cambria"/>
              <a:cs typeface="Cambria"/>
              <a:sym typeface="Cambria"/>
            </a:endParaRPr>
          </a:p>
        </p:txBody>
      </p:sp>
      <p:pic>
        <p:nvPicPr>
          <p:cNvPr id="55" name="Google Shape;55;p13"/>
          <p:cNvPicPr preferRelativeResize="0"/>
          <p:nvPr/>
        </p:nvPicPr>
        <p:blipFill>
          <a:blip r:embed="rId3">
            <a:alphaModFix/>
          </a:blip>
          <a:stretch>
            <a:fillRect/>
          </a:stretch>
        </p:blipFill>
        <p:spPr>
          <a:xfrm>
            <a:off x="1343763" y="247350"/>
            <a:ext cx="6456474" cy="3631750"/>
          </a:xfrm>
          <a:prstGeom prst="rect">
            <a:avLst/>
          </a:prstGeom>
          <a:noFill/>
          <a:ln>
            <a:noFill/>
          </a:ln>
        </p:spPr>
      </p:pic>
      <p:pic>
        <p:nvPicPr>
          <p:cNvPr descr="Electronic Downtempo Music Genre with deep inspiring bass.&#10;&#10;This Chillout playlist is great for creative activities. It will help you to look at familiar things from another angle, to abstract yourself from everyday problems and focus solely on art. This playlist consists of pretty uplifting tracks, aimed to help you set yourself in the right state of mind. Enjoy the art while listening to our music for a surge of inspiration. &#10; &#10;We have created a new channel and we really need your help.&#10; 🙏 Please like, comment or subscribe.  &#10;Genre: Electronic music, Chillout music&#10;Style: Downtempo&#10;Mood: Inspiring, Calming, Peaceful&#10;Duration: One Hour&#10;Playlist: Work Music, Chillout Music&#10;Feature: Without Lyrics, No vocals&#10; &#10;📹 Similar videos &#10;https://youtu.be/fDMOjWU_1sA ► Relaxing Music - Chillout Vibe - Downtempo Mix &#10;https://youtu.be/KdfOv20LwZA ► Chillout Music — Late Night Work — Chill Mix Part 2 &#10;https://youtu.be/cVn3x50wLRc ► Downtempo Music - Relaxing Mix - Chillout Night Vibes &#10;https://youtu.be/kypwQtrNcgI ► Electronic Music Genres: Chillhop, Lo-Fi, Ambient, TripHop,ChillStep, Downtempo, JazzHop &#10;https://youtu.be/5uuA8LrfouM ► Ambient Music for Studying or Reading — Ocean Mix &#10;https://youtu.be/f2Q3pSV5XWA ► Minimalist Chillstep — Deep Space Music — Future Mix &#10;https://youtu.be/KBL5I32fHfQ ► Background Music Lab — Welcome To Our Channel &#10;https://youtu.be/nVt046ToA38 ► Morning Chillstep Music — Beautiful Awakening Mix &#10;https://youtu.be/CC04qXYhlGU ► Downtempo Music — Chill Mix for Studying and Working &#10;https://youtu.be/yz7LOu99Dhs ► Calming Ambient — Contemporary Classical Music — Study Music — 3 Hours &#10; &#10;🎧 Tracklist &#10;► 00:00 Plumeria - Faodail&#10;► 03:31 Standing Together - AK&#10;► 07:15 Staring At The Sun - LuQu&#10;► 12:07 Bleed - Grandyzer&#10;► 17:06 Dawning by Heartmath - HamiltonX&#10;► 21:46 Days Of Wonder - Clemens Ruh&#10;► 25:37 Timeless - Askery &amp; mood&#10;► 28:39 Overcast - Wiljan&#10;► 32:42 Fading Light - Hyphex&#10;► 36:52 Halving The Compass - Helios&#10;► 42:01 Her Look To Me - Sun Glitters &amp; Sara &#10;► 47:25 Easy Steps - Echo Grid&#10;► 52:57 There's Always Tomorrow - Cold Friction&#10;► 56:46 Synesthesia - Michael FK&#10;► 1:00:51 Wondering what will happen - Petroll&#10;► 1:05:16 She Spends Her Mornings - Mvnners&#10;► 1:08:54 Fond of you - Mvnners&#10;► 1:13:40 Blue Sky Fish - Starlit Everglade &#10; &#10;📷 Image author&#10;Bridgesward &#10; &#10;Listen with headphones to get the soothing effects and keep the volume at a comfortable low setting. &#10; &#10; &#10;#InspiringMusic #InspirationalMusic #InspiringSong" id="56" name="Google Shape;56;p13" title="Inspirational Music For Creative People — Chillout Mix">
            <a:hlinkClick r:id="rId4"/>
          </p:cNvPr>
          <p:cNvPicPr preferRelativeResize="0"/>
          <p:nvPr/>
        </p:nvPicPr>
        <p:blipFill>
          <a:blip r:embed="rId5">
            <a:alphaModFix/>
          </a:blip>
          <a:stretch>
            <a:fillRect/>
          </a:stretch>
        </p:blipFill>
        <p:spPr>
          <a:xfrm>
            <a:off x="8169250" y="199850"/>
            <a:ext cx="764600" cy="573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110" name="Shape 110"/>
        <p:cNvGrpSpPr/>
        <p:nvPr/>
      </p:nvGrpSpPr>
      <p:grpSpPr>
        <a:xfrm>
          <a:off x="0" y="0"/>
          <a:ext cx="0" cy="0"/>
          <a:chOff x="0" y="0"/>
          <a:chExt cx="0" cy="0"/>
        </a:xfrm>
      </p:grpSpPr>
      <p:sp>
        <p:nvSpPr>
          <p:cNvPr id="111" name="Google Shape;111;p22"/>
          <p:cNvSpPr txBox="1"/>
          <p:nvPr>
            <p:ph type="title"/>
          </p:nvPr>
        </p:nvSpPr>
        <p:spPr>
          <a:xfrm>
            <a:off x="415000" y="119125"/>
            <a:ext cx="6584100" cy="25242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3800">
                <a:latin typeface="Cambria"/>
                <a:ea typeface="Cambria"/>
                <a:cs typeface="Cambria"/>
                <a:sym typeface="Cambria"/>
              </a:rPr>
              <a:t>What topics would you like to discuss?</a:t>
            </a:r>
            <a:endParaRPr b="1" sz="3800">
              <a:latin typeface="Cambria"/>
              <a:ea typeface="Cambria"/>
              <a:cs typeface="Cambria"/>
              <a:sym typeface="Cambria"/>
            </a:endParaRPr>
          </a:p>
          <a:p>
            <a:pPr indent="0" lvl="0" marL="0" rtl="0" algn="l">
              <a:spcBef>
                <a:spcPts val="0"/>
              </a:spcBef>
              <a:spcAft>
                <a:spcPts val="0"/>
              </a:spcAft>
              <a:buNone/>
            </a:pPr>
            <a:r>
              <a:t/>
            </a:r>
            <a:endParaRPr i="1" sz="1900">
              <a:latin typeface="Cambria"/>
              <a:ea typeface="Cambria"/>
              <a:cs typeface="Cambria"/>
              <a:sym typeface="Cambria"/>
            </a:endParaRPr>
          </a:p>
          <a:p>
            <a:pPr indent="0" lvl="0" marL="0" rtl="0" algn="l">
              <a:spcBef>
                <a:spcPts val="0"/>
              </a:spcBef>
              <a:spcAft>
                <a:spcPts val="0"/>
              </a:spcAft>
              <a:buNone/>
            </a:pPr>
            <a:r>
              <a:rPr i="1" lang="en" sz="1900">
                <a:latin typeface="Cambria"/>
                <a:ea typeface="Cambria"/>
                <a:cs typeface="Cambria"/>
                <a:sym typeface="Cambria"/>
              </a:rPr>
              <a:t>Note: “Healthy relationships” are not limited to romantic partnerships; we may discuss platonic, family, community, </a:t>
            </a:r>
            <a:endParaRPr i="1" sz="1900">
              <a:latin typeface="Cambria"/>
              <a:ea typeface="Cambria"/>
              <a:cs typeface="Cambria"/>
              <a:sym typeface="Cambria"/>
            </a:endParaRPr>
          </a:p>
          <a:p>
            <a:pPr indent="0" lvl="0" marL="0" rtl="0" algn="l">
              <a:spcBef>
                <a:spcPts val="0"/>
              </a:spcBef>
              <a:spcAft>
                <a:spcPts val="0"/>
              </a:spcAft>
              <a:buNone/>
            </a:pPr>
            <a:r>
              <a:rPr i="1" lang="en" sz="1900">
                <a:latin typeface="Cambria"/>
                <a:ea typeface="Cambria"/>
                <a:cs typeface="Cambria"/>
                <a:sym typeface="Cambria"/>
              </a:rPr>
              <a:t>workplace dynamics, etc. </a:t>
            </a:r>
            <a:endParaRPr/>
          </a:p>
        </p:txBody>
      </p:sp>
      <p:pic>
        <p:nvPicPr>
          <p:cNvPr id="112" name="Google Shape;112;p22"/>
          <p:cNvPicPr preferRelativeResize="0"/>
          <p:nvPr/>
        </p:nvPicPr>
        <p:blipFill>
          <a:blip r:embed="rId3">
            <a:alphaModFix/>
          </a:blip>
          <a:stretch>
            <a:fillRect/>
          </a:stretch>
        </p:blipFill>
        <p:spPr>
          <a:xfrm>
            <a:off x="7229925" y="344000"/>
            <a:ext cx="1572675" cy="1191726"/>
          </a:xfrm>
          <a:prstGeom prst="rect">
            <a:avLst/>
          </a:prstGeom>
          <a:noFill/>
          <a:ln>
            <a:noFill/>
          </a:ln>
        </p:spPr>
      </p:pic>
      <p:sp>
        <p:nvSpPr>
          <p:cNvPr id="113" name="Google Shape;113;p22"/>
          <p:cNvSpPr txBox="1"/>
          <p:nvPr/>
        </p:nvSpPr>
        <p:spPr>
          <a:xfrm>
            <a:off x="113600" y="2818969"/>
            <a:ext cx="4961400" cy="19395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mbria"/>
              <a:buChar char="●"/>
            </a:pPr>
            <a:r>
              <a:rPr lang="en" sz="1900">
                <a:latin typeface="Cambria"/>
                <a:ea typeface="Cambria"/>
                <a:cs typeface="Cambria"/>
                <a:sym typeface="Cambria"/>
              </a:rPr>
              <a:t>What is a healthy relationship?</a:t>
            </a:r>
            <a:endParaRPr sz="1900">
              <a:latin typeface="Cambria"/>
              <a:ea typeface="Cambria"/>
              <a:cs typeface="Cambria"/>
              <a:sym typeface="Cambria"/>
            </a:endParaRPr>
          </a:p>
          <a:p>
            <a:pPr indent="-349250" lvl="0" marL="457200" rtl="0" algn="l">
              <a:spcBef>
                <a:spcPts val="0"/>
              </a:spcBef>
              <a:spcAft>
                <a:spcPts val="0"/>
              </a:spcAft>
              <a:buClr>
                <a:schemeClr val="dk1"/>
              </a:buClr>
              <a:buSzPts val="1900"/>
              <a:buFont typeface="Cambria"/>
              <a:buChar char="●"/>
            </a:pPr>
            <a:r>
              <a:rPr lang="en" sz="1900">
                <a:solidFill>
                  <a:schemeClr val="dk1"/>
                </a:solidFill>
                <a:latin typeface="Cambria"/>
                <a:ea typeface="Cambria"/>
                <a:cs typeface="Cambria"/>
                <a:sym typeface="Cambria"/>
              </a:rPr>
              <a:t>B</a:t>
            </a:r>
            <a:r>
              <a:rPr lang="en" sz="1900">
                <a:solidFill>
                  <a:schemeClr val="dk1"/>
                </a:solidFill>
                <a:latin typeface="Cambria"/>
                <a:ea typeface="Cambria"/>
                <a:cs typeface="Cambria"/>
                <a:sym typeface="Cambria"/>
              </a:rPr>
              <a:t>oundaries</a:t>
            </a:r>
            <a:endParaRPr sz="1900">
              <a:latin typeface="Cambria"/>
              <a:ea typeface="Cambria"/>
              <a:cs typeface="Cambria"/>
              <a:sym typeface="Cambria"/>
            </a:endParaRPr>
          </a:p>
          <a:p>
            <a:pPr indent="-349250" lvl="0" marL="457200" rtl="0" algn="l">
              <a:spcBef>
                <a:spcPts val="0"/>
              </a:spcBef>
              <a:spcAft>
                <a:spcPts val="0"/>
              </a:spcAft>
              <a:buClr>
                <a:schemeClr val="dk1"/>
              </a:buClr>
              <a:buSzPts val="1900"/>
              <a:buFont typeface="Cambria"/>
              <a:buChar char="●"/>
            </a:pPr>
            <a:r>
              <a:rPr lang="en" sz="1900">
                <a:latin typeface="Cambria"/>
                <a:ea typeface="Cambria"/>
                <a:cs typeface="Cambria"/>
                <a:sym typeface="Cambria"/>
              </a:rPr>
              <a:t>Familial/Foundational relationships</a:t>
            </a:r>
            <a:endParaRPr sz="1900">
              <a:latin typeface="Cambria"/>
              <a:ea typeface="Cambria"/>
              <a:cs typeface="Cambria"/>
              <a:sym typeface="Cambria"/>
            </a:endParaRPr>
          </a:p>
          <a:p>
            <a:pPr indent="-349250" lvl="0" marL="457200" rtl="0" algn="l">
              <a:spcBef>
                <a:spcPts val="0"/>
              </a:spcBef>
              <a:spcAft>
                <a:spcPts val="0"/>
              </a:spcAft>
              <a:buClr>
                <a:schemeClr val="dk1"/>
              </a:buClr>
              <a:buSzPts val="1900"/>
              <a:buFont typeface="Cambria"/>
              <a:buChar char="●"/>
            </a:pPr>
            <a:r>
              <a:rPr lang="en" sz="1900">
                <a:solidFill>
                  <a:schemeClr val="dk1"/>
                </a:solidFill>
                <a:latin typeface="Cambria"/>
                <a:ea typeface="Cambria"/>
                <a:cs typeface="Cambria"/>
                <a:sym typeface="Cambria"/>
              </a:rPr>
              <a:t>Conflict Resolution</a:t>
            </a:r>
            <a:endParaRPr sz="1900">
              <a:solidFill>
                <a:schemeClr val="dk1"/>
              </a:solidFill>
              <a:latin typeface="Cambria"/>
              <a:ea typeface="Cambria"/>
              <a:cs typeface="Cambria"/>
              <a:sym typeface="Cambria"/>
            </a:endParaRPr>
          </a:p>
          <a:p>
            <a:pPr indent="-349250" lvl="0" marL="457200" rtl="0" algn="l">
              <a:spcBef>
                <a:spcPts val="0"/>
              </a:spcBef>
              <a:spcAft>
                <a:spcPts val="0"/>
              </a:spcAft>
              <a:buClr>
                <a:schemeClr val="dk1"/>
              </a:buClr>
              <a:buSzPts val="1900"/>
              <a:buFont typeface="Cambria"/>
              <a:buChar char="●"/>
            </a:pPr>
            <a:r>
              <a:rPr lang="en" sz="1900">
                <a:solidFill>
                  <a:schemeClr val="dk1"/>
                </a:solidFill>
                <a:latin typeface="Cambria"/>
                <a:ea typeface="Cambria"/>
                <a:cs typeface="Cambria"/>
                <a:sym typeface="Cambria"/>
              </a:rPr>
              <a:t>Nonviolent Communication</a:t>
            </a:r>
            <a:endParaRPr sz="1900">
              <a:solidFill>
                <a:schemeClr val="dk1"/>
              </a:solidFill>
              <a:latin typeface="Cambria"/>
              <a:ea typeface="Cambria"/>
              <a:cs typeface="Cambria"/>
              <a:sym typeface="Cambria"/>
            </a:endParaRPr>
          </a:p>
          <a:p>
            <a:pPr indent="-349250" lvl="0" marL="457200" rtl="0" algn="l">
              <a:spcBef>
                <a:spcPts val="0"/>
              </a:spcBef>
              <a:spcAft>
                <a:spcPts val="0"/>
              </a:spcAft>
              <a:buClr>
                <a:schemeClr val="dk1"/>
              </a:buClr>
              <a:buSzPts val="1900"/>
              <a:buFont typeface="Cambria"/>
              <a:buChar char="●"/>
            </a:pPr>
            <a:r>
              <a:rPr lang="en" sz="1900">
                <a:solidFill>
                  <a:schemeClr val="dk1"/>
                </a:solidFill>
                <a:latin typeface="Cambria"/>
                <a:ea typeface="Cambria"/>
                <a:cs typeface="Cambria"/>
                <a:sym typeface="Cambria"/>
              </a:rPr>
              <a:t>Other ideas: Gender, Sex &amp; Intimacy</a:t>
            </a:r>
            <a:endParaRPr sz="1900">
              <a:latin typeface="Cambria"/>
              <a:ea typeface="Cambria"/>
              <a:cs typeface="Cambria"/>
              <a:sym typeface="Cambria"/>
            </a:endParaRPr>
          </a:p>
        </p:txBody>
      </p:sp>
      <p:sp>
        <p:nvSpPr>
          <p:cNvPr id="114" name="Google Shape;114;p22"/>
          <p:cNvSpPr txBox="1"/>
          <p:nvPr/>
        </p:nvSpPr>
        <p:spPr>
          <a:xfrm>
            <a:off x="4741550" y="2856748"/>
            <a:ext cx="4227300" cy="19395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mbria"/>
              <a:buChar char="●"/>
            </a:pPr>
            <a:r>
              <a:rPr lang="en" sz="1900">
                <a:solidFill>
                  <a:schemeClr val="dk1"/>
                </a:solidFill>
                <a:latin typeface="Cambria"/>
                <a:ea typeface="Cambria"/>
                <a:cs typeface="Cambria"/>
                <a:sym typeface="Cambria"/>
              </a:rPr>
              <a:t>Cultivating Secure Attachment w/ Self &amp; Others </a:t>
            </a:r>
            <a:endParaRPr sz="1900">
              <a:solidFill>
                <a:schemeClr val="dk1"/>
              </a:solidFill>
              <a:latin typeface="Cambria"/>
              <a:ea typeface="Cambria"/>
              <a:cs typeface="Cambria"/>
              <a:sym typeface="Cambria"/>
            </a:endParaRPr>
          </a:p>
          <a:p>
            <a:pPr indent="-349250" lvl="0" marL="457200" rtl="0" algn="l">
              <a:spcBef>
                <a:spcPts val="0"/>
              </a:spcBef>
              <a:spcAft>
                <a:spcPts val="0"/>
              </a:spcAft>
              <a:buClr>
                <a:schemeClr val="dk1"/>
              </a:buClr>
              <a:buSzPts val="1900"/>
              <a:buChar char="●"/>
            </a:pPr>
            <a:r>
              <a:rPr lang="en" sz="1900">
                <a:solidFill>
                  <a:schemeClr val="dk1"/>
                </a:solidFill>
                <a:latin typeface="Cambria"/>
                <a:ea typeface="Cambria"/>
                <a:cs typeface="Cambria"/>
                <a:sym typeface="Cambria"/>
              </a:rPr>
              <a:t>Red/Yellow/Green Flags…  </a:t>
            </a:r>
            <a:endParaRPr sz="1900">
              <a:solidFill>
                <a:schemeClr val="dk1"/>
              </a:solidFill>
              <a:latin typeface="Cambria"/>
              <a:ea typeface="Cambria"/>
              <a:cs typeface="Cambria"/>
              <a:sym typeface="Cambria"/>
            </a:endParaRPr>
          </a:p>
          <a:p>
            <a:pPr indent="-349250" lvl="0" marL="457200" rtl="0" algn="l">
              <a:spcBef>
                <a:spcPts val="0"/>
              </a:spcBef>
              <a:spcAft>
                <a:spcPts val="0"/>
              </a:spcAft>
              <a:buClr>
                <a:schemeClr val="dk1"/>
              </a:buClr>
              <a:buSzPts val="1900"/>
              <a:buFont typeface="Cambria"/>
              <a:buChar char="●"/>
            </a:pPr>
            <a:r>
              <a:rPr lang="en" sz="1900">
                <a:solidFill>
                  <a:schemeClr val="dk1"/>
                </a:solidFill>
                <a:latin typeface="Cambria"/>
                <a:ea typeface="Cambria"/>
                <a:cs typeface="Cambria"/>
                <a:sym typeface="Cambria"/>
              </a:rPr>
              <a:t>Assertiveness &amp; Apologies</a:t>
            </a:r>
            <a:endParaRPr sz="1900">
              <a:solidFill>
                <a:schemeClr val="dk1"/>
              </a:solidFill>
              <a:latin typeface="Cambria"/>
              <a:ea typeface="Cambria"/>
              <a:cs typeface="Cambria"/>
              <a:sym typeface="Cambria"/>
            </a:endParaRPr>
          </a:p>
          <a:p>
            <a:pPr indent="-349250" lvl="0" marL="457200" rtl="0" algn="l">
              <a:spcBef>
                <a:spcPts val="0"/>
              </a:spcBef>
              <a:spcAft>
                <a:spcPts val="0"/>
              </a:spcAft>
              <a:buClr>
                <a:schemeClr val="dk1"/>
              </a:buClr>
              <a:buSzPts val="1900"/>
              <a:buFont typeface="Cambria"/>
              <a:buChar char="●"/>
            </a:pPr>
            <a:r>
              <a:rPr lang="en" sz="1900">
                <a:solidFill>
                  <a:schemeClr val="dk1"/>
                </a:solidFill>
                <a:latin typeface="Cambria"/>
                <a:ea typeface="Cambria"/>
                <a:cs typeface="Cambria"/>
                <a:sym typeface="Cambria"/>
              </a:rPr>
              <a:t>Digital Boundaries </a:t>
            </a:r>
            <a:endParaRPr sz="1900">
              <a:solidFill>
                <a:schemeClr val="dk1"/>
              </a:solidFill>
              <a:latin typeface="Cambria"/>
              <a:ea typeface="Cambria"/>
              <a:cs typeface="Cambria"/>
              <a:sym typeface="Cambria"/>
            </a:endParaRPr>
          </a:p>
          <a:p>
            <a:pPr indent="-349250" lvl="0" marL="457200" rtl="0" algn="l">
              <a:spcBef>
                <a:spcPts val="0"/>
              </a:spcBef>
              <a:spcAft>
                <a:spcPts val="0"/>
              </a:spcAft>
              <a:buClr>
                <a:schemeClr val="dk1"/>
              </a:buClr>
              <a:buSzPts val="1900"/>
              <a:buFont typeface="Cambria"/>
              <a:buChar char="●"/>
            </a:pPr>
            <a:r>
              <a:rPr lang="en" sz="1900">
                <a:solidFill>
                  <a:schemeClr val="dk1"/>
                </a:solidFill>
                <a:latin typeface="Cambria"/>
                <a:ea typeface="Cambria"/>
                <a:cs typeface="Cambria"/>
                <a:sym typeface="Cambria"/>
              </a:rPr>
              <a:t>Power &amp; Control &amp; Consent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118" name="Shape 118"/>
        <p:cNvGrpSpPr/>
        <p:nvPr/>
      </p:nvGrpSpPr>
      <p:grpSpPr>
        <a:xfrm>
          <a:off x="0" y="0"/>
          <a:ext cx="0" cy="0"/>
          <a:chOff x="0" y="0"/>
          <a:chExt cx="0" cy="0"/>
        </a:xfrm>
      </p:grpSpPr>
      <p:sp>
        <p:nvSpPr>
          <p:cNvPr id="119" name="Google Shape;119;p23"/>
          <p:cNvSpPr txBox="1"/>
          <p:nvPr/>
        </p:nvSpPr>
        <p:spPr>
          <a:xfrm>
            <a:off x="461700" y="3975650"/>
            <a:ext cx="8207700" cy="597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b="1"/>
          </a:p>
          <a:p>
            <a:pPr indent="0" lvl="0" marL="0" rtl="0" algn="l">
              <a:lnSpc>
                <a:spcPct val="115000"/>
              </a:lnSpc>
              <a:spcBef>
                <a:spcPts val="1200"/>
              </a:spcBef>
              <a:spcAft>
                <a:spcPts val="1200"/>
              </a:spcAft>
              <a:buNone/>
            </a:pPr>
            <a:r>
              <a:t/>
            </a:r>
            <a:endParaRPr b="1"/>
          </a:p>
        </p:txBody>
      </p:sp>
      <p:sp>
        <p:nvSpPr>
          <p:cNvPr id="120" name="Google Shape;120;p23"/>
          <p:cNvSpPr txBox="1"/>
          <p:nvPr/>
        </p:nvSpPr>
        <p:spPr>
          <a:xfrm>
            <a:off x="375425" y="1143650"/>
            <a:ext cx="6537900" cy="3509400"/>
          </a:xfrm>
          <a:prstGeom prst="rect">
            <a:avLst/>
          </a:prstGeom>
          <a:noFill/>
          <a:ln>
            <a:noFill/>
          </a:ln>
        </p:spPr>
        <p:txBody>
          <a:bodyPr anchorCtr="0" anchor="t" bIns="91425" lIns="91425" spcFirstLastPara="1" rIns="91425" wrap="square" tIns="91425">
            <a:spAutoFit/>
          </a:bodyPr>
          <a:lstStyle/>
          <a:p>
            <a:pPr indent="-431800" lvl="0" marL="457200" rtl="0" algn="l">
              <a:lnSpc>
                <a:spcPct val="115000"/>
              </a:lnSpc>
              <a:spcBef>
                <a:spcPts val="0"/>
              </a:spcBef>
              <a:spcAft>
                <a:spcPts val="0"/>
              </a:spcAft>
              <a:buClr>
                <a:srgbClr val="000000"/>
              </a:buClr>
              <a:buSzPts val="3200"/>
              <a:buFont typeface="Cambria"/>
              <a:buChar char="➔"/>
            </a:pPr>
            <a:r>
              <a:rPr lang="en" sz="3200">
                <a:latin typeface="Cambria"/>
                <a:ea typeface="Cambria"/>
                <a:cs typeface="Cambria"/>
                <a:sym typeface="Cambria"/>
              </a:rPr>
              <a:t>Thank you for joining us today! </a:t>
            </a:r>
            <a:endParaRPr sz="3200">
              <a:latin typeface="Cambria"/>
              <a:ea typeface="Cambria"/>
              <a:cs typeface="Cambria"/>
              <a:sym typeface="Cambria"/>
            </a:endParaRPr>
          </a:p>
          <a:p>
            <a:pPr indent="-431800" lvl="0" marL="457200" rtl="0" algn="l">
              <a:lnSpc>
                <a:spcPct val="115000"/>
              </a:lnSpc>
              <a:spcBef>
                <a:spcPts val="0"/>
              </a:spcBef>
              <a:spcAft>
                <a:spcPts val="0"/>
              </a:spcAft>
              <a:buClr>
                <a:srgbClr val="000000"/>
              </a:buClr>
              <a:buSzPts val="3200"/>
              <a:buFont typeface="Cambria"/>
              <a:buChar char="➔"/>
            </a:pPr>
            <a:r>
              <a:rPr lang="en" sz="3200">
                <a:latin typeface="Cambria"/>
                <a:ea typeface="Cambria"/>
                <a:cs typeface="Cambria"/>
                <a:sym typeface="Cambria"/>
              </a:rPr>
              <a:t>Check-Out Reflection: </a:t>
            </a:r>
            <a:endParaRPr sz="3200">
              <a:latin typeface="Cambria"/>
              <a:ea typeface="Cambria"/>
              <a:cs typeface="Cambria"/>
              <a:sym typeface="Cambria"/>
            </a:endParaRPr>
          </a:p>
          <a:p>
            <a:pPr indent="-431800" lvl="1" marL="914400" rtl="0" algn="l">
              <a:lnSpc>
                <a:spcPct val="115000"/>
              </a:lnSpc>
              <a:spcBef>
                <a:spcPts val="0"/>
              </a:spcBef>
              <a:spcAft>
                <a:spcPts val="0"/>
              </a:spcAft>
              <a:buClr>
                <a:srgbClr val="000000"/>
              </a:buClr>
              <a:buSzPts val="3200"/>
              <a:buFont typeface="Cambria"/>
              <a:buChar char="◆"/>
            </a:pPr>
            <a:r>
              <a:rPr lang="en" sz="3200">
                <a:latin typeface="Cambria"/>
                <a:ea typeface="Cambria"/>
                <a:cs typeface="Cambria"/>
                <a:sym typeface="Cambria"/>
              </a:rPr>
              <a:t>Continue to think </a:t>
            </a:r>
            <a:r>
              <a:rPr lang="en" sz="3200">
                <a:latin typeface="Cambria"/>
                <a:ea typeface="Cambria"/>
                <a:cs typeface="Cambria"/>
                <a:sym typeface="Cambria"/>
              </a:rPr>
              <a:t>about what topics you would like to discuss regarding healthy relationships.</a:t>
            </a:r>
            <a:endParaRPr sz="1900">
              <a:latin typeface="Cambria"/>
              <a:ea typeface="Cambria"/>
              <a:cs typeface="Cambria"/>
              <a:sym typeface="Cambria"/>
            </a:endParaRPr>
          </a:p>
        </p:txBody>
      </p:sp>
      <p:pic>
        <p:nvPicPr>
          <p:cNvPr id="121" name="Google Shape;121;p23"/>
          <p:cNvPicPr preferRelativeResize="0"/>
          <p:nvPr/>
        </p:nvPicPr>
        <p:blipFill>
          <a:blip r:embed="rId3">
            <a:alphaModFix/>
          </a:blip>
          <a:stretch>
            <a:fillRect/>
          </a:stretch>
        </p:blipFill>
        <p:spPr>
          <a:xfrm>
            <a:off x="6913323" y="2159473"/>
            <a:ext cx="1764450" cy="1764450"/>
          </a:xfrm>
          <a:prstGeom prst="rect">
            <a:avLst/>
          </a:prstGeom>
          <a:noFill/>
          <a:ln>
            <a:noFill/>
          </a:ln>
        </p:spPr>
      </p:pic>
      <p:sp>
        <p:nvSpPr>
          <p:cNvPr id="122" name="Google Shape;122;p23"/>
          <p:cNvSpPr txBox="1"/>
          <p:nvPr/>
        </p:nvSpPr>
        <p:spPr>
          <a:xfrm>
            <a:off x="563525" y="234650"/>
            <a:ext cx="7008300" cy="9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800">
                <a:solidFill>
                  <a:schemeClr val="dk1"/>
                </a:solidFill>
                <a:latin typeface="Cambria"/>
                <a:ea typeface="Cambria"/>
                <a:cs typeface="Cambria"/>
                <a:sym typeface="Cambria"/>
              </a:rPr>
              <a:t>Take Care and Stay Safe!</a:t>
            </a:r>
            <a:endParaRPr sz="2200">
              <a:latin typeface="Cambria"/>
              <a:ea typeface="Cambria"/>
              <a:cs typeface="Cambria"/>
              <a:sym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126" name="Shape 126"/>
        <p:cNvGrpSpPr/>
        <p:nvPr/>
      </p:nvGrpSpPr>
      <p:grpSpPr>
        <a:xfrm>
          <a:off x="0" y="0"/>
          <a:ext cx="0" cy="0"/>
          <a:chOff x="0" y="0"/>
          <a:chExt cx="0" cy="0"/>
        </a:xfrm>
      </p:grpSpPr>
      <p:sp>
        <p:nvSpPr>
          <p:cNvPr id="127" name="Google Shape;127;p24"/>
          <p:cNvSpPr txBox="1"/>
          <p:nvPr/>
        </p:nvSpPr>
        <p:spPr>
          <a:xfrm>
            <a:off x="461700" y="3975650"/>
            <a:ext cx="8207700" cy="597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b="1"/>
          </a:p>
          <a:p>
            <a:pPr indent="0" lvl="0" marL="0" rtl="0" algn="l">
              <a:lnSpc>
                <a:spcPct val="115000"/>
              </a:lnSpc>
              <a:spcBef>
                <a:spcPts val="1200"/>
              </a:spcBef>
              <a:spcAft>
                <a:spcPts val="1200"/>
              </a:spcAft>
              <a:buNone/>
            </a:pPr>
            <a:r>
              <a:t/>
            </a:r>
            <a:endParaRPr b="1"/>
          </a:p>
        </p:txBody>
      </p:sp>
      <p:pic>
        <p:nvPicPr>
          <p:cNvPr id="128" name="Google Shape;128;p24"/>
          <p:cNvPicPr preferRelativeResize="0"/>
          <p:nvPr/>
        </p:nvPicPr>
        <p:blipFill rotWithShape="1">
          <a:blip r:embed="rId3">
            <a:alphaModFix/>
          </a:blip>
          <a:srcRect b="8908" l="0" r="0" t="0"/>
          <a:stretch/>
        </p:blipFill>
        <p:spPr>
          <a:xfrm>
            <a:off x="1795900" y="564277"/>
            <a:ext cx="5730525" cy="3747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0" y="258800"/>
            <a:ext cx="9144000" cy="853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lang="en" sz="5800">
                <a:latin typeface="Cambria"/>
                <a:ea typeface="Cambria"/>
                <a:cs typeface="Cambria"/>
                <a:sym typeface="Cambria"/>
              </a:rPr>
              <a:t>Let’s stretch…</a:t>
            </a:r>
            <a:endParaRPr b="1" i="0" sz="5800" u="none" cap="none" strike="noStrike">
              <a:solidFill>
                <a:schemeClr val="dk1"/>
              </a:solidFill>
              <a:latin typeface="Cambria"/>
              <a:ea typeface="Cambria"/>
              <a:cs typeface="Cambria"/>
              <a:sym typeface="Cambria"/>
            </a:endParaRPr>
          </a:p>
        </p:txBody>
      </p:sp>
      <p:pic>
        <p:nvPicPr>
          <p:cNvPr descr="Electronic Downtempo Music Genre with deep inspiring bass.&#10;&#10;This Chillout playlist is great for creative activities. It will help you to look at familiar things from another angle, to abstract yourself from everyday problems and focus solely on art. This playlist consists of pretty uplifting tracks, aimed to help you set yourself in the right state of mind. Enjoy the art while listening to our music for a surge of inspiration. &#10; &#10;We have created a new channel and we really need your help.&#10; 🙏 Please like, comment or subscribe.  &#10;Genre: Electronic music, Chillout music&#10;Style: Downtempo&#10;Mood: Inspiring, Calming, Peaceful&#10;Duration: One Hour&#10;Playlist: Work Music, Chillout Music&#10;Feature: Without Lyrics, No vocals&#10; &#10;📹 Similar videos &#10;https://youtu.be/fDMOjWU_1sA ► Relaxing Music - Chillout Vibe - Downtempo Mix &#10;https://youtu.be/KdfOv20LwZA ► Chillout Music — Late Night Work — Chill Mix Part 2 &#10;https://youtu.be/cVn3x50wLRc ► Downtempo Music - Relaxing Mix - Chillout Night Vibes &#10;https://youtu.be/kypwQtrNcgI ► Electronic Music Genres: Chillhop, Lo-Fi, Ambient, TripHop,ChillStep, Downtempo, JazzHop &#10;https://youtu.be/5uuA8LrfouM ► Ambient Music for Studying or Reading — Ocean Mix &#10;https://youtu.be/f2Q3pSV5XWA ► Minimalist Chillstep — Deep Space Music — Future Mix &#10;https://youtu.be/KBL5I32fHfQ ► Background Music Lab — Welcome To Our Channel &#10;https://youtu.be/nVt046ToA38 ► Morning Chillstep Music — Beautiful Awakening Mix &#10;https://youtu.be/CC04qXYhlGU ► Downtempo Music — Chill Mix for Studying and Working &#10;https://youtu.be/yz7LOu99Dhs ► Calming Ambient — Contemporary Classical Music — Study Music — 3 Hours &#10; &#10;🎧 Tracklist &#10;► 00:00 Plumeria - Faodail&#10;► 03:31 Standing Together - AK&#10;► 07:15 Staring At The Sun - LuQu&#10;► 12:07 Bleed - Grandyzer&#10;► 17:06 Dawning by Heartmath - HamiltonX&#10;► 21:46 Days Of Wonder - Clemens Ruh&#10;► 25:37 Timeless - Askery &amp; mood&#10;► 28:39 Overcast - Wiljan&#10;► 32:42 Fading Light - Hyphex&#10;► 36:52 Halving The Compass - Helios&#10;► 42:01 Her Look To Me - Sun Glitters &amp; Sara &#10;► 47:25 Easy Steps - Echo Grid&#10;► 52:57 There's Always Tomorrow - Cold Friction&#10;► 56:46 Synesthesia - Michael FK&#10;► 1:00:51 Wondering what will happen - Petroll&#10;► 1:05:16 She Spends Her Mornings - Mvnners&#10;► 1:08:54 Fond of you - Mvnners&#10;► 1:13:40 Blue Sky Fish - Starlit Everglade &#10; &#10;📷 Image author&#10;Bridgesward &#10; &#10;Listen with headphones to get the soothing effects and keep the volume at a comfortable low setting. &#10; &#10; &#10;#InspiringMusic #InspirationalMusic #InspiringSong" id="62" name="Google Shape;62;p14" title="Inspirational Music For Creative People — Chillout Mix">
            <a:hlinkClick r:id="rId3"/>
          </p:cNvPr>
          <p:cNvPicPr preferRelativeResize="0"/>
          <p:nvPr/>
        </p:nvPicPr>
        <p:blipFill>
          <a:blip r:embed="rId4">
            <a:alphaModFix/>
          </a:blip>
          <a:stretch>
            <a:fillRect/>
          </a:stretch>
        </p:blipFill>
        <p:spPr>
          <a:xfrm>
            <a:off x="8207425" y="4447050"/>
            <a:ext cx="764600" cy="573450"/>
          </a:xfrm>
          <a:prstGeom prst="rect">
            <a:avLst/>
          </a:prstGeom>
          <a:noFill/>
          <a:ln>
            <a:noFill/>
          </a:ln>
        </p:spPr>
      </p:pic>
      <p:pic>
        <p:nvPicPr>
          <p:cNvPr id="63" name="Google Shape;63;p14"/>
          <p:cNvPicPr preferRelativeResize="0"/>
          <p:nvPr/>
        </p:nvPicPr>
        <p:blipFill>
          <a:blip r:embed="rId5">
            <a:alphaModFix/>
          </a:blip>
          <a:stretch>
            <a:fillRect/>
          </a:stretch>
        </p:blipFill>
        <p:spPr>
          <a:xfrm>
            <a:off x="334225" y="1350600"/>
            <a:ext cx="2755926" cy="1837275"/>
          </a:xfrm>
          <a:prstGeom prst="rect">
            <a:avLst/>
          </a:prstGeom>
          <a:noFill/>
          <a:ln>
            <a:noFill/>
          </a:ln>
        </p:spPr>
      </p:pic>
      <p:pic>
        <p:nvPicPr>
          <p:cNvPr id="64" name="Google Shape;64;p14"/>
          <p:cNvPicPr preferRelativeResize="0"/>
          <p:nvPr/>
        </p:nvPicPr>
        <p:blipFill>
          <a:blip r:embed="rId6">
            <a:alphaModFix/>
          </a:blip>
          <a:stretch>
            <a:fillRect/>
          </a:stretch>
        </p:blipFill>
        <p:spPr>
          <a:xfrm>
            <a:off x="5164500" y="1264682"/>
            <a:ext cx="3567551" cy="2376475"/>
          </a:xfrm>
          <a:prstGeom prst="rect">
            <a:avLst/>
          </a:prstGeom>
          <a:noFill/>
          <a:ln>
            <a:noFill/>
          </a:ln>
        </p:spPr>
      </p:pic>
      <p:pic>
        <p:nvPicPr>
          <p:cNvPr id="65" name="Google Shape;65;p14"/>
          <p:cNvPicPr preferRelativeResize="0"/>
          <p:nvPr/>
        </p:nvPicPr>
        <p:blipFill>
          <a:blip r:embed="rId7">
            <a:alphaModFix/>
          </a:blip>
          <a:stretch>
            <a:fillRect/>
          </a:stretch>
        </p:blipFill>
        <p:spPr>
          <a:xfrm>
            <a:off x="2916200" y="2965812"/>
            <a:ext cx="2558748" cy="1919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69" name="Shape 69"/>
        <p:cNvGrpSpPr/>
        <p:nvPr/>
      </p:nvGrpSpPr>
      <p:grpSpPr>
        <a:xfrm>
          <a:off x="0" y="0"/>
          <a:ext cx="0" cy="0"/>
          <a:chOff x="0" y="0"/>
          <a:chExt cx="0" cy="0"/>
        </a:xfrm>
      </p:grpSpPr>
      <p:sp>
        <p:nvSpPr>
          <p:cNvPr id="70" name="Google Shape;70;p15"/>
          <p:cNvSpPr txBox="1"/>
          <p:nvPr>
            <p:ph type="title"/>
          </p:nvPr>
        </p:nvSpPr>
        <p:spPr>
          <a:xfrm>
            <a:off x="311700" y="178175"/>
            <a:ext cx="8520600" cy="82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lang="en" sz="6000">
                <a:latin typeface="Cambria"/>
                <a:ea typeface="Cambria"/>
                <a:cs typeface="Cambria"/>
                <a:sym typeface="Cambria"/>
              </a:rPr>
              <a:t>Group Guidelines</a:t>
            </a:r>
            <a:endParaRPr b="1" i="0" sz="6000" u="none" cap="none" strike="noStrike">
              <a:solidFill>
                <a:schemeClr val="dk1"/>
              </a:solidFill>
              <a:latin typeface="Cambria"/>
              <a:ea typeface="Cambria"/>
              <a:cs typeface="Cambria"/>
              <a:sym typeface="Cambria"/>
            </a:endParaRPr>
          </a:p>
        </p:txBody>
      </p:sp>
      <p:sp>
        <p:nvSpPr>
          <p:cNvPr id="71" name="Google Shape;71;p15"/>
          <p:cNvSpPr txBox="1"/>
          <p:nvPr>
            <p:ph idx="1" type="body"/>
          </p:nvPr>
        </p:nvSpPr>
        <p:spPr>
          <a:xfrm>
            <a:off x="679200" y="1184025"/>
            <a:ext cx="7785600" cy="3346200"/>
          </a:xfrm>
          <a:prstGeom prst="rect">
            <a:avLst/>
          </a:prstGeom>
          <a:noFill/>
          <a:ln>
            <a:noFill/>
          </a:ln>
        </p:spPr>
        <p:txBody>
          <a:bodyPr anchorCtr="0" anchor="t" bIns="91425" lIns="91425" spcFirstLastPara="1" rIns="91425" wrap="square" tIns="91425">
            <a:spAutoFit/>
          </a:bodyPr>
          <a:lstStyle/>
          <a:p>
            <a:pPr indent="-393700" lvl="0" marL="457200" marR="0" rtl="0" algn="l">
              <a:lnSpc>
                <a:spcPct val="115000"/>
              </a:lnSpc>
              <a:spcBef>
                <a:spcPts val="0"/>
              </a:spcBef>
              <a:spcAft>
                <a:spcPts val="0"/>
              </a:spcAft>
              <a:buClr>
                <a:srgbClr val="000000"/>
              </a:buClr>
              <a:buSzPts val="2600"/>
              <a:buFont typeface="Cambria"/>
              <a:buChar char="★"/>
            </a:pPr>
            <a:r>
              <a:rPr lang="en" sz="2600">
                <a:solidFill>
                  <a:srgbClr val="000000"/>
                </a:solidFill>
                <a:latin typeface="Cambria"/>
                <a:ea typeface="Cambria"/>
                <a:cs typeface="Cambria"/>
                <a:sym typeface="Cambria"/>
              </a:rPr>
              <a:t>Please mute your audio and type any questions into the chat box</a:t>
            </a:r>
            <a:endParaRPr sz="2600">
              <a:solidFill>
                <a:srgbClr val="000000"/>
              </a:solidFill>
              <a:latin typeface="Cambria"/>
              <a:ea typeface="Cambria"/>
              <a:cs typeface="Cambria"/>
              <a:sym typeface="Cambria"/>
            </a:endParaRPr>
          </a:p>
          <a:p>
            <a:pPr indent="0" lvl="0" marL="457200" marR="0" rtl="0" algn="l">
              <a:lnSpc>
                <a:spcPct val="115000"/>
              </a:lnSpc>
              <a:spcBef>
                <a:spcPts val="0"/>
              </a:spcBef>
              <a:spcAft>
                <a:spcPts val="0"/>
              </a:spcAft>
              <a:buNone/>
            </a:pPr>
            <a:r>
              <a:t/>
            </a:r>
            <a:endParaRPr sz="2600">
              <a:solidFill>
                <a:srgbClr val="000000"/>
              </a:solidFill>
              <a:latin typeface="Cambria"/>
              <a:ea typeface="Cambria"/>
              <a:cs typeface="Cambria"/>
              <a:sym typeface="Cambria"/>
            </a:endParaRPr>
          </a:p>
          <a:p>
            <a:pPr indent="-393700" lvl="0" marL="457200" marR="0" rtl="0" algn="l">
              <a:lnSpc>
                <a:spcPct val="115000"/>
              </a:lnSpc>
              <a:spcBef>
                <a:spcPts val="0"/>
              </a:spcBef>
              <a:spcAft>
                <a:spcPts val="0"/>
              </a:spcAft>
              <a:buClr>
                <a:srgbClr val="000000"/>
              </a:buClr>
              <a:buSzPts val="2600"/>
              <a:buFont typeface="Cambria"/>
              <a:buChar char="★"/>
            </a:pPr>
            <a:r>
              <a:rPr lang="en" sz="2600">
                <a:solidFill>
                  <a:srgbClr val="000000"/>
                </a:solidFill>
                <a:latin typeface="Cambria"/>
                <a:ea typeface="Cambria"/>
                <a:cs typeface="Cambria"/>
                <a:sym typeface="Cambria"/>
              </a:rPr>
              <a:t>Your video can be off or on, whatever makes you most comfortable </a:t>
            </a:r>
            <a:endParaRPr sz="2600">
              <a:solidFill>
                <a:srgbClr val="000000"/>
              </a:solidFill>
              <a:latin typeface="Cambria"/>
              <a:ea typeface="Cambria"/>
              <a:cs typeface="Cambria"/>
              <a:sym typeface="Cambria"/>
            </a:endParaRPr>
          </a:p>
          <a:p>
            <a:pPr indent="0" lvl="0" marL="457200" marR="0" rtl="0" algn="l">
              <a:lnSpc>
                <a:spcPct val="115000"/>
              </a:lnSpc>
              <a:spcBef>
                <a:spcPts val="0"/>
              </a:spcBef>
              <a:spcAft>
                <a:spcPts val="0"/>
              </a:spcAft>
              <a:buNone/>
            </a:pPr>
            <a:r>
              <a:t/>
            </a:r>
            <a:endParaRPr sz="2600">
              <a:solidFill>
                <a:srgbClr val="000000"/>
              </a:solidFill>
              <a:latin typeface="Cambria"/>
              <a:ea typeface="Cambria"/>
              <a:cs typeface="Cambria"/>
              <a:sym typeface="Cambria"/>
            </a:endParaRPr>
          </a:p>
          <a:p>
            <a:pPr indent="-393700" lvl="0" marL="457200" marR="0" rtl="0" algn="l">
              <a:lnSpc>
                <a:spcPct val="115000"/>
              </a:lnSpc>
              <a:spcBef>
                <a:spcPts val="0"/>
              </a:spcBef>
              <a:spcAft>
                <a:spcPts val="0"/>
              </a:spcAft>
              <a:buClr>
                <a:srgbClr val="000000"/>
              </a:buClr>
              <a:buSzPts val="2600"/>
              <a:buFont typeface="Cambria"/>
              <a:buChar char="★"/>
            </a:pPr>
            <a:r>
              <a:rPr lang="en" sz="2600">
                <a:solidFill>
                  <a:srgbClr val="000000"/>
                </a:solidFill>
                <a:latin typeface="Cambria"/>
                <a:ea typeface="Cambria"/>
                <a:cs typeface="Cambria"/>
                <a:sym typeface="Cambria"/>
              </a:rPr>
              <a:t>Chat privately for specific needs</a:t>
            </a:r>
            <a:endParaRPr b="0" i="0" sz="2600" u="none" cap="none" strike="noStrike">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606000" y="135000"/>
            <a:ext cx="7932000" cy="4873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lang="en" sz="4800">
                <a:latin typeface="Cambria"/>
                <a:ea typeface="Cambria"/>
                <a:cs typeface="Cambria"/>
                <a:sym typeface="Cambria"/>
              </a:rPr>
              <a:t>Agenda </a:t>
            </a:r>
            <a:endParaRPr b="1" sz="4800">
              <a:latin typeface="Cambria"/>
              <a:ea typeface="Cambria"/>
              <a:cs typeface="Cambria"/>
              <a:sym typeface="Cambria"/>
            </a:endParaRPr>
          </a:p>
          <a:p>
            <a:pPr indent="0" lvl="0" marL="0" marR="0" rtl="0" algn="l">
              <a:lnSpc>
                <a:spcPct val="100000"/>
              </a:lnSpc>
              <a:spcBef>
                <a:spcPts val="0"/>
              </a:spcBef>
              <a:spcAft>
                <a:spcPts val="0"/>
              </a:spcAft>
              <a:buClr>
                <a:schemeClr val="dk1"/>
              </a:buClr>
              <a:buSzPts val="2800"/>
              <a:buFont typeface="Arial"/>
              <a:buNone/>
            </a:pPr>
            <a:r>
              <a:t/>
            </a:r>
            <a:endParaRPr b="1" sz="2500">
              <a:latin typeface="Cambria"/>
              <a:ea typeface="Cambria"/>
              <a:cs typeface="Cambria"/>
              <a:sym typeface="Cambria"/>
            </a:endParaRPr>
          </a:p>
          <a:p>
            <a:pPr indent="-412750" lvl="0" marL="457200" marR="0" rtl="0" algn="l">
              <a:lnSpc>
                <a:spcPct val="100000"/>
              </a:lnSpc>
              <a:spcBef>
                <a:spcPts val="0"/>
              </a:spcBef>
              <a:spcAft>
                <a:spcPts val="0"/>
              </a:spcAft>
              <a:buSzPts val="2900"/>
              <a:buFont typeface="Cambria"/>
              <a:buChar char="★"/>
            </a:pPr>
            <a:r>
              <a:rPr lang="en" sz="2900">
                <a:latin typeface="Cambria"/>
                <a:ea typeface="Cambria"/>
                <a:cs typeface="Cambria"/>
                <a:sym typeface="Cambria"/>
              </a:rPr>
              <a:t>Introductions/Icebreakers</a:t>
            </a:r>
            <a:endParaRPr sz="2900">
              <a:latin typeface="Cambria"/>
              <a:ea typeface="Cambria"/>
              <a:cs typeface="Cambria"/>
              <a:sym typeface="Cambria"/>
            </a:endParaRPr>
          </a:p>
          <a:p>
            <a:pPr indent="0" lvl="0" marL="457200" marR="0" rtl="0" algn="l">
              <a:lnSpc>
                <a:spcPct val="100000"/>
              </a:lnSpc>
              <a:spcBef>
                <a:spcPts val="0"/>
              </a:spcBef>
              <a:spcAft>
                <a:spcPts val="0"/>
              </a:spcAft>
              <a:buNone/>
            </a:pPr>
            <a:r>
              <a:t/>
            </a:r>
            <a:endParaRPr sz="2900">
              <a:latin typeface="Cambria"/>
              <a:ea typeface="Cambria"/>
              <a:cs typeface="Cambria"/>
              <a:sym typeface="Cambria"/>
            </a:endParaRPr>
          </a:p>
          <a:p>
            <a:pPr indent="-412750" lvl="0" marL="457200" marR="0" rtl="0" algn="l">
              <a:lnSpc>
                <a:spcPct val="100000"/>
              </a:lnSpc>
              <a:spcBef>
                <a:spcPts val="0"/>
              </a:spcBef>
              <a:spcAft>
                <a:spcPts val="0"/>
              </a:spcAft>
              <a:buSzPts val="2900"/>
              <a:buFont typeface="Cambria"/>
              <a:buChar char="★"/>
            </a:pPr>
            <a:r>
              <a:rPr lang="en" sz="2900">
                <a:latin typeface="Cambria"/>
                <a:ea typeface="Cambria"/>
                <a:cs typeface="Cambria"/>
                <a:sym typeface="Cambria"/>
              </a:rPr>
              <a:t>Group Agreements</a:t>
            </a:r>
            <a:endParaRPr sz="2900">
              <a:latin typeface="Cambria"/>
              <a:ea typeface="Cambria"/>
              <a:cs typeface="Cambria"/>
              <a:sym typeface="Cambria"/>
            </a:endParaRPr>
          </a:p>
          <a:p>
            <a:pPr indent="0" lvl="0" marL="457200" marR="0" rtl="0" algn="l">
              <a:lnSpc>
                <a:spcPct val="100000"/>
              </a:lnSpc>
              <a:spcBef>
                <a:spcPts val="0"/>
              </a:spcBef>
              <a:spcAft>
                <a:spcPts val="0"/>
              </a:spcAft>
              <a:buNone/>
            </a:pPr>
            <a:r>
              <a:t/>
            </a:r>
            <a:endParaRPr sz="2900">
              <a:latin typeface="Cambria"/>
              <a:ea typeface="Cambria"/>
              <a:cs typeface="Cambria"/>
              <a:sym typeface="Cambria"/>
            </a:endParaRPr>
          </a:p>
          <a:p>
            <a:pPr indent="-412750" lvl="0" marL="457200" marR="0" rtl="0" algn="l">
              <a:lnSpc>
                <a:spcPct val="100000"/>
              </a:lnSpc>
              <a:spcBef>
                <a:spcPts val="0"/>
              </a:spcBef>
              <a:spcAft>
                <a:spcPts val="0"/>
              </a:spcAft>
              <a:buSzPts val="2900"/>
              <a:buFont typeface="Cambria"/>
              <a:buChar char="★"/>
            </a:pPr>
            <a:r>
              <a:rPr lang="en" sz="2900">
                <a:latin typeface="Cambria"/>
                <a:ea typeface="Cambria"/>
                <a:cs typeface="Cambria"/>
                <a:sym typeface="Cambria"/>
              </a:rPr>
              <a:t>Topics - what do you want from this group? What topics interest you?</a:t>
            </a:r>
            <a:endParaRPr sz="2900">
              <a:latin typeface="Cambria"/>
              <a:ea typeface="Cambria"/>
              <a:cs typeface="Cambria"/>
              <a:sym typeface="Cambria"/>
            </a:endParaRPr>
          </a:p>
          <a:p>
            <a:pPr indent="0" lvl="0" marL="0" marR="0" rtl="0" algn="l">
              <a:lnSpc>
                <a:spcPct val="100000"/>
              </a:lnSpc>
              <a:spcBef>
                <a:spcPts val="0"/>
              </a:spcBef>
              <a:spcAft>
                <a:spcPts val="0"/>
              </a:spcAft>
              <a:buNone/>
            </a:pPr>
            <a:r>
              <a:t/>
            </a:r>
            <a:endParaRPr b="1" sz="4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80" name="Shape 80"/>
        <p:cNvGrpSpPr/>
        <p:nvPr/>
      </p:nvGrpSpPr>
      <p:grpSpPr>
        <a:xfrm>
          <a:off x="0" y="0"/>
          <a:ext cx="0" cy="0"/>
          <a:chOff x="0" y="0"/>
          <a:chExt cx="0" cy="0"/>
        </a:xfrm>
      </p:grpSpPr>
      <p:sp>
        <p:nvSpPr>
          <p:cNvPr id="81" name="Google Shape;81;p17"/>
          <p:cNvSpPr txBox="1"/>
          <p:nvPr/>
        </p:nvSpPr>
        <p:spPr>
          <a:xfrm>
            <a:off x="461700" y="3975650"/>
            <a:ext cx="8207700" cy="597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b="1"/>
          </a:p>
          <a:p>
            <a:pPr indent="0" lvl="0" marL="0" rtl="0" algn="l">
              <a:lnSpc>
                <a:spcPct val="115000"/>
              </a:lnSpc>
              <a:spcBef>
                <a:spcPts val="1200"/>
              </a:spcBef>
              <a:spcAft>
                <a:spcPts val="1200"/>
              </a:spcAft>
              <a:buNone/>
            </a:pPr>
            <a:r>
              <a:t/>
            </a:r>
            <a:endParaRPr b="1"/>
          </a:p>
        </p:txBody>
      </p:sp>
      <p:sp>
        <p:nvSpPr>
          <p:cNvPr id="82" name="Google Shape;82;p17"/>
          <p:cNvSpPr txBox="1"/>
          <p:nvPr/>
        </p:nvSpPr>
        <p:spPr>
          <a:xfrm>
            <a:off x="191800" y="236300"/>
            <a:ext cx="4344900" cy="441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900">
                <a:solidFill>
                  <a:schemeClr val="dk1"/>
                </a:solidFill>
                <a:latin typeface="Cambria"/>
                <a:ea typeface="Cambria"/>
                <a:cs typeface="Cambria"/>
                <a:sym typeface="Cambria"/>
              </a:rPr>
              <a:t>Introductions</a:t>
            </a:r>
            <a:endParaRPr b="1" sz="4900">
              <a:solidFill>
                <a:schemeClr val="dk1"/>
              </a:solidFill>
              <a:latin typeface="Cambria"/>
              <a:ea typeface="Cambria"/>
              <a:cs typeface="Cambria"/>
              <a:sym typeface="Cambria"/>
            </a:endParaRPr>
          </a:p>
          <a:p>
            <a:pPr indent="0" lvl="0" marL="0" rtl="0" algn="l">
              <a:spcBef>
                <a:spcPts val="0"/>
              </a:spcBef>
              <a:spcAft>
                <a:spcPts val="0"/>
              </a:spcAft>
              <a:buNone/>
            </a:pPr>
            <a:r>
              <a:t/>
            </a:r>
            <a:endParaRPr b="1" sz="1000">
              <a:solidFill>
                <a:schemeClr val="dk1"/>
              </a:solidFill>
              <a:latin typeface="Cambria"/>
              <a:ea typeface="Cambria"/>
              <a:cs typeface="Cambria"/>
              <a:sym typeface="Cambria"/>
            </a:endParaRPr>
          </a:p>
          <a:p>
            <a:pPr indent="-400050" lvl="0" marL="457200" rtl="0" algn="l">
              <a:spcBef>
                <a:spcPts val="0"/>
              </a:spcBef>
              <a:spcAft>
                <a:spcPts val="0"/>
              </a:spcAft>
              <a:buClr>
                <a:schemeClr val="dk1"/>
              </a:buClr>
              <a:buSzPts val="2700"/>
              <a:buFont typeface="Cambria"/>
              <a:buChar char="➔"/>
            </a:pPr>
            <a:r>
              <a:rPr lang="en" sz="2700">
                <a:solidFill>
                  <a:schemeClr val="dk1"/>
                </a:solidFill>
                <a:latin typeface="Cambria"/>
                <a:ea typeface="Cambria"/>
                <a:cs typeface="Cambria"/>
                <a:sym typeface="Cambria"/>
              </a:rPr>
              <a:t>Name</a:t>
            </a:r>
            <a:endParaRPr sz="2700">
              <a:solidFill>
                <a:schemeClr val="dk1"/>
              </a:solidFill>
              <a:latin typeface="Cambria"/>
              <a:ea typeface="Cambria"/>
              <a:cs typeface="Cambria"/>
              <a:sym typeface="Cambria"/>
            </a:endParaRPr>
          </a:p>
          <a:p>
            <a:pPr indent="-400050" lvl="0" marL="457200" rtl="0" algn="l">
              <a:spcBef>
                <a:spcPts val="0"/>
              </a:spcBef>
              <a:spcAft>
                <a:spcPts val="0"/>
              </a:spcAft>
              <a:buClr>
                <a:schemeClr val="dk1"/>
              </a:buClr>
              <a:buSzPts val="2700"/>
              <a:buFont typeface="Cambria"/>
              <a:buChar char="➔"/>
            </a:pPr>
            <a:r>
              <a:rPr lang="en" sz="2700">
                <a:solidFill>
                  <a:schemeClr val="dk1"/>
                </a:solidFill>
                <a:latin typeface="Cambria"/>
                <a:ea typeface="Cambria"/>
                <a:cs typeface="Cambria"/>
                <a:sym typeface="Cambria"/>
              </a:rPr>
              <a:t>Pronouns</a:t>
            </a:r>
            <a:endParaRPr sz="2700">
              <a:solidFill>
                <a:schemeClr val="dk1"/>
              </a:solidFill>
              <a:latin typeface="Cambria"/>
              <a:ea typeface="Cambria"/>
              <a:cs typeface="Cambria"/>
              <a:sym typeface="Cambria"/>
            </a:endParaRPr>
          </a:p>
          <a:p>
            <a:pPr indent="-400050" lvl="0" marL="457200" rtl="0" algn="l">
              <a:spcBef>
                <a:spcPts val="0"/>
              </a:spcBef>
              <a:spcAft>
                <a:spcPts val="0"/>
              </a:spcAft>
              <a:buClr>
                <a:schemeClr val="dk1"/>
              </a:buClr>
              <a:buSzPts val="2700"/>
              <a:buFont typeface="Cambria"/>
              <a:buChar char="➔"/>
            </a:pPr>
            <a:r>
              <a:rPr lang="en" sz="2700">
                <a:solidFill>
                  <a:schemeClr val="dk1"/>
                </a:solidFill>
                <a:latin typeface="Cambria"/>
                <a:ea typeface="Cambria"/>
                <a:cs typeface="Cambria"/>
                <a:sym typeface="Cambria"/>
              </a:rPr>
              <a:t>Year @ CSUEB</a:t>
            </a:r>
            <a:endParaRPr sz="2700">
              <a:solidFill>
                <a:schemeClr val="dk1"/>
              </a:solidFill>
              <a:latin typeface="Cambria"/>
              <a:ea typeface="Cambria"/>
              <a:cs typeface="Cambria"/>
              <a:sym typeface="Cambria"/>
            </a:endParaRPr>
          </a:p>
          <a:p>
            <a:pPr indent="-400050" lvl="0" marL="457200" rtl="0" algn="l">
              <a:spcBef>
                <a:spcPts val="0"/>
              </a:spcBef>
              <a:spcAft>
                <a:spcPts val="0"/>
              </a:spcAft>
              <a:buClr>
                <a:schemeClr val="dk1"/>
              </a:buClr>
              <a:buSzPts val="2700"/>
              <a:buFont typeface="Cambria"/>
              <a:buChar char="➔"/>
            </a:pPr>
            <a:r>
              <a:rPr lang="en" sz="2700">
                <a:solidFill>
                  <a:schemeClr val="dk1"/>
                </a:solidFill>
                <a:latin typeface="Cambria"/>
                <a:ea typeface="Cambria"/>
                <a:cs typeface="Cambria"/>
                <a:sym typeface="Cambria"/>
              </a:rPr>
              <a:t>Major</a:t>
            </a:r>
            <a:endParaRPr sz="2700">
              <a:solidFill>
                <a:schemeClr val="dk1"/>
              </a:solidFill>
              <a:latin typeface="Cambria"/>
              <a:ea typeface="Cambria"/>
              <a:cs typeface="Cambria"/>
              <a:sym typeface="Cambria"/>
            </a:endParaRPr>
          </a:p>
          <a:p>
            <a:pPr indent="-400050" lvl="0" marL="457200" rtl="0" algn="l">
              <a:spcBef>
                <a:spcPts val="0"/>
              </a:spcBef>
              <a:spcAft>
                <a:spcPts val="0"/>
              </a:spcAft>
              <a:buClr>
                <a:schemeClr val="dk1"/>
              </a:buClr>
              <a:buSzPts val="2700"/>
              <a:buFont typeface="Cambria"/>
              <a:buChar char="➔"/>
            </a:pPr>
            <a:r>
              <a:rPr lang="en" sz="2700">
                <a:solidFill>
                  <a:schemeClr val="dk1"/>
                </a:solidFill>
                <a:latin typeface="Cambria"/>
                <a:ea typeface="Cambria"/>
                <a:cs typeface="Cambria"/>
                <a:sym typeface="Cambria"/>
              </a:rPr>
              <a:t>What interests you about this group?</a:t>
            </a:r>
            <a:endParaRPr sz="2700">
              <a:solidFill>
                <a:schemeClr val="dk1"/>
              </a:solidFill>
              <a:latin typeface="Cambria"/>
              <a:ea typeface="Cambria"/>
              <a:cs typeface="Cambria"/>
              <a:sym typeface="Cambria"/>
            </a:endParaRPr>
          </a:p>
          <a:p>
            <a:pPr indent="-400050" lvl="0" marL="457200" rtl="0" algn="l">
              <a:spcBef>
                <a:spcPts val="0"/>
              </a:spcBef>
              <a:spcAft>
                <a:spcPts val="0"/>
              </a:spcAft>
              <a:buClr>
                <a:schemeClr val="dk1"/>
              </a:buClr>
              <a:buSzPts val="2700"/>
              <a:buFont typeface="Cambria"/>
              <a:buChar char="➔"/>
            </a:pPr>
            <a:r>
              <a:rPr lang="en" sz="2700">
                <a:solidFill>
                  <a:schemeClr val="dk1"/>
                </a:solidFill>
                <a:latin typeface="Cambria"/>
                <a:ea typeface="Cambria"/>
                <a:cs typeface="Cambria"/>
                <a:sym typeface="Cambria"/>
              </a:rPr>
              <a:t>Anything else you want to share</a:t>
            </a:r>
            <a:endParaRPr sz="2700">
              <a:solidFill>
                <a:schemeClr val="dk1"/>
              </a:solidFill>
              <a:latin typeface="Cambria"/>
              <a:ea typeface="Cambria"/>
              <a:cs typeface="Cambria"/>
              <a:sym typeface="Cambria"/>
            </a:endParaRPr>
          </a:p>
        </p:txBody>
      </p:sp>
      <p:pic>
        <p:nvPicPr>
          <p:cNvPr id="83" name="Google Shape;83;p17"/>
          <p:cNvPicPr preferRelativeResize="0"/>
          <p:nvPr/>
        </p:nvPicPr>
        <p:blipFill>
          <a:blip r:embed="rId3">
            <a:alphaModFix/>
          </a:blip>
          <a:stretch>
            <a:fillRect/>
          </a:stretch>
        </p:blipFill>
        <p:spPr>
          <a:xfrm>
            <a:off x="4951650" y="1277549"/>
            <a:ext cx="3880675" cy="2588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87" name="Shape 87"/>
        <p:cNvGrpSpPr/>
        <p:nvPr/>
      </p:nvGrpSpPr>
      <p:grpSpPr>
        <a:xfrm>
          <a:off x="0" y="0"/>
          <a:ext cx="0" cy="0"/>
          <a:chOff x="0" y="0"/>
          <a:chExt cx="0" cy="0"/>
        </a:xfrm>
      </p:grpSpPr>
      <p:sp>
        <p:nvSpPr>
          <p:cNvPr id="88" name="Google Shape;88;p18"/>
          <p:cNvSpPr txBox="1"/>
          <p:nvPr>
            <p:ph type="title"/>
          </p:nvPr>
        </p:nvSpPr>
        <p:spPr>
          <a:xfrm>
            <a:off x="1394875" y="264675"/>
            <a:ext cx="6430500" cy="186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t/>
            </a:r>
            <a:endParaRPr b="1" sz="4800">
              <a:latin typeface="Cambria"/>
              <a:ea typeface="Cambria"/>
              <a:cs typeface="Cambria"/>
              <a:sym typeface="Cambria"/>
            </a:endParaRPr>
          </a:p>
          <a:p>
            <a:pPr indent="0" lvl="0" marL="0" marR="0" rtl="0" algn="ctr">
              <a:lnSpc>
                <a:spcPct val="100000"/>
              </a:lnSpc>
              <a:spcBef>
                <a:spcPts val="0"/>
              </a:spcBef>
              <a:spcAft>
                <a:spcPts val="0"/>
              </a:spcAft>
              <a:buClr>
                <a:schemeClr val="dk1"/>
              </a:buClr>
              <a:buSzPts val="2800"/>
              <a:buFont typeface="Arial"/>
              <a:buNone/>
            </a:pPr>
            <a:r>
              <a:rPr b="1" lang="en" sz="4800">
                <a:latin typeface="Cambria"/>
                <a:ea typeface="Cambria"/>
                <a:cs typeface="Cambria"/>
                <a:sym typeface="Cambria"/>
              </a:rPr>
              <a:t>Icebreaker</a:t>
            </a:r>
            <a:endParaRPr b="1" sz="4800">
              <a:latin typeface="Cambria"/>
              <a:ea typeface="Cambria"/>
              <a:cs typeface="Cambria"/>
              <a:sym typeface="Cambria"/>
            </a:endParaRPr>
          </a:p>
          <a:p>
            <a:pPr indent="0" lvl="0" marL="0" marR="0" rtl="0" algn="ctr">
              <a:lnSpc>
                <a:spcPct val="100000"/>
              </a:lnSpc>
              <a:spcBef>
                <a:spcPts val="0"/>
              </a:spcBef>
              <a:spcAft>
                <a:spcPts val="0"/>
              </a:spcAft>
              <a:buClr>
                <a:schemeClr val="dk1"/>
              </a:buClr>
              <a:buSzPts val="2800"/>
              <a:buFont typeface="Arial"/>
              <a:buNone/>
            </a:pPr>
            <a:r>
              <a:rPr b="1" i="1" lang="en" sz="3800">
                <a:latin typeface="Cambria"/>
                <a:ea typeface="Cambria"/>
                <a:cs typeface="Cambria"/>
                <a:sym typeface="Cambria"/>
              </a:rPr>
              <a:t>Two truths and a Lie</a:t>
            </a:r>
            <a:endParaRPr b="1" i="1" sz="3800">
              <a:latin typeface="Cambria"/>
              <a:ea typeface="Cambria"/>
              <a:cs typeface="Cambria"/>
              <a:sym typeface="Cambria"/>
            </a:endParaRPr>
          </a:p>
          <a:p>
            <a:pPr indent="0" lvl="0" marL="0" marR="0" rtl="0" algn="ctr">
              <a:lnSpc>
                <a:spcPct val="100000"/>
              </a:lnSpc>
              <a:spcBef>
                <a:spcPts val="0"/>
              </a:spcBef>
              <a:spcAft>
                <a:spcPts val="0"/>
              </a:spcAft>
              <a:buNone/>
            </a:pPr>
            <a:r>
              <a:t/>
            </a:r>
            <a:endParaRPr sz="2900">
              <a:latin typeface="Cambria"/>
              <a:ea typeface="Cambria"/>
              <a:cs typeface="Cambria"/>
              <a:sym typeface="Cambria"/>
            </a:endParaRPr>
          </a:p>
          <a:p>
            <a:pPr indent="0" lvl="0" marL="0" marR="0" rtl="0" algn="l">
              <a:lnSpc>
                <a:spcPct val="100000"/>
              </a:lnSpc>
              <a:spcBef>
                <a:spcPts val="0"/>
              </a:spcBef>
              <a:spcAft>
                <a:spcPts val="0"/>
              </a:spcAft>
              <a:buNone/>
            </a:pPr>
            <a:r>
              <a:t/>
            </a:r>
            <a:endParaRPr sz="2900">
              <a:latin typeface="Cambria"/>
              <a:ea typeface="Cambria"/>
              <a:cs typeface="Cambria"/>
              <a:sym typeface="Cambria"/>
            </a:endParaRPr>
          </a:p>
          <a:p>
            <a:pPr indent="0" lvl="0" marL="0" marR="0" rtl="0" algn="l">
              <a:lnSpc>
                <a:spcPct val="100000"/>
              </a:lnSpc>
              <a:spcBef>
                <a:spcPts val="0"/>
              </a:spcBef>
              <a:spcAft>
                <a:spcPts val="0"/>
              </a:spcAft>
              <a:buNone/>
            </a:pPr>
            <a:r>
              <a:t/>
            </a:r>
            <a:endParaRPr b="1" sz="4600"/>
          </a:p>
        </p:txBody>
      </p:sp>
      <p:pic>
        <p:nvPicPr>
          <p:cNvPr id="89" name="Google Shape;89;p18"/>
          <p:cNvPicPr preferRelativeResize="0"/>
          <p:nvPr/>
        </p:nvPicPr>
        <p:blipFill>
          <a:blip r:embed="rId3">
            <a:alphaModFix/>
          </a:blip>
          <a:stretch>
            <a:fillRect/>
          </a:stretch>
        </p:blipFill>
        <p:spPr>
          <a:xfrm>
            <a:off x="2205113" y="1693625"/>
            <a:ext cx="4810015" cy="2352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93" name="Shape 93"/>
        <p:cNvGrpSpPr/>
        <p:nvPr/>
      </p:nvGrpSpPr>
      <p:grpSpPr>
        <a:xfrm>
          <a:off x="0" y="0"/>
          <a:ext cx="0" cy="0"/>
          <a:chOff x="0" y="0"/>
          <a:chExt cx="0" cy="0"/>
        </a:xfrm>
      </p:grpSpPr>
      <p:sp>
        <p:nvSpPr>
          <p:cNvPr id="94" name="Google Shape;94;p19"/>
          <p:cNvSpPr txBox="1"/>
          <p:nvPr>
            <p:ph type="title"/>
          </p:nvPr>
        </p:nvSpPr>
        <p:spPr>
          <a:xfrm>
            <a:off x="311700" y="1555800"/>
            <a:ext cx="8520600" cy="20319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6000">
                <a:latin typeface="Cambria"/>
                <a:ea typeface="Cambria"/>
                <a:cs typeface="Cambria"/>
                <a:sym typeface="Cambria"/>
              </a:rPr>
              <a:t>Group Agreements </a:t>
            </a:r>
            <a:endParaRPr b="1" sz="6000">
              <a:latin typeface="Cambria"/>
              <a:ea typeface="Cambria"/>
              <a:cs typeface="Cambria"/>
              <a:sym typeface="Cambria"/>
            </a:endParaRPr>
          </a:p>
          <a:p>
            <a:pPr indent="0" lvl="0" marL="0" rtl="0" algn="ctr">
              <a:spcBef>
                <a:spcPts val="0"/>
              </a:spcBef>
              <a:spcAft>
                <a:spcPts val="0"/>
              </a:spcAft>
              <a:buNone/>
            </a:pPr>
            <a:r>
              <a:rPr b="1" lang="en" sz="6000">
                <a:latin typeface="Cambria"/>
                <a:ea typeface="Cambria"/>
                <a:cs typeface="Cambria"/>
                <a:sym typeface="Cambria"/>
              </a:rPr>
              <a:t>and Values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98" name="Shape 98"/>
        <p:cNvGrpSpPr/>
        <p:nvPr/>
      </p:nvGrpSpPr>
      <p:grpSpPr>
        <a:xfrm>
          <a:off x="0" y="0"/>
          <a:ext cx="0" cy="0"/>
          <a:chOff x="0" y="0"/>
          <a:chExt cx="0" cy="0"/>
        </a:xfrm>
      </p:grpSpPr>
      <p:sp>
        <p:nvSpPr>
          <p:cNvPr id="99" name="Google Shape;99;p20"/>
          <p:cNvSpPr txBox="1"/>
          <p:nvPr>
            <p:ph type="title"/>
          </p:nvPr>
        </p:nvSpPr>
        <p:spPr>
          <a:xfrm>
            <a:off x="787125" y="661100"/>
            <a:ext cx="4497900" cy="26475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b="1" lang="en" sz="4000">
                <a:latin typeface="Cambria"/>
                <a:ea typeface="Cambria"/>
                <a:cs typeface="Cambria"/>
                <a:sym typeface="Cambria"/>
              </a:rPr>
              <a:t>What do </a:t>
            </a:r>
            <a:r>
              <a:rPr b="1" lang="en" sz="4000">
                <a:latin typeface="Cambria"/>
                <a:ea typeface="Cambria"/>
                <a:cs typeface="Cambria"/>
                <a:sym typeface="Cambria"/>
              </a:rPr>
              <a:t>you need to make this space inviting, safe, supportive…. </a:t>
            </a:r>
            <a:endParaRPr b="1" sz="4000">
              <a:latin typeface="Cambria"/>
              <a:ea typeface="Cambria"/>
              <a:cs typeface="Cambria"/>
              <a:sym typeface="Cambria"/>
            </a:endParaRPr>
          </a:p>
        </p:txBody>
      </p:sp>
      <p:pic>
        <p:nvPicPr>
          <p:cNvPr id="100" name="Google Shape;100;p20"/>
          <p:cNvPicPr preferRelativeResize="0"/>
          <p:nvPr/>
        </p:nvPicPr>
        <p:blipFill>
          <a:blip r:embed="rId3">
            <a:alphaModFix/>
          </a:blip>
          <a:stretch>
            <a:fillRect/>
          </a:stretch>
        </p:blipFill>
        <p:spPr>
          <a:xfrm>
            <a:off x="5925048" y="787873"/>
            <a:ext cx="2654900" cy="3627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104" name="Shape 104"/>
        <p:cNvGrpSpPr/>
        <p:nvPr/>
      </p:nvGrpSpPr>
      <p:grpSpPr>
        <a:xfrm>
          <a:off x="0" y="0"/>
          <a:ext cx="0" cy="0"/>
          <a:chOff x="0" y="0"/>
          <a:chExt cx="0" cy="0"/>
        </a:xfrm>
      </p:grpSpPr>
      <p:sp>
        <p:nvSpPr>
          <p:cNvPr id="105" name="Google Shape;105;p21"/>
          <p:cNvSpPr txBox="1"/>
          <p:nvPr/>
        </p:nvSpPr>
        <p:spPr>
          <a:xfrm>
            <a:off x="518075" y="1063600"/>
            <a:ext cx="7656600" cy="33894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t/>
            </a:r>
            <a:endParaRPr sz="2100">
              <a:solidFill>
                <a:schemeClr val="dk1"/>
              </a:solidFill>
              <a:latin typeface="Cambria"/>
              <a:ea typeface="Cambria"/>
              <a:cs typeface="Cambria"/>
              <a:sym typeface="Cambria"/>
            </a:endParaRPr>
          </a:p>
          <a:p>
            <a:pPr indent="-361950" lvl="0" marL="457200" rtl="0" algn="l">
              <a:lnSpc>
                <a:spcPct val="115000"/>
              </a:lnSpc>
              <a:spcBef>
                <a:spcPts val="0"/>
              </a:spcBef>
              <a:spcAft>
                <a:spcPts val="0"/>
              </a:spcAft>
              <a:buClr>
                <a:schemeClr val="dk1"/>
              </a:buClr>
              <a:buSzPts val="2100"/>
              <a:buFont typeface="Cambria"/>
              <a:buChar char="●"/>
            </a:pPr>
            <a:r>
              <a:rPr lang="en" sz="2100">
                <a:solidFill>
                  <a:schemeClr val="dk1"/>
                </a:solidFill>
                <a:latin typeface="Cambria"/>
                <a:ea typeface="Cambria"/>
                <a:cs typeface="Cambria"/>
                <a:sym typeface="Cambria"/>
              </a:rPr>
              <a:t>Respect (i.e. listening to one another)</a:t>
            </a:r>
            <a:endParaRPr sz="2100">
              <a:solidFill>
                <a:schemeClr val="dk1"/>
              </a:solidFill>
              <a:latin typeface="Cambria"/>
              <a:ea typeface="Cambria"/>
              <a:cs typeface="Cambria"/>
              <a:sym typeface="Cambria"/>
            </a:endParaRPr>
          </a:p>
          <a:p>
            <a:pPr indent="-361950" lvl="0" marL="457200" rtl="0" algn="l">
              <a:lnSpc>
                <a:spcPct val="115000"/>
              </a:lnSpc>
              <a:spcBef>
                <a:spcPts val="0"/>
              </a:spcBef>
              <a:spcAft>
                <a:spcPts val="0"/>
              </a:spcAft>
              <a:buClr>
                <a:schemeClr val="dk1"/>
              </a:buClr>
              <a:buSzPts val="2100"/>
              <a:buFont typeface="Cambria"/>
              <a:buChar char="●"/>
            </a:pPr>
            <a:r>
              <a:rPr lang="en" sz="2100">
                <a:solidFill>
                  <a:schemeClr val="dk1"/>
                </a:solidFill>
                <a:latin typeface="Cambria"/>
                <a:ea typeface="Cambria"/>
                <a:cs typeface="Cambria"/>
                <a:sym typeface="Cambria"/>
              </a:rPr>
              <a:t>No judgement </a:t>
            </a:r>
            <a:endParaRPr sz="2100">
              <a:solidFill>
                <a:schemeClr val="dk1"/>
              </a:solidFill>
              <a:latin typeface="Cambria"/>
              <a:ea typeface="Cambria"/>
              <a:cs typeface="Cambria"/>
              <a:sym typeface="Cambria"/>
            </a:endParaRPr>
          </a:p>
          <a:p>
            <a:pPr indent="-361950" lvl="0" marL="457200" rtl="0" algn="l">
              <a:lnSpc>
                <a:spcPct val="115000"/>
              </a:lnSpc>
              <a:spcBef>
                <a:spcPts val="0"/>
              </a:spcBef>
              <a:spcAft>
                <a:spcPts val="0"/>
              </a:spcAft>
              <a:buClr>
                <a:schemeClr val="dk1"/>
              </a:buClr>
              <a:buSzPts val="2100"/>
              <a:buFont typeface="Cambria"/>
              <a:buChar char="●"/>
            </a:pPr>
            <a:r>
              <a:rPr lang="en" sz="2100">
                <a:solidFill>
                  <a:schemeClr val="dk1"/>
                </a:solidFill>
                <a:latin typeface="Cambria"/>
                <a:ea typeface="Cambria"/>
                <a:cs typeface="Cambria"/>
                <a:sym typeface="Cambria"/>
              </a:rPr>
              <a:t>Ask clarifying questions vs. making assumptions</a:t>
            </a:r>
            <a:endParaRPr sz="2100">
              <a:solidFill>
                <a:schemeClr val="dk1"/>
              </a:solidFill>
              <a:latin typeface="Cambria"/>
              <a:ea typeface="Cambria"/>
              <a:cs typeface="Cambria"/>
              <a:sym typeface="Cambria"/>
            </a:endParaRPr>
          </a:p>
          <a:p>
            <a:pPr indent="-361950" lvl="0" marL="457200" rtl="0" algn="l">
              <a:lnSpc>
                <a:spcPct val="115000"/>
              </a:lnSpc>
              <a:spcBef>
                <a:spcPts val="0"/>
              </a:spcBef>
              <a:spcAft>
                <a:spcPts val="0"/>
              </a:spcAft>
              <a:buClr>
                <a:schemeClr val="dk1"/>
              </a:buClr>
              <a:buSzPts val="2100"/>
              <a:buFont typeface="Cambria"/>
              <a:buChar char="●"/>
            </a:pPr>
            <a:r>
              <a:rPr lang="en" sz="2100">
                <a:solidFill>
                  <a:schemeClr val="dk1"/>
                </a:solidFill>
                <a:latin typeface="Cambria"/>
                <a:ea typeface="Cambria"/>
                <a:cs typeface="Cambria"/>
                <a:sym typeface="Cambria"/>
              </a:rPr>
              <a:t>Positive affirmations - creating an uplifting environment</a:t>
            </a:r>
            <a:endParaRPr sz="2100">
              <a:solidFill>
                <a:schemeClr val="dk1"/>
              </a:solidFill>
              <a:latin typeface="Cambria"/>
              <a:ea typeface="Cambria"/>
              <a:cs typeface="Cambria"/>
              <a:sym typeface="Cambria"/>
            </a:endParaRPr>
          </a:p>
          <a:p>
            <a:pPr indent="-361950" lvl="0" marL="457200" rtl="0" algn="l">
              <a:lnSpc>
                <a:spcPct val="115000"/>
              </a:lnSpc>
              <a:spcBef>
                <a:spcPts val="0"/>
              </a:spcBef>
              <a:spcAft>
                <a:spcPts val="0"/>
              </a:spcAft>
              <a:buClr>
                <a:schemeClr val="dk1"/>
              </a:buClr>
              <a:buSzPts val="2100"/>
              <a:buFont typeface="Cambria"/>
              <a:buChar char="●"/>
            </a:pPr>
            <a:r>
              <a:rPr lang="en" sz="2100">
                <a:solidFill>
                  <a:schemeClr val="dk1"/>
                </a:solidFill>
                <a:latin typeface="Cambria"/>
                <a:ea typeface="Cambria"/>
                <a:cs typeface="Cambria"/>
                <a:sym typeface="Cambria"/>
              </a:rPr>
              <a:t>Showing up - participate and make space for others to share</a:t>
            </a:r>
            <a:endParaRPr sz="2100">
              <a:solidFill>
                <a:schemeClr val="dk1"/>
              </a:solidFill>
              <a:latin typeface="Cambria"/>
              <a:ea typeface="Cambria"/>
              <a:cs typeface="Cambria"/>
              <a:sym typeface="Cambria"/>
            </a:endParaRPr>
          </a:p>
          <a:p>
            <a:pPr indent="-361950" lvl="0" marL="457200" rtl="0" algn="l">
              <a:lnSpc>
                <a:spcPct val="115000"/>
              </a:lnSpc>
              <a:spcBef>
                <a:spcPts val="0"/>
              </a:spcBef>
              <a:spcAft>
                <a:spcPts val="0"/>
              </a:spcAft>
              <a:buClr>
                <a:schemeClr val="dk1"/>
              </a:buClr>
              <a:buSzPts val="2100"/>
              <a:buFont typeface="Cambria"/>
              <a:buChar char="●"/>
            </a:pPr>
            <a:r>
              <a:rPr lang="en" sz="2100">
                <a:solidFill>
                  <a:schemeClr val="dk1"/>
                </a:solidFill>
                <a:latin typeface="Cambria"/>
                <a:ea typeface="Cambria"/>
                <a:cs typeface="Cambria"/>
                <a:sym typeface="Cambria"/>
              </a:rPr>
              <a:t>Clear communication - acknowledging what we are bringing into the space *having a hard day, feeling tired, etc.</a:t>
            </a:r>
            <a:endParaRPr sz="2100">
              <a:latin typeface="Cambria"/>
              <a:ea typeface="Cambria"/>
              <a:cs typeface="Cambria"/>
              <a:sym typeface="Cambria"/>
            </a:endParaRPr>
          </a:p>
          <a:p>
            <a:pPr indent="0" lvl="0" marL="0" rtl="0" algn="l">
              <a:lnSpc>
                <a:spcPct val="115000"/>
              </a:lnSpc>
              <a:spcBef>
                <a:spcPts val="0"/>
              </a:spcBef>
              <a:spcAft>
                <a:spcPts val="0"/>
              </a:spcAft>
              <a:buNone/>
            </a:pPr>
            <a:r>
              <a:t/>
            </a:r>
            <a:endParaRPr sz="1500">
              <a:latin typeface="Cambria"/>
              <a:ea typeface="Cambria"/>
              <a:cs typeface="Cambria"/>
              <a:sym typeface="Cambria"/>
            </a:endParaRPr>
          </a:p>
        </p:txBody>
      </p:sp>
      <p:sp>
        <p:nvSpPr>
          <p:cNvPr id="106" name="Google Shape;106;p21"/>
          <p:cNvSpPr txBox="1"/>
          <p:nvPr/>
        </p:nvSpPr>
        <p:spPr>
          <a:xfrm>
            <a:off x="1086725" y="406850"/>
            <a:ext cx="75447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chemeClr val="dk1"/>
                </a:solidFill>
                <a:latin typeface="Cambria"/>
                <a:ea typeface="Cambria"/>
                <a:cs typeface="Cambria"/>
                <a:sym typeface="Cambria"/>
              </a:rPr>
              <a:t>Previous Agreements</a:t>
            </a:r>
            <a:endParaRPr b="1" sz="3800">
              <a:solidFill>
                <a:schemeClr val="dk1"/>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