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82318000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882318000a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25d17e707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825d17e707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25d17e707_0_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825d17e707_0_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82318000a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882318000a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25d17e707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825d17e70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e4effd1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be4effd1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e0dc4b11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e0dc4b11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e2519f3f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8e2519f3f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81617ae2d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381617ae2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f22b64f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f22b64f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f22b64fc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8f22b64fc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Micro to macro level examples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f22b64fc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8f22b64fc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www.youtube.com/watch?v=EG16dFYK0gw" TargetMode="External"/><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www.youtube.com/watch?v=EG16dFYK0gw" TargetMode="External"/><Relationship Id="rId7"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37510" y="268250"/>
            <a:ext cx="6268979" cy="3526301"/>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55" name="Google Shape;55;p13" title="Inspirational Music For Creative People — Chillout Mix">
            <a:hlinkClick r:id="rId4"/>
          </p:cNvPr>
          <p:cNvPicPr preferRelativeResize="0"/>
          <p:nvPr/>
        </p:nvPicPr>
        <p:blipFill>
          <a:blip r:embed="rId5">
            <a:alphaModFix/>
          </a:blip>
          <a:stretch>
            <a:fillRect/>
          </a:stretch>
        </p:blipFill>
        <p:spPr>
          <a:xfrm>
            <a:off x="8078375" y="268250"/>
            <a:ext cx="764600" cy="573450"/>
          </a:xfrm>
          <a:prstGeom prst="rect">
            <a:avLst/>
          </a:prstGeom>
          <a:noFill/>
          <a:ln>
            <a:noFill/>
          </a:ln>
        </p:spPr>
      </p:pic>
      <p:sp>
        <p:nvSpPr>
          <p:cNvPr id="56" name="Google Shape;56;p13"/>
          <p:cNvSpPr txBox="1"/>
          <p:nvPr/>
        </p:nvSpPr>
        <p:spPr>
          <a:xfrm>
            <a:off x="210150" y="3955300"/>
            <a:ext cx="8632800" cy="11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800">
                <a:solidFill>
                  <a:srgbClr val="000000"/>
                </a:solidFill>
                <a:latin typeface="Cambria"/>
                <a:ea typeface="Cambria"/>
                <a:cs typeface="Cambria"/>
                <a:sym typeface="Cambria"/>
              </a:rPr>
              <a:t>Presented by Student Health &amp; Counseling Services</a:t>
            </a:r>
            <a:endParaRPr b="1" sz="2800">
              <a:solidFill>
                <a:srgbClr val="000000"/>
              </a:solidFill>
              <a:latin typeface="Cambria"/>
              <a:ea typeface="Cambria"/>
              <a:cs typeface="Cambria"/>
              <a:sym typeface="Cambria"/>
            </a:endParaRPr>
          </a:p>
          <a:p>
            <a:pPr indent="0" lvl="0" marL="0" rtl="0" algn="ctr">
              <a:spcBef>
                <a:spcPts val="0"/>
              </a:spcBef>
              <a:spcAft>
                <a:spcPts val="0"/>
              </a:spcAft>
              <a:buNone/>
            </a:pPr>
            <a:r>
              <a:rPr b="1" lang="en" sz="2600">
                <a:solidFill>
                  <a:srgbClr val="000000"/>
                </a:solidFill>
                <a:latin typeface="Cambria"/>
                <a:ea typeface="Cambria"/>
                <a:cs typeface="Cambria"/>
                <a:sym typeface="Cambria"/>
              </a:rPr>
              <a:t>Naya Gordon, LCSW and Kathryn Kirkpatrick, LCSW</a:t>
            </a:r>
            <a:endParaRPr b="1" sz="2600">
              <a:solidFill>
                <a:srgbClr val="000000"/>
              </a:solidFill>
              <a:latin typeface="Cambria"/>
              <a:ea typeface="Cambria"/>
              <a:cs typeface="Cambria"/>
              <a:sym typeface="Cambria"/>
            </a:endParaRPr>
          </a:p>
          <a:p>
            <a:pPr indent="0" lvl="0" marL="0" rtl="0" algn="ctr">
              <a:spcBef>
                <a:spcPts val="0"/>
              </a:spcBef>
              <a:spcAft>
                <a:spcPts val="0"/>
              </a:spcAft>
              <a:buNone/>
            </a:pPr>
            <a:r>
              <a:t/>
            </a:r>
            <a:endParaRPr sz="2400">
              <a:solidFill>
                <a:srgbClr val="000000"/>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0" name="Shape 110"/>
        <p:cNvGrpSpPr/>
        <p:nvPr/>
      </p:nvGrpSpPr>
      <p:grpSpPr>
        <a:xfrm>
          <a:off x="0" y="0"/>
          <a:ext cx="0" cy="0"/>
          <a:chOff x="0" y="0"/>
          <a:chExt cx="0" cy="0"/>
        </a:xfrm>
      </p:grpSpPr>
      <p:pic>
        <p:nvPicPr>
          <p:cNvPr id="111" name="Google Shape;111;p22"/>
          <p:cNvPicPr preferRelativeResize="0"/>
          <p:nvPr/>
        </p:nvPicPr>
        <p:blipFill rotWithShape="1">
          <a:blip r:embed="rId3">
            <a:alphaModFix/>
          </a:blip>
          <a:srcRect b="18674" l="7343" r="7266" t="18277"/>
          <a:stretch/>
        </p:blipFill>
        <p:spPr>
          <a:xfrm>
            <a:off x="2644625" y="1482775"/>
            <a:ext cx="4262100" cy="3146925"/>
          </a:xfrm>
          <a:prstGeom prst="rect">
            <a:avLst/>
          </a:prstGeom>
          <a:noFill/>
          <a:ln>
            <a:noFill/>
          </a:ln>
        </p:spPr>
      </p:pic>
      <p:sp>
        <p:nvSpPr>
          <p:cNvPr id="112" name="Google Shape;112;p22"/>
          <p:cNvSpPr txBox="1"/>
          <p:nvPr/>
        </p:nvSpPr>
        <p:spPr>
          <a:xfrm>
            <a:off x="357400" y="0"/>
            <a:ext cx="8049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chemeClr val="dk1"/>
                </a:solidFill>
                <a:latin typeface="Cambria"/>
                <a:ea typeface="Cambria"/>
                <a:cs typeface="Cambria"/>
                <a:sym typeface="Cambria"/>
              </a:rPr>
              <a:t>ACTIVITY: Identifying healthy vs. unhealthy dynamics in one your own relationships</a:t>
            </a:r>
            <a:endParaRPr b="1" sz="3100">
              <a:solidFill>
                <a:schemeClr val="dk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6" name="Shape 116"/>
        <p:cNvGrpSpPr/>
        <p:nvPr/>
      </p:nvGrpSpPr>
      <p:grpSpPr>
        <a:xfrm>
          <a:off x="0" y="0"/>
          <a:ext cx="0" cy="0"/>
          <a:chOff x="0" y="0"/>
          <a:chExt cx="0" cy="0"/>
        </a:xfrm>
      </p:grpSpPr>
      <p:sp>
        <p:nvSpPr>
          <p:cNvPr id="117" name="Google Shape;117;p23"/>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118" name="Google Shape;118;p23"/>
          <p:cNvSpPr txBox="1"/>
          <p:nvPr/>
        </p:nvSpPr>
        <p:spPr>
          <a:xfrm>
            <a:off x="375425" y="1143650"/>
            <a:ext cx="6537900" cy="30000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Thank you for joining us today! </a:t>
            </a:r>
            <a:endParaRPr sz="2600">
              <a:latin typeface="Cambria"/>
              <a:ea typeface="Cambria"/>
              <a:cs typeface="Cambria"/>
              <a:sym typeface="Cambria"/>
            </a:endParaRPr>
          </a:p>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Check-Out Reflection: </a:t>
            </a:r>
            <a:endParaRPr sz="2600">
              <a:latin typeface="Cambria"/>
              <a:ea typeface="Cambria"/>
              <a:cs typeface="Cambria"/>
              <a:sym typeface="Cambria"/>
            </a:endParaRPr>
          </a:p>
          <a:p>
            <a:pPr indent="-393700" lvl="1" marL="9144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What is one thing you are taking from the group this week?  </a:t>
            </a:r>
            <a:endParaRPr sz="2600">
              <a:latin typeface="Cambria"/>
              <a:ea typeface="Cambria"/>
              <a:cs typeface="Cambria"/>
              <a:sym typeface="Cambria"/>
            </a:endParaRPr>
          </a:p>
          <a:p>
            <a:pPr indent="-393700" lvl="0" marL="457200" rtl="0" algn="l">
              <a:spcBef>
                <a:spcPts val="0"/>
              </a:spcBef>
              <a:spcAft>
                <a:spcPts val="0"/>
              </a:spcAft>
              <a:buClr>
                <a:srgbClr val="000000"/>
              </a:buClr>
              <a:buSzPts val="2600"/>
              <a:buFont typeface="Cambria"/>
              <a:buChar char="●"/>
            </a:pPr>
            <a:r>
              <a:rPr lang="en" sz="2600">
                <a:latin typeface="Cambria"/>
                <a:ea typeface="Cambria"/>
                <a:cs typeface="Cambria"/>
                <a:sym typeface="Cambria"/>
              </a:rPr>
              <a:t>Please use the same link to return next week</a:t>
            </a:r>
            <a:endParaRPr sz="2600">
              <a:latin typeface="Cambria"/>
              <a:ea typeface="Cambria"/>
              <a:cs typeface="Cambria"/>
              <a:sym typeface="Cambria"/>
            </a:endParaRPr>
          </a:p>
          <a:p>
            <a:pPr indent="0" lvl="0" marL="457200" rtl="0" algn="l">
              <a:lnSpc>
                <a:spcPct val="115000"/>
              </a:lnSpc>
              <a:spcBef>
                <a:spcPts val="0"/>
              </a:spcBef>
              <a:spcAft>
                <a:spcPts val="0"/>
              </a:spcAft>
              <a:buNone/>
            </a:pPr>
            <a:r>
              <a:t/>
            </a:r>
            <a:endParaRPr sz="1300">
              <a:latin typeface="Cambria"/>
              <a:ea typeface="Cambria"/>
              <a:cs typeface="Cambria"/>
              <a:sym typeface="Cambria"/>
            </a:endParaRPr>
          </a:p>
          <a:p>
            <a:pPr indent="0" lvl="0" marL="0" rtl="0" algn="l">
              <a:lnSpc>
                <a:spcPct val="115000"/>
              </a:lnSpc>
              <a:spcBef>
                <a:spcPts val="1600"/>
              </a:spcBef>
              <a:spcAft>
                <a:spcPts val="1600"/>
              </a:spcAft>
              <a:buNone/>
            </a:pPr>
            <a:r>
              <a:t/>
            </a:r>
            <a:endParaRPr sz="1300">
              <a:latin typeface="Cambria"/>
              <a:ea typeface="Cambria"/>
              <a:cs typeface="Cambria"/>
              <a:sym typeface="Cambria"/>
            </a:endParaRPr>
          </a:p>
        </p:txBody>
      </p:sp>
      <p:pic>
        <p:nvPicPr>
          <p:cNvPr id="119" name="Google Shape;119;p23"/>
          <p:cNvPicPr preferRelativeResize="0"/>
          <p:nvPr/>
        </p:nvPicPr>
        <p:blipFill>
          <a:blip r:embed="rId3">
            <a:alphaModFix/>
          </a:blip>
          <a:stretch>
            <a:fillRect/>
          </a:stretch>
        </p:blipFill>
        <p:spPr>
          <a:xfrm>
            <a:off x="7138498" y="3023948"/>
            <a:ext cx="1764450" cy="1764450"/>
          </a:xfrm>
          <a:prstGeom prst="rect">
            <a:avLst/>
          </a:prstGeom>
          <a:noFill/>
          <a:ln>
            <a:noFill/>
          </a:ln>
        </p:spPr>
      </p:pic>
      <p:sp>
        <p:nvSpPr>
          <p:cNvPr id="120" name="Google Shape;120;p23"/>
          <p:cNvSpPr txBox="1"/>
          <p:nvPr/>
        </p:nvSpPr>
        <p:spPr>
          <a:xfrm>
            <a:off x="563525" y="234650"/>
            <a:ext cx="7008300" cy="9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chemeClr val="dk1"/>
                </a:solidFill>
                <a:latin typeface="Cambria"/>
                <a:ea typeface="Cambria"/>
                <a:cs typeface="Cambria"/>
                <a:sym typeface="Cambria"/>
              </a:rPr>
              <a:t>Take Care and Stay Safe!</a:t>
            </a:r>
            <a:endParaRPr sz="2200">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24" name="Shape 124"/>
        <p:cNvGrpSpPr/>
        <p:nvPr/>
      </p:nvGrpSpPr>
      <p:grpSpPr>
        <a:xfrm>
          <a:off x="0" y="0"/>
          <a:ext cx="0" cy="0"/>
          <a:chOff x="0" y="0"/>
          <a:chExt cx="0" cy="0"/>
        </a:xfrm>
      </p:grpSpPr>
      <p:sp>
        <p:nvSpPr>
          <p:cNvPr id="125" name="Google Shape;125;p24"/>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126" name="Google Shape;126;p24"/>
          <p:cNvPicPr preferRelativeResize="0"/>
          <p:nvPr/>
        </p:nvPicPr>
        <p:blipFill rotWithShape="1">
          <a:blip r:embed="rId3">
            <a:alphaModFix/>
          </a:blip>
          <a:srcRect b="8908" l="0" r="0" t="0"/>
          <a:stretch/>
        </p:blipFill>
        <p:spPr>
          <a:xfrm>
            <a:off x="1795900" y="564277"/>
            <a:ext cx="5730525" cy="374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0" y="258800"/>
            <a:ext cx="91440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Let’s Stretch . . . </a:t>
            </a:r>
            <a:endParaRPr b="1" i="0" sz="4800" u="none" cap="none" strike="noStrike">
              <a:solidFill>
                <a:schemeClr val="dk1"/>
              </a:solidFill>
              <a:latin typeface="Cambria"/>
              <a:ea typeface="Cambria"/>
              <a:cs typeface="Cambria"/>
              <a:sym typeface="Cambria"/>
            </a:endParaRPr>
          </a:p>
        </p:txBody>
      </p:sp>
      <p:pic>
        <p:nvPicPr>
          <p:cNvPr id="62" name="Google Shape;62;p14"/>
          <p:cNvPicPr preferRelativeResize="0"/>
          <p:nvPr/>
        </p:nvPicPr>
        <p:blipFill>
          <a:blip r:embed="rId3">
            <a:alphaModFix/>
          </a:blip>
          <a:stretch>
            <a:fillRect/>
          </a:stretch>
        </p:blipFill>
        <p:spPr>
          <a:xfrm>
            <a:off x="334225" y="1350600"/>
            <a:ext cx="2755926" cy="1837275"/>
          </a:xfrm>
          <a:prstGeom prst="rect">
            <a:avLst/>
          </a:prstGeom>
          <a:noFill/>
          <a:ln>
            <a:noFill/>
          </a:ln>
        </p:spPr>
      </p:pic>
      <p:pic>
        <p:nvPicPr>
          <p:cNvPr id="63" name="Google Shape;63;p14"/>
          <p:cNvPicPr preferRelativeResize="0"/>
          <p:nvPr/>
        </p:nvPicPr>
        <p:blipFill>
          <a:blip r:embed="rId4">
            <a:alphaModFix/>
          </a:blip>
          <a:stretch>
            <a:fillRect/>
          </a:stretch>
        </p:blipFill>
        <p:spPr>
          <a:xfrm>
            <a:off x="5164500" y="1264682"/>
            <a:ext cx="3567551" cy="2376475"/>
          </a:xfrm>
          <a:prstGeom prst="rect">
            <a:avLst/>
          </a:prstGeom>
          <a:noFill/>
          <a:ln>
            <a:noFill/>
          </a:ln>
        </p:spPr>
      </p:pic>
      <p:pic>
        <p:nvPicPr>
          <p:cNvPr id="64" name="Google Shape;64;p14"/>
          <p:cNvPicPr preferRelativeResize="0"/>
          <p:nvPr/>
        </p:nvPicPr>
        <p:blipFill>
          <a:blip r:embed="rId5">
            <a:alphaModFix/>
          </a:blip>
          <a:stretch>
            <a:fillRect/>
          </a:stretch>
        </p:blipFill>
        <p:spPr>
          <a:xfrm>
            <a:off x="2916200" y="2965812"/>
            <a:ext cx="2558748" cy="1919076"/>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65" name="Google Shape;65;p14" title="Inspirational Music For Creative People — Chillout Mix">
            <a:hlinkClick r:id="rId6"/>
          </p:cNvPr>
          <p:cNvPicPr preferRelativeResize="0"/>
          <p:nvPr/>
        </p:nvPicPr>
        <p:blipFill>
          <a:blip r:embed="rId7">
            <a:alphaModFix/>
          </a:blip>
          <a:stretch>
            <a:fillRect/>
          </a:stretch>
        </p:blipFill>
        <p:spPr>
          <a:xfrm>
            <a:off x="8169250" y="4487650"/>
            <a:ext cx="764600" cy="57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178175"/>
            <a:ext cx="8520600" cy="82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A Few Group Guidelines</a:t>
            </a:r>
            <a:endParaRPr b="1" i="0" sz="4800" u="none" cap="none" strike="noStrike">
              <a:solidFill>
                <a:schemeClr val="dk1"/>
              </a:solidFill>
              <a:latin typeface="Cambria"/>
              <a:ea typeface="Cambria"/>
              <a:cs typeface="Cambria"/>
              <a:sym typeface="Cambria"/>
            </a:endParaRPr>
          </a:p>
        </p:txBody>
      </p:sp>
      <p:sp>
        <p:nvSpPr>
          <p:cNvPr id="71" name="Google Shape;71;p15"/>
          <p:cNvSpPr txBox="1"/>
          <p:nvPr>
            <p:ph idx="1" type="body"/>
          </p:nvPr>
        </p:nvSpPr>
        <p:spPr>
          <a:xfrm>
            <a:off x="513350" y="1170475"/>
            <a:ext cx="7785600" cy="32847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Please mute your audio and type any questions into the chat box</a:t>
            </a:r>
            <a:endParaRPr sz="2700">
              <a:solidFill>
                <a:srgbClr val="000000"/>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Your video can be off or on, whatever makes you most comfortable </a:t>
            </a:r>
            <a:endParaRPr sz="2700">
              <a:solidFill>
                <a:schemeClr val="dk1"/>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Chat Naya or Kathryn privately for specific needs</a:t>
            </a:r>
            <a:endParaRPr sz="2700">
              <a:solidFill>
                <a:srgbClr val="000000"/>
              </a:solidFill>
              <a:latin typeface="Cambria"/>
              <a:ea typeface="Cambria"/>
              <a:cs typeface="Cambria"/>
              <a:sym typeface="Cambria"/>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ctr">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245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500">
                <a:latin typeface="Cambria"/>
                <a:ea typeface="Cambria"/>
                <a:cs typeface="Cambria"/>
                <a:sym typeface="Cambria"/>
              </a:rPr>
              <a:t>Group Agreements		Group Values</a:t>
            </a:r>
            <a:endParaRPr b="1" sz="3500">
              <a:latin typeface="Cambria"/>
              <a:ea typeface="Cambria"/>
              <a:cs typeface="Cambria"/>
              <a:sym typeface="Cambria"/>
            </a:endParaRPr>
          </a:p>
          <a:p>
            <a:pPr indent="0" lvl="0" marL="0" rtl="0" algn="l">
              <a:spcBef>
                <a:spcPts val="0"/>
              </a:spcBef>
              <a:spcAft>
                <a:spcPts val="0"/>
              </a:spcAft>
              <a:buNone/>
            </a:pPr>
            <a:r>
              <a:t/>
            </a:r>
            <a:endParaRPr/>
          </a:p>
        </p:txBody>
      </p:sp>
      <p:sp>
        <p:nvSpPr>
          <p:cNvPr id="77" name="Google Shape;77;p16"/>
          <p:cNvSpPr txBox="1"/>
          <p:nvPr>
            <p:ph idx="1" type="body"/>
          </p:nvPr>
        </p:nvSpPr>
        <p:spPr>
          <a:xfrm>
            <a:off x="3117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Confidentiality</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Judgement Free Zone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Respect each 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Listen to one another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Participate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a:t>
            </a:r>
            <a:r>
              <a:rPr lang="en" sz="1800">
                <a:solidFill>
                  <a:schemeClr val="dk1"/>
                </a:solidFill>
                <a:latin typeface="Cambria"/>
                <a:ea typeface="Cambria"/>
                <a:cs typeface="Cambria"/>
                <a:sym typeface="Cambria"/>
              </a:rPr>
              <a:t>clarifying</a:t>
            </a:r>
            <a:r>
              <a:rPr lang="en" sz="1800">
                <a:solidFill>
                  <a:schemeClr val="dk1"/>
                </a:solidFill>
                <a:latin typeface="Cambria"/>
                <a:ea typeface="Cambria"/>
                <a:cs typeface="Cambria"/>
                <a:sym typeface="Cambria"/>
              </a:rPr>
              <a:t> questions/no assumptions</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permission before giving advice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Acknowledge</a:t>
            </a:r>
            <a:r>
              <a:rPr lang="en" sz="1800">
                <a:solidFill>
                  <a:schemeClr val="dk1"/>
                </a:solidFill>
                <a:latin typeface="Cambria"/>
                <a:ea typeface="Cambria"/>
                <a:cs typeface="Cambria"/>
                <a:sym typeface="Cambria"/>
              </a:rPr>
              <a:t> what we are </a:t>
            </a:r>
            <a:r>
              <a:rPr lang="en" sz="1800">
                <a:solidFill>
                  <a:schemeClr val="dk1"/>
                </a:solidFill>
                <a:latin typeface="Cambria"/>
                <a:ea typeface="Cambria"/>
                <a:cs typeface="Cambria"/>
                <a:sym typeface="Cambria"/>
              </a:rPr>
              <a:t>bringing</a:t>
            </a:r>
            <a:r>
              <a:rPr lang="en" sz="1800">
                <a:solidFill>
                  <a:schemeClr val="dk1"/>
                </a:solidFill>
                <a:latin typeface="Cambria"/>
                <a:ea typeface="Cambria"/>
                <a:cs typeface="Cambria"/>
                <a:sym typeface="Cambria"/>
              </a:rPr>
              <a:t> into the space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Trigger Warning (Let Folx Know)</a:t>
            </a:r>
            <a:endParaRPr sz="18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r>
              <a:rPr lang="en" sz="100">
                <a:solidFill>
                  <a:schemeClr val="dk1"/>
                </a:solidFill>
              </a:rPr>
              <a:t>·</a:t>
            </a:r>
            <a:r>
              <a:rPr lang="en" sz="100">
                <a:solidFill>
                  <a:schemeClr val="dk1"/>
                </a:solidFill>
                <a:latin typeface="Times New Roman"/>
                <a:ea typeface="Times New Roman"/>
                <a:cs typeface="Times New Roman"/>
                <a:sym typeface="Times New Roman"/>
              </a:rPr>
              <a:t>       </a:t>
            </a:r>
            <a:endParaRPr sz="100">
              <a:solidFill>
                <a:schemeClr val="dk1"/>
              </a:solidFill>
              <a:latin typeface="Times New Roman"/>
              <a:ea typeface="Times New Roman"/>
              <a:cs typeface="Times New Roman"/>
              <a:sym typeface="Times New Roman"/>
            </a:endParaRPr>
          </a:p>
          <a:p>
            <a:pPr indent="0" lvl="0" marL="1206500" rtl="0" algn="l">
              <a:lnSpc>
                <a:spcPct val="100000"/>
              </a:lnSpc>
              <a:spcBef>
                <a:spcPts val="800"/>
              </a:spcBef>
              <a:spcAft>
                <a:spcPts val="0"/>
              </a:spcAft>
              <a:buClr>
                <a:schemeClr val="dk1"/>
              </a:buClr>
              <a:buSzPts val="1100"/>
              <a:buFont typeface="Arial"/>
              <a:buNone/>
            </a:pPr>
            <a:r>
              <a:t/>
            </a:r>
            <a:endParaRPr sz="100">
              <a:solidFill>
                <a:schemeClr val="dk1"/>
              </a:solidFill>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endParaRPr>
              <a:latin typeface="Cambria"/>
              <a:ea typeface="Cambria"/>
              <a:cs typeface="Cambria"/>
              <a:sym typeface="Cambria"/>
            </a:endParaRPr>
          </a:p>
        </p:txBody>
      </p:sp>
      <p:sp>
        <p:nvSpPr>
          <p:cNvPr id="78" name="Google Shape;78;p16"/>
          <p:cNvSpPr txBox="1"/>
          <p:nvPr>
            <p:ph idx="2" type="body"/>
          </p:nvPr>
        </p:nvSpPr>
        <p:spPr>
          <a:xfrm>
            <a:off x="48324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Compassion </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Empathy</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Being open minded</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Clear</a:t>
            </a:r>
            <a:r>
              <a:rPr lang="en" sz="1800">
                <a:solidFill>
                  <a:srgbClr val="000000"/>
                </a:solidFill>
                <a:latin typeface="Cambria"/>
                <a:ea typeface="Cambria"/>
                <a:cs typeface="Cambria"/>
                <a:sym typeface="Cambria"/>
              </a:rPr>
              <a:t> Communication</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Uplifting one another</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 your own Boo/Take Care of Your Needs (Restroom, drinks, snacks, etc.) and </a:t>
            </a:r>
            <a:r>
              <a:rPr lang="en" sz="1800">
                <a:solidFill>
                  <a:srgbClr val="000000"/>
                </a:solidFill>
                <a:latin typeface="Cambria"/>
                <a:ea typeface="Cambria"/>
                <a:cs typeface="Cambria"/>
                <a:sym typeface="Cambria"/>
              </a:rPr>
              <a:t>communicate</a:t>
            </a:r>
            <a:r>
              <a:rPr lang="en" sz="1800">
                <a:solidFill>
                  <a:srgbClr val="000000"/>
                </a:solidFill>
                <a:latin typeface="Cambria"/>
                <a:ea typeface="Cambria"/>
                <a:cs typeface="Cambria"/>
                <a:sym typeface="Cambria"/>
              </a:rPr>
              <a:t> your needs. </a:t>
            </a:r>
            <a:endParaRPr sz="1800">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2" name="Shape 82"/>
        <p:cNvGrpSpPr/>
        <p:nvPr/>
      </p:nvGrpSpPr>
      <p:grpSpPr>
        <a:xfrm>
          <a:off x="0" y="0"/>
          <a:ext cx="0" cy="0"/>
          <a:chOff x="0" y="0"/>
          <a:chExt cx="0" cy="0"/>
        </a:xfrm>
      </p:grpSpPr>
      <p:sp>
        <p:nvSpPr>
          <p:cNvPr id="83" name="Google Shape;83;p1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84" name="Google Shape;84;p17"/>
          <p:cNvPicPr preferRelativeResize="0"/>
          <p:nvPr/>
        </p:nvPicPr>
        <p:blipFill>
          <a:blip r:embed="rId3">
            <a:alphaModFix/>
          </a:blip>
          <a:stretch>
            <a:fillRect/>
          </a:stretch>
        </p:blipFill>
        <p:spPr>
          <a:xfrm>
            <a:off x="5127763" y="1421975"/>
            <a:ext cx="3175113" cy="2117800"/>
          </a:xfrm>
          <a:prstGeom prst="rect">
            <a:avLst/>
          </a:prstGeom>
          <a:noFill/>
          <a:ln>
            <a:noFill/>
          </a:ln>
        </p:spPr>
      </p:pic>
      <p:sp>
        <p:nvSpPr>
          <p:cNvPr id="85" name="Google Shape;85;p17"/>
          <p:cNvSpPr txBox="1"/>
          <p:nvPr/>
        </p:nvSpPr>
        <p:spPr>
          <a:xfrm>
            <a:off x="337200" y="363000"/>
            <a:ext cx="43449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900">
                <a:solidFill>
                  <a:srgbClr val="000000"/>
                </a:solidFill>
                <a:latin typeface="Cambria"/>
                <a:ea typeface="Cambria"/>
                <a:cs typeface="Cambria"/>
                <a:sym typeface="Cambria"/>
              </a:rPr>
              <a:t>Introductions</a:t>
            </a:r>
            <a:endParaRPr b="1" sz="4900">
              <a:solidFill>
                <a:srgbClr val="000000"/>
              </a:solidFill>
              <a:latin typeface="Cambria"/>
              <a:ea typeface="Cambria"/>
              <a:cs typeface="Cambria"/>
              <a:sym typeface="Cambria"/>
            </a:endParaRPr>
          </a:p>
          <a:p>
            <a:pPr indent="0" lvl="0" marL="0" rtl="0" algn="l">
              <a:spcBef>
                <a:spcPts val="0"/>
              </a:spcBef>
              <a:spcAft>
                <a:spcPts val="0"/>
              </a:spcAft>
              <a:buNone/>
            </a:pPr>
            <a:r>
              <a:t/>
            </a:r>
            <a:endParaRPr b="1" sz="10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Name</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Pronouns</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Year @ CSUEB</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Major</a:t>
            </a:r>
            <a:endParaRPr sz="2700">
              <a:solidFill>
                <a:srgbClr val="000000"/>
              </a:solidFill>
              <a:latin typeface="Cambria"/>
              <a:ea typeface="Cambria"/>
              <a:cs typeface="Cambria"/>
              <a:sym typeface="Cambria"/>
            </a:endParaRPr>
          </a:p>
          <a:p>
            <a:pPr indent="0" lvl="0" marL="0" rtl="0" algn="l">
              <a:spcBef>
                <a:spcPts val="0"/>
              </a:spcBef>
              <a:spcAft>
                <a:spcPts val="0"/>
              </a:spcAft>
              <a:buNone/>
            </a:pPr>
            <a:r>
              <a:t/>
            </a:r>
            <a:endParaRPr sz="2700">
              <a:latin typeface="Cambria"/>
              <a:ea typeface="Cambria"/>
              <a:cs typeface="Cambria"/>
              <a:sym typeface="Cambria"/>
            </a:endParaRPr>
          </a:p>
          <a:p>
            <a:pPr indent="0" lvl="0" marL="0" rtl="0" algn="l">
              <a:spcBef>
                <a:spcPts val="0"/>
              </a:spcBef>
              <a:spcAft>
                <a:spcPts val="0"/>
              </a:spcAft>
              <a:buNone/>
            </a:pPr>
            <a:r>
              <a:rPr i="1" lang="en" sz="2700">
                <a:latin typeface="Cambria"/>
                <a:ea typeface="Cambria"/>
                <a:cs typeface="Cambria"/>
                <a:sym typeface="Cambria"/>
              </a:rPr>
              <a:t>Ice Breaker: If you were a superhero what would your superpower be?</a:t>
            </a:r>
            <a:endParaRPr i="1" sz="2700">
              <a:solidFill>
                <a:srgbClr val="000000"/>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486100" y="205400"/>
            <a:ext cx="7649100" cy="413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4100">
                <a:latin typeface="Cambria"/>
                <a:ea typeface="Cambria"/>
                <a:cs typeface="Cambria"/>
                <a:sym typeface="Cambria"/>
              </a:rPr>
              <a:t>Intentions for today’s Group:</a:t>
            </a:r>
            <a:endParaRPr b="1" sz="41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What is a healthy relationship? </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Explore the difference between healthy, unhealthy vs. abusive relationships?</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Activity </a:t>
            </a:r>
            <a:endParaRPr sz="3000">
              <a:latin typeface="Cambria"/>
              <a:ea typeface="Cambria"/>
              <a:cs typeface="Cambria"/>
              <a:sym typeface="Cambria"/>
            </a:endParaRPr>
          </a:p>
          <a:p>
            <a:pPr indent="0" lvl="0" marL="0" marR="0" rtl="0" algn="l">
              <a:lnSpc>
                <a:spcPct val="100000"/>
              </a:lnSpc>
              <a:spcBef>
                <a:spcPts val="0"/>
              </a:spcBef>
              <a:spcAft>
                <a:spcPts val="0"/>
              </a:spcAft>
              <a:buNone/>
            </a:pPr>
            <a:r>
              <a:t/>
            </a:r>
            <a:endParaRPr sz="3000">
              <a:latin typeface="Cambria"/>
              <a:ea typeface="Cambria"/>
              <a:cs typeface="Cambria"/>
              <a:sym typeface="Cambria"/>
            </a:endParaRPr>
          </a:p>
          <a:p>
            <a:pPr indent="0" lvl="0" marL="457200" marR="0" rtl="0" algn="l">
              <a:lnSpc>
                <a:spcPct val="100000"/>
              </a:lnSpc>
              <a:spcBef>
                <a:spcPts val="0"/>
              </a:spcBef>
              <a:spcAft>
                <a:spcPts val="0"/>
              </a:spcAft>
              <a:buNone/>
            </a:pPr>
            <a:r>
              <a:t/>
            </a:r>
            <a:endParaRPr sz="3000">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b="8416" l="0" r="0" t="0"/>
          <a:stretch/>
        </p:blipFill>
        <p:spPr>
          <a:xfrm>
            <a:off x="1721149" y="0"/>
            <a:ext cx="520842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02825"/>
            <a:ext cx="7464600" cy="46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1800">
              <a:latin typeface="Cambria"/>
              <a:ea typeface="Cambria"/>
              <a:cs typeface="Cambria"/>
              <a:sym typeface="Cambria"/>
            </a:endParaRPr>
          </a:p>
          <a:p>
            <a:pPr indent="0" lvl="0" marL="0" marR="0" rtl="0" algn="ctr">
              <a:lnSpc>
                <a:spcPct val="100000"/>
              </a:lnSpc>
              <a:spcBef>
                <a:spcPts val="120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pic>
        <p:nvPicPr>
          <p:cNvPr id="101" name="Google Shape;101;p20"/>
          <p:cNvPicPr preferRelativeResize="0"/>
          <p:nvPr/>
        </p:nvPicPr>
        <p:blipFill rotWithShape="1">
          <a:blip r:embed="rId3">
            <a:alphaModFix/>
          </a:blip>
          <a:srcRect b="8947" l="17497" r="12709" t="2203"/>
          <a:stretch/>
        </p:blipFill>
        <p:spPr>
          <a:xfrm>
            <a:off x="1950975" y="0"/>
            <a:ext cx="5230249"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b="2474" l="0" r="0" t="18467"/>
          <a:stretch/>
        </p:blipFill>
        <p:spPr>
          <a:xfrm>
            <a:off x="1355900" y="213725"/>
            <a:ext cx="5965349" cy="471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