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882318000a_0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g882318000a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825d17e707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g825d17e707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3ed53b3c1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g33ed53b3c1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3ed53b3c18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g33ed53b3c18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d53b3c18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g33ed53b3c1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25d17e707_0_3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g825d17e707_0_3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882318000a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g882318000a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825d17e707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825d17e707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e4effd15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gbe4effd15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e0dc4b11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e0dc4b11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8e2519f3f7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8e2519f3f7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381617ae2d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3381617ae2d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f22b64fc3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8f22b64fc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f22b64fc3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g8f22b64fc3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8f22b64fc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g8f22b64fc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www.youtube.com/watch?v=EG16dFYK0gw" TargetMode="External"/><Relationship Id="rId5"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 Id="rId6" Type="http://schemas.openxmlformats.org/officeDocument/2006/relationships/hyperlink" Target="http://www.youtube.com/watch?v=EG16dFYK0gw" TargetMode="External"/><Relationship Id="rId7"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437510" y="268250"/>
            <a:ext cx="6268979" cy="3526301"/>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55" name="Google Shape;55;p13" title="Inspirational Music For Creative People — Chillout Mix">
            <a:hlinkClick r:id="rId4"/>
          </p:cNvPr>
          <p:cNvPicPr preferRelativeResize="0"/>
          <p:nvPr/>
        </p:nvPicPr>
        <p:blipFill>
          <a:blip r:embed="rId5">
            <a:alphaModFix/>
          </a:blip>
          <a:stretch>
            <a:fillRect/>
          </a:stretch>
        </p:blipFill>
        <p:spPr>
          <a:xfrm>
            <a:off x="8078375" y="268250"/>
            <a:ext cx="764600" cy="573450"/>
          </a:xfrm>
          <a:prstGeom prst="rect">
            <a:avLst/>
          </a:prstGeom>
          <a:noFill/>
          <a:ln>
            <a:noFill/>
          </a:ln>
        </p:spPr>
      </p:pic>
      <p:sp>
        <p:nvSpPr>
          <p:cNvPr id="56" name="Google Shape;56;p13"/>
          <p:cNvSpPr txBox="1"/>
          <p:nvPr/>
        </p:nvSpPr>
        <p:spPr>
          <a:xfrm>
            <a:off x="210150" y="3955300"/>
            <a:ext cx="8632800" cy="110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 sz="2800">
                <a:solidFill>
                  <a:srgbClr val="000000"/>
                </a:solidFill>
                <a:latin typeface="Cambria"/>
                <a:ea typeface="Cambria"/>
                <a:cs typeface="Cambria"/>
                <a:sym typeface="Cambria"/>
              </a:rPr>
              <a:t>Presented by Student Health &amp; Counseling Services</a:t>
            </a:r>
            <a:endParaRPr b="1" sz="2800">
              <a:solidFill>
                <a:srgbClr val="000000"/>
              </a:solidFill>
              <a:latin typeface="Cambria"/>
              <a:ea typeface="Cambria"/>
              <a:cs typeface="Cambria"/>
              <a:sym typeface="Cambria"/>
            </a:endParaRPr>
          </a:p>
          <a:p>
            <a:pPr indent="0" lvl="0" marL="0" rtl="0" algn="ctr">
              <a:spcBef>
                <a:spcPts val="0"/>
              </a:spcBef>
              <a:spcAft>
                <a:spcPts val="0"/>
              </a:spcAft>
              <a:buNone/>
            </a:pPr>
            <a:r>
              <a:rPr b="1" lang="en" sz="2600">
                <a:solidFill>
                  <a:srgbClr val="000000"/>
                </a:solidFill>
                <a:latin typeface="Cambria"/>
                <a:ea typeface="Cambria"/>
                <a:cs typeface="Cambria"/>
                <a:sym typeface="Cambria"/>
              </a:rPr>
              <a:t>Naya Gordon, LCSW and Kathryn Kirkpatrick, LCSW</a:t>
            </a:r>
            <a:endParaRPr b="1" sz="2600">
              <a:solidFill>
                <a:srgbClr val="000000"/>
              </a:solidFill>
              <a:latin typeface="Cambria"/>
              <a:ea typeface="Cambria"/>
              <a:cs typeface="Cambria"/>
              <a:sym typeface="Cambria"/>
            </a:endParaRPr>
          </a:p>
          <a:p>
            <a:pPr indent="0" lvl="0" marL="0" rtl="0" algn="ctr">
              <a:spcBef>
                <a:spcPts val="0"/>
              </a:spcBef>
              <a:spcAft>
                <a:spcPts val="0"/>
              </a:spcAft>
              <a:buNone/>
            </a:pPr>
            <a:r>
              <a:t/>
            </a:r>
            <a:endParaRPr sz="2400">
              <a:solidFill>
                <a:srgbClr val="000000"/>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0" name="Shape 110"/>
        <p:cNvGrpSpPr/>
        <p:nvPr/>
      </p:nvGrpSpPr>
      <p:grpSpPr>
        <a:xfrm>
          <a:off x="0" y="0"/>
          <a:ext cx="0" cy="0"/>
          <a:chOff x="0" y="0"/>
          <a:chExt cx="0" cy="0"/>
        </a:xfrm>
      </p:grpSpPr>
      <p:pic>
        <p:nvPicPr>
          <p:cNvPr id="111" name="Google Shape;111;p22"/>
          <p:cNvPicPr preferRelativeResize="0"/>
          <p:nvPr/>
        </p:nvPicPr>
        <p:blipFill rotWithShape="1">
          <a:blip r:embed="rId3">
            <a:alphaModFix/>
          </a:blip>
          <a:srcRect b="18674" l="7343" r="7266" t="18277"/>
          <a:stretch/>
        </p:blipFill>
        <p:spPr>
          <a:xfrm>
            <a:off x="2644625" y="1482775"/>
            <a:ext cx="4262100" cy="3146925"/>
          </a:xfrm>
          <a:prstGeom prst="rect">
            <a:avLst/>
          </a:prstGeom>
          <a:noFill/>
          <a:ln>
            <a:noFill/>
          </a:ln>
        </p:spPr>
      </p:pic>
      <p:sp>
        <p:nvSpPr>
          <p:cNvPr id="112" name="Google Shape;112;p22"/>
          <p:cNvSpPr txBox="1"/>
          <p:nvPr/>
        </p:nvSpPr>
        <p:spPr>
          <a:xfrm>
            <a:off x="357400" y="0"/>
            <a:ext cx="8049600" cy="113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chemeClr val="dk1"/>
                </a:solidFill>
                <a:latin typeface="Cambria"/>
                <a:ea typeface="Cambria"/>
                <a:cs typeface="Cambria"/>
                <a:sym typeface="Cambria"/>
              </a:rPr>
              <a:t>ACTIVITY: Identifying healthy vs. unhealthy dynamics in one your own relationships</a:t>
            </a:r>
            <a:endParaRPr b="1" sz="3100">
              <a:solidFill>
                <a:schemeClr val="dk1"/>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16" name="Shape 116"/>
        <p:cNvGrpSpPr/>
        <p:nvPr/>
      </p:nvGrpSpPr>
      <p:grpSpPr>
        <a:xfrm>
          <a:off x="0" y="0"/>
          <a:ext cx="0" cy="0"/>
          <a:chOff x="0" y="0"/>
          <a:chExt cx="0" cy="0"/>
        </a:xfrm>
      </p:grpSpPr>
      <p:sp>
        <p:nvSpPr>
          <p:cNvPr id="117" name="Google Shape;117;p23"/>
          <p:cNvSpPr txBox="1"/>
          <p:nvPr/>
        </p:nvSpPr>
        <p:spPr>
          <a:xfrm>
            <a:off x="357400" y="258525"/>
            <a:ext cx="8705100" cy="204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u="sng">
                <a:solidFill>
                  <a:schemeClr val="dk1"/>
                </a:solidFill>
                <a:latin typeface="Cambria"/>
                <a:ea typeface="Cambria"/>
                <a:cs typeface="Cambria"/>
                <a:sym typeface="Cambria"/>
              </a:rPr>
              <a:t>Identifying Our </a:t>
            </a:r>
            <a:r>
              <a:rPr b="1" lang="en" sz="3600" u="sng">
                <a:solidFill>
                  <a:schemeClr val="dk1"/>
                </a:solidFill>
                <a:latin typeface="Cambria"/>
                <a:ea typeface="Cambria"/>
                <a:cs typeface="Cambria"/>
                <a:sym typeface="Cambria"/>
              </a:rPr>
              <a:t>Values</a:t>
            </a:r>
            <a:endParaRPr b="1" sz="3600" u="sng">
              <a:solidFill>
                <a:schemeClr val="dk1"/>
              </a:solidFill>
              <a:latin typeface="Cambria"/>
              <a:ea typeface="Cambria"/>
              <a:cs typeface="Cambria"/>
              <a:sym typeface="Cambria"/>
            </a:endParaRPr>
          </a:p>
          <a:p>
            <a:pPr indent="0" lvl="0" marL="0" rtl="0" algn="l">
              <a:spcBef>
                <a:spcPts val="0"/>
              </a:spcBef>
              <a:spcAft>
                <a:spcPts val="0"/>
              </a:spcAft>
              <a:buNone/>
            </a:pPr>
            <a:r>
              <a:t/>
            </a:r>
            <a:endParaRPr b="1" sz="1900">
              <a:solidFill>
                <a:schemeClr val="dk1"/>
              </a:solidFill>
              <a:latin typeface="Cambria"/>
              <a:ea typeface="Cambria"/>
              <a:cs typeface="Cambria"/>
              <a:sym typeface="Cambria"/>
            </a:endParaRPr>
          </a:p>
          <a:p>
            <a:pPr indent="0" lvl="0" marL="0" rtl="0" algn="l">
              <a:spcBef>
                <a:spcPts val="0"/>
              </a:spcBef>
              <a:spcAft>
                <a:spcPts val="0"/>
              </a:spcAft>
              <a:buNone/>
            </a:pPr>
            <a:r>
              <a:rPr b="1" lang="en" sz="2200">
                <a:solidFill>
                  <a:schemeClr val="dk1"/>
                </a:solidFill>
                <a:latin typeface="Cambria"/>
                <a:ea typeface="Cambria"/>
                <a:cs typeface="Cambria"/>
                <a:sym typeface="Cambria"/>
              </a:rPr>
              <a:t>Values are the things in life that you find most important. They define our actions and who we are. It’s important to identify our </a:t>
            </a:r>
            <a:r>
              <a:rPr b="1" lang="en" sz="2200">
                <a:solidFill>
                  <a:schemeClr val="dk1"/>
                </a:solidFill>
                <a:latin typeface="Cambria"/>
                <a:ea typeface="Cambria"/>
                <a:cs typeface="Cambria"/>
                <a:sym typeface="Cambria"/>
              </a:rPr>
              <a:t>values</a:t>
            </a:r>
            <a:r>
              <a:rPr b="1" lang="en" sz="2200">
                <a:solidFill>
                  <a:schemeClr val="dk1"/>
                </a:solidFill>
                <a:latin typeface="Cambria"/>
                <a:ea typeface="Cambria"/>
                <a:cs typeface="Cambria"/>
                <a:sym typeface="Cambria"/>
              </a:rPr>
              <a:t> so we can be true to ourselves. </a:t>
            </a:r>
            <a:endParaRPr b="1" sz="2200">
              <a:solidFill>
                <a:schemeClr val="dk1"/>
              </a:solidFill>
              <a:latin typeface="Cambria"/>
              <a:ea typeface="Cambria"/>
              <a:cs typeface="Cambria"/>
              <a:sym typeface="Cambria"/>
            </a:endParaRPr>
          </a:p>
        </p:txBody>
      </p:sp>
      <p:pic>
        <p:nvPicPr>
          <p:cNvPr id="118" name="Google Shape;118;p23"/>
          <p:cNvPicPr preferRelativeResize="0"/>
          <p:nvPr/>
        </p:nvPicPr>
        <p:blipFill>
          <a:blip r:embed="rId3">
            <a:alphaModFix/>
          </a:blip>
          <a:stretch>
            <a:fillRect/>
          </a:stretch>
        </p:blipFill>
        <p:spPr>
          <a:xfrm>
            <a:off x="2675500" y="2384850"/>
            <a:ext cx="4177333" cy="2348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2" name="Shape 122"/>
        <p:cNvGrpSpPr/>
        <p:nvPr/>
      </p:nvGrpSpPr>
      <p:grpSpPr>
        <a:xfrm>
          <a:off x="0" y="0"/>
          <a:ext cx="0" cy="0"/>
          <a:chOff x="0" y="0"/>
          <a:chExt cx="0" cy="0"/>
        </a:xfrm>
      </p:grpSpPr>
      <p:sp>
        <p:nvSpPr>
          <p:cNvPr id="123" name="Google Shape;123;p24"/>
          <p:cNvSpPr txBox="1"/>
          <p:nvPr/>
        </p:nvSpPr>
        <p:spPr>
          <a:xfrm>
            <a:off x="332425" y="553925"/>
            <a:ext cx="18606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600">
                <a:solidFill>
                  <a:schemeClr val="dk1"/>
                </a:solidFill>
                <a:latin typeface="Cambria"/>
                <a:ea typeface="Cambria"/>
                <a:cs typeface="Cambria"/>
                <a:sym typeface="Cambria"/>
              </a:rPr>
              <a:t>Review this list and identify which values are most important to you. </a:t>
            </a:r>
            <a:endParaRPr b="1" sz="3500">
              <a:solidFill>
                <a:schemeClr val="dk1"/>
              </a:solidFill>
              <a:latin typeface="Cambria"/>
              <a:ea typeface="Cambria"/>
              <a:cs typeface="Cambria"/>
              <a:sym typeface="Cambria"/>
            </a:endParaRPr>
          </a:p>
        </p:txBody>
      </p:sp>
      <p:pic>
        <p:nvPicPr>
          <p:cNvPr id="124" name="Google Shape;124;p24"/>
          <p:cNvPicPr preferRelativeResize="0"/>
          <p:nvPr/>
        </p:nvPicPr>
        <p:blipFill>
          <a:blip r:embed="rId3">
            <a:alphaModFix/>
          </a:blip>
          <a:stretch>
            <a:fillRect/>
          </a:stretch>
        </p:blipFill>
        <p:spPr>
          <a:xfrm>
            <a:off x="2531975" y="87637"/>
            <a:ext cx="6308076" cy="496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28" name="Shape 128"/>
        <p:cNvGrpSpPr/>
        <p:nvPr/>
      </p:nvGrpSpPr>
      <p:grpSpPr>
        <a:xfrm>
          <a:off x="0" y="0"/>
          <a:ext cx="0" cy="0"/>
          <a:chOff x="0" y="0"/>
          <a:chExt cx="0" cy="0"/>
        </a:xfrm>
      </p:grpSpPr>
      <p:sp>
        <p:nvSpPr>
          <p:cNvPr id="129" name="Google Shape;129;p25"/>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30" name="Google Shape;130;p25"/>
          <p:cNvSpPr txBox="1"/>
          <p:nvPr/>
        </p:nvSpPr>
        <p:spPr>
          <a:xfrm>
            <a:off x="461700" y="163175"/>
            <a:ext cx="5326200" cy="338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4100" u="sng">
                <a:solidFill>
                  <a:schemeClr val="dk1"/>
                </a:solidFill>
                <a:latin typeface="Cambria"/>
                <a:ea typeface="Cambria"/>
                <a:cs typeface="Cambria"/>
                <a:sym typeface="Cambria"/>
              </a:rPr>
              <a:t>Values Discussion</a:t>
            </a:r>
            <a:endParaRPr b="1" sz="4100" u="sng">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b="1" sz="2400">
              <a:solidFill>
                <a:schemeClr val="dk1"/>
              </a:solidFill>
              <a:latin typeface="Cambria"/>
              <a:ea typeface="Cambria"/>
              <a:cs typeface="Cambria"/>
              <a:sym typeface="Cambria"/>
            </a:endParaRPr>
          </a:p>
          <a:p>
            <a:pPr indent="0" lvl="0" marL="0" rtl="0" algn="l">
              <a:spcBef>
                <a:spcPts val="0"/>
              </a:spcBef>
              <a:spcAft>
                <a:spcPts val="0"/>
              </a:spcAft>
              <a:buNone/>
            </a:pPr>
            <a:r>
              <a:rPr b="1" lang="en" sz="2700">
                <a:solidFill>
                  <a:schemeClr val="dk1"/>
                </a:solidFill>
                <a:latin typeface="Cambria"/>
                <a:ea typeface="Cambria"/>
                <a:cs typeface="Cambria"/>
                <a:sym typeface="Cambria"/>
              </a:rPr>
              <a:t>What are your top six values?</a:t>
            </a:r>
            <a:endParaRPr b="1" sz="2700">
              <a:solidFill>
                <a:schemeClr val="dk1"/>
              </a:solidFill>
              <a:latin typeface="Cambria"/>
              <a:ea typeface="Cambria"/>
              <a:cs typeface="Cambria"/>
              <a:sym typeface="Cambria"/>
            </a:endParaRPr>
          </a:p>
          <a:p>
            <a:pPr indent="0" lvl="0" marL="0" rtl="0" algn="l">
              <a:spcBef>
                <a:spcPts val="0"/>
              </a:spcBef>
              <a:spcAft>
                <a:spcPts val="0"/>
              </a:spcAft>
              <a:buNone/>
            </a:pPr>
            <a:r>
              <a:t/>
            </a:r>
            <a:endParaRPr b="1" sz="2100">
              <a:solidFill>
                <a:schemeClr val="dk1"/>
              </a:solidFill>
              <a:latin typeface="Cambria"/>
              <a:ea typeface="Cambria"/>
              <a:cs typeface="Cambria"/>
              <a:sym typeface="Cambria"/>
            </a:endParaRPr>
          </a:p>
          <a:p>
            <a:pPr indent="0" lvl="0" marL="0" rtl="0" algn="l">
              <a:spcBef>
                <a:spcPts val="0"/>
              </a:spcBef>
              <a:spcAft>
                <a:spcPts val="0"/>
              </a:spcAft>
              <a:buNone/>
            </a:pPr>
            <a:r>
              <a:rPr b="1" lang="en" sz="2700">
                <a:solidFill>
                  <a:schemeClr val="dk1"/>
                </a:solidFill>
                <a:latin typeface="Cambria"/>
                <a:ea typeface="Cambria"/>
                <a:cs typeface="Cambria"/>
                <a:sym typeface="Cambria"/>
              </a:rPr>
              <a:t>How do your values impact your relationships? </a:t>
            </a:r>
            <a:endParaRPr b="1" sz="2700">
              <a:solidFill>
                <a:schemeClr val="dk1"/>
              </a:solidFill>
              <a:latin typeface="Cambria"/>
              <a:ea typeface="Cambria"/>
              <a:cs typeface="Cambria"/>
              <a:sym typeface="Cambria"/>
            </a:endParaRPr>
          </a:p>
          <a:p>
            <a:pPr indent="0" lvl="0" marL="0" rtl="0" algn="l">
              <a:spcBef>
                <a:spcPts val="0"/>
              </a:spcBef>
              <a:spcAft>
                <a:spcPts val="0"/>
              </a:spcAft>
              <a:buNone/>
            </a:pPr>
            <a:r>
              <a:t/>
            </a:r>
            <a:endParaRPr b="1" sz="2100">
              <a:solidFill>
                <a:schemeClr val="dk1"/>
              </a:solidFill>
              <a:latin typeface="Cambria"/>
              <a:ea typeface="Cambria"/>
              <a:cs typeface="Cambria"/>
              <a:sym typeface="Cambria"/>
            </a:endParaRPr>
          </a:p>
          <a:p>
            <a:pPr indent="0" lvl="0" marL="0" rtl="0" algn="l">
              <a:spcBef>
                <a:spcPts val="0"/>
              </a:spcBef>
              <a:spcAft>
                <a:spcPts val="0"/>
              </a:spcAft>
              <a:buNone/>
            </a:pPr>
            <a:r>
              <a:rPr b="1" lang="en" sz="2700">
                <a:solidFill>
                  <a:schemeClr val="dk1"/>
                </a:solidFill>
                <a:latin typeface="Cambria"/>
                <a:ea typeface="Cambria"/>
                <a:cs typeface="Cambria"/>
                <a:sym typeface="Cambria"/>
              </a:rPr>
              <a:t>How important is it to have shared values with your friends/partners/family members?</a:t>
            </a:r>
            <a:endParaRPr b="1" sz="2700">
              <a:solidFill>
                <a:schemeClr val="dk1"/>
              </a:solidFill>
              <a:latin typeface="Cambria"/>
              <a:ea typeface="Cambria"/>
              <a:cs typeface="Cambria"/>
              <a:sym typeface="Cambria"/>
            </a:endParaRPr>
          </a:p>
          <a:p>
            <a:pPr indent="0" lvl="0" marL="0" rtl="0" algn="l">
              <a:spcBef>
                <a:spcPts val="0"/>
              </a:spcBef>
              <a:spcAft>
                <a:spcPts val="0"/>
              </a:spcAft>
              <a:buNone/>
            </a:pPr>
            <a:r>
              <a:t/>
            </a:r>
            <a:endParaRPr b="1" sz="2200">
              <a:solidFill>
                <a:schemeClr val="dk1"/>
              </a:solidFill>
              <a:latin typeface="Cambria"/>
              <a:ea typeface="Cambria"/>
              <a:cs typeface="Cambria"/>
              <a:sym typeface="Cambria"/>
            </a:endParaRPr>
          </a:p>
          <a:p>
            <a:pPr indent="0" lvl="0" marL="0" rtl="0" algn="l">
              <a:spcBef>
                <a:spcPts val="0"/>
              </a:spcBef>
              <a:spcAft>
                <a:spcPts val="0"/>
              </a:spcAft>
              <a:buClr>
                <a:schemeClr val="dk1"/>
              </a:buClr>
              <a:buSzPts val="1100"/>
              <a:buFont typeface="Arial"/>
              <a:buNone/>
            </a:pPr>
            <a:r>
              <a:t/>
            </a:r>
            <a:endParaRPr b="1" sz="2200">
              <a:solidFill>
                <a:schemeClr val="dk1"/>
              </a:solidFill>
              <a:latin typeface="Cambria"/>
              <a:ea typeface="Cambria"/>
              <a:cs typeface="Cambria"/>
              <a:sym typeface="Cambria"/>
            </a:endParaRPr>
          </a:p>
        </p:txBody>
      </p:sp>
      <p:pic>
        <p:nvPicPr>
          <p:cNvPr id="131" name="Google Shape;131;p25"/>
          <p:cNvPicPr preferRelativeResize="0"/>
          <p:nvPr/>
        </p:nvPicPr>
        <p:blipFill rotWithShape="1">
          <a:blip r:embed="rId3">
            <a:alphaModFix/>
          </a:blip>
          <a:srcRect b="7973" l="2979" r="3623" t="6840"/>
          <a:stretch/>
        </p:blipFill>
        <p:spPr>
          <a:xfrm>
            <a:off x="5927700" y="1426450"/>
            <a:ext cx="2912350" cy="2656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35" name="Shape 135"/>
        <p:cNvGrpSpPr/>
        <p:nvPr/>
      </p:nvGrpSpPr>
      <p:grpSpPr>
        <a:xfrm>
          <a:off x="0" y="0"/>
          <a:ext cx="0" cy="0"/>
          <a:chOff x="0" y="0"/>
          <a:chExt cx="0" cy="0"/>
        </a:xfrm>
      </p:grpSpPr>
      <p:sp>
        <p:nvSpPr>
          <p:cNvPr id="136" name="Google Shape;136;p26"/>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sp>
        <p:nvSpPr>
          <p:cNvPr id="137" name="Google Shape;137;p26"/>
          <p:cNvSpPr txBox="1"/>
          <p:nvPr/>
        </p:nvSpPr>
        <p:spPr>
          <a:xfrm>
            <a:off x="375425" y="1143650"/>
            <a:ext cx="6537900" cy="3000000"/>
          </a:xfrm>
          <a:prstGeom prst="rect">
            <a:avLst/>
          </a:prstGeom>
          <a:noFill/>
          <a:ln>
            <a:noFill/>
          </a:ln>
        </p:spPr>
        <p:txBody>
          <a:bodyPr anchorCtr="0" anchor="t" bIns="91425" lIns="91425" spcFirstLastPara="1" rIns="91425" wrap="square" tIns="91425">
            <a:noAutofit/>
          </a:bodyPr>
          <a:lstStyle/>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Thank you for joining us today! </a:t>
            </a:r>
            <a:endParaRPr sz="2600">
              <a:latin typeface="Cambria"/>
              <a:ea typeface="Cambria"/>
              <a:cs typeface="Cambria"/>
              <a:sym typeface="Cambria"/>
            </a:endParaRPr>
          </a:p>
          <a:p>
            <a:pPr indent="-393700" lvl="0" marL="4572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Check-Out Reflection: </a:t>
            </a:r>
            <a:endParaRPr sz="2600">
              <a:latin typeface="Cambria"/>
              <a:ea typeface="Cambria"/>
              <a:cs typeface="Cambria"/>
              <a:sym typeface="Cambria"/>
            </a:endParaRPr>
          </a:p>
          <a:p>
            <a:pPr indent="-393700" lvl="1" marL="914400" rtl="0" algn="l">
              <a:lnSpc>
                <a:spcPct val="115000"/>
              </a:lnSpc>
              <a:spcBef>
                <a:spcPts val="0"/>
              </a:spcBef>
              <a:spcAft>
                <a:spcPts val="0"/>
              </a:spcAft>
              <a:buClr>
                <a:srgbClr val="000000"/>
              </a:buClr>
              <a:buSzPts val="2600"/>
              <a:buFont typeface="Cambria"/>
              <a:buChar char="○"/>
            </a:pPr>
            <a:r>
              <a:rPr lang="en" sz="2600">
                <a:latin typeface="Cambria"/>
                <a:ea typeface="Cambria"/>
                <a:cs typeface="Cambria"/>
                <a:sym typeface="Cambria"/>
              </a:rPr>
              <a:t>What is one thing you are taking from the group this week?  </a:t>
            </a:r>
            <a:endParaRPr sz="2600">
              <a:latin typeface="Cambria"/>
              <a:ea typeface="Cambria"/>
              <a:cs typeface="Cambria"/>
              <a:sym typeface="Cambria"/>
            </a:endParaRPr>
          </a:p>
          <a:p>
            <a:pPr indent="-393700" lvl="0" marL="457200" rtl="0" algn="l">
              <a:spcBef>
                <a:spcPts val="0"/>
              </a:spcBef>
              <a:spcAft>
                <a:spcPts val="0"/>
              </a:spcAft>
              <a:buClr>
                <a:srgbClr val="000000"/>
              </a:buClr>
              <a:buSzPts val="2600"/>
              <a:buFont typeface="Cambria"/>
              <a:buChar char="●"/>
            </a:pPr>
            <a:r>
              <a:rPr lang="en" sz="2600">
                <a:latin typeface="Cambria"/>
                <a:ea typeface="Cambria"/>
                <a:cs typeface="Cambria"/>
                <a:sym typeface="Cambria"/>
              </a:rPr>
              <a:t>Please use the same link to return next week</a:t>
            </a:r>
            <a:endParaRPr sz="2600">
              <a:latin typeface="Cambria"/>
              <a:ea typeface="Cambria"/>
              <a:cs typeface="Cambria"/>
              <a:sym typeface="Cambria"/>
            </a:endParaRPr>
          </a:p>
          <a:p>
            <a:pPr indent="0" lvl="0" marL="457200" rtl="0" algn="l">
              <a:lnSpc>
                <a:spcPct val="115000"/>
              </a:lnSpc>
              <a:spcBef>
                <a:spcPts val="0"/>
              </a:spcBef>
              <a:spcAft>
                <a:spcPts val="0"/>
              </a:spcAft>
              <a:buNone/>
            </a:pPr>
            <a:r>
              <a:t/>
            </a:r>
            <a:endParaRPr sz="1300">
              <a:latin typeface="Cambria"/>
              <a:ea typeface="Cambria"/>
              <a:cs typeface="Cambria"/>
              <a:sym typeface="Cambria"/>
            </a:endParaRPr>
          </a:p>
          <a:p>
            <a:pPr indent="0" lvl="0" marL="0" rtl="0" algn="l">
              <a:lnSpc>
                <a:spcPct val="115000"/>
              </a:lnSpc>
              <a:spcBef>
                <a:spcPts val="1600"/>
              </a:spcBef>
              <a:spcAft>
                <a:spcPts val="1600"/>
              </a:spcAft>
              <a:buNone/>
            </a:pPr>
            <a:r>
              <a:t/>
            </a:r>
            <a:endParaRPr sz="1300">
              <a:latin typeface="Cambria"/>
              <a:ea typeface="Cambria"/>
              <a:cs typeface="Cambria"/>
              <a:sym typeface="Cambria"/>
            </a:endParaRPr>
          </a:p>
        </p:txBody>
      </p:sp>
      <p:pic>
        <p:nvPicPr>
          <p:cNvPr id="138" name="Google Shape;138;p26"/>
          <p:cNvPicPr preferRelativeResize="0"/>
          <p:nvPr/>
        </p:nvPicPr>
        <p:blipFill>
          <a:blip r:embed="rId3">
            <a:alphaModFix/>
          </a:blip>
          <a:stretch>
            <a:fillRect/>
          </a:stretch>
        </p:blipFill>
        <p:spPr>
          <a:xfrm>
            <a:off x="7138498" y="3023948"/>
            <a:ext cx="1764450" cy="1764450"/>
          </a:xfrm>
          <a:prstGeom prst="rect">
            <a:avLst/>
          </a:prstGeom>
          <a:noFill/>
          <a:ln>
            <a:noFill/>
          </a:ln>
        </p:spPr>
      </p:pic>
      <p:sp>
        <p:nvSpPr>
          <p:cNvPr id="139" name="Google Shape;139;p26"/>
          <p:cNvSpPr txBox="1"/>
          <p:nvPr/>
        </p:nvSpPr>
        <p:spPr>
          <a:xfrm>
            <a:off x="563525" y="234650"/>
            <a:ext cx="7008300" cy="90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800">
                <a:solidFill>
                  <a:schemeClr val="dk1"/>
                </a:solidFill>
                <a:latin typeface="Cambria"/>
                <a:ea typeface="Cambria"/>
                <a:cs typeface="Cambria"/>
                <a:sym typeface="Cambria"/>
              </a:rPr>
              <a:t>Take Care and Stay Safe!</a:t>
            </a:r>
            <a:endParaRPr sz="2200">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43" name="Shape 143"/>
        <p:cNvGrpSpPr/>
        <p:nvPr/>
      </p:nvGrpSpPr>
      <p:grpSpPr>
        <a:xfrm>
          <a:off x="0" y="0"/>
          <a:ext cx="0" cy="0"/>
          <a:chOff x="0" y="0"/>
          <a:chExt cx="0" cy="0"/>
        </a:xfrm>
      </p:grpSpPr>
      <p:sp>
        <p:nvSpPr>
          <p:cNvPr id="144" name="Google Shape;144;p2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145" name="Google Shape;145;p27"/>
          <p:cNvPicPr preferRelativeResize="0"/>
          <p:nvPr/>
        </p:nvPicPr>
        <p:blipFill rotWithShape="1">
          <a:blip r:embed="rId3">
            <a:alphaModFix/>
          </a:blip>
          <a:srcRect b="8908" l="0" r="0" t="0"/>
          <a:stretch/>
        </p:blipFill>
        <p:spPr>
          <a:xfrm>
            <a:off x="1795900" y="564277"/>
            <a:ext cx="5730525" cy="3747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0" y="258800"/>
            <a:ext cx="9144000" cy="853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Let’s Stretch . . . </a:t>
            </a:r>
            <a:endParaRPr b="1" i="0" sz="4800" u="none" cap="none" strike="noStrike">
              <a:solidFill>
                <a:schemeClr val="dk1"/>
              </a:solidFill>
              <a:latin typeface="Cambria"/>
              <a:ea typeface="Cambria"/>
              <a:cs typeface="Cambria"/>
              <a:sym typeface="Cambria"/>
            </a:endParaRPr>
          </a:p>
        </p:txBody>
      </p:sp>
      <p:pic>
        <p:nvPicPr>
          <p:cNvPr id="62" name="Google Shape;62;p14"/>
          <p:cNvPicPr preferRelativeResize="0"/>
          <p:nvPr/>
        </p:nvPicPr>
        <p:blipFill>
          <a:blip r:embed="rId3">
            <a:alphaModFix/>
          </a:blip>
          <a:stretch>
            <a:fillRect/>
          </a:stretch>
        </p:blipFill>
        <p:spPr>
          <a:xfrm>
            <a:off x="334225" y="1350600"/>
            <a:ext cx="2755926" cy="1837275"/>
          </a:xfrm>
          <a:prstGeom prst="rect">
            <a:avLst/>
          </a:prstGeom>
          <a:noFill/>
          <a:ln>
            <a:noFill/>
          </a:ln>
        </p:spPr>
      </p:pic>
      <p:pic>
        <p:nvPicPr>
          <p:cNvPr id="63" name="Google Shape;63;p14"/>
          <p:cNvPicPr preferRelativeResize="0"/>
          <p:nvPr/>
        </p:nvPicPr>
        <p:blipFill>
          <a:blip r:embed="rId4">
            <a:alphaModFix/>
          </a:blip>
          <a:stretch>
            <a:fillRect/>
          </a:stretch>
        </p:blipFill>
        <p:spPr>
          <a:xfrm>
            <a:off x="5164500" y="1264682"/>
            <a:ext cx="3567551" cy="2376475"/>
          </a:xfrm>
          <a:prstGeom prst="rect">
            <a:avLst/>
          </a:prstGeom>
          <a:noFill/>
          <a:ln>
            <a:noFill/>
          </a:ln>
        </p:spPr>
      </p:pic>
      <p:pic>
        <p:nvPicPr>
          <p:cNvPr id="64" name="Google Shape;64;p14"/>
          <p:cNvPicPr preferRelativeResize="0"/>
          <p:nvPr/>
        </p:nvPicPr>
        <p:blipFill>
          <a:blip r:embed="rId5">
            <a:alphaModFix/>
          </a:blip>
          <a:stretch>
            <a:fillRect/>
          </a:stretch>
        </p:blipFill>
        <p:spPr>
          <a:xfrm>
            <a:off x="2916200" y="2965812"/>
            <a:ext cx="2558748" cy="1919076"/>
          </a:xfrm>
          <a:prstGeom prst="rect">
            <a:avLst/>
          </a:prstGeom>
          <a:noFill/>
          <a:ln>
            <a:noFill/>
          </a:ln>
        </p:spPr>
      </p:pic>
      <p:pic>
        <p:nvPicPr>
          <p:cNvPr descr="Electronic Downtempo Music Genre with deep inspiring bass.&#10;&#10;This Chillout playlist is great for creative activities. It will help you to look at familiar things from another angle, to abstract yourself from everyday problems and focus solely on art. This playlist consists of pretty uplifting tracks, aimed to help you set yourself in the right state of mind. Enjoy the art while listening to our music for a surge of inspiration. &#10; &#10;We have created a new channel and we really need your help.&#10; 🙏 Please like, comment or subscribe.  &#10;Genre: Electronic music, Chillout music&#10;Style: Downtempo&#10;Mood: Inspiring, Calming, Peaceful&#10;Duration: One Hour&#10;Playlist: Work Music, Chillout Music&#10;Feature: Without Lyrics, No vocals&#10; &#10;📹 Similar videos &#10;https://youtu.be/fDMOjWU_1sA ► Relaxing Music - Chillout Vibe - Downtempo Mix &#10;https://youtu.be/KdfOv20LwZA ► Chillout Music — Late Night Work — Chill Mix Part 2 &#10;https://youtu.be/cVn3x50wLRc ► Downtempo Music - Relaxing Mix - Chillout Night Vibes &#10;https://youtu.be/kypwQtrNcgI ► Electronic Music Genres: Chillhop, Lo-Fi, Ambient, TripHop,ChillStep, Downtempo, JazzHop &#10;https://youtu.be/5uuA8LrfouM ► Ambient Music for Studying or Reading — Ocean Mix &#10;https://youtu.be/f2Q3pSV5XWA ► Minimalist Chillstep — Deep Space Music — Future Mix &#10;https://youtu.be/KBL5I32fHfQ ► Background Music Lab — Welcome To Our Channel &#10;https://youtu.be/nVt046ToA38 ► Morning Chillstep Music — Beautiful Awakening Mix &#10;https://youtu.be/CC04qXYhlGU ► Downtempo Music — Chill Mix for Studying and Working &#10;https://youtu.be/yz7LOu99Dhs ► Calming Ambient — Contemporary Classical Music — Study Music — 3 Hours &#10; &#10;🎧 Tracklist &#10;► 00:00 Plumeria - Faodail&#10;► 03:31 Standing Together - AK&#10;► 07:15 Staring At The Sun - LuQu&#10;► 12:07 Bleed - Grandyzer&#10;► 17:06 Dawning by Heartmath - HamiltonX&#10;► 21:46 Days Of Wonder - Clemens Ruh&#10;► 25:37 Timeless - Askery &amp; mood&#10;► 28:39 Overcast - Wiljan&#10;► 32:42 Fading Light - Hyphex&#10;► 36:52 Halving The Compass - Helios&#10;► 42:01 Her Look To Me - Sun Glitters &amp; Sara &#10;► 47:25 Easy Steps - Echo Grid&#10;► 52:57 There's Always Tomorrow - Cold Friction&#10;► 56:46 Synesthesia - Michael FK&#10;► 1:00:51 Wondering what will happen - Petroll&#10;► 1:05:16 She Spends Her Mornings - Mvnners&#10;► 1:08:54 Fond of you - Mvnners&#10;► 1:13:40 Blue Sky Fish - Starlit Everglade &#10; &#10;📷 Image author&#10;Bridgesward &#10; &#10;Listen with headphones to get the soothing effects and keep the volume at a comfortable low setting. &#10; &#10; &#10;#InspiringMusic #InspirationalMusic #InspiringSong" id="65" name="Google Shape;65;p14" title="Inspirational Music For Creative People — Chillout Mix">
            <a:hlinkClick r:id="rId6"/>
          </p:cNvPr>
          <p:cNvPicPr preferRelativeResize="0"/>
          <p:nvPr/>
        </p:nvPicPr>
        <p:blipFill>
          <a:blip r:embed="rId7">
            <a:alphaModFix/>
          </a:blip>
          <a:stretch>
            <a:fillRect/>
          </a:stretch>
        </p:blipFill>
        <p:spPr>
          <a:xfrm>
            <a:off x="8169250" y="4487650"/>
            <a:ext cx="764600" cy="573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311700" y="178175"/>
            <a:ext cx="8520600" cy="82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dk1"/>
              </a:buClr>
              <a:buSzPts val="2800"/>
              <a:buFont typeface="Arial"/>
              <a:buNone/>
            </a:pPr>
            <a:r>
              <a:rPr b="1" lang="en" sz="4800">
                <a:latin typeface="Cambria"/>
                <a:ea typeface="Cambria"/>
                <a:cs typeface="Cambria"/>
                <a:sym typeface="Cambria"/>
              </a:rPr>
              <a:t>A Few Group Guidelines</a:t>
            </a:r>
            <a:endParaRPr b="1" i="0" sz="4800" u="none" cap="none" strike="noStrike">
              <a:solidFill>
                <a:schemeClr val="dk1"/>
              </a:solidFill>
              <a:latin typeface="Cambria"/>
              <a:ea typeface="Cambria"/>
              <a:cs typeface="Cambria"/>
              <a:sym typeface="Cambria"/>
            </a:endParaRPr>
          </a:p>
        </p:txBody>
      </p:sp>
      <p:sp>
        <p:nvSpPr>
          <p:cNvPr id="71" name="Google Shape;71;p15"/>
          <p:cNvSpPr txBox="1"/>
          <p:nvPr>
            <p:ph idx="1" type="body"/>
          </p:nvPr>
        </p:nvSpPr>
        <p:spPr>
          <a:xfrm>
            <a:off x="513350" y="1170475"/>
            <a:ext cx="7785600" cy="3284700"/>
          </a:xfrm>
          <a:prstGeom prst="rect">
            <a:avLst/>
          </a:prstGeom>
          <a:noFill/>
          <a:ln>
            <a:noFill/>
          </a:ln>
        </p:spPr>
        <p:txBody>
          <a:bodyPr anchorCtr="0" anchor="t" bIns="91425" lIns="91425" spcFirstLastPara="1" rIns="91425" wrap="square" tIns="91425">
            <a:noAutofit/>
          </a:bodyPr>
          <a:lstStyle/>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Please mute your audio and type any questions into the chat box</a:t>
            </a:r>
            <a:endParaRPr sz="2700">
              <a:solidFill>
                <a:srgbClr val="000000"/>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Your video can be off or on, whatever makes you most comfortable </a:t>
            </a:r>
            <a:endParaRPr sz="2700">
              <a:solidFill>
                <a:schemeClr val="dk1"/>
              </a:solidFill>
              <a:latin typeface="Cambria"/>
              <a:ea typeface="Cambria"/>
              <a:cs typeface="Cambria"/>
              <a:sym typeface="Cambria"/>
            </a:endParaRPr>
          </a:p>
          <a:p>
            <a:pPr indent="-400050" lvl="0" marL="457200" marR="0" rtl="0" algn="l">
              <a:lnSpc>
                <a:spcPct val="115000"/>
              </a:lnSpc>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Chat Naya or Kathryn privately for specific needs</a:t>
            </a:r>
            <a:endParaRPr sz="2700">
              <a:solidFill>
                <a:srgbClr val="000000"/>
              </a:solidFill>
              <a:latin typeface="Cambria"/>
              <a:ea typeface="Cambria"/>
              <a:cs typeface="Cambria"/>
              <a:sym typeface="Cambria"/>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0"/>
              </a:spcBef>
              <a:spcAft>
                <a:spcPts val="0"/>
              </a:spcAft>
              <a:buNone/>
            </a:pPr>
            <a:r>
              <a:t/>
            </a:r>
            <a:endParaRPr b="0" i="0" sz="2400" u="none" cap="none" strike="noStrike">
              <a:solidFill>
                <a:schemeClr val="dk2"/>
              </a:solidFill>
              <a:latin typeface="Arial"/>
              <a:ea typeface="Arial"/>
              <a:cs typeface="Arial"/>
              <a:sym typeface="Arial"/>
            </a:endParaRPr>
          </a:p>
          <a:p>
            <a:pPr indent="0" lvl="0" marL="0" marR="0" rtl="0" algn="ctr">
              <a:lnSpc>
                <a:spcPct val="115000"/>
              </a:lnSpc>
              <a:spcBef>
                <a:spcPts val="1600"/>
              </a:spcBef>
              <a:spcAft>
                <a:spcPts val="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0"/>
              </a:spcAft>
              <a:buClr>
                <a:schemeClr val="dk2"/>
              </a:buClr>
              <a:buSzPts val="1800"/>
              <a:buFont typeface="Arial"/>
              <a:buNone/>
            </a:pPr>
            <a:r>
              <a:t/>
            </a:r>
            <a:endParaRPr b="0" i="0" sz="2400" u="none" cap="none" strike="noStrike">
              <a:solidFill>
                <a:schemeClr val="dk2"/>
              </a:solidFill>
              <a:latin typeface="Arial"/>
              <a:ea typeface="Arial"/>
              <a:cs typeface="Arial"/>
              <a:sym typeface="Arial"/>
            </a:endParaRPr>
          </a:p>
          <a:p>
            <a:pPr indent="0" lvl="0" marL="0" marR="0" rtl="0" algn="l">
              <a:lnSpc>
                <a:spcPct val="115000"/>
              </a:lnSpc>
              <a:spcBef>
                <a:spcPts val="1600"/>
              </a:spcBef>
              <a:spcAft>
                <a:spcPts val="1600"/>
              </a:spcAft>
              <a:buClr>
                <a:schemeClr val="dk2"/>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75" name="Shape 75"/>
        <p:cNvGrpSpPr/>
        <p:nvPr/>
      </p:nvGrpSpPr>
      <p:grpSpPr>
        <a:xfrm>
          <a:off x="0" y="0"/>
          <a:ext cx="0" cy="0"/>
          <a:chOff x="0" y="0"/>
          <a:chExt cx="0" cy="0"/>
        </a:xfrm>
      </p:grpSpPr>
      <p:sp>
        <p:nvSpPr>
          <p:cNvPr id="76" name="Google Shape;76;p16"/>
          <p:cNvSpPr txBox="1"/>
          <p:nvPr>
            <p:ph type="title"/>
          </p:nvPr>
        </p:nvSpPr>
        <p:spPr>
          <a:xfrm>
            <a:off x="311700" y="245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500">
                <a:latin typeface="Cambria"/>
                <a:ea typeface="Cambria"/>
                <a:cs typeface="Cambria"/>
                <a:sym typeface="Cambria"/>
              </a:rPr>
              <a:t>Group Agreements		Group Values</a:t>
            </a:r>
            <a:endParaRPr b="1" sz="3500">
              <a:latin typeface="Cambria"/>
              <a:ea typeface="Cambria"/>
              <a:cs typeface="Cambria"/>
              <a:sym typeface="Cambria"/>
            </a:endParaRPr>
          </a:p>
          <a:p>
            <a:pPr indent="0" lvl="0" marL="0" rtl="0" algn="l">
              <a:spcBef>
                <a:spcPts val="0"/>
              </a:spcBef>
              <a:spcAft>
                <a:spcPts val="0"/>
              </a:spcAft>
              <a:buNone/>
            </a:pPr>
            <a:r>
              <a:t/>
            </a:r>
            <a:endParaRPr/>
          </a:p>
        </p:txBody>
      </p:sp>
      <p:sp>
        <p:nvSpPr>
          <p:cNvPr id="77" name="Google Shape;77;p16"/>
          <p:cNvSpPr txBox="1"/>
          <p:nvPr>
            <p:ph idx="1" type="body"/>
          </p:nvPr>
        </p:nvSpPr>
        <p:spPr>
          <a:xfrm>
            <a:off x="3117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Confidentiality</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Judgement Free Zone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Respect each 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Listen to one another</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Participate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a:t>
            </a:r>
            <a:r>
              <a:rPr lang="en" sz="1800">
                <a:solidFill>
                  <a:schemeClr val="dk1"/>
                </a:solidFill>
                <a:latin typeface="Cambria"/>
                <a:ea typeface="Cambria"/>
                <a:cs typeface="Cambria"/>
                <a:sym typeface="Cambria"/>
              </a:rPr>
              <a:t>clarifying</a:t>
            </a:r>
            <a:r>
              <a:rPr lang="en" sz="1800">
                <a:solidFill>
                  <a:schemeClr val="dk1"/>
                </a:solidFill>
                <a:latin typeface="Cambria"/>
                <a:ea typeface="Cambria"/>
                <a:cs typeface="Cambria"/>
                <a:sym typeface="Cambria"/>
              </a:rPr>
              <a:t> questions/no assumptions</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Ask permission before giving advice</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Acknowledge</a:t>
            </a:r>
            <a:r>
              <a:rPr lang="en" sz="1800">
                <a:solidFill>
                  <a:schemeClr val="dk1"/>
                </a:solidFill>
                <a:latin typeface="Cambria"/>
                <a:ea typeface="Cambria"/>
                <a:cs typeface="Cambria"/>
                <a:sym typeface="Cambria"/>
              </a:rPr>
              <a:t> what we are </a:t>
            </a:r>
            <a:r>
              <a:rPr lang="en" sz="1800">
                <a:solidFill>
                  <a:schemeClr val="dk1"/>
                </a:solidFill>
                <a:latin typeface="Cambria"/>
                <a:ea typeface="Cambria"/>
                <a:cs typeface="Cambria"/>
                <a:sym typeface="Cambria"/>
              </a:rPr>
              <a:t>bringing</a:t>
            </a:r>
            <a:r>
              <a:rPr lang="en" sz="1800">
                <a:solidFill>
                  <a:schemeClr val="dk1"/>
                </a:solidFill>
                <a:latin typeface="Cambria"/>
                <a:ea typeface="Cambria"/>
                <a:cs typeface="Cambria"/>
                <a:sym typeface="Cambria"/>
              </a:rPr>
              <a:t> into the space </a:t>
            </a:r>
            <a:endParaRPr sz="1800">
              <a:solidFill>
                <a:schemeClr val="dk1"/>
              </a:solidFill>
              <a:latin typeface="Cambria"/>
              <a:ea typeface="Cambria"/>
              <a:cs typeface="Cambria"/>
              <a:sym typeface="Cambria"/>
            </a:endParaRPr>
          </a:p>
          <a:p>
            <a:pPr indent="-342900" lvl="0" marL="457200" rtl="0" algn="l">
              <a:spcBef>
                <a:spcPts val="0"/>
              </a:spcBef>
              <a:spcAft>
                <a:spcPts val="0"/>
              </a:spcAft>
              <a:buClr>
                <a:schemeClr val="dk1"/>
              </a:buClr>
              <a:buSzPts val="1800"/>
              <a:buFont typeface="Cambria"/>
              <a:buChar char="●"/>
            </a:pPr>
            <a:r>
              <a:rPr lang="en" sz="1800">
                <a:solidFill>
                  <a:schemeClr val="dk1"/>
                </a:solidFill>
                <a:latin typeface="Cambria"/>
                <a:ea typeface="Cambria"/>
                <a:cs typeface="Cambria"/>
                <a:sym typeface="Cambria"/>
              </a:rPr>
              <a:t>Trigger Warning (Let Folx Know)</a:t>
            </a:r>
            <a:endParaRPr sz="1800">
              <a:solidFill>
                <a:schemeClr val="dk1"/>
              </a:solidFill>
              <a:latin typeface="Cambria"/>
              <a:ea typeface="Cambria"/>
              <a:cs typeface="Cambria"/>
              <a:sym typeface="Cambria"/>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r>
              <a:rPr lang="en" sz="100">
                <a:solidFill>
                  <a:schemeClr val="dk1"/>
                </a:solidFill>
              </a:rPr>
              <a:t>·</a:t>
            </a:r>
            <a:r>
              <a:rPr lang="en" sz="100">
                <a:solidFill>
                  <a:schemeClr val="dk1"/>
                </a:solidFill>
                <a:latin typeface="Times New Roman"/>
                <a:ea typeface="Times New Roman"/>
                <a:cs typeface="Times New Roman"/>
                <a:sym typeface="Times New Roman"/>
              </a:rPr>
              <a:t>       </a:t>
            </a:r>
            <a:endParaRPr sz="100">
              <a:solidFill>
                <a:schemeClr val="dk1"/>
              </a:solidFill>
              <a:latin typeface="Times New Roman"/>
              <a:ea typeface="Times New Roman"/>
              <a:cs typeface="Times New Roman"/>
              <a:sym typeface="Times New Roman"/>
            </a:endParaRPr>
          </a:p>
          <a:p>
            <a:pPr indent="0" lvl="0" marL="1206500" rtl="0" algn="l">
              <a:lnSpc>
                <a:spcPct val="100000"/>
              </a:lnSpc>
              <a:spcBef>
                <a:spcPts val="800"/>
              </a:spcBef>
              <a:spcAft>
                <a:spcPts val="0"/>
              </a:spcAft>
              <a:buClr>
                <a:schemeClr val="dk1"/>
              </a:buClr>
              <a:buSzPts val="1100"/>
              <a:buFont typeface="Arial"/>
              <a:buNone/>
            </a:pPr>
            <a:r>
              <a:t/>
            </a:r>
            <a:endParaRPr sz="100">
              <a:solidFill>
                <a:schemeClr val="dk1"/>
              </a:solidFill>
            </a:endParaRPr>
          </a:p>
          <a:p>
            <a:pPr indent="0" lvl="0" marL="0" rtl="0" algn="l">
              <a:lnSpc>
                <a:spcPct val="100000"/>
              </a:lnSpc>
              <a:spcBef>
                <a:spcPts val="0"/>
              </a:spcBef>
              <a:spcAft>
                <a:spcPts val="0"/>
              </a:spcAft>
              <a:buNone/>
            </a:pPr>
            <a:r>
              <a:rPr lang="en" sz="100">
                <a:solidFill>
                  <a:schemeClr val="dk1"/>
                </a:solidFill>
              </a:rPr>
              <a:t>·</a:t>
            </a:r>
            <a:r>
              <a:rPr lang="en" sz="100">
                <a:solidFill>
                  <a:schemeClr val="dk1"/>
                </a:solidFill>
                <a:latin typeface="Times New Roman"/>
                <a:ea typeface="Times New Roman"/>
                <a:cs typeface="Times New Roman"/>
                <a:sym typeface="Times New Roman"/>
              </a:rPr>
              <a:t>       </a:t>
            </a:r>
            <a:endParaRPr>
              <a:latin typeface="Cambria"/>
              <a:ea typeface="Cambria"/>
              <a:cs typeface="Cambria"/>
              <a:sym typeface="Cambria"/>
            </a:endParaRPr>
          </a:p>
        </p:txBody>
      </p:sp>
      <p:sp>
        <p:nvSpPr>
          <p:cNvPr id="78" name="Google Shape;78;p16"/>
          <p:cNvSpPr txBox="1"/>
          <p:nvPr>
            <p:ph idx="2" type="body"/>
          </p:nvPr>
        </p:nvSpPr>
        <p:spPr>
          <a:xfrm>
            <a:off x="4832400" y="872850"/>
            <a:ext cx="3999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Compassion </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Empathy</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Being open minded</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Clear</a:t>
            </a:r>
            <a:r>
              <a:rPr lang="en" sz="1800">
                <a:solidFill>
                  <a:srgbClr val="000000"/>
                </a:solidFill>
                <a:latin typeface="Cambria"/>
                <a:ea typeface="Cambria"/>
                <a:cs typeface="Cambria"/>
                <a:sym typeface="Cambria"/>
              </a:rPr>
              <a:t> Communication</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Uplifting one another</a:t>
            </a:r>
            <a:endParaRPr sz="1800">
              <a:solidFill>
                <a:srgbClr val="000000"/>
              </a:solidFill>
              <a:latin typeface="Cambria"/>
              <a:ea typeface="Cambria"/>
              <a:cs typeface="Cambria"/>
              <a:sym typeface="Cambria"/>
            </a:endParaRPr>
          </a:p>
          <a:p>
            <a:pPr indent="-342900" lvl="0" marL="457200" rtl="0" algn="l">
              <a:spcBef>
                <a:spcPts val="0"/>
              </a:spcBef>
              <a:spcAft>
                <a:spcPts val="0"/>
              </a:spcAft>
              <a:buClr>
                <a:srgbClr val="000000"/>
              </a:buClr>
              <a:buSzPts val="1800"/>
              <a:buFont typeface="Cambria"/>
              <a:buChar char="●"/>
            </a:pPr>
            <a:r>
              <a:rPr lang="en" sz="1800">
                <a:solidFill>
                  <a:srgbClr val="000000"/>
                </a:solidFill>
                <a:latin typeface="Cambria"/>
                <a:ea typeface="Cambria"/>
                <a:cs typeface="Cambria"/>
                <a:sym typeface="Cambria"/>
              </a:rPr>
              <a:t>Be your own Boo/Take Care of Your Needs (Restroom, drinks, snacks, etc.) and </a:t>
            </a:r>
            <a:r>
              <a:rPr lang="en" sz="1800">
                <a:solidFill>
                  <a:srgbClr val="000000"/>
                </a:solidFill>
                <a:latin typeface="Cambria"/>
                <a:ea typeface="Cambria"/>
                <a:cs typeface="Cambria"/>
                <a:sym typeface="Cambria"/>
              </a:rPr>
              <a:t>communicate</a:t>
            </a:r>
            <a:r>
              <a:rPr lang="en" sz="1800">
                <a:solidFill>
                  <a:srgbClr val="000000"/>
                </a:solidFill>
                <a:latin typeface="Cambria"/>
                <a:ea typeface="Cambria"/>
                <a:cs typeface="Cambria"/>
                <a:sym typeface="Cambria"/>
              </a:rPr>
              <a:t> your needs. </a:t>
            </a:r>
            <a:endParaRPr sz="180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2" name="Shape 82"/>
        <p:cNvGrpSpPr/>
        <p:nvPr/>
      </p:nvGrpSpPr>
      <p:grpSpPr>
        <a:xfrm>
          <a:off x="0" y="0"/>
          <a:ext cx="0" cy="0"/>
          <a:chOff x="0" y="0"/>
          <a:chExt cx="0" cy="0"/>
        </a:xfrm>
      </p:grpSpPr>
      <p:sp>
        <p:nvSpPr>
          <p:cNvPr id="83" name="Google Shape;83;p17"/>
          <p:cNvSpPr txBox="1"/>
          <p:nvPr/>
        </p:nvSpPr>
        <p:spPr>
          <a:xfrm>
            <a:off x="461700" y="3975650"/>
            <a:ext cx="8207700" cy="597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0"/>
              </a:spcAft>
              <a:buNone/>
            </a:pPr>
            <a:r>
              <a:t/>
            </a:r>
            <a:endParaRPr b="1"/>
          </a:p>
          <a:p>
            <a:pPr indent="0" lvl="0" marL="0" rtl="0" algn="l">
              <a:lnSpc>
                <a:spcPct val="115000"/>
              </a:lnSpc>
              <a:spcBef>
                <a:spcPts val="1200"/>
              </a:spcBef>
              <a:spcAft>
                <a:spcPts val="1200"/>
              </a:spcAft>
              <a:buNone/>
            </a:pPr>
            <a:r>
              <a:t/>
            </a:r>
            <a:endParaRPr b="1"/>
          </a:p>
        </p:txBody>
      </p:sp>
      <p:pic>
        <p:nvPicPr>
          <p:cNvPr id="84" name="Google Shape;84;p17"/>
          <p:cNvPicPr preferRelativeResize="0"/>
          <p:nvPr/>
        </p:nvPicPr>
        <p:blipFill>
          <a:blip r:embed="rId3">
            <a:alphaModFix/>
          </a:blip>
          <a:stretch>
            <a:fillRect/>
          </a:stretch>
        </p:blipFill>
        <p:spPr>
          <a:xfrm>
            <a:off x="5127763" y="1421975"/>
            <a:ext cx="3175113" cy="2117800"/>
          </a:xfrm>
          <a:prstGeom prst="rect">
            <a:avLst/>
          </a:prstGeom>
          <a:noFill/>
          <a:ln>
            <a:noFill/>
          </a:ln>
        </p:spPr>
      </p:pic>
      <p:sp>
        <p:nvSpPr>
          <p:cNvPr id="85" name="Google Shape;85;p17"/>
          <p:cNvSpPr txBox="1"/>
          <p:nvPr/>
        </p:nvSpPr>
        <p:spPr>
          <a:xfrm>
            <a:off x="337200" y="363000"/>
            <a:ext cx="4344900" cy="400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900">
                <a:solidFill>
                  <a:srgbClr val="000000"/>
                </a:solidFill>
                <a:latin typeface="Cambria"/>
                <a:ea typeface="Cambria"/>
                <a:cs typeface="Cambria"/>
                <a:sym typeface="Cambria"/>
              </a:rPr>
              <a:t>Introductions</a:t>
            </a:r>
            <a:endParaRPr b="1" sz="4900">
              <a:solidFill>
                <a:srgbClr val="000000"/>
              </a:solidFill>
              <a:latin typeface="Cambria"/>
              <a:ea typeface="Cambria"/>
              <a:cs typeface="Cambria"/>
              <a:sym typeface="Cambria"/>
            </a:endParaRPr>
          </a:p>
          <a:p>
            <a:pPr indent="0" lvl="0" marL="0" rtl="0" algn="l">
              <a:spcBef>
                <a:spcPts val="0"/>
              </a:spcBef>
              <a:spcAft>
                <a:spcPts val="0"/>
              </a:spcAft>
              <a:buNone/>
            </a:pPr>
            <a:r>
              <a:t/>
            </a:r>
            <a:endParaRPr b="1" sz="10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Name</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Pronouns</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Year @ CSUEB</a:t>
            </a:r>
            <a:endParaRPr sz="2700">
              <a:solidFill>
                <a:srgbClr val="000000"/>
              </a:solidFill>
              <a:latin typeface="Cambria"/>
              <a:ea typeface="Cambria"/>
              <a:cs typeface="Cambria"/>
              <a:sym typeface="Cambria"/>
            </a:endParaRPr>
          </a:p>
          <a:p>
            <a:pPr indent="-400050" lvl="0" marL="457200" rtl="0" algn="l">
              <a:spcBef>
                <a:spcPts val="0"/>
              </a:spcBef>
              <a:spcAft>
                <a:spcPts val="0"/>
              </a:spcAft>
              <a:buClr>
                <a:srgbClr val="000000"/>
              </a:buClr>
              <a:buSzPts val="2700"/>
              <a:buFont typeface="Cambria"/>
              <a:buChar char="➔"/>
            </a:pPr>
            <a:r>
              <a:rPr lang="en" sz="2700">
                <a:solidFill>
                  <a:srgbClr val="000000"/>
                </a:solidFill>
                <a:latin typeface="Cambria"/>
                <a:ea typeface="Cambria"/>
                <a:cs typeface="Cambria"/>
                <a:sym typeface="Cambria"/>
              </a:rPr>
              <a:t>Major</a:t>
            </a:r>
            <a:endParaRPr sz="2700">
              <a:solidFill>
                <a:srgbClr val="000000"/>
              </a:solidFill>
              <a:latin typeface="Cambria"/>
              <a:ea typeface="Cambria"/>
              <a:cs typeface="Cambria"/>
              <a:sym typeface="Cambria"/>
            </a:endParaRPr>
          </a:p>
          <a:p>
            <a:pPr indent="0" lvl="0" marL="0" rtl="0" algn="l">
              <a:spcBef>
                <a:spcPts val="0"/>
              </a:spcBef>
              <a:spcAft>
                <a:spcPts val="0"/>
              </a:spcAft>
              <a:buNone/>
            </a:pPr>
            <a:r>
              <a:t/>
            </a:r>
            <a:endParaRPr sz="2700">
              <a:latin typeface="Cambria"/>
              <a:ea typeface="Cambria"/>
              <a:cs typeface="Cambria"/>
              <a:sym typeface="Cambria"/>
            </a:endParaRPr>
          </a:p>
          <a:p>
            <a:pPr indent="0" lvl="0" marL="0" rtl="0" algn="l">
              <a:spcBef>
                <a:spcPts val="0"/>
              </a:spcBef>
              <a:spcAft>
                <a:spcPts val="0"/>
              </a:spcAft>
              <a:buNone/>
            </a:pPr>
            <a:r>
              <a:rPr i="1" lang="en" sz="2700">
                <a:latin typeface="Cambria"/>
                <a:ea typeface="Cambria"/>
                <a:cs typeface="Cambria"/>
                <a:sym typeface="Cambria"/>
              </a:rPr>
              <a:t>Ice Breaker: What is your favorite Spring activity?</a:t>
            </a:r>
            <a:endParaRPr i="1" sz="2700">
              <a:solidFill>
                <a:srgbClr val="000000"/>
              </a:solidFill>
              <a:latin typeface="Cambria"/>
              <a:ea typeface="Cambria"/>
              <a:cs typeface="Cambria"/>
              <a:sym typeface="Cambri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89" name="Shape 89"/>
        <p:cNvGrpSpPr/>
        <p:nvPr/>
      </p:nvGrpSpPr>
      <p:grpSpPr>
        <a:xfrm>
          <a:off x="0" y="0"/>
          <a:ext cx="0" cy="0"/>
          <a:chOff x="0" y="0"/>
          <a:chExt cx="0" cy="0"/>
        </a:xfrm>
      </p:grpSpPr>
      <p:sp>
        <p:nvSpPr>
          <p:cNvPr id="90" name="Google Shape;90;p18"/>
          <p:cNvSpPr txBox="1"/>
          <p:nvPr>
            <p:ph type="title"/>
          </p:nvPr>
        </p:nvSpPr>
        <p:spPr>
          <a:xfrm>
            <a:off x="486100" y="205400"/>
            <a:ext cx="7649100" cy="413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1" lang="en" sz="4100">
                <a:latin typeface="Cambria"/>
                <a:ea typeface="Cambria"/>
                <a:cs typeface="Cambria"/>
                <a:sym typeface="Cambria"/>
              </a:rPr>
              <a:t>Intentions for today’s Group:</a:t>
            </a:r>
            <a:endParaRPr b="1" sz="41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Review content from last week</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Identify some of the differences between healthy, unhealthy vs. abusive relationships</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Activity </a:t>
            </a:r>
            <a:endParaRPr sz="3700">
              <a:latin typeface="Cambria"/>
              <a:ea typeface="Cambria"/>
              <a:cs typeface="Cambria"/>
              <a:sym typeface="Cambria"/>
            </a:endParaRPr>
          </a:p>
          <a:p>
            <a:pPr indent="-463550" lvl="0" marL="457200" rtl="0" algn="l">
              <a:lnSpc>
                <a:spcPct val="115000"/>
              </a:lnSpc>
              <a:spcBef>
                <a:spcPts val="0"/>
              </a:spcBef>
              <a:spcAft>
                <a:spcPts val="0"/>
              </a:spcAft>
              <a:buSzPts val="3700"/>
              <a:buFont typeface="Cambria"/>
              <a:buChar char="●"/>
            </a:pPr>
            <a:r>
              <a:rPr lang="en" sz="3700">
                <a:latin typeface="Cambria"/>
                <a:ea typeface="Cambria"/>
                <a:cs typeface="Cambria"/>
                <a:sym typeface="Cambria"/>
              </a:rPr>
              <a:t>Explore our values</a:t>
            </a:r>
            <a:endParaRPr sz="3700">
              <a:latin typeface="Cambria"/>
              <a:ea typeface="Cambria"/>
              <a:cs typeface="Cambria"/>
              <a:sym typeface="Cambria"/>
            </a:endParaRPr>
          </a:p>
          <a:p>
            <a:pPr indent="0" lvl="0" marL="0" marR="0" rtl="0" algn="l">
              <a:lnSpc>
                <a:spcPct val="100000"/>
              </a:lnSpc>
              <a:spcBef>
                <a:spcPts val="0"/>
              </a:spcBef>
              <a:spcAft>
                <a:spcPts val="0"/>
              </a:spcAft>
              <a:buNone/>
            </a:pPr>
            <a:r>
              <a:t/>
            </a:r>
            <a:endParaRPr sz="3000">
              <a:latin typeface="Cambria"/>
              <a:ea typeface="Cambria"/>
              <a:cs typeface="Cambria"/>
              <a:sym typeface="Cambria"/>
            </a:endParaRPr>
          </a:p>
          <a:p>
            <a:pPr indent="0" lvl="0" marL="457200" marR="0" rtl="0" algn="l">
              <a:lnSpc>
                <a:spcPct val="100000"/>
              </a:lnSpc>
              <a:spcBef>
                <a:spcPts val="0"/>
              </a:spcBef>
              <a:spcAft>
                <a:spcPts val="0"/>
              </a:spcAft>
              <a:buNone/>
            </a:pPr>
            <a:r>
              <a:t/>
            </a:r>
            <a:endParaRPr sz="3000">
              <a:latin typeface="Cambria"/>
              <a:ea typeface="Cambria"/>
              <a:cs typeface="Cambria"/>
              <a:sym typeface="Cambria"/>
            </a:endParaRPr>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4" name="Shape 94"/>
        <p:cNvGrpSpPr/>
        <p:nvPr/>
      </p:nvGrpSpPr>
      <p:grpSpPr>
        <a:xfrm>
          <a:off x="0" y="0"/>
          <a:ext cx="0" cy="0"/>
          <a:chOff x="0" y="0"/>
          <a:chExt cx="0" cy="0"/>
        </a:xfrm>
      </p:grpSpPr>
      <p:pic>
        <p:nvPicPr>
          <p:cNvPr id="95" name="Google Shape;95;p19"/>
          <p:cNvPicPr preferRelativeResize="0"/>
          <p:nvPr/>
        </p:nvPicPr>
        <p:blipFill rotWithShape="1">
          <a:blip r:embed="rId3">
            <a:alphaModFix/>
          </a:blip>
          <a:srcRect b="8416" l="0" r="0" t="0"/>
          <a:stretch/>
        </p:blipFill>
        <p:spPr>
          <a:xfrm>
            <a:off x="1721149" y="0"/>
            <a:ext cx="5208422"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202825"/>
            <a:ext cx="7464600" cy="468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t/>
            </a:r>
            <a:endParaRPr b="1" sz="1800">
              <a:latin typeface="Cambria"/>
              <a:ea typeface="Cambria"/>
              <a:cs typeface="Cambria"/>
              <a:sym typeface="Cambria"/>
            </a:endParaRPr>
          </a:p>
          <a:p>
            <a:pPr indent="0" lvl="0" marL="0" marR="0" rtl="0" algn="ctr">
              <a:lnSpc>
                <a:spcPct val="100000"/>
              </a:lnSpc>
              <a:spcBef>
                <a:spcPts val="120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a:p>
            <a:pPr indent="0" lvl="0" marL="0" marR="0" rtl="0" algn="ctr">
              <a:lnSpc>
                <a:spcPct val="100000"/>
              </a:lnSpc>
              <a:spcBef>
                <a:spcPts val="0"/>
              </a:spcBef>
              <a:spcAft>
                <a:spcPts val="0"/>
              </a:spcAft>
              <a:buClr>
                <a:schemeClr val="dk1"/>
              </a:buClr>
              <a:buSzPts val="2800"/>
              <a:buFont typeface="Arial"/>
              <a:buNone/>
            </a:pPr>
            <a:r>
              <a:t/>
            </a:r>
            <a:endParaRPr b="1" sz="4800"/>
          </a:p>
        </p:txBody>
      </p:sp>
      <p:pic>
        <p:nvPicPr>
          <p:cNvPr id="101" name="Google Shape;101;p20"/>
          <p:cNvPicPr preferRelativeResize="0"/>
          <p:nvPr/>
        </p:nvPicPr>
        <p:blipFill rotWithShape="1">
          <a:blip r:embed="rId3">
            <a:alphaModFix/>
          </a:blip>
          <a:srcRect b="8947" l="17497" r="12709" t="2203"/>
          <a:stretch/>
        </p:blipFill>
        <p:spPr>
          <a:xfrm>
            <a:off x="1950975" y="0"/>
            <a:ext cx="5230249" cy="51434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A86E8"/>
        </a:solidFill>
      </p:bgPr>
    </p:bg>
    <p:spTree>
      <p:nvGrpSpPr>
        <p:cNvPr id="105" name="Shape 105"/>
        <p:cNvGrpSpPr/>
        <p:nvPr/>
      </p:nvGrpSpPr>
      <p:grpSpPr>
        <a:xfrm>
          <a:off x="0" y="0"/>
          <a:ext cx="0" cy="0"/>
          <a:chOff x="0" y="0"/>
          <a:chExt cx="0" cy="0"/>
        </a:xfrm>
      </p:grpSpPr>
      <p:pic>
        <p:nvPicPr>
          <p:cNvPr id="106" name="Google Shape;106;p21"/>
          <p:cNvPicPr preferRelativeResize="0"/>
          <p:nvPr/>
        </p:nvPicPr>
        <p:blipFill rotWithShape="1">
          <a:blip r:embed="rId3">
            <a:alphaModFix/>
          </a:blip>
          <a:srcRect b="2474" l="0" r="0" t="18467"/>
          <a:stretch/>
        </p:blipFill>
        <p:spPr>
          <a:xfrm>
            <a:off x="1355900" y="213725"/>
            <a:ext cx="5965349" cy="4716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