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82318000a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882318000a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495d02fe1f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495d02fe1f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495d02fe1f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495d02fe1f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495d02fe1f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495d02fe1f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95d02fe1f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495d02fe1f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25d17e707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825d17e70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939c67a3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34939c67a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939c67a3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939c67a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939c67a3d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34939c67a3d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25d17e707_0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825d17e707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939c67a3d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4939c67a3d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939c67a3d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4939c67a3d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939c67a3d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4939c67a3d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www.youtube.com/watch?v=EG16dFYK0gw" TargetMode="External"/><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http://www.youtube.com/watch?v=EG16dFYK0gw" TargetMode="External"/><Relationship Id="rId7"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3" name="Shape 53"/>
        <p:cNvGrpSpPr/>
        <p:nvPr/>
      </p:nvGrpSpPr>
      <p:grpSpPr>
        <a:xfrm>
          <a:off x="0" y="0"/>
          <a:ext cx="0" cy="0"/>
          <a:chOff x="0" y="0"/>
          <a:chExt cx="0" cy="0"/>
        </a:xfrm>
      </p:grpSpPr>
      <p:sp>
        <p:nvSpPr>
          <p:cNvPr id="54" name="Google Shape;54;p13"/>
          <p:cNvSpPr txBox="1"/>
          <p:nvPr/>
        </p:nvSpPr>
        <p:spPr>
          <a:xfrm>
            <a:off x="210150" y="3879100"/>
            <a:ext cx="8723700" cy="11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chemeClr val="dk1"/>
                </a:solidFill>
                <a:latin typeface="Cambria"/>
                <a:ea typeface="Cambria"/>
                <a:cs typeface="Cambria"/>
                <a:sym typeface="Cambria"/>
              </a:rPr>
              <a:t>Presented by Student Health &amp; Counseling Services</a:t>
            </a:r>
            <a:endParaRPr b="1" sz="28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b="1" lang="en" sz="2600">
                <a:solidFill>
                  <a:schemeClr val="dk1"/>
                </a:solidFill>
                <a:latin typeface="Cambria"/>
                <a:ea typeface="Cambria"/>
                <a:cs typeface="Cambria"/>
                <a:sym typeface="Cambria"/>
              </a:rPr>
              <a:t>Naya Gordon, LCSW and Kathryn Kirkpatrick, LCSW</a:t>
            </a:r>
            <a:endParaRPr b="1" sz="2800">
              <a:solidFill>
                <a:schemeClr val="dk1"/>
              </a:solidFill>
              <a:latin typeface="Cambria"/>
              <a:ea typeface="Cambria"/>
              <a:cs typeface="Cambria"/>
              <a:sym typeface="Cambria"/>
            </a:endParaRPr>
          </a:p>
          <a:p>
            <a:pPr indent="0" lvl="0" marL="0" rtl="0" algn="ctr">
              <a:spcBef>
                <a:spcPts val="0"/>
              </a:spcBef>
              <a:spcAft>
                <a:spcPts val="0"/>
              </a:spcAft>
              <a:buNone/>
            </a:pPr>
            <a:r>
              <a:t/>
            </a:r>
            <a:endParaRPr sz="2400">
              <a:solidFill>
                <a:schemeClr val="dk1"/>
              </a:solidFill>
              <a:latin typeface="Cambria"/>
              <a:ea typeface="Cambria"/>
              <a:cs typeface="Cambria"/>
              <a:sym typeface="Cambria"/>
            </a:endParaRPr>
          </a:p>
        </p:txBody>
      </p:sp>
      <p:pic>
        <p:nvPicPr>
          <p:cNvPr id="55" name="Google Shape;55;p13"/>
          <p:cNvPicPr preferRelativeResize="0"/>
          <p:nvPr/>
        </p:nvPicPr>
        <p:blipFill>
          <a:blip r:embed="rId3">
            <a:alphaModFix/>
          </a:blip>
          <a:stretch>
            <a:fillRect/>
          </a:stretch>
        </p:blipFill>
        <p:spPr>
          <a:xfrm>
            <a:off x="1437510" y="268250"/>
            <a:ext cx="6268979" cy="3526301"/>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56" name="Google Shape;56;p13" title="Inspirational Music For Creative People — Chillout Mix">
            <a:hlinkClick r:id="rId4"/>
          </p:cNvPr>
          <p:cNvPicPr preferRelativeResize="0"/>
          <p:nvPr/>
        </p:nvPicPr>
        <p:blipFill>
          <a:blip r:embed="rId5">
            <a:alphaModFix/>
          </a:blip>
          <a:stretch>
            <a:fillRect/>
          </a:stretch>
        </p:blipFill>
        <p:spPr>
          <a:xfrm>
            <a:off x="8169250" y="4487650"/>
            <a:ext cx="764600" cy="57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3" name="Shape 113"/>
        <p:cNvGrpSpPr/>
        <p:nvPr/>
      </p:nvGrpSpPr>
      <p:grpSpPr>
        <a:xfrm>
          <a:off x="0" y="0"/>
          <a:ext cx="0" cy="0"/>
          <a:chOff x="0" y="0"/>
          <a:chExt cx="0" cy="0"/>
        </a:xfrm>
      </p:grpSpPr>
      <p:sp>
        <p:nvSpPr>
          <p:cNvPr id="114" name="Google Shape;114;p22"/>
          <p:cNvSpPr txBox="1"/>
          <p:nvPr/>
        </p:nvSpPr>
        <p:spPr>
          <a:xfrm>
            <a:off x="399325" y="398450"/>
            <a:ext cx="45579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300">
                <a:solidFill>
                  <a:schemeClr val="dk1"/>
                </a:solidFill>
                <a:latin typeface="Cambria"/>
                <a:ea typeface="Cambria"/>
                <a:cs typeface="Cambria"/>
                <a:sym typeface="Cambria"/>
              </a:rPr>
              <a:t>Self Love Reflection</a:t>
            </a:r>
            <a:endParaRPr b="1" sz="4300">
              <a:solidFill>
                <a:schemeClr val="dk1"/>
              </a:solidFill>
              <a:latin typeface="Cambria"/>
              <a:ea typeface="Cambria"/>
              <a:cs typeface="Cambria"/>
              <a:sym typeface="Cambria"/>
            </a:endParaRPr>
          </a:p>
        </p:txBody>
      </p:sp>
      <p:sp>
        <p:nvSpPr>
          <p:cNvPr id="115" name="Google Shape;115;p22"/>
          <p:cNvSpPr txBox="1"/>
          <p:nvPr/>
        </p:nvSpPr>
        <p:spPr>
          <a:xfrm>
            <a:off x="399325" y="2474600"/>
            <a:ext cx="8517900" cy="21588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40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What are three things that I love about myself? </a:t>
            </a:r>
            <a:endParaRPr sz="1900">
              <a:solidFill>
                <a:schemeClr val="dk1"/>
              </a:solidFill>
              <a:latin typeface="Cambria"/>
              <a:ea typeface="Cambria"/>
              <a:cs typeface="Cambria"/>
              <a:sym typeface="Cambria"/>
            </a:endParaRPr>
          </a:p>
          <a:p>
            <a:pPr indent="-349250" lvl="0" marL="457200" rtl="0" algn="l">
              <a:lnSpc>
                <a:spcPct val="115000"/>
              </a:lnSpc>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What are three things that I am proud of? </a:t>
            </a:r>
            <a:endParaRPr sz="1900">
              <a:solidFill>
                <a:schemeClr val="dk1"/>
              </a:solidFill>
              <a:latin typeface="Cambria"/>
              <a:ea typeface="Cambria"/>
              <a:cs typeface="Cambria"/>
              <a:sym typeface="Cambria"/>
            </a:endParaRPr>
          </a:p>
          <a:p>
            <a:pPr indent="-349250" lvl="0" marL="457200" rtl="0" algn="l">
              <a:lnSpc>
                <a:spcPct val="115000"/>
              </a:lnSpc>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How do I treat myself when I make a mistake? How can I be kinder to myself in these moments?</a:t>
            </a:r>
            <a:endParaRPr sz="1900">
              <a:solidFill>
                <a:schemeClr val="dk1"/>
              </a:solidFill>
              <a:latin typeface="Cambria"/>
              <a:ea typeface="Cambria"/>
              <a:cs typeface="Cambria"/>
              <a:sym typeface="Cambria"/>
            </a:endParaRPr>
          </a:p>
          <a:p>
            <a:pPr indent="-349250" lvl="0" marL="457200" rtl="0" algn="l">
              <a:lnSpc>
                <a:spcPct val="115000"/>
              </a:lnSpc>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What self-care rituals make me feel nurtured, and how can I incorporate them into my routine more often?</a:t>
            </a:r>
            <a:endParaRPr sz="1600">
              <a:solidFill>
                <a:schemeClr val="dk1"/>
              </a:solidFill>
              <a:latin typeface="Cambria"/>
              <a:ea typeface="Cambria"/>
              <a:cs typeface="Cambria"/>
              <a:sym typeface="Cambria"/>
            </a:endParaRPr>
          </a:p>
        </p:txBody>
      </p:sp>
      <p:pic>
        <p:nvPicPr>
          <p:cNvPr id="116" name="Google Shape;116;p22"/>
          <p:cNvPicPr preferRelativeResize="0"/>
          <p:nvPr/>
        </p:nvPicPr>
        <p:blipFill>
          <a:blip r:embed="rId3">
            <a:alphaModFix/>
          </a:blip>
          <a:stretch>
            <a:fillRect/>
          </a:stretch>
        </p:blipFill>
        <p:spPr>
          <a:xfrm>
            <a:off x="5226625" y="264000"/>
            <a:ext cx="3690649" cy="2035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20" name="Shape 120"/>
        <p:cNvGrpSpPr/>
        <p:nvPr/>
      </p:nvGrpSpPr>
      <p:grpSpPr>
        <a:xfrm>
          <a:off x="0" y="0"/>
          <a:ext cx="0" cy="0"/>
          <a:chOff x="0" y="0"/>
          <a:chExt cx="0" cy="0"/>
        </a:xfrm>
      </p:grpSpPr>
      <p:sp>
        <p:nvSpPr>
          <p:cNvPr id="121" name="Google Shape;121;p23"/>
          <p:cNvSpPr txBox="1"/>
          <p:nvPr/>
        </p:nvSpPr>
        <p:spPr>
          <a:xfrm>
            <a:off x="222625" y="1150625"/>
            <a:ext cx="8155800" cy="3756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140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Practice Self-Compassion</a:t>
            </a:r>
            <a:endParaRPr b="1" sz="17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J</a:t>
            </a:r>
            <a:r>
              <a:rPr b="1" lang="en" sz="1700">
                <a:solidFill>
                  <a:schemeClr val="dk1"/>
                </a:solidFill>
                <a:latin typeface="Cambria"/>
                <a:ea typeface="Cambria"/>
                <a:cs typeface="Cambria"/>
                <a:sym typeface="Cambria"/>
              </a:rPr>
              <a:t>ournaling</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Mindfulness and Meditation</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S</a:t>
            </a:r>
            <a:r>
              <a:rPr b="1" lang="en" sz="1700">
                <a:solidFill>
                  <a:schemeClr val="dk1"/>
                </a:solidFill>
                <a:latin typeface="Cambria"/>
                <a:ea typeface="Cambria"/>
                <a:cs typeface="Cambria"/>
                <a:sym typeface="Cambria"/>
              </a:rPr>
              <a:t>et Boundaries</a:t>
            </a:r>
            <a:endParaRPr b="1" sz="17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Physical Self-Care</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Positive Affirmations</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Spend Time Alone Doing Things You Enjoy</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Forgive Yourself</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Explore Your Inner Self</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Celebrate Small Wins</a:t>
            </a:r>
            <a:endParaRPr sz="15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Practice Gratitude</a:t>
            </a:r>
            <a:endParaRPr b="1" sz="1700">
              <a:solidFill>
                <a:schemeClr val="dk1"/>
              </a:solidFill>
              <a:latin typeface="Cambria"/>
              <a:ea typeface="Cambria"/>
              <a:cs typeface="Cambria"/>
              <a:sym typeface="Cambria"/>
            </a:endParaRPr>
          </a:p>
          <a:p>
            <a:pPr indent="-336550" lvl="0" marL="457200" rtl="0" algn="l">
              <a:lnSpc>
                <a:spcPct val="115000"/>
              </a:lnSpc>
              <a:spcBef>
                <a:spcPts val="0"/>
              </a:spcBef>
              <a:spcAft>
                <a:spcPts val="0"/>
              </a:spcAft>
              <a:buClr>
                <a:schemeClr val="dk1"/>
              </a:buClr>
              <a:buSzPts val="1700"/>
              <a:buFont typeface="Cambria"/>
              <a:buChar char="●"/>
            </a:pPr>
            <a:r>
              <a:rPr b="1" lang="en" sz="1700">
                <a:solidFill>
                  <a:schemeClr val="dk1"/>
                </a:solidFill>
                <a:latin typeface="Cambria"/>
                <a:ea typeface="Cambria"/>
                <a:cs typeface="Cambria"/>
                <a:sym typeface="Cambria"/>
              </a:rPr>
              <a:t>Do a Digital Detox</a:t>
            </a:r>
            <a:endParaRPr sz="1500">
              <a:solidFill>
                <a:schemeClr val="dk1"/>
              </a:solidFill>
              <a:latin typeface="Cambria"/>
              <a:ea typeface="Cambria"/>
              <a:cs typeface="Cambria"/>
              <a:sym typeface="Cambria"/>
            </a:endParaRPr>
          </a:p>
        </p:txBody>
      </p:sp>
      <p:sp>
        <p:nvSpPr>
          <p:cNvPr id="122" name="Google Shape;122;p23"/>
          <p:cNvSpPr txBox="1"/>
          <p:nvPr/>
        </p:nvSpPr>
        <p:spPr>
          <a:xfrm>
            <a:off x="222625" y="152400"/>
            <a:ext cx="56016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chemeClr val="dk1"/>
                </a:solidFill>
                <a:latin typeface="Cambria"/>
                <a:ea typeface="Cambria"/>
                <a:cs typeface="Cambria"/>
                <a:sym typeface="Cambria"/>
              </a:rPr>
              <a:t>Additional </a:t>
            </a:r>
            <a:r>
              <a:rPr b="1" lang="en" sz="2700">
                <a:solidFill>
                  <a:schemeClr val="dk1"/>
                </a:solidFill>
                <a:latin typeface="Cambria"/>
                <a:ea typeface="Cambria"/>
                <a:cs typeface="Cambria"/>
                <a:sym typeface="Cambria"/>
              </a:rPr>
              <a:t>activities</a:t>
            </a:r>
            <a:r>
              <a:rPr b="1" lang="en" sz="2700">
                <a:solidFill>
                  <a:schemeClr val="dk1"/>
                </a:solidFill>
                <a:latin typeface="Cambria"/>
                <a:ea typeface="Cambria"/>
                <a:cs typeface="Cambria"/>
                <a:sym typeface="Cambria"/>
              </a:rPr>
              <a:t> to improve relationship with self</a:t>
            </a:r>
            <a:endParaRPr sz="2700"/>
          </a:p>
        </p:txBody>
      </p:sp>
      <p:pic>
        <p:nvPicPr>
          <p:cNvPr id="123" name="Google Shape;123;p23"/>
          <p:cNvPicPr preferRelativeResize="0"/>
          <p:nvPr/>
        </p:nvPicPr>
        <p:blipFill rotWithShape="1">
          <a:blip r:embed="rId3">
            <a:alphaModFix/>
          </a:blip>
          <a:srcRect b="27938" l="0" r="0" t="0"/>
          <a:stretch/>
        </p:blipFill>
        <p:spPr>
          <a:xfrm>
            <a:off x="6155929" y="105525"/>
            <a:ext cx="2667871" cy="480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27" name="Shape 127"/>
        <p:cNvGrpSpPr/>
        <p:nvPr/>
      </p:nvGrpSpPr>
      <p:grpSpPr>
        <a:xfrm>
          <a:off x="0" y="0"/>
          <a:ext cx="0" cy="0"/>
          <a:chOff x="0" y="0"/>
          <a:chExt cx="0" cy="0"/>
        </a:xfrm>
      </p:grpSpPr>
      <p:sp>
        <p:nvSpPr>
          <p:cNvPr id="128" name="Google Shape;128;p24"/>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
        <p:nvSpPr>
          <p:cNvPr id="129" name="Google Shape;129;p24"/>
          <p:cNvSpPr txBox="1"/>
          <p:nvPr/>
        </p:nvSpPr>
        <p:spPr>
          <a:xfrm>
            <a:off x="375425" y="1143650"/>
            <a:ext cx="6537900" cy="30000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Thank you for joining us today! </a:t>
            </a:r>
            <a:endParaRPr sz="2600">
              <a:latin typeface="Cambria"/>
              <a:ea typeface="Cambria"/>
              <a:cs typeface="Cambria"/>
              <a:sym typeface="Cambria"/>
            </a:endParaRPr>
          </a:p>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Check-Out Reflection: </a:t>
            </a:r>
            <a:endParaRPr sz="2600">
              <a:latin typeface="Cambria"/>
              <a:ea typeface="Cambria"/>
              <a:cs typeface="Cambria"/>
              <a:sym typeface="Cambria"/>
            </a:endParaRPr>
          </a:p>
          <a:p>
            <a:pPr indent="-393700" lvl="1" marL="9144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What is one thing you are taking from the group this week?  </a:t>
            </a:r>
            <a:endParaRPr sz="2600">
              <a:latin typeface="Cambria"/>
              <a:ea typeface="Cambria"/>
              <a:cs typeface="Cambria"/>
              <a:sym typeface="Cambria"/>
            </a:endParaRPr>
          </a:p>
          <a:p>
            <a:pPr indent="-393700" lvl="0" marL="457200" rtl="0" algn="l">
              <a:spcBef>
                <a:spcPts val="0"/>
              </a:spcBef>
              <a:spcAft>
                <a:spcPts val="0"/>
              </a:spcAft>
              <a:buClr>
                <a:srgbClr val="000000"/>
              </a:buClr>
              <a:buSzPts val="2600"/>
              <a:buFont typeface="Cambria"/>
              <a:buChar char="●"/>
            </a:pPr>
            <a:r>
              <a:rPr lang="en" sz="2600">
                <a:latin typeface="Cambria"/>
                <a:ea typeface="Cambria"/>
                <a:cs typeface="Cambria"/>
                <a:sym typeface="Cambria"/>
              </a:rPr>
              <a:t>Please use the same link to return next week</a:t>
            </a:r>
            <a:endParaRPr sz="2600">
              <a:latin typeface="Cambria"/>
              <a:ea typeface="Cambria"/>
              <a:cs typeface="Cambria"/>
              <a:sym typeface="Cambria"/>
            </a:endParaRPr>
          </a:p>
          <a:p>
            <a:pPr indent="0" lvl="0" marL="457200" rtl="0" algn="l">
              <a:lnSpc>
                <a:spcPct val="115000"/>
              </a:lnSpc>
              <a:spcBef>
                <a:spcPts val="0"/>
              </a:spcBef>
              <a:spcAft>
                <a:spcPts val="0"/>
              </a:spcAft>
              <a:buNone/>
            </a:pPr>
            <a:r>
              <a:t/>
            </a:r>
            <a:endParaRPr sz="1300">
              <a:latin typeface="Cambria"/>
              <a:ea typeface="Cambria"/>
              <a:cs typeface="Cambria"/>
              <a:sym typeface="Cambria"/>
            </a:endParaRPr>
          </a:p>
          <a:p>
            <a:pPr indent="0" lvl="0" marL="0" rtl="0" algn="l">
              <a:lnSpc>
                <a:spcPct val="115000"/>
              </a:lnSpc>
              <a:spcBef>
                <a:spcPts val="1600"/>
              </a:spcBef>
              <a:spcAft>
                <a:spcPts val="1600"/>
              </a:spcAft>
              <a:buNone/>
            </a:pPr>
            <a:r>
              <a:t/>
            </a:r>
            <a:endParaRPr sz="1300">
              <a:latin typeface="Cambria"/>
              <a:ea typeface="Cambria"/>
              <a:cs typeface="Cambria"/>
              <a:sym typeface="Cambria"/>
            </a:endParaRPr>
          </a:p>
        </p:txBody>
      </p:sp>
      <p:pic>
        <p:nvPicPr>
          <p:cNvPr id="130" name="Google Shape;130;p24"/>
          <p:cNvPicPr preferRelativeResize="0"/>
          <p:nvPr/>
        </p:nvPicPr>
        <p:blipFill>
          <a:blip r:embed="rId3">
            <a:alphaModFix/>
          </a:blip>
          <a:stretch>
            <a:fillRect/>
          </a:stretch>
        </p:blipFill>
        <p:spPr>
          <a:xfrm>
            <a:off x="7138498" y="3023948"/>
            <a:ext cx="1764450" cy="1764450"/>
          </a:xfrm>
          <a:prstGeom prst="rect">
            <a:avLst/>
          </a:prstGeom>
          <a:noFill/>
          <a:ln>
            <a:noFill/>
          </a:ln>
        </p:spPr>
      </p:pic>
      <p:sp>
        <p:nvSpPr>
          <p:cNvPr id="131" name="Google Shape;131;p24"/>
          <p:cNvSpPr txBox="1"/>
          <p:nvPr/>
        </p:nvSpPr>
        <p:spPr>
          <a:xfrm>
            <a:off x="563525" y="234650"/>
            <a:ext cx="7008300" cy="9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chemeClr val="dk1"/>
                </a:solidFill>
                <a:latin typeface="Cambria"/>
                <a:ea typeface="Cambria"/>
                <a:cs typeface="Cambria"/>
                <a:sym typeface="Cambria"/>
              </a:rPr>
              <a:t>Take Care and Stay Safe!</a:t>
            </a:r>
            <a:endParaRPr sz="2200">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35" name="Shape 135"/>
        <p:cNvGrpSpPr/>
        <p:nvPr/>
      </p:nvGrpSpPr>
      <p:grpSpPr>
        <a:xfrm>
          <a:off x="0" y="0"/>
          <a:ext cx="0" cy="0"/>
          <a:chOff x="0" y="0"/>
          <a:chExt cx="0" cy="0"/>
        </a:xfrm>
      </p:grpSpPr>
      <p:sp>
        <p:nvSpPr>
          <p:cNvPr id="136" name="Google Shape;136;p25"/>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137" name="Google Shape;137;p25"/>
          <p:cNvPicPr preferRelativeResize="0"/>
          <p:nvPr/>
        </p:nvPicPr>
        <p:blipFill rotWithShape="1">
          <a:blip r:embed="rId3">
            <a:alphaModFix/>
          </a:blip>
          <a:srcRect b="8908" l="0" r="0" t="0"/>
          <a:stretch/>
        </p:blipFill>
        <p:spPr>
          <a:xfrm>
            <a:off x="1795900" y="564277"/>
            <a:ext cx="5730525" cy="3747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0" y="258800"/>
            <a:ext cx="91440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Let’s Stretch . . . </a:t>
            </a:r>
            <a:endParaRPr b="1" i="0" sz="4800" u="none" cap="none" strike="noStrike">
              <a:solidFill>
                <a:schemeClr val="dk1"/>
              </a:solidFill>
              <a:latin typeface="Cambria"/>
              <a:ea typeface="Cambria"/>
              <a:cs typeface="Cambria"/>
              <a:sym typeface="Cambria"/>
            </a:endParaRPr>
          </a:p>
        </p:txBody>
      </p:sp>
      <p:pic>
        <p:nvPicPr>
          <p:cNvPr id="62" name="Google Shape;62;p14"/>
          <p:cNvPicPr preferRelativeResize="0"/>
          <p:nvPr/>
        </p:nvPicPr>
        <p:blipFill>
          <a:blip r:embed="rId3">
            <a:alphaModFix/>
          </a:blip>
          <a:stretch>
            <a:fillRect/>
          </a:stretch>
        </p:blipFill>
        <p:spPr>
          <a:xfrm>
            <a:off x="334225" y="1350600"/>
            <a:ext cx="2755926" cy="1837275"/>
          </a:xfrm>
          <a:prstGeom prst="rect">
            <a:avLst/>
          </a:prstGeom>
          <a:noFill/>
          <a:ln>
            <a:noFill/>
          </a:ln>
        </p:spPr>
      </p:pic>
      <p:pic>
        <p:nvPicPr>
          <p:cNvPr id="63" name="Google Shape;63;p14"/>
          <p:cNvPicPr preferRelativeResize="0"/>
          <p:nvPr/>
        </p:nvPicPr>
        <p:blipFill>
          <a:blip r:embed="rId4">
            <a:alphaModFix/>
          </a:blip>
          <a:stretch>
            <a:fillRect/>
          </a:stretch>
        </p:blipFill>
        <p:spPr>
          <a:xfrm>
            <a:off x="5164500" y="1264682"/>
            <a:ext cx="3567551" cy="2376475"/>
          </a:xfrm>
          <a:prstGeom prst="rect">
            <a:avLst/>
          </a:prstGeom>
          <a:noFill/>
          <a:ln>
            <a:noFill/>
          </a:ln>
        </p:spPr>
      </p:pic>
      <p:pic>
        <p:nvPicPr>
          <p:cNvPr id="64" name="Google Shape;64;p14"/>
          <p:cNvPicPr preferRelativeResize="0"/>
          <p:nvPr/>
        </p:nvPicPr>
        <p:blipFill>
          <a:blip r:embed="rId5">
            <a:alphaModFix/>
          </a:blip>
          <a:stretch>
            <a:fillRect/>
          </a:stretch>
        </p:blipFill>
        <p:spPr>
          <a:xfrm>
            <a:off x="2916200" y="2965812"/>
            <a:ext cx="2558748" cy="1919076"/>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65" name="Google Shape;65;p14" title="Inspirational Music For Creative People — Chillout Mix">
            <a:hlinkClick r:id="rId6"/>
          </p:cNvPr>
          <p:cNvPicPr preferRelativeResize="0"/>
          <p:nvPr/>
        </p:nvPicPr>
        <p:blipFill>
          <a:blip r:embed="rId7">
            <a:alphaModFix/>
          </a:blip>
          <a:stretch>
            <a:fillRect/>
          </a:stretch>
        </p:blipFill>
        <p:spPr>
          <a:xfrm>
            <a:off x="8169250" y="4487650"/>
            <a:ext cx="764600" cy="57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178175"/>
            <a:ext cx="8520600" cy="82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A Few Group Guidelines</a:t>
            </a:r>
            <a:endParaRPr b="1" i="0" sz="4800" u="none" cap="none" strike="noStrike">
              <a:solidFill>
                <a:schemeClr val="dk1"/>
              </a:solidFill>
              <a:latin typeface="Cambria"/>
              <a:ea typeface="Cambria"/>
              <a:cs typeface="Cambria"/>
              <a:sym typeface="Cambria"/>
            </a:endParaRPr>
          </a:p>
        </p:txBody>
      </p:sp>
      <p:sp>
        <p:nvSpPr>
          <p:cNvPr id="71" name="Google Shape;71;p15"/>
          <p:cNvSpPr txBox="1"/>
          <p:nvPr>
            <p:ph idx="1" type="body"/>
          </p:nvPr>
        </p:nvSpPr>
        <p:spPr>
          <a:xfrm>
            <a:off x="513350" y="1170475"/>
            <a:ext cx="7785600" cy="32847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Please mute your audio and type any questions into the chat box</a:t>
            </a:r>
            <a:endParaRPr sz="2700">
              <a:solidFill>
                <a:srgbClr val="000000"/>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Your video can be off or on, whatever makes you most comfortable </a:t>
            </a:r>
            <a:endParaRPr sz="2700">
              <a:solidFill>
                <a:schemeClr val="dk1"/>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Chat Naya or Kathryn privately for specific needs</a:t>
            </a:r>
            <a:endParaRPr sz="2700">
              <a:solidFill>
                <a:srgbClr val="000000"/>
              </a:solidFill>
              <a:latin typeface="Cambria"/>
              <a:ea typeface="Cambria"/>
              <a:cs typeface="Cambria"/>
              <a:sym typeface="Cambria"/>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ctr">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245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500">
                <a:latin typeface="Cambria"/>
                <a:ea typeface="Cambria"/>
                <a:cs typeface="Cambria"/>
                <a:sym typeface="Cambria"/>
              </a:rPr>
              <a:t>Group Agreements		Group Values</a:t>
            </a:r>
            <a:endParaRPr b="1" sz="3500">
              <a:latin typeface="Cambria"/>
              <a:ea typeface="Cambria"/>
              <a:cs typeface="Cambria"/>
              <a:sym typeface="Cambria"/>
            </a:endParaRPr>
          </a:p>
          <a:p>
            <a:pPr indent="0" lvl="0" marL="0" rtl="0" algn="l">
              <a:spcBef>
                <a:spcPts val="0"/>
              </a:spcBef>
              <a:spcAft>
                <a:spcPts val="0"/>
              </a:spcAft>
              <a:buNone/>
            </a:pPr>
            <a:r>
              <a:t/>
            </a:r>
            <a:endParaRPr/>
          </a:p>
        </p:txBody>
      </p:sp>
      <p:sp>
        <p:nvSpPr>
          <p:cNvPr id="77" name="Google Shape;77;p16"/>
          <p:cNvSpPr txBox="1"/>
          <p:nvPr>
            <p:ph idx="1" type="body"/>
          </p:nvPr>
        </p:nvSpPr>
        <p:spPr>
          <a:xfrm>
            <a:off x="3117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Confidentiality</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Judgement Free Zone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Respect each 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Listen to one another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Participate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clarifying questions/no assumptions</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permission before giving advice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Acknowledge what we are bringing into the space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Trigger Warning (Let Folx Know)</a:t>
            </a:r>
            <a:endParaRPr sz="18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r>
              <a:rPr lang="en" sz="100">
                <a:solidFill>
                  <a:schemeClr val="dk1"/>
                </a:solidFill>
              </a:rPr>
              <a:t>·</a:t>
            </a:r>
            <a:r>
              <a:rPr lang="en" sz="100">
                <a:solidFill>
                  <a:schemeClr val="dk1"/>
                </a:solidFill>
                <a:latin typeface="Times New Roman"/>
                <a:ea typeface="Times New Roman"/>
                <a:cs typeface="Times New Roman"/>
                <a:sym typeface="Times New Roman"/>
              </a:rPr>
              <a:t>       </a:t>
            </a:r>
            <a:endParaRPr sz="100">
              <a:solidFill>
                <a:schemeClr val="dk1"/>
              </a:solidFill>
              <a:latin typeface="Times New Roman"/>
              <a:ea typeface="Times New Roman"/>
              <a:cs typeface="Times New Roman"/>
              <a:sym typeface="Times New Roman"/>
            </a:endParaRPr>
          </a:p>
          <a:p>
            <a:pPr indent="0" lvl="0" marL="1206500" rtl="0" algn="l">
              <a:lnSpc>
                <a:spcPct val="100000"/>
              </a:lnSpc>
              <a:spcBef>
                <a:spcPts val="800"/>
              </a:spcBef>
              <a:spcAft>
                <a:spcPts val="0"/>
              </a:spcAft>
              <a:buClr>
                <a:schemeClr val="dk1"/>
              </a:buClr>
              <a:buSzPts val="1100"/>
              <a:buFont typeface="Arial"/>
              <a:buNone/>
            </a:pPr>
            <a:r>
              <a:t/>
            </a:r>
            <a:endParaRPr sz="100">
              <a:solidFill>
                <a:schemeClr val="dk1"/>
              </a:solidFill>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endParaRPr>
              <a:latin typeface="Cambria"/>
              <a:ea typeface="Cambria"/>
              <a:cs typeface="Cambria"/>
              <a:sym typeface="Cambria"/>
            </a:endParaRPr>
          </a:p>
        </p:txBody>
      </p:sp>
      <p:sp>
        <p:nvSpPr>
          <p:cNvPr id="78" name="Google Shape;78;p16"/>
          <p:cNvSpPr txBox="1"/>
          <p:nvPr>
            <p:ph idx="2" type="body"/>
          </p:nvPr>
        </p:nvSpPr>
        <p:spPr>
          <a:xfrm>
            <a:off x="48324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Compassion </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Empathy</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Being open minded</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Clear Communication</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Uplifting one another</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 your own Boo/Take Care of Your Needs (Restroom, drinks, snacks, etc.) and communicate your needs. </a:t>
            </a:r>
            <a:endParaRPr sz="1800">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2" name="Shape 82"/>
        <p:cNvGrpSpPr/>
        <p:nvPr/>
      </p:nvGrpSpPr>
      <p:grpSpPr>
        <a:xfrm>
          <a:off x="0" y="0"/>
          <a:ext cx="0" cy="0"/>
          <a:chOff x="0" y="0"/>
          <a:chExt cx="0" cy="0"/>
        </a:xfrm>
      </p:grpSpPr>
      <p:sp>
        <p:nvSpPr>
          <p:cNvPr id="83" name="Google Shape;83;p17"/>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84" name="Google Shape;84;p17"/>
          <p:cNvPicPr preferRelativeResize="0"/>
          <p:nvPr/>
        </p:nvPicPr>
        <p:blipFill>
          <a:blip r:embed="rId3">
            <a:alphaModFix/>
          </a:blip>
          <a:stretch>
            <a:fillRect/>
          </a:stretch>
        </p:blipFill>
        <p:spPr>
          <a:xfrm>
            <a:off x="5494288" y="1108625"/>
            <a:ext cx="3175113" cy="2117800"/>
          </a:xfrm>
          <a:prstGeom prst="rect">
            <a:avLst/>
          </a:prstGeom>
          <a:noFill/>
          <a:ln>
            <a:noFill/>
          </a:ln>
        </p:spPr>
      </p:pic>
      <p:sp>
        <p:nvSpPr>
          <p:cNvPr id="85" name="Google Shape;85;p17"/>
          <p:cNvSpPr txBox="1"/>
          <p:nvPr/>
        </p:nvSpPr>
        <p:spPr>
          <a:xfrm>
            <a:off x="337200" y="363000"/>
            <a:ext cx="4729500" cy="400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900">
                <a:solidFill>
                  <a:srgbClr val="000000"/>
                </a:solidFill>
                <a:latin typeface="Cambria"/>
                <a:ea typeface="Cambria"/>
                <a:cs typeface="Cambria"/>
                <a:sym typeface="Cambria"/>
              </a:rPr>
              <a:t>Introductions</a:t>
            </a:r>
            <a:endParaRPr b="1" sz="4900">
              <a:solidFill>
                <a:srgbClr val="000000"/>
              </a:solidFill>
              <a:latin typeface="Cambria"/>
              <a:ea typeface="Cambria"/>
              <a:cs typeface="Cambria"/>
              <a:sym typeface="Cambria"/>
            </a:endParaRPr>
          </a:p>
          <a:p>
            <a:pPr indent="0" lvl="0" marL="0" rtl="0" algn="l">
              <a:spcBef>
                <a:spcPts val="0"/>
              </a:spcBef>
              <a:spcAft>
                <a:spcPts val="0"/>
              </a:spcAft>
              <a:buNone/>
            </a:pPr>
            <a:r>
              <a:t/>
            </a:r>
            <a:endParaRPr b="1" sz="10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Name</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Pronouns</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Year @ CSUEB</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Major</a:t>
            </a:r>
            <a:endParaRPr sz="2700">
              <a:solidFill>
                <a:srgbClr val="000000"/>
              </a:solidFill>
              <a:latin typeface="Cambria"/>
              <a:ea typeface="Cambria"/>
              <a:cs typeface="Cambria"/>
              <a:sym typeface="Cambria"/>
            </a:endParaRPr>
          </a:p>
          <a:p>
            <a:pPr indent="0" lvl="0" marL="0" rtl="0" algn="l">
              <a:spcBef>
                <a:spcPts val="0"/>
              </a:spcBef>
              <a:spcAft>
                <a:spcPts val="0"/>
              </a:spcAft>
              <a:buNone/>
            </a:pPr>
            <a:r>
              <a:t/>
            </a:r>
            <a:endParaRPr sz="2700">
              <a:latin typeface="Cambria"/>
              <a:ea typeface="Cambria"/>
              <a:cs typeface="Cambria"/>
              <a:sym typeface="Cambria"/>
            </a:endParaRPr>
          </a:p>
          <a:p>
            <a:pPr indent="0" lvl="0" marL="0" rtl="0" algn="l">
              <a:spcBef>
                <a:spcPts val="0"/>
              </a:spcBef>
              <a:spcAft>
                <a:spcPts val="0"/>
              </a:spcAft>
              <a:buNone/>
            </a:pPr>
            <a:r>
              <a:rPr i="1" lang="en" sz="2700">
                <a:latin typeface="Cambria"/>
                <a:ea typeface="Cambria"/>
                <a:cs typeface="Cambria"/>
                <a:sym typeface="Cambria"/>
              </a:rPr>
              <a:t>Ice Breaker:  What is your go to comfort food? </a:t>
            </a:r>
            <a:endParaRPr i="1" sz="2700">
              <a:solidFill>
                <a:srgbClr val="000000"/>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455750" y="245175"/>
            <a:ext cx="7649100" cy="413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 sz="4100">
                <a:latin typeface="Cambria"/>
                <a:ea typeface="Cambria"/>
                <a:cs typeface="Cambria"/>
                <a:sym typeface="Cambria"/>
              </a:rPr>
              <a:t>Intentions for today’s Group:</a:t>
            </a:r>
            <a:endParaRPr b="1" sz="41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Why is our relationship with self important? </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Key elements to building a healthier relationship with self</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Self-Love Reflection</a:t>
            </a:r>
            <a:endParaRPr b="1"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3035200" y="152400"/>
            <a:ext cx="3388009"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182050" y="262350"/>
            <a:ext cx="7738200" cy="175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 sz="3600">
                <a:latin typeface="Cambria"/>
                <a:ea typeface="Cambria"/>
                <a:cs typeface="Cambria"/>
                <a:sym typeface="Cambria"/>
              </a:rPr>
              <a:t>Healthy Relationship with Self</a:t>
            </a:r>
            <a:endParaRPr b="1" sz="3600">
              <a:latin typeface="Cambria"/>
              <a:ea typeface="Cambria"/>
              <a:cs typeface="Cambria"/>
              <a:sym typeface="Cambria"/>
            </a:endParaRPr>
          </a:p>
          <a:p>
            <a:pPr indent="0" lvl="0" marL="0" rtl="0" algn="l">
              <a:lnSpc>
                <a:spcPct val="115000"/>
              </a:lnSpc>
              <a:spcBef>
                <a:spcPts val="1200"/>
              </a:spcBef>
              <a:spcAft>
                <a:spcPts val="0"/>
              </a:spcAft>
              <a:buNone/>
            </a:pPr>
            <a:r>
              <a:t/>
            </a:r>
            <a:endParaRPr sz="1500">
              <a:latin typeface="Cambria"/>
              <a:ea typeface="Cambria"/>
              <a:cs typeface="Cambria"/>
              <a:sym typeface="Cambria"/>
            </a:endParaRPr>
          </a:p>
          <a:p>
            <a:pPr indent="0" lvl="0" marL="457200" rtl="0" algn="l">
              <a:lnSpc>
                <a:spcPct val="115000"/>
              </a:lnSpc>
              <a:spcBef>
                <a:spcPts val="1200"/>
              </a:spcBef>
              <a:spcAft>
                <a:spcPts val="0"/>
              </a:spcAft>
              <a:buNone/>
            </a:pPr>
            <a:r>
              <a:t/>
            </a:r>
            <a:endParaRPr sz="1500">
              <a:latin typeface="Cambria"/>
              <a:ea typeface="Cambria"/>
              <a:cs typeface="Cambria"/>
              <a:sym typeface="Cambria"/>
            </a:endParaRPr>
          </a:p>
        </p:txBody>
      </p:sp>
      <p:pic>
        <p:nvPicPr>
          <p:cNvPr id="101" name="Google Shape;101;p20"/>
          <p:cNvPicPr preferRelativeResize="0"/>
          <p:nvPr/>
        </p:nvPicPr>
        <p:blipFill rotWithShape="1">
          <a:blip r:embed="rId3">
            <a:alphaModFix/>
          </a:blip>
          <a:srcRect b="0" l="4316" r="16769" t="0"/>
          <a:stretch/>
        </p:blipFill>
        <p:spPr>
          <a:xfrm>
            <a:off x="7224900" y="262347"/>
            <a:ext cx="1611750" cy="1068828"/>
          </a:xfrm>
          <a:prstGeom prst="rect">
            <a:avLst/>
          </a:prstGeom>
          <a:noFill/>
          <a:ln>
            <a:noFill/>
          </a:ln>
        </p:spPr>
      </p:pic>
      <p:sp>
        <p:nvSpPr>
          <p:cNvPr id="102" name="Google Shape;102;p20"/>
          <p:cNvSpPr txBox="1"/>
          <p:nvPr/>
        </p:nvSpPr>
        <p:spPr>
          <a:xfrm>
            <a:off x="231150" y="1412075"/>
            <a:ext cx="8529300" cy="326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2100">
                <a:solidFill>
                  <a:schemeClr val="dk1"/>
                </a:solidFill>
                <a:latin typeface="Cambria"/>
                <a:ea typeface="Cambria"/>
                <a:cs typeface="Cambria"/>
                <a:sym typeface="Cambria"/>
              </a:rPr>
              <a:t>A healthy relationship with yourself means understanding, accepting, and caring for your emotional, mental, and physical well-being.</a:t>
            </a:r>
            <a:br>
              <a:rPr lang="en" sz="2100">
                <a:solidFill>
                  <a:schemeClr val="dk1"/>
                </a:solidFill>
                <a:latin typeface="Cambria"/>
                <a:ea typeface="Cambria"/>
                <a:cs typeface="Cambria"/>
                <a:sym typeface="Cambria"/>
              </a:rPr>
            </a:br>
            <a:endParaRPr sz="2100">
              <a:solidFill>
                <a:schemeClr val="dk1"/>
              </a:solidFill>
              <a:latin typeface="Cambria"/>
              <a:ea typeface="Cambria"/>
              <a:cs typeface="Cambria"/>
              <a:sym typeface="Cambria"/>
            </a:endParaRPr>
          </a:p>
          <a:p>
            <a:pPr indent="-361950" lvl="0" marL="457200" rtl="0" algn="l">
              <a:lnSpc>
                <a:spcPct val="115000"/>
              </a:lnSpc>
              <a:spcBef>
                <a:spcPts val="1200"/>
              </a:spcBef>
              <a:spcAft>
                <a:spcPts val="0"/>
              </a:spcAft>
              <a:buClr>
                <a:schemeClr val="dk1"/>
              </a:buClr>
              <a:buSzPts val="2100"/>
              <a:buChar char="●"/>
            </a:pPr>
            <a:r>
              <a:rPr b="1" lang="en" sz="2100">
                <a:solidFill>
                  <a:schemeClr val="dk1"/>
                </a:solidFill>
                <a:latin typeface="Cambria"/>
                <a:ea typeface="Cambria"/>
                <a:cs typeface="Cambria"/>
                <a:sym typeface="Cambria"/>
              </a:rPr>
              <a:t>Why It’s Important</a:t>
            </a:r>
            <a:r>
              <a:rPr lang="en" sz="2100">
                <a:solidFill>
                  <a:schemeClr val="dk1"/>
                </a:solidFill>
                <a:latin typeface="Cambria"/>
                <a:ea typeface="Cambria"/>
                <a:cs typeface="Cambria"/>
                <a:sym typeface="Cambria"/>
              </a:rPr>
              <a:t>:</a:t>
            </a:r>
            <a:endParaRPr sz="2100">
              <a:solidFill>
                <a:schemeClr val="dk1"/>
              </a:solidFill>
              <a:latin typeface="Cambria"/>
              <a:ea typeface="Cambria"/>
              <a:cs typeface="Cambria"/>
              <a:sym typeface="Cambria"/>
            </a:endParaRPr>
          </a:p>
          <a:p>
            <a:pPr indent="-361950" lvl="1" marL="9144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Lays the foundation for all other relationships (romantic, familial, social, professional).</a:t>
            </a:r>
            <a:endParaRPr sz="2100">
              <a:solidFill>
                <a:schemeClr val="dk1"/>
              </a:solidFill>
              <a:latin typeface="Cambria"/>
              <a:ea typeface="Cambria"/>
              <a:cs typeface="Cambria"/>
              <a:sym typeface="Cambria"/>
            </a:endParaRPr>
          </a:p>
          <a:p>
            <a:pPr indent="-361950" lvl="1" marL="9144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Enhances self-esteem, confidence, and overall happiness.</a:t>
            </a:r>
            <a:endParaRPr sz="2100">
              <a:solidFill>
                <a:schemeClr val="dk1"/>
              </a:solidFill>
              <a:latin typeface="Cambria"/>
              <a:ea typeface="Cambria"/>
              <a:cs typeface="Cambria"/>
              <a:sym typeface="Cambria"/>
            </a:endParaRPr>
          </a:p>
          <a:p>
            <a:pPr indent="-361950" lvl="1" marL="9144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Promotes emotional resilience and better decision-making.</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262950" y="925550"/>
            <a:ext cx="8618100" cy="38085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200"/>
              </a:spcBef>
              <a:spcAft>
                <a:spcPts val="0"/>
              </a:spcAft>
              <a:buSzPts val="1600"/>
              <a:buFont typeface="Cambria"/>
              <a:buChar char="●"/>
            </a:pPr>
            <a:r>
              <a:rPr b="1" lang="en" sz="1600">
                <a:latin typeface="Cambria"/>
                <a:ea typeface="Cambria"/>
                <a:cs typeface="Cambria"/>
                <a:sym typeface="Cambria"/>
              </a:rPr>
              <a:t>Self-Awareness</a:t>
            </a:r>
            <a:endParaRPr b="1"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Understanding your thoughts, emotions, and behaviors.</a:t>
            </a:r>
            <a:endParaRPr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Recognizing your strengths and areas for growth.</a:t>
            </a:r>
            <a:endParaRPr sz="1600">
              <a:latin typeface="Cambria"/>
              <a:ea typeface="Cambria"/>
              <a:cs typeface="Cambria"/>
              <a:sym typeface="Cambria"/>
            </a:endParaRPr>
          </a:p>
          <a:p>
            <a:pPr indent="-330200" lvl="0" marL="457200" rtl="0" algn="l">
              <a:lnSpc>
                <a:spcPct val="115000"/>
              </a:lnSpc>
              <a:spcBef>
                <a:spcPts val="0"/>
              </a:spcBef>
              <a:spcAft>
                <a:spcPts val="0"/>
              </a:spcAft>
              <a:buSzPts val="1600"/>
              <a:buFont typeface="Cambria"/>
              <a:buChar char="●"/>
            </a:pPr>
            <a:r>
              <a:rPr b="1" lang="en" sz="1600">
                <a:latin typeface="Cambria"/>
                <a:ea typeface="Cambria"/>
                <a:cs typeface="Cambria"/>
                <a:sym typeface="Cambria"/>
              </a:rPr>
              <a:t>Self-Acceptance</a:t>
            </a:r>
            <a:endParaRPr b="1"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Embracing your authentic self, including imperfections.</a:t>
            </a:r>
            <a:endParaRPr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Being kind to yourself, even in times of failure.</a:t>
            </a:r>
            <a:endParaRPr b="1" sz="1600">
              <a:latin typeface="Cambria"/>
              <a:ea typeface="Cambria"/>
              <a:cs typeface="Cambria"/>
              <a:sym typeface="Cambria"/>
            </a:endParaRPr>
          </a:p>
          <a:p>
            <a:pPr indent="-330200" lvl="0" marL="457200" rtl="0" algn="l">
              <a:lnSpc>
                <a:spcPct val="115000"/>
              </a:lnSpc>
              <a:spcBef>
                <a:spcPts val="0"/>
              </a:spcBef>
              <a:spcAft>
                <a:spcPts val="0"/>
              </a:spcAft>
              <a:buSzPts val="1600"/>
              <a:buFont typeface="Cambria"/>
              <a:buChar char="●"/>
            </a:pPr>
            <a:r>
              <a:rPr b="1" lang="en" sz="1600">
                <a:latin typeface="Cambria"/>
                <a:ea typeface="Cambria"/>
                <a:cs typeface="Cambria"/>
                <a:sym typeface="Cambria"/>
              </a:rPr>
              <a:t>Self-Care</a:t>
            </a:r>
            <a:endParaRPr b="1"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Prioritizing your physical, emotional, and mental needs.</a:t>
            </a:r>
            <a:endParaRPr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Regularly engaging in activities that nurture your well-being (exercise, hobbies, relaxation).</a:t>
            </a:r>
            <a:endParaRPr b="1" sz="1600">
              <a:latin typeface="Cambria"/>
              <a:ea typeface="Cambria"/>
              <a:cs typeface="Cambria"/>
              <a:sym typeface="Cambria"/>
            </a:endParaRPr>
          </a:p>
          <a:p>
            <a:pPr indent="-330200" lvl="0" marL="457200" rtl="0" algn="l">
              <a:lnSpc>
                <a:spcPct val="115000"/>
              </a:lnSpc>
              <a:spcBef>
                <a:spcPts val="0"/>
              </a:spcBef>
              <a:spcAft>
                <a:spcPts val="0"/>
              </a:spcAft>
              <a:buSzPts val="1600"/>
              <a:buFont typeface="Cambria"/>
              <a:buChar char="●"/>
            </a:pPr>
            <a:r>
              <a:rPr b="1" lang="en" sz="1600">
                <a:latin typeface="Cambria"/>
                <a:ea typeface="Cambria"/>
                <a:cs typeface="Cambria"/>
                <a:sym typeface="Cambria"/>
              </a:rPr>
              <a:t>Self-Respect</a:t>
            </a:r>
            <a:endParaRPr b="1"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Valuing yourself and making decisions that align with your values.</a:t>
            </a:r>
            <a:endParaRPr sz="1600">
              <a:latin typeface="Cambria"/>
              <a:ea typeface="Cambria"/>
              <a:cs typeface="Cambria"/>
              <a:sym typeface="Cambria"/>
            </a:endParaRPr>
          </a:p>
          <a:p>
            <a:pPr indent="-330200" lvl="1" marL="914400" rtl="0" algn="l">
              <a:lnSpc>
                <a:spcPct val="115000"/>
              </a:lnSpc>
              <a:spcBef>
                <a:spcPts val="0"/>
              </a:spcBef>
              <a:spcAft>
                <a:spcPts val="0"/>
              </a:spcAft>
              <a:buSzPts val="1600"/>
              <a:buFont typeface="Cambria"/>
              <a:buChar char="○"/>
            </a:pPr>
            <a:r>
              <a:rPr lang="en" sz="1600">
                <a:latin typeface="Cambria"/>
                <a:ea typeface="Cambria"/>
                <a:cs typeface="Cambria"/>
                <a:sym typeface="Cambria"/>
              </a:rPr>
              <a:t>Cultivating a mindset of self-compassion.</a:t>
            </a:r>
            <a:endParaRPr sz="1600">
              <a:latin typeface="Cambria"/>
              <a:ea typeface="Cambria"/>
              <a:cs typeface="Cambria"/>
              <a:sym typeface="Cambria"/>
            </a:endParaRPr>
          </a:p>
          <a:p>
            <a:pPr indent="0" lvl="0" marL="457200" rtl="0" algn="l">
              <a:lnSpc>
                <a:spcPct val="115000"/>
              </a:lnSpc>
              <a:spcBef>
                <a:spcPts val="1200"/>
              </a:spcBef>
              <a:spcAft>
                <a:spcPts val="0"/>
              </a:spcAft>
              <a:buNone/>
            </a:pPr>
            <a:r>
              <a:t/>
            </a:r>
            <a:endParaRPr sz="1000">
              <a:latin typeface="Cambria"/>
              <a:ea typeface="Cambria"/>
              <a:cs typeface="Cambria"/>
              <a:sym typeface="Cambria"/>
            </a:endParaRPr>
          </a:p>
        </p:txBody>
      </p:sp>
      <p:pic>
        <p:nvPicPr>
          <p:cNvPr id="108" name="Google Shape;108;p21"/>
          <p:cNvPicPr preferRelativeResize="0"/>
          <p:nvPr/>
        </p:nvPicPr>
        <p:blipFill>
          <a:blip r:embed="rId3">
            <a:alphaModFix/>
          </a:blip>
          <a:stretch>
            <a:fillRect/>
          </a:stretch>
        </p:blipFill>
        <p:spPr>
          <a:xfrm>
            <a:off x="6704300" y="846675"/>
            <a:ext cx="2049575" cy="1916425"/>
          </a:xfrm>
          <a:prstGeom prst="rect">
            <a:avLst/>
          </a:prstGeom>
          <a:noFill/>
          <a:ln>
            <a:noFill/>
          </a:ln>
        </p:spPr>
      </p:pic>
      <p:sp>
        <p:nvSpPr>
          <p:cNvPr id="109" name="Google Shape;109;p21"/>
          <p:cNvSpPr txBox="1"/>
          <p:nvPr/>
        </p:nvSpPr>
        <p:spPr>
          <a:xfrm>
            <a:off x="166900" y="152400"/>
            <a:ext cx="6615300" cy="104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600">
                <a:solidFill>
                  <a:schemeClr val="dk1"/>
                </a:solidFill>
                <a:latin typeface="Cambria"/>
                <a:ea typeface="Cambria"/>
                <a:cs typeface="Cambria"/>
                <a:sym typeface="Cambria"/>
              </a:rPr>
              <a:t>Key Elements of a </a:t>
            </a:r>
            <a:r>
              <a:rPr b="1" lang="en" sz="2600">
                <a:solidFill>
                  <a:schemeClr val="dk1"/>
                </a:solidFill>
                <a:latin typeface="Cambria"/>
                <a:ea typeface="Cambria"/>
                <a:cs typeface="Cambria"/>
                <a:sym typeface="Cambria"/>
              </a:rPr>
              <a:t>Healthy Relationship with Yourself</a:t>
            </a:r>
            <a:endParaRPr b="1" sz="260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