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882318000a_0_7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g882318000a_0_7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34939c67a3d_0_14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3" name="Google Shape;113;g34939c67a3d_0_1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8f22b64fc3_0_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8" name="Google Shape;118;g8f22b64fc3_0_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825d17e707_0_36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5" name="Google Shape;125;g825d17e707_0_36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8f22b64fc3_0_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2" name="Google Shape;132;g8f22b64fc3_0_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825d17e707_0_3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8" name="Google Shape;138;g825d17e707_0_3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349646e39e9_1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6" name="Google Shape;146;g349646e39e9_1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825d17e707_0_5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9" name="Google Shape;59;g825d17e707_0_5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34939c67a3d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8" name="Google Shape;68;g34939c67a3d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34939c67a3d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34939c67a3d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34939c67a3d_0_5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1" name="Google Shape;81;g34939c67a3d_0_5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825d17e707_0_28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8" name="Google Shape;88;g825d17e707_0_28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34939c67a3d_0_1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3" name="Google Shape;93;g34939c67a3d_0_1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lang="en"/>
              <a:t>Let’s talk about boundaries. How do you define boundaries/what comes to mind when we say ‘boundaries’? Why are Boundaries important? Why do boundaries matter?</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3495d02fe1f_0_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9" name="Google Shape;99;g3495d02fe1f_0_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lang="en"/>
              <a:t>(Reflecting on what group members say; Reading the slide/have the group members read the slide.) We have defined boundaries and identified why boundaries matter, let’s explore what types of boundaries there are. What types of boundaries can you identify?</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34939c67a3d_0_1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6" name="Google Shape;106;g34939c67a3d_0_1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Health Boundaries requires self awareness. Clear expectations of ourselves and others. What we are and are not comfortable with. Communication and assertivness.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14.png"/><Relationship Id="rId4" Type="http://schemas.openxmlformats.org/officeDocument/2006/relationships/hyperlink" Target="http://www.youtube.com/watch?v=EG16dFYK0gw" TargetMode="External"/><Relationship Id="rId5"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6.png"/><Relationship Id="rId4" Type="http://schemas.openxmlformats.org/officeDocument/2006/relationships/image" Target="../media/image12.png"/><Relationship Id="rId5" Type="http://schemas.openxmlformats.org/officeDocument/2006/relationships/image" Target="../media/image5.png"/><Relationship Id="rId6" Type="http://schemas.openxmlformats.org/officeDocument/2006/relationships/hyperlink" Target="http://www.youtube.com/watch?v=EG16dFYK0gw" TargetMode="External"/><Relationship Id="rId7"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A86E8"/>
        </a:solidFill>
      </p:bgPr>
    </p:bg>
    <p:spTree>
      <p:nvGrpSpPr>
        <p:cNvPr id="53" name="Shape 53"/>
        <p:cNvGrpSpPr/>
        <p:nvPr/>
      </p:nvGrpSpPr>
      <p:grpSpPr>
        <a:xfrm>
          <a:off x="0" y="0"/>
          <a:ext cx="0" cy="0"/>
          <a:chOff x="0" y="0"/>
          <a:chExt cx="0" cy="0"/>
        </a:xfrm>
      </p:grpSpPr>
      <p:sp>
        <p:nvSpPr>
          <p:cNvPr id="54" name="Google Shape;54;p13"/>
          <p:cNvSpPr txBox="1"/>
          <p:nvPr/>
        </p:nvSpPr>
        <p:spPr>
          <a:xfrm>
            <a:off x="210150" y="3879100"/>
            <a:ext cx="8723700" cy="1105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2800">
                <a:solidFill>
                  <a:schemeClr val="dk1"/>
                </a:solidFill>
                <a:latin typeface="Cambria"/>
                <a:ea typeface="Cambria"/>
                <a:cs typeface="Cambria"/>
                <a:sym typeface="Cambria"/>
              </a:rPr>
              <a:t>Presented by Student Health &amp; Counseling Services</a:t>
            </a:r>
            <a:endParaRPr b="1" sz="2800">
              <a:solidFill>
                <a:schemeClr val="dk1"/>
              </a:solidFill>
              <a:latin typeface="Cambria"/>
              <a:ea typeface="Cambria"/>
              <a:cs typeface="Cambria"/>
              <a:sym typeface="Cambria"/>
            </a:endParaRPr>
          </a:p>
          <a:p>
            <a:pPr indent="0" lvl="0" marL="0" rtl="0" algn="ctr">
              <a:spcBef>
                <a:spcPts val="0"/>
              </a:spcBef>
              <a:spcAft>
                <a:spcPts val="0"/>
              </a:spcAft>
              <a:buClr>
                <a:schemeClr val="dk1"/>
              </a:buClr>
              <a:buSzPts val="1100"/>
              <a:buFont typeface="Arial"/>
              <a:buNone/>
            </a:pPr>
            <a:r>
              <a:rPr b="1" lang="en" sz="2600">
                <a:solidFill>
                  <a:schemeClr val="dk1"/>
                </a:solidFill>
                <a:latin typeface="Cambria"/>
                <a:ea typeface="Cambria"/>
                <a:cs typeface="Cambria"/>
                <a:sym typeface="Cambria"/>
              </a:rPr>
              <a:t>Naya Gordon, LCSW and Kathryn Kirkpatrick, LCSW</a:t>
            </a:r>
            <a:endParaRPr b="1" sz="2800">
              <a:solidFill>
                <a:schemeClr val="dk1"/>
              </a:solidFill>
              <a:latin typeface="Cambria"/>
              <a:ea typeface="Cambria"/>
              <a:cs typeface="Cambria"/>
              <a:sym typeface="Cambria"/>
            </a:endParaRPr>
          </a:p>
          <a:p>
            <a:pPr indent="0" lvl="0" marL="0" rtl="0" algn="ctr">
              <a:spcBef>
                <a:spcPts val="0"/>
              </a:spcBef>
              <a:spcAft>
                <a:spcPts val="0"/>
              </a:spcAft>
              <a:buNone/>
            </a:pPr>
            <a:r>
              <a:t/>
            </a:r>
            <a:endParaRPr sz="2400">
              <a:solidFill>
                <a:schemeClr val="dk1"/>
              </a:solidFill>
              <a:latin typeface="Cambria"/>
              <a:ea typeface="Cambria"/>
              <a:cs typeface="Cambria"/>
              <a:sym typeface="Cambria"/>
            </a:endParaRPr>
          </a:p>
        </p:txBody>
      </p:sp>
      <p:pic>
        <p:nvPicPr>
          <p:cNvPr id="55" name="Google Shape;55;p13"/>
          <p:cNvPicPr preferRelativeResize="0"/>
          <p:nvPr/>
        </p:nvPicPr>
        <p:blipFill>
          <a:blip r:embed="rId3">
            <a:alphaModFix/>
          </a:blip>
          <a:stretch>
            <a:fillRect/>
          </a:stretch>
        </p:blipFill>
        <p:spPr>
          <a:xfrm>
            <a:off x="1437510" y="268250"/>
            <a:ext cx="6268979" cy="3526301"/>
          </a:xfrm>
          <a:prstGeom prst="rect">
            <a:avLst/>
          </a:prstGeom>
          <a:noFill/>
          <a:ln>
            <a:noFill/>
          </a:ln>
        </p:spPr>
      </p:pic>
      <p:pic>
        <p:nvPicPr>
          <p:cNvPr descr="Electronic Downtempo Music Genre with deep inspiring bass.&#10;&#10;This Chillout playlist is great for creative activities. It will help you to look at familiar things from another angle, to abstract yourself from everyday problems and focus solely on art. This playlist consists of pretty uplifting tracks, aimed to help you set yourself in the right state of mind. Enjoy the art while listening to our music for a surge of inspiration. &#10; &#10;We have created a new channel and we really need your help.&#10; 🙏 Please like, comment or subscribe.  &#10;Genre: Electronic music, Chillout music&#10;Style: Downtempo&#10;Mood: Inspiring, Calming, Peaceful&#10;Duration: One Hour&#10;Playlist: Work Music, Chillout Music&#10;Feature: Without Lyrics, No vocals&#10; &#10;📹 Similar videos &#10;https://youtu.be/fDMOjWU_1sA ► Relaxing Music - Chillout Vibe - Downtempo Mix &#10;https://youtu.be/KdfOv20LwZA ► Chillout Music — Late Night Work — Chill Mix Part 2 &#10;https://youtu.be/cVn3x50wLRc ► Downtempo Music - Relaxing Mix - Chillout Night Vibes &#10;https://youtu.be/kypwQtrNcgI ► Electronic Music Genres: Chillhop, Lo-Fi, Ambient, TripHop,ChillStep, Downtempo, JazzHop &#10;https://youtu.be/5uuA8LrfouM ► Ambient Music for Studying or Reading — Ocean Mix &#10;https://youtu.be/f2Q3pSV5XWA ► Minimalist Chillstep — Deep Space Music — Future Mix &#10;https://youtu.be/KBL5I32fHfQ ► Background Music Lab — Welcome To Our Channel &#10;https://youtu.be/nVt046ToA38 ► Morning Chillstep Music — Beautiful Awakening Mix &#10;https://youtu.be/CC04qXYhlGU ► Downtempo Music — Chill Mix for Studying and Working &#10;https://youtu.be/yz7LOu99Dhs ► Calming Ambient — Contemporary Classical Music — Study Music — 3 Hours &#10; &#10;🎧 Tracklist &#10;► 00:00 Plumeria - Faodail&#10;► 03:31 Standing Together - AK&#10;► 07:15 Staring At The Sun - LuQu&#10;► 12:07 Bleed - Grandyzer&#10;► 17:06 Dawning by Heartmath - HamiltonX&#10;► 21:46 Days Of Wonder - Clemens Ruh&#10;► 25:37 Timeless - Askery &amp; mood&#10;► 28:39 Overcast - Wiljan&#10;► 32:42 Fading Light - Hyphex&#10;► 36:52 Halving The Compass - Helios&#10;► 42:01 Her Look To Me - Sun Glitters &amp; Sara &#10;► 47:25 Easy Steps - Echo Grid&#10;► 52:57 There's Always Tomorrow - Cold Friction&#10;► 56:46 Synesthesia - Michael FK&#10;► 1:00:51 Wondering what will happen - Petroll&#10;► 1:05:16 She Spends Her Mornings - Mvnners&#10;► 1:08:54 Fond of you - Mvnners&#10;► 1:13:40 Blue Sky Fish - Starlit Everglade &#10; &#10;📷 Image author&#10;Bridgesward &#10; &#10;Listen with headphones to get the soothing effects and keep the volume at a comfortable low setting. &#10; &#10; &#10;#InspiringMusic #InspirationalMusic #InspiringSong" id="56" name="Google Shape;56;p13" title="Inspirational Music For Creative People — Chillout Mix">
            <a:hlinkClick r:id="rId4"/>
          </p:cNvPr>
          <p:cNvPicPr preferRelativeResize="0"/>
          <p:nvPr/>
        </p:nvPicPr>
        <p:blipFill>
          <a:blip r:embed="rId5">
            <a:alphaModFix/>
          </a:blip>
          <a:stretch>
            <a:fillRect/>
          </a:stretch>
        </p:blipFill>
        <p:spPr>
          <a:xfrm>
            <a:off x="8169250" y="4487650"/>
            <a:ext cx="764600" cy="5734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A86E8"/>
        </a:solidFill>
      </p:bgPr>
    </p:bg>
    <p:spTree>
      <p:nvGrpSpPr>
        <p:cNvPr id="114" name="Shape 114"/>
        <p:cNvGrpSpPr/>
        <p:nvPr/>
      </p:nvGrpSpPr>
      <p:grpSpPr>
        <a:xfrm>
          <a:off x="0" y="0"/>
          <a:ext cx="0" cy="0"/>
          <a:chOff x="0" y="0"/>
          <a:chExt cx="0" cy="0"/>
        </a:xfrm>
      </p:grpSpPr>
      <p:sp>
        <p:nvSpPr>
          <p:cNvPr id="115" name="Google Shape;115;p22"/>
          <p:cNvSpPr txBox="1"/>
          <p:nvPr/>
        </p:nvSpPr>
        <p:spPr>
          <a:xfrm>
            <a:off x="0" y="0"/>
            <a:ext cx="8663400" cy="4939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None/>
            </a:pPr>
            <a:r>
              <a:rPr b="1" lang="en" sz="2200">
                <a:solidFill>
                  <a:schemeClr val="dk1"/>
                </a:solidFill>
                <a:latin typeface="Cambria"/>
                <a:ea typeface="Cambria"/>
                <a:cs typeface="Cambria"/>
                <a:sym typeface="Cambria"/>
              </a:rPr>
              <a:t>How to Set Healthy Boundaries</a:t>
            </a:r>
            <a:endParaRPr b="1" sz="2200">
              <a:solidFill>
                <a:schemeClr val="dk1"/>
              </a:solidFill>
              <a:latin typeface="Cambria"/>
              <a:ea typeface="Cambria"/>
              <a:cs typeface="Cambria"/>
              <a:sym typeface="Cambria"/>
            </a:endParaRPr>
          </a:p>
          <a:p>
            <a:pPr indent="-330200" lvl="0" marL="457200" rtl="0" algn="l">
              <a:lnSpc>
                <a:spcPct val="115000"/>
              </a:lnSpc>
              <a:spcBef>
                <a:spcPts val="1200"/>
              </a:spcBef>
              <a:spcAft>
                <a:spcPts val="0"/>
              </a:spcAft>
              <a:buClr>
                <a:schemeClr val="dk1"/>
              </a:buClr>
              <a:buSzPts val="1600"/>
              <a:buFont typeface="Cambria"/>
              <a:buAutoNum type="arabicPeriod"/>
            </a:pPr>
            <a:r>
              <a:rPr b="1" lang="en" sz="1600">
                <a:solidFill>
                  <a:schemeClr val="dk1"/>
                </a:solidFill>
                <a:latin typeface="Cambria"/>
                <a:ea typeface="Cambria"/>
                <a:cs typeface="Cambria"/>
                <a:sym typeface="Cambria"/>
              </a:rPr>
              <a:t>Know Your Limits</a:t>
            </a:r>
            <a:endParaRPr b="1" sz="1600">
              <a:solidFill>
                <a:schemeClr val="dk1"/>
              </a:solidFill>
              <a:latin typeface="Cambria"/>
              <a:ea typeface="Cambria"/>
              <a:cs typeface="Cambria"/>
              <a:sym typeface="Cambria"/>
            </a:endParaRPr>
          </a:p>
          <a:p>
            <a:pPr indent="-330200" lvl="1" marL="914400" rtl="0" algn="l">
              <a:lnSpc>
                <a:spcPct val="115000"/>
              </a:lnSpc>
              <a:spcBef>
                <a:spcPts val="0"/>
              </a:spcBef>
              <a:spcAft>
                <a:spcPts val="0"/>
              </a:spcAft>
              <a:buClr>
                <a:schemeClr val="dk1"/>
              </a:buClr>
              <a:buSzPts val="1600"/>
              <a:buFont typeface="Cambria"/>
              <a:buChar char="○"/>
            </a:pPr>
            <a:r>
              <a:rPr lang="en" sz="1600">
                <a:solidFill>
                  <a:schemeClr val="dk1"/>
                </a:solidFill>
                <a:latin typeface="Cambria"/>
                <a:ea typeface="Cambria"/>
                <a:cs typeface="Cambria"/>
                <a:sym typeface="Cambria"/>
              </a:rPr>
              <a:t>Reflect on what feels right and what doesn’t. Recognize when you’re feeling overwhelmed or uncomfortable.</a:t>
            </a:r>
            <a:br>
              <a:rPr lang="en" sz="1600">
                <a:solidFill>
                  <a:schemeClr val="dk1"/>
                </a:solidFill>
                <a:latin typeface="Cambria"/>
                <a:ea typeface="Cambria"/>
                <a:cs typeface="Cambria"/>
                <a:sym typeface="Cambria"/>
              </a:rPr>
            </a:br>
            <a:endParaRPr sz="1600">
              <a:solidFill>
                <a:schemeClr val="dk1"/>
              </a:solidFill>
              <a:latin typeface="Cambria"/>
              <a:ea typeface="Cambria"/>
              <a:cs typeface="Cambria"/>
              <a:sym typeface="Cambria"/>
            </a:endParaRPr>
          </a:p>
          <a:p>
            <a:pPr indent="-330200" lvl="0" marL="457200" rtl="0" algn="l">
              <a:lnSpc>
                <a:spcPct val="115000"/>
              </a:lnSpc>
              <a:spcBef>
                <a:spcPts val="0"/>
              </a:spcBef>
              <a:spcAft>
                <a:spcPts val="0"/>
              </a:spcAft>
              <a:buClr>
                <a:schemeClr val="dk1"/>
              </a:buClr>
              <a:buSzPts val="1600"/>
              <a:buFont typeface="Cambria"/>
              <a:buAutoNum type="arabicPeriod"/>
            </a:pPr>
            <a:r>
              <a:rPr b="1" lang="en" sz="1600">
                <a:solidFill>
                  <a:schemeClr val="dk1"/>
                </a:solidFill>
                <a:latin typeface="Cambria"/>
                <a:ea typeface="Cambria"/>
                <a:cs typeface="Cambria"/>
                <a:sym typeface="Cambria"/>
              </a:rPr>
              <a:t>Be Clear and Assertive</a:t>
            </a:r>
            <a:endParaRPr b="1" sz="1600">
              <a:solidFill>
                <a:schemeClr val="dk1"/>
              </a:solidFill>
              <a:latin typeface="Cambria"/>
              <a:ea typeface="Cambria"/>
              <a:cs typeface="Cambria"/>
              <a:sym typeface="Cambria"/>
            </a:endParaRPr>
          </a:p>
          <a:p>
            <a:pPr indent="-330200" lvl="1" marL="914400" rtl="0" algn="l">
              <a:lnSpc>
                <a:spcPct val="115000"/>
              </a:lnSpc>
              <a:spcBef>
                <a:spcPts val="0"/>
              </a:spcBef>
              <a:spcAft>
                <a:spcPts val="0"/>
              </a:spcAft>
              <a:buClr>
                <a:schemeClr val="dk1"/>
              </a:buClr>
              <a:buSzPts val="1600"/>
              <a:buFont typeface="Cambria"/>
              <a:buChar char="○"/>
            </a:pPr>
            <a:r>
              <a:rPr lang="en" sz="1600">
                <a:solidFill>
                  <a:schemeClr val="dk1"/>
                </a:solidFill>
                <a:latin typeface="Cambria"/>
                <a:ea typeface="Cambria"/>
                <a:cs typeface="Cambria"/>
                <a:sym typeface="Cambria"/>
              </a:rPr>
              <a:t>Communicate your boundaries clearly and confidently, without guilt or apology.</a:t>
            </a:r>
            <a:br>
              <a:rPr lang="en" sz="1600">
                <a:solidFill>
                  <a:schemeClr val="dk1"/>
                </a:solidFill>
                <a:latin typeface="Cambria"/>
                <a:ea typeface="Cambria"/>
                <a:cs typeface="Cambria"/>
                <a:sym typeface="Cambria"/>
              </a:rPr>
            </a:br>
            <a:endParaRPr sz="1600">
              <a:solidFill>
                <a:schemeClr val="dk1"/>
              </a:solidFill>
              <a:latin typeface="Cambria"/>
              <a:ea typeface="Cambria"/>
              <a:cs typeface="Cambria"/>
              <a:sym typeface="Cambria"/>
            </a:endParaRPr>
          </a:p>
          <a:p>
            <a:pPr indent="-330200" lvl="1" marL="914400" rtl="0" algn="l">
              <a:lnSpc>
                <a:spcPct val="115000"/>
              </a:lnSpc>
              <a:spcBef>
                <a:spcPts val="0"/>
              </a:spcBef>
              <a:spcAft>
                <a:spcPts val="0"/>
              </a:spcAft>
              <a:buClr>
                <a:schemeClr val="dk1"/>
              </a:buClr>
              <a:buSzPts val="1600"/>
              <a:buFont typeface="Cambria"/>
              <a:buChar char="○"/>
            </a:pPr>
            <a:r>
              <a:rPr lang="en" sz="1600">
                <a:solidFill>
                  <a:schemeClr val="dk1"/>
                </a:solidFill>
                <a:latin typeface="Cambria"/>
                <a:ea typeface="Cambria"/>
                <a:cs typeface="Cambria"/>
                <a:sym typeface="Cambria"/>
              </a:rPr>
              <a:t>Example: “I need time to recharge after work, so I can’t commit to anything tonight.”</a:t>
            </a:r>
            <a:br>
              <a:rPr lang="en" sz="1600">
                <a:solidFill>
                  <a:schemeClr val="dk1"/>
                </a:solidFill>
                <a:latin typeface="Cambria"/>
                <a:ea typeface="Cambria"/>
                <a:cs typeface="Cambria"/>
                <a:sym typeface="Cambria"/>
              </a:rPr>
            </a:br>
            <a:endParaRPr sz="1600">
              <a:solidFill>
                <a:schemeClr val="dk1"/>
              </a:solidFill>
              <a:latin typeface="Cambria"/>
              <a:ea typeface="Cambria"/>
              <a:cs typeface="Cambria"/>
              <a:sym typeface="Cambria"/>
            </a:endParaRPr>
          </a:p>
          <a:p>
            <a:pPr indent="-330200" lvl="0" marL="457200" rtl="0" algn="l">
              <a:lnSpc>
                <a:spcPct val="115000"/>
              </a:lnSpc>
              <a:spcBef>
                <a:spcPts val="0"/>
              </a:spcBef>
              <a:spcAft>
                <a:spcPts val="0"/>
              </a:spcAft>
              <a:buClr>
                <a:schemeClr val="dk1"/>
              </a:buClr>
              <a:buSzPts val="1600"/>
              <a:buFont typeface="Cambria"/>
              <a:buAutoNum type="arabicPeriod"/>
            </a:pPr>
            <a:r>
              <a:rPr b="1" lang="en" sz="1600">
                <a:solidFill>
                  <a:schemeClr val="dk1"/>
                </a:solidFill>
                <a:latin typeface="Cambria"/>
                <a:ea typeface="Cambria"/>
                <a:cs typeface="Cambria"/>
                <a:sym typeface="Cambria"/>
              </a:rPr>
              <a:t>Respect Others' Boundaries</a:t>
            </a:r>
            <a:endParaRPr b="1" sz="1600">
              <a:solidFill>
                <a:schemeClr val="dk1"/>
              </a:solidFill>
              <a:latin typeface="Cambria"/>
              <a:ea typeface="Cambria"/>
              <a:cs typeface="Cambria"/>
              <a:sym typeface="Cambria"/>
            </a:endParaRPr>
          </a:p>
          <a:p>
            <a:pPr indent="-330200" lvl="1" marL="914400" rtl="0" algn="l">
              <a:lnSpc>
                <a:spcPct val="115000"/>
              </a:lnSpc>
              <a:spcBef>
                <a:spcPts val="0"/>
              </a:spcBef>
              <a:spcAft>
                <a:spcPts val="0"/>
              </a:spcAft>
              <a:buClr>
                <a:schemeClr val="dk1"/>
              </a:buClr>
              <a:buSzPts val="1600"/>
              <a:buFont typeface="Cambria"/>
              <a:buChar char="○"/>
            </a:pPr>
            <a:r>
              <a:rPr lang="en" sz="1600">
                <a:solidFill>
                  <a:schemeClr val="dk1"/>
                </a:solidFill>
                <a:latin typeface="Cambria"/>
                <a:ea typeface="Cambria"/>
                <a:cs typeface="Cambria"/>
                <a:sym typeface="Cambria"/>
              </a:rPr>
              <a:t>Just as you set your own, be mindful of and respect other people's boundaries.</a:t>
            </a:r>
            <a:br>
              <a:rPr lang="en" sz="1600">
                <a:solidFill>
                  <a:schemeClr val="dk1"/>
                </a:solidFill>
                <a:latin typeface="Cambria"/>
                <a:ea typeface="Cambria"/>
                <a:cs typeface="Cambria"/>
                <a:sym typeface="Cambria"/>
              </a:rPr>
            </a:br>
            <a:endParaRPr sz="1600">
              <a:solidFill>
                <a:schemeClr val="dk1"/>
              </a:solidFill>
              <a:latin typeface="Cambria"/>
              <a:ea typeface="Cambria"/>
              <a:cs typeface="Cambria"/>
              <a:sym typeface="Cambria"/>
            </a:endParaRPr>
          </a:p>
          <a:p>
            <a:pPr indent="-330200" lvl="0" marL="457200" rtl="0" algn="l">
              <a:lnSpc>
                <a:spcPct val="115000"/>
              </a:lnSpc>
              <a:spcBef>
                <a:spcPts val="0"/>
              </a:spcBef>
              <a:spcAft>
                <a:spcPts val="0"/>
              </a:spcAft>
              <a:buClr>
                <a:schemeClr val="dk1"/>
              </a:buClr>
              <a:buSzPts val="1600"/>
              <a:buFont typeface="Cambria"/>
              <a:buAutoNum type="arabicPeriod"/>
            </a:pPr>
            <a:r>
              <a:rPr b="1" lang="en" sz="1600">
                <a:solidFill>
                  <a:schemeClr val="dk1"/>
                </a:solidFill>
                <a:latin typeface="Cambria"/>
                <a:ea typeface="Cambria"/>
                <a:cs typeface="Cambria"/>
                <a:sym typeface="Cambria"/>
              </a:rPr>
              <a:t>Practice Self-Care</a:t>
            </a:r>
            <a:endParaRPr b="1" sz="1600">
              <a:solidFill>
                <a:schemeClr val="dk1"/>
              </a:solidFill>
              <a:latin typeface="Cambria"/>
              <a:ea typeface="Cambria"/>
              <a:cs typeface="Cambria"/>
              <a:sym typeface="Cambria"/>
            </a:endParaRPr>
          </a:p>
          <a:p>
            <a:pPr indent="-330200" lvl="1" marL="914400" rtl="0" algn="l">
              <a:lnSpc>
                <a:spcPct val="115000"/>
              </a:lnSpc>
              <a:spcBef>
                <a:spcPts val="0"/>
              </a:spcBef>
              <a:spcAft>
                <a:spcPts val="0"/>
              </a:spcAft>
              <a:buClr>
                <a:schemeClr val="dk1"/>
              </a:buClr>
              <a:buSzPts val="1600"/>
              <a:buFont typeface="Cambria"/>
              <a:buChar char="○"/>
            </a:pPr>
            <a:r>
              <a:rPr lang="en" sz="1600">
                <a:solidFill>
                  <a:schemeClr val="dk1"/>
                </a:solidFill>
                <a:latin typeface="Cambria"/>
                <a:ea typeface="Cambria"/>
                <a:cs typeface="Cambria"/>
                <a:sym typeface="Cambria"/>
              </a:rPr>
              <a:t>Taking time to nurture your physical, emotional, and mental health ensures you’re better able to set and maintain boundaries.</a:t>
            </a:r>
            <a:endParaRPr sz="1600">
              <a:solidFill>
                <a:schemeClr val="dk1"/>
              </a:solidFill>
              <a:latin typeface="Cambria"/>
              <a:ea typeface="Cambria"/>
              <a:cs typeface="Cambria"/>
              <a:sym typeface="Cambria"/>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A86E8"/>
        </a:solidFill>
      </p:bgPr>
    </p:bg>
    <p:spTree>
      <p:nvGrpSpPr>
        <p:cNvPr id="119" name="Shape 119"/>
        <p:cNvGrpSpPr/>
        <p:nvPr/>
      </p:nvGrpSpPr>
      <p:grpSpPr>
        <a:xfrm>
          <a:off x="0" y="0"/>
          <a:ext cx="0" cy="0"/>
          <a:chOff x="0" y="0"/>
          <a:chExt cx="0" cy="0"/>
        </a:xfrm>
      </p:grpSpPr>
      <p:sp>
        <p:nvSpPr>
          <p:cNvPr id="120" name="Google Shape;120;p23"/>
          <p:cNvSpPr txBox="1"/>
          <p:nvPr>
            <p:ph type="title"/>
          </p:nvPr>
        </p:nvSpPr>
        <p:spPr>
          <a:xfrm>
            <a:off x="311700" y="202825"/>
            <a:ext cx="7464600" cy="4683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t/>
            </a:r>
            <a:endParaRPr b="1" sz="1800">
              <a:latin typeface="Cambria"/>
              <a:ea typeface="Cambria"/>
              <a:cs typeface="Cambria"/>
              <a:sym typeface="Cambria"/>
            </a:endParaRPr>
          </a:p>
          <a:p>
            <a:pPr indent="0" lvl="0" marL="0" marR="0" rtl="0" algn="ctr">
              <a:lnSpc>
                <a:spcPct val="100000"/>
              </a:lnSpc>
              <a:spcBef>
                <a:spcPts val="1200"/>
              </a:spcBef>
              <a:spcAft>
                <a:spcPts val="0"/>
              </a:spcAft>
              <a:buClr>
                <a:schemeClr val="dk1"/>
              </a:buClr>
              <a:buSzPts val="2800"/>
              <a:buFont typeface="Arial"/>
              <a:buNone/>
            </a:pPr>
            <a:r>
              <a:t/>
            </a:r>
            <a:endParaRPr b="1" sz="4800"/>
          </a:p>
          <a:p>
            <a:pPr indent="0" lvl="0" marL="0" marR="0" rtl="0" algn="ctr">
              <a:lnSpc>
                <a:spcPct val="100000"/>
              </a:lnSpc>
              <a:spcBef>
                <a:spcPts val="0"/>
              </a:spcBef>
              <a:spcAft>
                <a:spcPts val="0"/>
              </a:spcAft>
              <a:buClr>
                <a:schemeClr val="dk1"/>
              </a:buClr>
              <a:buSzPts val="2800"/>
              <a:buFont typeface="Arial"/>
              <a:buNone/>
            </a:pPr>
            <a:r>
              <a:t/>
            </a:r>
            <a:endParaRPr b="1" sz="4800"/>
          </a:p>
          <a:p>
            <a:pPr indent="0" lvl="0" marL="0" marR="0" rtl="0" algn="ctr">
              <a:lnSpc>
                <a:spcPct val="100000"/>
              </a:lnSpc>
              <a:spcBef>
                <a:spcPts val="0"/>
              </a:spcBef>
              <a:spcAft>
                <a:spcPts val="0"/>
              </a:spcAft>
              <a:buClr>
                <a:schemeClr val="dk1"/>
              </a:buClr>
              <a:buSzPts val="2800"/>
              <a:buFont typeface="Arial"/>
              <a:buNone/>
            </a:pPr>
            <a:r>
              <a:t/>
            </a:r>
            <a:endParaRPr b="1" sz="4800"/>
          </a:p>
        </p:txBody>
      </p:sp>
      <p:sp>
        <p:nvSpPr>
          <p:cNvPr id="121" name="Google Shape;121;p23"/>
          <p:cNvSpPr txBox="1"/>
          <p:nvPr/>
        </p:nvSpPr>
        <p:spPr>
          <a:xfrm>
            <a:off x="237400" y="202825"/>
            <a:ext cx="8630400" cy="74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300">
                <a:solidFill>
                  <a:schemeClr val="dk1"/>
                </a:solidFill>
                <a:latin typeface="Cambria"/>
                <a:ea typeface="Cambria"/>
                <a:cs typeface="Cambria"/>
                <a:sym typeface="Cambria"/>
              </a:rPr>
              <a:t>What are signs of healthy </a:t>
            </a:r>
            <a:r>
              <a:rPr b="1" lang="en" sz="3300">
                <a:solidFill>
                  <a:schemeClr val="dk1"/>
                </a:solidFill>
                <a:latin typeface="Cambria"/>
                <a:ea typeface="Cambria"/>
                <a:cs typeface="Cambria"/>
                <a:sym typeface="Cambria"/>
              </a:rPr>
              <a:t>boundaries</a:t>
            </a:r>
            <a:r>
              <a:rPr b="1" lang="en" sz="3300">
                <a:solidFill>
                  <a:schemeClr val="dk1"/>
                </a:solidFill>
                <a:latin typeface="Cambria"/>
                <a:ea typeface="Cambria"/>
                <a:cs typeface="Cambria"/>
                <a:sym typeface="Cambria"/>
              </a:rPr>
              <a:t>?</a:t>
            </a:r>
            <a:endParaRPr b="1" sz="3300">
              <a:solidFill>
                <a:schemeClr val="dk1"/>
              </a:solidFill>
              <a:latin typeface="Cambria"/>
              <a:ea typeface="Cambria"/>
              <a:cs typeface="Cambria"/>
              <a:sym typeface="Cambria"/>
            </a:endParaRPr>
          </a:p>
          <a:p>
            <a:pPr indent="0" lvl="0" marL="0" rtl="0" algn="l">
              <a:spcBef>
                <a:spcPts val="0"/>
              </a:spcBef>
              <a:spcAft>
                <a:spcPts val="0"/>
              </a:spcAft>
              <a:buNone/>
            </a:pPr>
            <a:r>
              <a:t/>
            </a:r>
            <a:endParaRPr sz="1300"/>
          </a:p>
          <a:p>
            <a:pPr indent="0" lvl="0" marL="0" rtl="0" algn="l">
              <a:spcBef>
                <a:spcPts val="0"/>
              </a:spcBef>
              <a:spcAft>
                <a:spcPts val="0"/>
              </a:spcAft>
              <a:buNone/>
            </a:pPr>
            <a:r>
              <a:rPr lang="en" sz="1300">
                <a:latin typeface="Cambria"/>
                <a:ea typeface="Cambria"/>
                <a:cs typeface="Cambria"/>
                <a:sym typeface="Cambria"/>
              </a:rPr>
              <a:t>Appropriate trust</a:t>
            </a:r>
            <a:endParaRPr sz="1300">
              <a:latin typeface="Cambria"/>
              <a:ea typeface="Cambria"/>
              <a:cs typeface="Cambria"/>
              <a:sym typeface="Cambria"/>
            </a:endParaRPr>
          </a:p>
          <a:p>
            <a:pPr indent="0" lvl="0" marL="0" rtl="0" algn="l">
              <a:spcBef>
                <a:spcPts val="0"/>
              </a:spcBef>
              <a:spcAft>
                <a:spcPts val="0"/>
              </a:spcAft>
              <a:buNone/>
            </a:pPr>
            <a:r>
              <a:rPr lang="en" sz="1300">
                <a:latin typeface="Cambria"/>
                <a:ea typeface="Cambria"/>
                <a:cs typeface="Cambria"/>
                <a:sym typeface="Cambria"/>
              </a:rPr>
              <a:t>Revealing a little of yourself at a time, checking to see how the other person responds</a:t>
            </a:r>
            <a:endParaRPr sz="1300">
              <a:latin typeface="Cambria"/>
              <a:ea typeface="Cambria"/>
              <a:cs typeface="Cambria"/>
              <a:sym typeface="Cambria"/>
            </a:endParaRPr>
          </a:p>
          <a:p>
            <a:pPr indent="0" lvl="0" marL="0" rtl="0" algn="l">
              <a:spcBef>
                <a:spcPts val="0"/>
              </a:spcBef>
              <a:spcAft>
                <a:spcPts val="0"/>
              </a:spcAft>
              <a:buNone/>
            </a:pPr>
            <a:r>
              <a:rPr lang="en" sz="1300">
                <a:latin typeface="Cambria"/>
                <a:ea typeface="Cambria"/>
                <a:cs typeface="Cambria"/>
                <a:sym typeface="Cambria"/>
              </a:rPr>
              <a:t>Moving step by step into intimacy</a:t>
            </a:r>
            <a:endParaRPr sz="1300">
              <a:latin typeface="Cambria"/>
              <a:ea typeface="Cambria"/>
              <a:cs typeface="Cambria"/>
              <a:sym typeface="Cambria"/>
            </a:endParaRPr>
          </a:p>
          <a:p>
            <a:pPr indent="0" lvl="0" marL="0" rtl="0" algn="l">
              <a:spcBef>
                <a:spcPts val="0"/>
              </a:spcBef>
              <a:spcAft>
                <a:spcPts val="0"/>
              </a:spcAft>
              <a:buNone/>
            </a:pPr>
            <a:r>
              <a:rPr lang="en" sz="1300">
                <a:latin typeface="Cambria"/>
                <a:ea typeface="Cambria"/>
                <a:cs typeface="Cambria"/>
                <a:sym typeface="Cambria"/>
              </a:rPr>
              <a:t>Deciding whether a potential relationship will be good for you</a:t>
            </a:r>
            <a:endParaRPr sz="1300">
              <a:latin typeface="Cambria"/>
              <a:ea typeface="Cambria"/>
              <a:cs typeface="Cambria"/>
              <a:sym typeface="Cambria"/>
            </a:endParaRPr>
          </a:p>
          <a:p>
            <a:pPr indent="0" lvl="0" marL="0" rtl="0" algn="l">
              <a:spcBef>
                <a:spcPts val="0"/>
              </a:spcBef>
              <a:spcAft>
                <a:spcPts val="0"/>
              </a:spcAft>
              <a:buNone/>
            </a:pPr>
            <a:r>
              <a:rPr lang="en" sz="1300">
                <a:latin typeface="Cambria"/>
                <a:ea typeface="Cambria"/>
                <a:cs typeface="Cambria"/>
                <a:sym typeface="Cambria"/>
              </a:rPr>
              <a:t>Staying focused on your own growth and needs</a:t>
            </a:r>
            <a:endParaRPr sz="1300">
              <a:latin typeface="Cambria"/>
              <a:ea typeface="Cambria"/>
              <a:cs typeface="Cambria"/>
              <a:sym typeface="Cambria"/>
            </a:endParaRPr>
          </a:p>
          <a:p>
            <a:pPr indent="0" lvl="0" marL="0" rtl="0" algn="l">
              <a:spcBef>
                <a:spcPts val="0"/>
              </a:spcBef>
              <a:spcAft>
                <a:spcPts val="0"/>
              </a:spcAft>
              <a:buNone/>
            </a:pPr>
            <a:r>
              <a:rPr lang="en" sz="1300">
                <a:latin typeface="Cambria"/>
                <a:ea typeface="Cambria"/>
                <a:cs typeface="Cambria"/>
                <a:sym typeface="Cambria"/>
              </a:rPr>
              <a:t>Weighing the consequence before acting on sexual impulse</a:t>
            </a:r>
            <a:endParaRPr sz="1300">
              <a:latin typeface="Cambria"/>
              <a:ea typeface="Cambria"/>
              <a:cs typeface="Cambria"/>
              <a:sym typeface="Cambria"/>
            </a:endParaRPr>
          </a:p>
          <a:p>
            <a:pPr indent="0" lvl="0" marL="0" rtl="0" algn="l">
              <a:spcBef>
                <a:spcPts val="0"/>
              </a:spcBef>
              <a:spcAft>
                <a:spcPts val="0"/>
              </a:spcAft>
              <a:buNone/>
            </a:pPr>
            <a:r>
              <a:rPr lang="en" sz="1300">
                <a:latin typeface="Cambria"/>
                <a:ea typeface="Cambria"/>
                <a:cs typeface="Cambria"/>
                <a:sym typeface="Cambria"/>
              </a:rPr>
              <a:t>Being sexual for yourself, not for partner</a:t>
            </a:r>
            <a:endParaRPr sz="1300">
              <a:latin typeface="Cambria"/>
              <a:ea typeface="Cambria"/>
              <a:cs typeface="Cambria"/>
              <a:sym typeface="Cambria"/>
            </a:endParaRPr>
          </a:p>
          <a:p>
            <a:pPr indent="0" lvl="0" marL="0" rtl="0" algn="l">
              <a:spcBef>
                <a:spcPts val="0"/>
              </a:spcBef>
              <a:spcAft>
                <a:spcPts val="0"/>
              </a:spcAft>
              <a:buNone/>
            </a:pPr>
            <a:r>
              <a:rPr lang="en" sz="1300">
                <a:latin typeface="Cambria"/>
                <a:ea typeface="Cambria"/>
                <a:cs typeface="Cambria"/>
                <a:sym typeface="Cambria"/>
              </a:rPr>
              <a:t>Maintaining personal values despite what others want</a:t>
            </a:r>
            <a:endParaRPr sz="1300">
              <a:latin typeface="Cambria"/>
              <a:ea typeface="Cambria"/>
              <a:cs typeface="Cambria"/>
              <a:sym typeface="Cambria"/>
            </a:endParaRPr>
          </a:p>
          <a:p>
            <a:pPr indent="0" lvl="0" marL="0" rtl="0" algn="l">
              <a:spcBef>
                <a:spcPts val="0"/>
              </a:spcBef>
              <a:spcAft>
                <a:spcPts val="0"/>
              </a:spcAft>
              <a:buNone/>
            </a:pPr>
            <a:r>
              <a:rPr lang="en" sz="1300">
                <a:latin typeface="Cambria"/>
                <a:ea typeface="Cambria"/>
                <a:cs typeface="Cambria"/>
                <a:sym typeface="Cambria"/>
              </a:rPr>
              <a:t>Noticing when someone else displays inappropriate boundaries</a:t>
            </a:r>
            <a:endParaRPr sz="1300">
              <a:latin typeface="Cambria"/>
              <a:ea typeface="Cambria"/>
              <a:cs typeface="Cambria"/>
              <a:sym typeface="Cambria"/>
            </a:endParaRPr>
          </a:p>
          <a:p>
            <a:pPr indent="0" lvl="0" marL="0" rtl="0" algn="l">
              <a:spcBef>
                <a:spcPts val="0"/>
              </a:spcBef>
              <a:spcAft>
                <a:spcPts val="0"/>
              </a:spcAft>
              <a:buNone/>
            </a:pPr>
            <a:r>
              <a:rPr lang="en" sz="1300">
                <a:latin typeface="Cambria"/>
                <a:ea typeface="Cambria"/>
                <a:cs typeface="Cambria"/>
                <a:sym typeface="Cambria"/>
              </a:rPr>
              <a:t>Noticing when someone invades your boundaries</a:t>
            </a:r>
            <a:endParaRPr sz="1300">
              <a:latin typeface="Cambria"/>
              <a:ea typeface="Cambria"/>
              <a:cs typeface="Cambria"/>
              <a:sym typeface="Cambria"/>
            </a:endParaRPr>
          </a:p>
          <a:p>
            <a:pPr indent="0" lvl="0" marL="0" rtl="0" algn="l">
              <a:spcBef>
                <a:spcPts val="0"/>
              </a:spcBef>
              <a:spcAft>
                <a:spcPts val="0"/>
              </a:spcAft>
              <a:buNone/>
            </a:pPr>
            <a:r>
              <a:rPr lang="en" sz="1300">
                <a:latin typeface="Cambria"/>
                <a:ea typeface="Cambria"/>
                <a:cs typeface="Cambria"/>
                <a:sym typeface="Cambria"/>
              </a:rPr>
              <a:t>Saying “no” to food, gifts, touch, or sex you don’t want</a:t>
            </a:r>
            <a:endParaRPr sz="1300">
              <a:latin typeface="Cambria"/>
              <a:ea typeface="Cambria"/>
              <a:cs typeface="Cambria"/>
              <a:sym typeface="Cambria"/>
            </a:endParaRPr>
          </a:p>
          <a:p>
            <a:pPr indent="0" lvl="0" marL="0" rtl="0" algn="l">
              <a:spcBef>
                <a:spcPts val="0"/>
              </a:spcBef>
              <a:spcAft>
                <a:spcPts val="0"/>
              </a:spcAft>
              <a:buNone/>
            </a:pPr>
            <a:r>
              <a:rPr lang="en" sz="1300">
                <a:latin typeface="Cambria"/>
                <a:ea typeface="Cambria"/>
                <a:cs typeface="Cambria"/>
                <a:sym typeface="Cambria"/>
              </a:rPr>
              <a:t>Asking a person before touching them</a:t>
            </a:r>
            <a:endParaRPr sz="1300">
              <a:latin typeface="Cambria"/>
              <a:ea typeface="Cambria"/>
              <a:cs typeface="Cambria"/>
              <a:sym typeface="Cambria"/>
            </a:endParaRPr>
          </a:p>
          <a:p>
            <a:pPr indent="0" lvl="0" marL="0" rtl="0" algn="l">
              <a:spcBef>
                <a:spcPts val="0"/>
              </a:spcBef>
              <a:spcAft>
                <a:spcPts val="0"/>
              </a:spcAft>
              <a:buNone/>
            </a:pPr>
            <a:r>
              <a:rPr lang="en" sz="1300">
                <a:latin typeface="Cambria"/>
                <a:ea typeface="Cambria"/>
                <a:cs typeface="Cambria"/>
                <a:sym typeface="Cambria"/>
              </a:rPr>
              <a:t>Respect for others—not taking advantage of someone’s generosity</a:t>
            </a:r>
            <a:endParaRPr sz="1300">
              <a:latin typeface="Cambria"/>
              <a:ea typeface="Cambria"/>
              <a:cs typeface="Cambria"/>
              <a:sym typeface="Cambria"/>
            </a:endParaRPr>
          </a:p>
          <a:p>
            <a:pPr indent="0" lvl="0" marL="0" rtl="0" algn="l">
              <a:spcBef>
                <a:spcPts val="0"/>
              </a:spcBef>
              <a:spcAft>
                <a:spcPts val="0"/>
              </a:spcAft>
              <a:buNone/>
            </a:pPr>
            <a:r>
              <a:rPr lang="en" sz="1300">
                <a:latin typeface="Cambria"/>
                <a:ea typeface="Cambria"/>
                <a:cs typeface="Cambria"/>
                <a:sym typeface="Cambria"/>
              </a:rPr>
              <a:t>Not allowing someone to take advantage of your generosity</a:t>
            </a:r>
            <a:endParaRPr sz="1300">
              <a:latin typeface="Cambria"/>
              <a:ea typeface="Cambria"/>
              <a:cs typeface="Cambria"/>
              <a:sym typeface="Cambria"/>
            </a:endParaRPr>
          </a:p>
          <a:p>
            <a:pPr indent="0" lvl="0" marL="0" rtl="0" algn="l">
              <a:spcBef>
                <a:spcPts val="0"/>
              </a:spcBef>
              <a:spcAft>
                <a:spcPts val="0"/>
              </a:spcAft>
              <a:buNone/>
            </a:pPr>
            <a:r>
              <a:rPr lang="en" sz="1300">
                <a:latin typeface="Cambria"/>
                <a:ea typeface="Cambria"/>
                <a:cs typeface="Cambria"/>
                <a:sym typeface="Cambria"/>
              </a:rPr>
              <a:t>Self-respect—not giving too much in hopes that someone will like you</a:t>
            </a:r>
            <a:endParaRPr sz="1300">
              <a:latin typeface="Cambria"/>
              <a:ea typeface="Cambria"/>
              <a:cs typeface="Cambria"/>
              <a:sym typeface="Cambria"/>
            </a:endParaRPr>
          </a:p>
          <a:p>
            <a:pPr indent="0" lvl="0" marL="0" rtl="0" algn="l">
              <a:spcBef>
                <a:spcPts val="0"/>
              </a:spcBef>
              <a:spcAft>
                <a:spcPts val="0"/>
              </a:spcAft>
              <a:buNone/>
            </a:pPr>
            <a:r>
              <a:rPr lang="en" sz="1300">
                <a:latin typeface="Cambria"/>
                <a:ea typeface="Cambria"/>
                <a:cs typeface="Cambria"/>
                <a:sym typeface="Cambria"/>
              </a:rPr>
              <a:t>Trusting your own decisions</a:t>
            </a:r>
            <a:endParaRPr sz="1300">
              <a:latin typeface="Cambria"/>
              <a:ea typeface="Cambria"/>
              <a:cs typeface="Cambria"/>
              <a:sym typeface="Cambria"/>
            </a:endParaRPr>
          </a:p>
          <a:p>
            <a:pPr indent="0" lvl="0" marL="0" rtl="0" algn="l">
              <a:spcBef>
                <a:spcPts val="0"/>
              </a:spcBef>
              <a:spcAft>
                <a:spcPts val="0"/>
              </a:spcAft>
              <a:buNone/>
            </a:pPr>
            <a:r>
              <a:rPr lang="en" sz="1300">
                <a:latin typeface="Cambria"/>
                <a:ea typeface="Cambria"/>
                <a:cs typeface="Cambria"/>
                <a:sym typeface="Cambria"/>
              </a:rPr>
              <a:t>Knowing who you are and what you want</a:t>
            </a:r>
            <a:endParaRPr sz="1300">
              <a:latin typeface="Cambria"/>
              <a:ea typeface="Cambria"/>
              <a:cs typeface="Cambria"/>
              <a:sym typeface="Cambria"/>
            </a:endParaRPr>
          </a:p>
          <a:p>
            <a:pPr indent="0" lvl="0" marL="0" rtl="0" algn="l">
              <a:spcBef>
                <a:spcPts val="0"/>
              </a:spcBef>
              <a:spcAft>
                <a:spcPts val="0"/>
              </a:spcAft>
              <a:buNone/>
            </a:pPr>
            <a:r>
              <a:rPr lang="en" sz="1300">
                <a:latin typeface="Cambria"/>
                <a:ea typeface="Cambria"/>
                <a:cs typeface="Cambria"/>
                <a:sym typeface="Cambria"/>
              </a:rPr>
              <a:t>Recognizing that friends and partners are not mind readers</a:t>
            </a:r>
            <a:endParaRPr sz="1300">
              <a:latin typeface="Cambria"/>
              <a:ea typeface="Cambria"/>
              <a:cs typeface="Cambria"/>
              <a:sym typeface="Cambria"/>
            </a:endParaRPr>
          </a:p>
          <a:p>
            <a:pPr indent="0" lvl="0" marL="0" rtl="0" algn="l">
              <a:spcBef>
                <a:spcPts val="0"/>
              </a:spcBef>
              <a:spcAft>
                <a:spcPts val="0"/>
              </a:spcAft>
              <a:buNone/>
            </a:pPr>
            <a:r>
              <a:rPr lang="en" sz="1300">
                <a:latin typeface="Cambria"/>
                <a:ea typeface="Cambria"/>
                <a:cs typeface="Cambria"/>
                <a:sym typeface="Cambria"/>
              </a:rPr>
              <a:t>Clearly communicating your wants and needs (and recognizing that you may be turned down, but you can ask)</a:t>
            </a:r>
            <a:endParaRPr sz="1300">
              <a:latin typeface="Cambria"/>
              <a:ea typeface="Cambria"/>
              <a:cs typeface="Cambria"/>
              <a:sym typeface="Cambria"/>
            </a:endParaRPr>
          </a:p>
          <a:p>
            <a:pPr indent="0" lvl="0" marL="0" rtl="0" algn="l">
              <a:spcBef>
                <a:spcPts val="0"/>
              </a:spcBef>
              <a:spcAft>
                <a:spcPts val="0"/>
              </a:spcAft>
              <a:buNone/>
            </a:pPr>
            <a:r>
              <a:t/>
            </a:r>
            <a:endParaRPr>
              <a:latin typeface="Cambria"/>
              <a:ea typeface="Cambria"/>
              <a:cs typeface="Cambria"/>
              <a:sym typeface="Cambria"/>
            </a:endParaRPr>
          </a:p>
          <a:p>
            <a:pPr indent="0" lvl="0" marL="0" rtl="0" algn="l">
              <a:spcBef>
                <a:spcPts val="0"/>
              </a:spcBef>
              <a:spcAft>
                <a:spcPts val="0"/>
              </a:spcAft>
              <a:buNone/>
            </a:pPr>
            <a:r>
              <a:t/>
            </a:r>
            <a:endParaRPr/>
          </a:p>
        </p:txBody>
      </p:sp>
      <p:pic>
        <p:nvPicPr>
          <p:cNvPr id="122" name="Google Shape;122;p23"/>
          <p:cNvPicPr preferRelativeResize="0"/>
          <p:nvPr/>
        </p:nvPicPr>
        <p:blipFill>
          <a:blip r:embed="rId3">
            <a:alphaModFix/>
          </a:blip>
          <a:stretch>
            <a:fillRect/>
          </a:stretch>
        </p:blipFill>
        <p:spPr>
          <a:xfrm>
            <a:off x="5569403" y="1746325"/>
            <a:ext cx="3298401" cy="24008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A86E8"/>
        </a:solidFill>
      </p:bgPr>
    </p:bg>
    <p:spTree>
      <p:nvGrpSpPr>
        <p:cNvPr id="126" name="Shape 126"/>
        <p:cNvGrpSpPr/>
        <p:nvPr/>
      </p:nvGrpSpPr>
      <p:grpSpPr>
        <a:xfrm>
          <a:off x="0" y="0"/>
          <a:ext cx="0" cy="0"/>
          <a:chOff x="0" y="0"/>
          <a:chExt cx="0" cy="0"/>
        </a:xfrm>
      </p:grpSpPr>
      <p:sp>
        <p:nvSpPr>
          <p:cNvPr id="127" name="Google Shape;127;p24"/>
          <p:cNvSpPr txBox="1"/>
          <p:nvPr>
            <p:ph type="title"/>
          </p:nvPr>
        </p:nvSpPr>
        <p:spPr>
          <a:xfrm>
            <a:off x="311700" y="202825"/>
            <a:ext cx="7464600" cy="4683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t/>
            </a:r>
            <a:endParaRPr b="1" sz="1800">
              <a:latin typeface="Cambria"/>
              <a:ea typeface="Cambria"/>
              <a:cs typeface="Cambria"/>
              <a:sym typeface="Cambria"/>
            </a:endParaRPr>
          </a:p>
          <a:p>
            <a:pPr indent="0" lvl="0" marL="0" marR="0" rtl="0" algn="ctr">
              <a:lnSpc>
                <a:spcPct val="100000"/>
              </a:lnSpc>
              <a:spcBef>
                <a:spcPts val="1200"/>
              </a:spcBef>
              <a:spcAft>
                <a:spcPts val="0"/>
              </a:spcAft>
              <a:buClr>
                <a:schemeClr val="dk1"/>
              </a:buClr>
              <a:buSzPts val="2800"/>
              <a:buFont typeface="Arial"/>
              <a:buNone/>
            </a:pPr>
            <a:r>
              <a:t/>
            </a:r>
            <a:endParaRPr b="1" sz="4800"/>
          </a:p>
          <a:p>
            <a:pPr indent="0" lvl="0" marL="0" marR="0" rtl="0" algn="ctr">
              <a:lnSpc>
                <a:spcPct val="100000"/>
              </a:lnSpc>
              <a:spcBef>
                <a:spcPts val="0"/>
              </a:spcBef>
              <a:spcAft>
                <a:spcPts val="0"/>
              </a:spcAft>
              <a:buClr>
                <a:schemeClr val="dk1"/>
              </a:buClr>
              <a:buSzPts val="2800"/>
              <a:buFont typeface="Arial"/>
              <a:buNone/>
            </a:pPr>
            <a:r>
              <a:t/>
            </a:r>
            <a:endParaRPr b="1" sz="4800"/>
          </a:p>
          <a:p>
            <a:pPr indent="0" lvl="0" marL="0" marR="0" rtl="0" algn="ctr">
              <a:lnSpc>
                <a:spcPct val="100000"/>
              </a:lnSpc>
              <a:spcBef>
                <a:spcPts val="0"/>
              </a:spcBef>
              <a:spcAft>
                <a:spcPts val="0"/>
              </a:spcAft>
              <a:buClr>
                <a:schemeClr val="dk1"/>
              </a:buClr>
              <a:buSzPts val="2800"/>
              <a:buFont typeface="Arial"/>
              <a:buNone/>
            </a:pPr>
            <a:r>
              <a:t/>
            </a:r>
            <a:endParaRPr b="1" sz="4800"/>
          </a:p>
        </p:txBody>
      </p:sp>
      <p:sp>
        <p:nvSpPr>
          <p:cNvPr id="128" name="Google Shape;128;p24"/>
          <p:cNvSpPr txBox="1"/>
          <p:nvPr/>
        </p:nvSpPr>
        <p:spPr>
          <a:xfrm>
            <a:off x="215425" y="50425"/>
            <a:ext cx="8388600" cy="451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300">
                <a:solidFill>
                  <a:schemeClr val="dk1"/>
                </a:solidFill>
                <a:latin typeface="Cambria"/>
                <a:ea typeface="Cambria"/>
                <a:cs typeface="Cambria"/>
                <a:sym typeface="Cambria"/>
              </a:rPr>
              <a:t>What are s</a:t>
            </a:r>
            <a:r>
              <a:rPr b="1" lang="en" sz="3300">
                <a:solidFill>
                  <a:schemeClr val="dk1"/>
                </a:solidFill>
                <a:latin typeface="Cambria"/>
                <a:ea typeface="Cambria"/>
                <a:cs typeface="Cambria"/>
                <a:sym typeface="Cambria"/>
              </a:rPr>
              <a:t>igns of unhealthy boundaries?</a:t>
            </a:r>
            <a:endParaRPr b="1" sz="3300">
              <a:solidFill>
                <a:schemeClr val="dk1"/>
              </a:solidFill>
              <a:latin typeface="Cambria"/>
              <a:ea typeface="Cambria"/>
              <a:cs typeface="Cambria"/>
              <a:sym typeface="Cambria"/>
            </a:endParaRPr>
          </a:p>
          <a:p>
            <a:pPr indent="0" lvl="0" marL="0" rtl="0" algn="l">
              <a:spcBef>
                <a:spcPts val="0"/>
              </a:spcBef>
              <a:spcAft>
                <a:spcPts val="0"/>
              </a:spcAft>
              <a:buNone/>
            </a:pPr>
            <a:r>
              <a:t/>
            </a:r>
            <a:endParaRPr sz="800">
              <a:solidFill>
                <a:schemeClr val="dk1"/>
              </a:solidFill>
              <a:latin typeface="Cambria"/>
              <a:ea typeface="Cambria"/>
              <a:cs typeface="Cambria"/>
              <a:sym typeface="Cambria"/>
            </a:endParaRPr>
          </a:p>
          <a:p>
            <a:pPr indent="0" lvl="0" marL="0" rtl="0" algn="l">
              <a:spcBef>
                <a:spcPts val="0"/>
              </a:spcBef>
              <a:spcAft>
                <a:spcPts val="0"/>
              </a:spcAft>
              <a:buNone/>
            </a:pPr>
            <a:r>
              <a:rPr lang="en" sz="1500">
                <a:solidFill>
                  <a:schemeClr val="dk1"/>
                </a:solidFill>
                <a:latin typeface="Cambria"/>
                <a:ea typeface="Cambria"/>
                <a:cs typeface="Cambria"/>
                <a:sym typeface="Cambria"/>
              </a:rPr>
              <a:t>Not trusting anyone</a:t>
            </a:r>
            <a:endParaRPr sz="1500">
              <a:solidFill>
                <a:schemeClr val="dk1"/>
              </a:solidFill>
              <a:latin typeface="Cambria"/>
              <a:ea typeface="Cambria"/>
              <a:cs typeface="Cambria"/>
              <a:sym typeface="Cambria"/>
            </a:endParaRPr>
          </a:p>
          <a:p>
            <a:pPr indent="0" lvl="0" marL="0" rtl="0" algn="l">
              <a:spcBef>
                <a:spcPts val="0"/>
              </a:spcBef>
              <a:spcAft>
                <a:spcPts val="0"/>
              </a:spcAft>
              <a:buNone/>
            </a:pPr>
            <a:r>
              <a:rPr lang="en" sz="1500">
                <a:solidFill>
                  <a:schemeClr val="dk1"/>
                </a:solidFill>
                <a:latin typeface="Cambria"/>
                <a:ea typeface="Cambria"/>
                <a:cs typeface="Cambria"/>
                <a:sym typeface="Cambria"/>
              </a:rPr>
              <a:t>Trusting everyone</a:t>
            </a:r>
            <a:endParaRPr sz="1500">
              <a:solidFill>
                <a:schemeClr val="dk1"/>
              </a:solidFill>
              <a:latin typeface="Cambria"/>
              <a:ea typeface="Cambria"/>
              <a:cs typeface="Cambria"/>
              <a:sym typeface="Cambria"/>
            </a:endParaRPr>
          </a:p>
          <a:p>
            <a:pPr indent="0" lvl="0" marL="0" rtl="0" algn="l">
              <a:spcBef>
                <a:spcPts val="0"/>
              </a:spcBef>
              <a:spcAft>
                <a:spcPts val="0"/>
              </a:spcAft>
              <a:buNone/>
            </a:pPr>
            <a:r>
              <a:rPr lang="en" sz="1500">
                <a:solidFill>
                  <a:schemeClr val="dk1"/>
                </a:solidFill>
                <a:latin typeface="Cambria"/>
                <a:ea typeface="Cambria"/>
                <a:cs typeface="Cambria"/>
                <a:sym typeface="Cambria"/>
              </a:rPr>
              <a:t>No filter for what you share with others</a:t>
            </a:r>
            <a:endParaRPr sz="1500">
              <a:solidFill>
                <a:schemeClr val="dk1"/>
              </a:solidFill>
              <a:latin typeface="Cambria"/>
              <a:ea typeface="Cambria"/>
              <a:cs typeface="Cambria"/>
              <a:sym typeface="Cambria"/>
            </a:endParaRPr>
          </a:p>
          <a:p>
            <a:pPr indent="0" lvl="0" marL="0" rtl="0" algn="l">
              <a:spcBef>
                <a:spcPts val="0"/>
              </a:spcBef>
              <a:spcAft>
                <a:spcPts val="0"/>
              </a:spcAft>
              <a:buNone/>
            </a:pPr>
            <a:r>
              <a:rPr lang="en" sz="1500">
                <a:solidFill>
                  <a:schemeClr val="dk1"/>
                </a:solidFill>
                <a:latin typeface="Cambria"/>
                <a:ea typeface="Cambria"/>
                <a:cs typeface="Cambria"/>
                <a:sym typeface="Cambria"/>
              </a:rPr>
              <a:t>Falling in love with a new acquaintance</a:t>
            </a:r>
            <a:endParaRPr sz="1500">
              <a:solidFill>
                <a:schemeClr val="dk1"/>
              </a:solidFill>
              <a:latin typeface="Cambria"/>
              <a:ea typeface="Cambria"/>
              <a:cs typeface="Cambria"/>
              <a:sym typeface="Cambria"/>
            </a:endParaRPr>
          </a:p>
          <a:p>
            <a:pPr indent="0" lvl="0" marL="0" rtl="0" algn="l">
              <a:spcBef>
                <a:spcPts val="0"/>
              </a:spcBef>
              <a:spcAft>
                <a:spcPts val="0"/>
              </a:spcAft>
              <a:buNone/>
            </a:pPr>
            <a:r>
              <a:rPr lang="en" sz="1500">
                <a:solidFill>
                  <a:schemeClr val="dk1"/>
                </a:solidFill>
                <a:latin typeface="Cambria"/>
                <a:ea typeface="Cambria"/>
                <a:cs typeface="Cambria"/>
                <a:sym typeface="Cambria"/>
              </a:rPr>
              <a:t>Letting your feelings for another person </a:t>
            </a:r>
            <a:r>
              <a:rPr lang="en" sz="1500">
                <a:solidFill>
                  <a:schemeClr val="dk1"/>
                </a:solidFill>
                <a:latin typeface="Cambria"/>
                <a:ea typeface="Cambria"/>
                <a:cs typeface="Cambria"/>
                <a:sym typeface="Cambria"/>
              </a:rPr>
              <a:t>preoccupy you; letting go of everything else</a:t>
            </a:r>
            <a:endParaRPr sz="1500">
              <a:solidFill>
                <a:schemeClr val="dk1"/>
              </a:solidFill>
              <a:latin typeface="Cambria"/>
              <a:ea typeface="Cambria"/>
              <a:cs typeface="Cambria"/>
              <a:sym typeface="Cambria"/>
            </a:endParaRPr>
          </a:p>
          <a:p>
            <a:pPr indent="0" lvl="0" marL="0" rtl="0" algn="l">
              <a:spcBef>
                <a:spcPts val="0"/>
              </a:spcBef>
              <a:spcAft>
                <a:spcPts val="0"/>
              </a:spcAft>
              <a:buNone/>
            </a:pPr>
            <a:r>
              <a:rPr lang="en" sz="1500">
                <a:solidFill>
                  <a:schemeClr val="dk1"/>
                </a:solidFill>
                <a:latin typeface="Cambria"/>
                <a:ea typeface="Cambria"/>
                <a:cs typeface="Cambria"/>
                <a:sym typeface="Cambria"/>
              </a:rPr>
              <a:t>Acting on the first sexual impulse</a:t>
            </a:r>
            <a:endParaRPr sz="1500">
              <a:solidFill>
                <a:schemeClr val="dk1"/>
              </a:solidFill>
              <a:latin typeface="Cambria"/>
              <a:ea typeface="Cambria"/>
              <a:cs typeface="Cambria"/>
              <a:sym typeface="Cambria"/>
            </a:endParaRPr>
          </a:p>
          <a:p>
            <a:pPr indent="0" lvl="0" marL="0" rtl="0" algn="l">
              <a:spcBef>
                <a:spcPts val="0"/>
              </a:spcBef>
              <a:spcAft>
                <a:spcPts val="0"/>
              </a:spcAft>
              <a:buNone/>
            </a:pPr>
            <a:r>
              <a:rPr lang="en" sz="1500">
                <a:solidFill>
                  <a:schemeClr val="dk1"/>
                </a:solidFill>
                <a:latin typeface="Cambria"/>
                <a:ea typeface="Cambria"/>
                <a:cs typeface="Cambria"/>
                <a:sym typeface="Cambria"/>
              </a:rPr>
              <a:t>Being sexual for your partner, not yourself</a:t>
            </a:r>
            <a:endParaRPr sz="1500">
              <a:solidFill>
                <a:schemeClr val="dk1"/>
              </a:solidFill>
              <a:latin typeface="Cambria"/>
              <a:ea typeface="Cambria"/>
              <a:cs typeface="Cambria"/>
              <a:sym typeface="Cambria"/>
            </a:endParaRPr>
          </a:p>
          <a:p>
            <a:pPr indent="0" lvl="0" marL="0" rtl="0" algn="l">
              <a:spcBef>
                <a:spcPts val="0"/>
              </a:spcBef>
              <a:spcAft>
                <a:spcPts val="0"/>
              </a:spcAft>
              <a:buNone/>
            </a:pPr>
            <a:r>
              <a:rPr lang="en" sz="1500">
                <a:solidFill>
                  <a:schemeClr val="dk1"/>
                </a:solidFill>
                <a:latin typeface="Cambria"/>
                <a:ea typeface="Cambria"/>
                <a:cs typeface="Cambria"/>
                <a:sym typeface="Cambria"/>
              </a:rPr>
              <a:t>Going against your personal values or rights</a:t>
            </a:r>
            <a:endParaRPr sz="1500">
              <a:solidFill>
                <a:schemeClr val="dk1"/>
              </a:solidFill>
              <a:latin typeface="Cambria"/>
              <a:ea typeface="Cambria"/>
              <a:cs typeface="Cambria"/>
              <a:sym typeface="Cambria"/>
            </a:endParaRPr>
          </a:p>
          <a:p>
            <a:pPr indent="0" lvl="0" marL="0" rtl="0" algn="l">
              <a:spcBef>
                <a:spcPts val="0"/>
              </a:spcBef>
              <a:spcAft>
                <a:spcPts val="0"/>
              </a:spcAft>
              <a:buNone/>
            </a:pPr>
            <a:r>
              <a:rPr lang="en" sz="1500">
                <a:solidFill>
                  <a:schemeClr val="dk1"/>
                </a:solidFill>
                <a:latin typeface="Cambria"/>
                <a:ea typeface="Cambria"/>
                <a:cs typeface="Cambria"/>
                <a:sym typeface="Cambria"/>
              </a:rPr>
              <a:t>Not noticing when someone invades your boundaries</a:t>
            </a:r>
            <a:endParaRPr sz="1500">
              <a:solidFill>
                <a:schemeClr val="dk1"/>
              </a:solidFill>
              <a:latin typeface="Cambria"/>
              <a:ea typeface="Cambria"/>
              <a:cs typeface="Cambria"/>
              <a:sym typeface="Cambria"/>
            </a:endParaRPr>
          </a:p>
          <a:p>
            <a:pPr indent="0" lvl="0" marL="0" rtl="0" algn="l">
              <a:spcBef>
                <a:spcPts val="0"/>
              </a:spcBef>
              <a:spcAft>
                <a:spcPts val="0"/>
              </a:spcAft>
              <a:buNone/>
            </a:pPr>
            <a:r>
              <a:rPr lang="en" sz="1500">
                <a:solidFill>
                  <a:schemeClr val="dk1"/>
                </a:solidFill>
                <a:latin typeface="Cambria"/>
                <a:ea typeface="Cambria"/>
                <a:cs typeface="Cambria"/>
                <a:sym typeface="Cambria"/>
              </a:rPr>
              <a:t>Accepting food, gifts, touch, or sex that you don’t want</a:t>
            </a:r>
            <a:endParaRPr sz="1500">
              <a:solidFill>
                <a:schemeClr val="dk1"/>
              </a:solidFill>
              <a:latin typeface="Cambria"/>
              <a:ea typeface="Cambria"/>
              <a:cs typeface="Cambria"/>
              <a:sym typeface="Cambria"/>
            </a:endParaRPr>
          </a:p>
          <a:p>
            <a:pPr indent="0" lvl="0" marL="0" rtl="0" algn="l">
              <a:spcBef>
                <a:spcPts val="0"/>
              </a:spcBef>
              <a:spcAft>
                <a:spcPts val="0"/>
              </a:spcAft>
              <a:buNone/>
            </a:pPr>
            <a:r>
              <a:rPr lang="en" sz="1500">
                <a:solidFill>
                  <a:schemeClr val="dk1"/>
                </a:solidFill>
                <a:latin typeface="Cambria"/>
                <a:ea typeface="Cambria"/>
                <a:cs typeface="Cambria"/>
                <a:sym typeface="Cambria"/>
              </a:rPr>
              <a:t>Allowing someone to take as much as they can from you</a:t>
            </a:r>
            <a:endParaRPr sz="1500">
              <a:solidFill>
                <a:schemeClr val="dk1"/>
              </a:solidFill>
              <a:latin typeface="Cambria"/>
              <a:ea typeface="Cambria"/>
              <a:cs typeface="Cambria"/>
              <a:sym typeface="Cambria"/>
            </a:endParaRPr>
          </a:p>
          <a:p>
            <a:pPr indent="0" lvl="0" marL="0" rtl="0" algn="l">
              <a:spcBef>
                <a:spcPts val="0"/>
              </a:spcBef>
              <a:spcAft>
                <a:spcPts val="0"/>
              </a:spcAft>
              <a:buNone/>
            </a:pPr>
            <a:r>
              <a:rPr lang="en" sz="1500">
                <a:solidFill>
                  <a:schemeClr val="dk1"/>
                </a:solidFill>
                <a:latin typeface="Cambria"/>
                <a:ea typeface="Cambria"/>
                <a:cs typeface="Cambria"/>
                <a:sym typeface="Cambria"/>
              </a:rPr>
              <a:t>Invading someone else’s boundaries - not taking “no” for an answer</a:t>
            </a:r>
            <a:endParaRPr sz="1500">
              <a:solidFill>
                <a:schemeClr val="dk1"/>
              </a:solidFill>
              <a:latin typeface="Cambria"/>
              <a:ea typeface="Cambria"/>
              <a:cs typeface="Cambria"/>
              <a:sym typeface="Cambria"/>
            </a:endParaRPr>
          </a:p>
          <a:p>
            <a:pPr indent="0" lvl="0" marL="0" rtl="0" algn="l">
              <a:spcBef>
                <a:spcPts val="0"/>
              </a:spcBef>
              <a:spcAft>
                <a:spcPts val="0"/>
              </a:spcAft>
              <a:buNone/>
            </a:pPr>
            <a:r>
              <a:rPr lang="en" sz="1500">
                <a:solidFill>
                  <a:schemeClr val="dk1"/>
                </a:solidFill>
                <a:latin typeface="Cambria"/>
                <a:ea typeface="Cambria"/>
                <a:cs typeface="Cambria"/>
                <a:sym typeface="Cambria"/>
              </a:rPr>
              <a:t>Touching a person without asking</a:t>
            </a:r>
            <a:endParaRPr sz="1500">
              <a:solidFill>
                <a:schemeClr val="dk1"/>
              </a:solidFill>
              <a:latin typeface="Cambria"/>
              <a:ea typeface="Cambria"/>
              <a:cs typeface="Cambria"/>
              <a:sym typeface="Cambria"/>
            </a:endParaRPr>
          </a:p>
          <a:p>
            <a:pPr indent="0" lvl="0" marL="0" rtl="0" algn="l">
              <a:spcBef>
                <a:spcPts val="0"/>
              </a:spcBef>
              <a:spcAft>
                <a:spcPts val="0"/>
              </a:spcAft>
              <a:buNone/>
            </a:pPr>
            <a:r>
              <a:rPr lang="en" sz="1500">
                <a:solidFill>
                  <a:schemeClr val="dk1"/>
                </a:solidFill>
                <a:latin typeface="Cambria"/>
                <a:ea typeface="Cambria"/>
                <a:cs typeface="Cambria"/>
                <a:sym typeface="Cambria"/>
              </a:rPr>
              <a:t>Believing others can anticipate your needs</a:t>
            </a:r>
            <a:endParaRPr sz="1500">
              <a:solidFill>
                <a:schemeClr val="dk1"/>
              </a:solidFill>
              <a:latin typeface="Cambria"/>
              <a:ea typeface="Cambria"/>
              <a:cs typeface="Cambria"/>
              <a:sym typeface="Cambria"/>
            </a:endParaRPr>
          </a:p>
          <a:p>
            <a:pPr indent="0" lvl="0" marL="0" rtl="0" algn="l">
              <a:spcBef>
                <a:spcPts val="0"/>
              </a:spcBef>
              <a:spcAft>
                <a:spcPts val="0"/>
              </a:spcAft>
              <a:buNone/>
            </a:pPr>
            <a:r>
              <a:rPr lang="en" sz="1500">
                <a:solidFill>
                  <a:schemeClr val="dk1"/>
                </a:solidFill>
                <a:latin typeface="Cambria"/>
                <a:ea typeface="Cambria"/>
                <a:cs typeface="Cambria"/>
                <a:sym typeface="Cambria"/>
              </a:rPr>
              <a:t>Expecting others to fill your needs automatically</a:t>
            </a:r>
            <a:endParaRPr sz="1500">
              <a:solidFill>
                <a:schemeClr val="dk1"/>
              </a:solidFill>
              <a:latin typeface="Cambria"/>
              <a:ea typeface="Cambria"/>
              <a:cs typeface="Cambria"/>
              <a:sym typeface="Cambria"/>
            </a:endParaRPr>
          </a:p>
          <a:p>
            <a:pPr indent="0" lvl="0" marL="0" rtl="0" algn="l">
              <a:spcBef>
                <a:spcPts val="0"/>
              </a:spcBef>
              <a:spcAft>
                <a:spcPts val="0"/>
              </a:spcAft>
              <a:buNone/>
            </a:pPr>
            <a:r>
              <a:rPr lang="en" sz="1500">
                <a:solidFill>
                  <a:schemeClr val="dk1"/>
                </a:solidFill>
                <a:latin typeface="Cambria"/>
                <a:ea typeface="Cambria"/>
                <a:cs typeface="Cambria"/>
                <a:sym typeface="Cambria"/>
              </a:rPr>
              <a:t>Falling apart so someone will take care of you</a:t>
            </a:r>
            <a:endParaRPr sz="1500">
              <a:solidFill>
                <a:schemeClr val="dk1"/>
              </a:solidFill>
              <a:latin typeface="Cambria"/>
              <a:ea typeface="Cambria"/>
              <a:cs typeface="Cambria"/>
              <a:sym typeface="Cambria"/>
            </a:endParaRPr>
          </a:p>
          <a:p>
            <a:pPr indent="0" lvl="0" marL="0" rtl="0" algn="l">
              <a:spcBef>
                <a:spcPts val="0"/>
              </a:spcBef>
              <a:spcAft>
                <a:spcPts val="0"/>
              </a:spcAft>
              <a:buNone/>
            </a:pPr>
            <a:r>
              <a:rPr lang="en" sz="1500">
                <a:solidFill>
                  <a:schemeClr val="dk1"/>
                </a:solidFill>
                <a:latin typeface="Cambria"/>
                <a:ea typeface="Cambria"/>
                <a:cs typeface="Cambria"/>
                <a:sym typeface="Cambria"/>
              </a:rPr>
              <a:t>Taking responsibility for someone else’s problems</a:t>
            </a:r>
            <a:endParaRPr sz="1500">
              <a:solidFill>
                <a:schemeClr val="dk1"/>
              </a:solidFill>
              <a:latin typeface="Cambria"/>
              <a:ea typeface="Cambria"/>
              <a:cs typeface="Cambria"/>
              <a:sym typeface="Cambria"/>
            </a:endParaRPr>
          </a:p>
          <a:p>
            <a:pPr indent="0" lvl="0" marL="0" rtl="0" algn="l">
              <a:spcBef>
                <a:spcPts val="0"/>
              </a:spcBef>
              <a:spcAft>
                <a:spcPts val="0"/>
              </a:spcAft>
              <a:buNone/>
            </a:pPr>
            <a:r>
              <a:t/>
            </a:r>
            <a:endParaRPr>
              <a:solidFill>
                <a:schemeClr val="dk1"/>
              </a:solidFill>
            </a:endParaRPr>
          </a:p>
        </p:txBody>
      </p:sp>
      <p:pic>
        <p:nvPicPr>
          <p:cNvPr id="129" name="Google Shape;129;p24"/>
          <p:cNvPicPr preferRelativeResize="0"/>
          <p:nvPr/>
        </p:nvPicPr>
        <p:blipFill rotWithShape="1">
          <a:blip r:embed="rId3">
            <a:alphaModFix/>
          </a:blip>
          <a:srcRect b="0" l="12606" r="7252" t="0"/>
          <a:stretch/>
        </p:blipFill>
        <p:spPr>
          <a:xfrm>
            <a:off x="6178075" y="2181300"/>
            <a:ext cx="2762424" cy="172345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A86E8"/>
        </a:solidFill>
      </p:bgPr>
    </p:bg>
    <p:spTree>
      <p:nvGrpSpPr>
        <p:cNvPr id="133" name="Shape 133"/>
        <p:cNvGrpSpPr/>
        <p:nvPr/>
      </p:nvGrpSpPr>
      <p:grpSpPr>
        <a:xfrm>
          <a:off x="0" y="0"/>
          <a:ext cx="0" cy="0"/>
          <a:chOff x="0" y="0"/>
          <a:chExt cx="0" cy="0"/>
        </a:xfrm>
      </p:grpSpPr>
      <p:sp>
        <p:nvSpPr>
          <p:cNvPr id="134" name="Google Shape;134;p25"/>
          <p:cNvSpPr txBox="1"/>
          <p:nvPr>
            <p:ph type="title"/>
          </p:nvPr>
        </p:nvSpPr>
        <p:spPr>
          <a:xfrm>
            <a:off x="248100" y="168900"/>
            <a:ext cx="2483700" cy="468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3300">
                <a:latin typeface="Cambria"/>
                <a:ea typeface="Cambria"/>
                <a:cs typeface="Cambria"/>
                <a:sym typeface="Cambria"/>
              </a:rPr>
              <a:t>What boundaries are important to you?</a:t>
            </a:r>
            <a:endParaRPr b="1" sz="3300">
              <a:latin typeface="Cambria"/>
              <a:ea typeface="Cambria"/>
              <a:cs typeface="Cambria"/>
              <a:sym typeface="Cambria"/>
            </a:endParaRPr>
          </a:p>
          <a:p>
            <a:pPr indent="0" lvl="0" marL="0" marR="0" rtl="0" algn="ctr">
              <a:lnSpc>
                <a:spcPct val="100000"/>
              </a:lnSpc>
              <a:spcBef>
                <a:spcPts val="0"/>
              </a:spcBef>
              <a:spcAft>
                <a:spcPts val="0"/>
              </a:spcAft>
              <a:buClr>
                <a:schemeClr val="dk1"/>
              </a:buClr>
              <a:buSzPts val="2800"/>
              <a:buFont typeface="Arial"/>
              <a:buNone/>
            </a:pPr>
            <a:r>
              <a:t/>
            </a:r>
            <a:endParaRPr b="1" sz="4800"/>
          </a:p>
          <a:p>
            <a:pPr indent="0" lvl="0" marL="0" marR="0" rtl="0" algn="ctr">
              <a:lnSpc>
                <a:spcPct val="100000"/>
              </a:lnSpc>
              <a:spcBef>
                <a:spcPts val="0"/>
              </a:spcBef>
              <a:spcAft>
                <a:spcPts val="0"/>
              </a:spcAft>
              <a:buClr>
                <a:schemeClr val="dk1"/>
              </a:buClr>
              <a:buSzPts val="2800"/>
              <a:buFont typeface="Arial"/>
              <a:buNone/>
            </a:pPr>
            <a:r>
              <a:t/>
            </a:r>
            <a:endParaRPr b="1" sz="4800"/>
          </a:p>
          <a:p>
            <a:pPr indent="0" lvl="0" marL="0" marR="0" rtl="0" algn="ctr">
              <a:lnSpc>
                <a:spcPct val="100000"/>
              </a:lnSpc>
              <a:spcBef>
                <a:spcPts val="0"/>
              </a:spcBef>
              <a:spcAft>
                <a:spcPts val="0"/>
              </a:spcAft>
              <a:buClr>
                <a:schemeClr val="dk1"/>
              </a:buClr>
              <a:buSzPts val="2800"/>
              <a:buFont typeface="Arial"/>
              <a:buNone/>
            </a:pPr>
            <a:r>
              <a:t/>
            </a:r>
            <a:endParaRPr b="1" sz="4800"/>
          </a:p>
        </p:txBody>
      </p:sp>
      <p:pic>
        <p:nvPicPr>
          <p:cNvPr id="135" name="Google Shape;135;p25"/>
          <p:cNvPicPr preferRelativeResize="0"/>
          <p:nvPr/>
        </p:nvPicPr>
        <p:blipFill>
          <a:blip r:embed="rId3">
            <a:alphaModFix/>
          </a:blip>
          <a:stretch>
            <a:fillRect/>
          </a:stretch>
        </p:blipFill>
        <p:spPr>
          <a:xfrm>
            <a:off x="2731900" y="191163"/>
            <a:ext cx="6221225" cy="476117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A86E8"/>
        </a:solidFill>
      </p:bgPr>
    </p:bg>
    <p:spTree>
      <p:nvGrpSpPr>
        <p:cNvPr id="139" name="Shape 139"/>
        <p:cNvGrpSpPr/>
        <p:nvPr/>
      </p:nvGrpSpPr>
      <p:grpSpPr>
        <a:xfrm>
          <a:off x="0" y="0"/>
          <a:ext cx="0" cy="0"/>
          <a:chOff x="0" y="0"/>
          <a:chExt cx="0" cy="0"/>
        </a:xfrm>
      </p:grpSpPr>
      <p:sp>
        <p:nvSpPr>
          <p:cNvPr id="140" name="Google Shape;140;p26"/>
          <p:cNvSpPr txBox="1"/>
          <p:nvPr/>
        </p:nvSpPr>
        <p:spPr>
          <a:xfrm>
            <a:off x="461700" y="3975650"/>
            <a:ext cx="8207700" cy="5976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1200"/>
              </a:spcBef>
              <a:spcAft>
                <a:spcPts val="0"/>
              </a:spcAft>
              <a:buNone/>
            </a:pPr>
            <a:r>
              <a:t/>
            </a:r>
            <a:endParaRPr>
              <a:solidFill>
                <a:schemeClr val="dk1"/>
              </a:solidFill>
            </a:endParaRPr>
          </a:p>
          <a:p>
            <a:pPr indent="0" lvl="0" marL="0" rtl="0" algn="l">
              <a:lnSpc>
                <a:spcPct val="115000"/>
              </a:lnSpc>
              <a:spcBef>
                <a:spcPts val="1200"/>
              </a:spcBef>
              <a:spcAft>
                <a:spcPts val="0"/>
              </a:spcAft>
              <a:buNone/>
            </a:pPr>
            <a:r>
              <a:t/>
            </a:r>
            <a:endParaRPr>
              <a:solidFill>
                <a:schemeClr val="dk1"/>
              </a:solidFill>
            </a:endParaRPr>
          </a:p>
          <a:p>
            <a:pPr indent="0" lvl="0" marL="0" rtl="0" algn="l">
              <a:lnSpc>
                <a:spcPct val="115000"/>
              </a:lnSpc>
              <a:spcBef>
                <a:spcPts val="1200"/>
              </a:spcBef>
              <a:spcAft>
                <a:spcPts val="0"/>
              </a:spcAft>
              <a:buNone/>
            </a:pPr>
            <a:r>
              <a:t/>
            </a:r>
            <a:endParaRPr b="1"/>
          </a:p>
          <a:p>
            <a:pPr indent="0" lvl="0" marL="0" rtl="0" algn="l">
              <a:lnSpc>
                <a:spcPct val="115000"/>
              </a:lnSpc>
              <a:spcBef>
                <a:spcPts val="1200"/>
              </a:spcBef>
              <a:spcAft>
                <a:spcPts val="1200"/>
              </a:spcAft>
              <a:buNone/>
            </a:pPr>
            <a:r>
              <a:t/>
            </a:r>
            <a:endParaRPr b="1"/>
          </a:p>
        </p:txBody>
      </p:sp>
      <p:sp>
        <p:nvSpPr>
          <p:cNvPr id="141" name="Google Shape;141;p26"/>
          <p:cNvSpPr txBox="1"/>
          <p:nvPr/>
        </p:nvSpPr>
        <p:spPr>
          <a:xfrm>
            <a:off x="375425" y="1143650"/>
            <a:ext cx="6537900" cy="3000000"/>
          </a:xfrm>
          <a:prstGeom prst="rect">
            <a:avLst/>
          </a:prstGeom>
          <a:noFill/>
          <a:ln>
            <a:noFill/>
          </a:ln>
        </p:spPr>
        <p:txBody>
          <a:bodyPr anchorCtr="0" anchor="t" bIns="91425" lIns="91425" spcFirstLastPara="1" rIns="91425" wrap="square" tIns="91425">
            <a:noAutofit/>
          </a:bodyPr>
          <a:lstStyle/>
          <a:p>
            <a:pPr indent="-393700" lvl="0" marL="457200" rtl="0" algn="l">
              <a:lnSpc>
                <a:spcPct val="115000"/>
              </a:lnSpc>
              <a:spcBef>
                <a:spcPts val="0"/>
              </a:spcBef>
              <a:spcAft>
                <a:spcPts val="0"/>
              </a:spcAft>
              <a:buClr>
                <a:srgbClr val="000000"/>
              </a:buClr>
              <a:buSzPts val="2600"/>
              <a:buFont typeface="Cambria"/>
              <a:buChar char="●"/>
            </a:pPr>
            <a:r>
              <a:rPr lang="en" sz="2600">
                <a:latin typeface="Cambria"/>
                <a:ea typeface="Cambria"/>
                <a:cs typeface="Cambria"/>
                <a:sym typeface="Cambria"/>
              </a:rPr>
              <a:t>Thank you for joining us today! </a:t>
            </a:r>
            <a:endParaRPr sz="2600">
              <a:latin typeface="Cambria"/>
              <a:ea typeface="Cambria"/>
              <a:cs typeface="Cambria"/>
              <a:sym typeface="Cambria"/>
            </a:endParaRPr>
          </a:p>
          <a:p>
            <a:pPr indent="-393700" lvl="0" marL="457200" rtl="0" algn="l">
              <a:lnSpc>
                <a:spcPct val="115000"/>
              </a:lnSpc>
              <a:spcBef>
                <a:spcPts val="0"/>
              </a:spcBef>
              <a:spcAft>
                <a:spcPts val="0"/>
              </a:spcAft>
              <a:buClr>
                <a:srgbClr val="000000"/>
              </a:buClr>
              <a:buSzPts val="2600"/>
              <a:buFont typeface="Cambria"/>
              <a:buChar char="●"/>
            </a:pPr>
            <a:r>
              <a:rPr lang="en" sz="2600">
                <a:latin typeface="Cambria"/>
                <a:ea typeface="Cambria"/>
                <a:cs typeface="Cambria"/>
                <a:sym typeface="Cambria"/>
              </a:rPr>
              <a:t>Check-Out Reflection: </a:t>
            </a:r>
            <a:endParaRPr sz="2600">
              <a:latin typeface="Cambria"/>
              <a:ea typeface="Cambria"/>
              <a:cs typeface="Cambria"/>
              <a:sym typeface="Cambria"/>
            </a:endParaRPr>
          </a:p>
          <a:p>
            <a:pPr indent="-393700" lvl="1" marL="914400" rtl="0" algn="l">
              <a:lnSpc>
                <a:spcPct val="115000"/>
              </a:lnSpc>
              <a:spcBef>
                <a:spcPts val="0"/>
              </a:spcBef>
              <a:spcAft>
                <a:spcPts val="0"/>
              </a:spcAft>
              <a:buClr>
                <a:srgbClr val="000000"/>
              </a:buClr>
              <a:buSzPts val="2600"/>
              <a:buFont typeface="Cambria"/>
              <a:buChar char="○"/>
            </a:pPr>
            <a:r>
              <a:rPr lang="en" sz="2600">
                <a:latin typeface="Cambria"/>
                <a:ea typeface="Cambria"/>
                <a:cs typeface="Cambria"/>
                <a:sym typeface="Cambria"/>
              </a:rPr>
              <a:t>What is one thing you are taking from the group this week?  </a:t>
            </a:r>
            <a:endParaRPr sz="2600">
              <a:latin typeface="Cambria"/>
              <a:ea typeface="Cambria"/>
              <a:cs typeface="Cambria"/>
              <a:sym typeface="Cambria"/>
            </a:endParaRPr>
          </a:p>
          <a:p>
            <a:pPr indent="-393700" lvl="0" marL="457200" rtl="0" algn="l">
              <a:spcBef>
                <a:spcPts val="0"/>
              </a:spcBef>
              <a:spcAft>
                <a:spcPts val="0"/>
              </a:spcAft>
              <a:buClr>
                <a:srgbClr val="000000"/>
              </a:buClr>
              <a:buSzPts val="2600"/>
              <a:buFont typeface="Cambria"/>
              <a:buChar char="●"/>
            </a:pPr>
            <a:r>
              <a:rPr lang="en" sz="2600">
                <a:latin typeface="Cambria"/>
                <a:ea typeface="Cambria"/>
                <a:cs typeface="Cambria"/>
                <a:sym typeface="Cambria"/>
              </a:rPr>
              <a:t>Please use the same link to return next week</a:t>
            </a:r>
            <a:endParaRPr sz="2600">
              <a:latin typeface="Cambria"/>
              <a:ea typeface="Cambria"/>
              <a:cs typeface="Cambria"/>
              <a:sym typeface="Cambria"/>
            </a:endParaRPr>
          </a:p>
          <a:p>
            <a:pPr indent="0" lvl="0" marL="457200" rtl="0" algn="l">
              <a:lnSpc>
                <a:spcPct val="115000"/>
              </a:lnSpc>
              <a:spcBef>
                <a:spcPts val="0"/>
              </a:spcBef>
              <a:spcAft>
                <a:spcPts val="0"/>
              </a:spcAft>
              <a:buNone/>
            </a:pPr>
            <a:r>
              <a:t/>
            </a:r>
            <a:endParaRPr sz="1300">
              <a:latin typeface="Cambria"/>
              <a:ea typeface="Cambria"/>
              <a:cs typeface="Cambria"/>
              <a:sym typeface="Cambria"/>
            </a:endParaRPr>
          </a:p>
          <a:p>
            <a:pPr indent="0" lvl="0" marL="0" rtl="0" algn="l">
              <a:lnSpc>
                <a:spcPct val="115000"/>
              </a:lnSpc>
              <a:spcBef>
                <a:spcPts val="1600"/>
              </a:spcBef>
              <a:spcAft>
                <a:spcPts val="1600"/>
              </a:spcAft>
              <a:buNone/>
            </a:pPr>
            <a:r>
              <a:t/>
            </a:r>
            <a:endParaRPr sz="1300">
              <a:latin typeface="Cambria"/>
              <a:ea typeface="Cambria"/>
              <a:cs typeface="Cambria"/>
              <a:sym typeface="Cambria"/>
            </a:endParaRPr>
          </a:p>
        </p:txBody>
      </p:sp>
      <p:pic>
        <p:nvPicPr>
          <p:cNvPr id="142" name="Google Shape;142;p26"/>
          <p:cNvPicPr preferRelativeResize="0"/>
          <p:nvPr/>
        </p:nvPicPr>
        <p:blipFill>
          <a:blip r:embed="rId3">
            <a:alphaModFix/>
          </a:blip>
          <a:stretch>
            <a:fillRect/>
          </a:stretch>
        </p:blipFill>
        <p:spPr>
          <a:xfrm>
            <a:off x="7138498" y="3023948"/>
            <a:ext cx="1764450" cy="1764450"/>
          </a:xfrm>
          <a:prstGeom prst="rect">
            <a:avLst/>
          </a:prstGeom>
          <a:noFill/>
          <a:ln>
            <a:noFill/>
          </a:ln>
        </p:spPr>
      </p:pic>
      <p:sp>
        <p:nvSpPr>
          <p:cNvPr id="143" name="Google Shape;143;p26"/>
          <p:cNvSpPr txBox="1"/>
          <p:nvPr/>
        </p:nvSpPr>
        <p:spPr>
          <a:xfrm>
            <a:off x="563525" y="234650"/>
            <a:ext cx="7008300" cy="90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800">
                <a:solidFill>
                  <a:schemeClr val="dk1"/>
                </a:solidFill>
                <a:latin typeface="Cambria"/>
                <a:ea typeface="Cambria"/>
                <a:cs typeface="Cambria"/>
                <a:sym typeface="Cambria"/>
              </a:rPr>
              <a:t>Take Care and Stay Safe!</a:t>
            </a:r>
            <a:endParaRPr sz="2200">
              <a:latin typeface="Cambria"/>
              <a:ea typeface="Cambria"/>
              <a:cs typeface="Cambria"/>
              <a:sym typeface="Cambria"/>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A86E8"/>
        </a:solidFill>
      </p:bgPr>
    </p:bg>
    <p:spTree>
      <p:nvGrpSpPr>
        <p:cNvPr id="147" name="Shape 147"/>
        <p:cNvGrpSpPr/>
        <p:nvPr/>
      </p:nvGrpSpPr>
      <p:grpSpPr>
        <a:xfrm>
          <a:off x="0" y="0"/>
          <a:ext cx="0" cy="0"/>
          <a:chOff x="0" y="0"/>
          <a:chExt cx="0" cy="0"/>
        </a:xfrm>
      </p:grpSpPr>
      <p:sp>
        <p:nvSpPr>
          <p:cNvPr id="148" name="Google Shape;148;p27"/>
          <p:cNvSpPr txBox="1"/>
          <p:nvPr/>
        </p:nvSpPr>
        <p:spPr>
          <a:xfrm>
            <a:off x="461700" y="3975650"/>
            <a:ext cx="8207700" cy="5976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1200"/>
              </a:spcBef>
              <a:spcAft>
                <a:spcPts val="0"/>
              </a:spcAft>
              <a:buNone/>
            </a:pPr>
            <a:r>
              <a:t/>
            </a:r>
            <a:endParaRPr>
              <a:solidFill>
                <a:schemeClr val="dk1"/>
              </a:solidFill>
            </a:endParaRPr>
          </a:p>
          <a:p>
            <a:pPr indent="0" lvl="0" marL="0" rtl="0" algn="l">
              <a:lnSpc>
                <a:spcPct val="115000"/>
              </a:lnSpc>
              <a:spcBef>
                <a:spcPts val="1200"/>
              </a:spcBef>
              <a:spcAft>
                <a:spcPts val="0"/>
              </a:spcAft>
              <a:buNone/>
            </a:pPr>
            <a:r>
              <a:t/>
            </a:r>
            <a:endParaRPr>
              <a:solidFill>
                <a:schemeClr val="dk1"/>
              </a:solidFill>
            </a:endParaRPr>
          </a:p>
          <a:p>
            <a:pPr indent="0" lvl="0" marL="0" rtl="0" algn="l">
              <a:lnSpc>
                <a:spcPct val="115000"/>
              </a:lnSpc>
              <a:spcBef>
                <a:spcPts val="1200"/>
              </a:spcBef>
              <a:spcAft>
                <a:spcPts val="0"/>
              </a:spcAft>
              <a:buNone/>
            </a:pPr>
            <a:r>
              <a:t/>
            </a:r>
            <a:endParaRPr b="1"/>
          </a:p>
          <a:p>
            <a:pPr indent="0" lvl="0" marL="0" rtl="0" algn="l">
              <a:lnSpc>
                <a:spcPct val="115000"/>
              </a:lnSpc>
              <a:spcBef>
                <a:spcPts val="1200"/>
              </a:spcBef>
              <a:spcAft>
                <a:spcPts val="1200"/>
              </a:spcAft>
              <a:buNone/>
            </a:pPr>
            <a:r>
              <a:t/>
            </a:r>
            <a:endParaRPr b="1"/>
          </a:p>
        </p:txBody>
      </p:sp>
      <p:pic>
        <p:nvPicPr>
          <p:cNvPr id="149" name="Google Shape;149;p27"/>
          <p:cNvPicPr preferRelativeResize="0"/>
          <p:nvPr/>
        </p:nvPicPr>
        <p:blipFill rotWithShape="1">
          <a:blip r:embed="rId3">
            <a:alphaModFix/>
          </a:blip>
          <a:srcRect b="8908" l="0" r="0" t="0"/>
          <a:stretch/>
        </p:blipFill>
        <p:spPr>
          <a:xfrm>
            <a:off x="1795900" y="564277"/>
            <a:ext cx="5730525" cy="37475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A86E8"/>
        </a:solidFill>
      </p:bgPr>
    </p:bg>
    <p:spTree>
      <p:nvGrpSpPr>
        <p:cNvPr id="60" name="Shape 60"/>
        <p:cNvGrpSpPr/>
        <p:nvPr/>
      </p:nvGrpSpPr>
      <p:grpSpPr>
        <a:xfrm>
          <a:off x="0" y="0"/>
          <a:ext cx="0" cy="0"/>
          <a:chOff x="0" y="0"/>
          <a:chExt cx="0" cy="0"/>
        </a:xfrm>
      </p:grpSpPr>
      <p:sp>
        <p:nvSpPr>
          <p:cNvPr id="61" name="Google Shape;61;p14"/>
          <p:cNvSpPr txBox="1"/>
          <p:nvPr>
            <p:ph type="title"/>
          </p:nvPr>
        </p:nvSpPr>
        <p:spPr>
          <a:xfrm>
            <a:off x="0" y="258800"/>
            <a:ext cx="9144000" cy="8532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2800"/>
              <a:buFont typeface="Arial"/>
              <a:buNone/>
            </a:pPr>
            <a:r>
              <a:rPr b="1" lang="en" sz="4800">
                <a:latin typeface="Cambria"/>
                <a:ea typeface="Cambria"/>
                <a:cs typeface="Cambria"/>
                <a:sym typeface="Cambria"/>
              </a:rPr>
              <a:t>Let’s Stretch . . . </a:t>
            </a:r>
            <a:endParaRPr b="1" i="0" sz="4800" u="none" cap="none" strike="noStrike">
              <a:solidFill>
                <a:schemeClr val="dk1"/>
              </a:solidFill>
              <a:latin typeface="Cambria"/>
              <a:ea typeface="Cambria"/>
              <a:cs typeface="Cambria"/>
              <a:sym typeface="Cambria"/>
            </a:endParaRPr>
          </a:p>
        </p:txBody>
      </p:sp>
      <p:pic>
        <p:nvPicPr>
          <p:cNvPr id="62" name="Google Shape;62;p14"/>
          <p:cNvPicPr preferRelativeResize="0"/>
          <p:nvPr/>
        </p:nvPicPr>
        <p:blipFill>
          <a:blip r:embed="rId3">
            <a:alphaModFix/>
          </a:blip>
          <a:stretch>
            <a:fillRect/>
          </a:stretch>
        </p:blipFill>
        <p:spPr>
          <a:xfrm>
            <a:off x="334225" y="1350600"/>
            <a:ext cx="2755926" cy="1837275"/>
          </a:xfrm>
          <a:prstGeom prst="rect">
            <a:avLst/>
          </a:prstGeom>
          <a:noFill/>
          <a:ln>
            <a:noFill/>
          </a:ln>
        </p:spPr>
      </p:pic>
      <p:pic>
        <p:nvPicPr>
          <p:cNvPr id="63" name="Google Shape;63;p14"/>
          <p:cNvPicPr preferRelativeResize="0"/>
          <p:nvPr/>
        </p:nvPicPr>
        <p:blipFill>
          <a:blip r:embed="rId4">
            <a:alphaModFix/>
          </a:blip>
          <a:stretch>
            <a:fillRect/>
          </a:stretch>
        </p:blipFill>
        <p:spPr>
          <a:xfrm>
            <a:off x="5164500" y="1264682"/>
            <a:ext cx="3567551" cy="2376475"/>
          </a:xfrm>
          <a:prstGeom prst="rect">
            <a:avLst/>
          </a:prstGeom>
          <a:noFill/>
          <a:ln>
            <a:noFill/>
          </a:ln>
        </p:spPr>
      </p:pic>
      <p:pic>
        <p:nvPicPr>
          <p:cNvPr id="64" name="Google Shape;64;p14"/>
          <p:cNvPicPr preferRelativeResize="0"/>
          <p:nvPr/>
        </p:nvPicPr>
        <p:blipFill>
          <a:blip r:embed="rId5">
            <a:alphaModFix/>
          </a:blip>
          <a:stretch>
            <a:fillRect/>
          </a:stretch>
        </p:blipFill>
        <p:spPr>
          <a:xfrm>
            <a:off x="2916200" y="2965812"/>
            <a:ext cx="2558748" cy="1919076"/>
          </a:xfrm>
          <a:prstGeom prst="rect">
            <a:avLst/>
          </a:prstGeom>
          <a:noFill/>
          <a:ln>
            <a:noFill/>
          </a:ln>
        </p:spPr>
      </p:pic>
      <p:pic>
        <p:nvPicPr>
          <p:cNvPr descr="Electronic Downtempo Music Genre with deep inspiring bass.&#10;&#10;This Chillout playlist is great for creative activities. It will help you to look at familiar things from another angle, to abstract yourself from everyday problems and focus solely on art. This playlist consists of pretty uplifting tracks, aimed to help you set yourself in the right state of mind. Enjoy the art while listening to our music for a surge of inspiration. &#10; &#10;We have created a new channel and we really need your help.&#10; 🙏 Please like, comment or subscribe.  &#10;Genre: Electronic music, Chillout music&#10;Style: Downtempo&#10;Mood: Inspiring, Calming, Peaceful&#10;Duration: One Hour&#10;Playlist: Work Music, Chillout Music&#10;Feature: Without Lyrics, No vocals&#10; &#10;📹 Similar videos &#10;https://youtu.be/fDMOjWU_1sA ► Relaxing Music - Chillout Vibe - Downtempo Mix &#10;https://youtu.be/KdfOv20LwZA ► Chillout Music — Late Night Work — Chill Mix Part 2 &#10;https://youtu.be/cVn3x50wLRc ► Downtempo Music - Relaxing Mix - Chillout Night Vibes &#10;https://youtu.be/kypwQtrNcgI ► Electronic Music Genres: Chillhop, Lo-Fi, Ambient, TripHop,ChillStep, Downtempo, JazzHop &#10;https://youtu.be/5uuA8LrfouM ► Ambient Music for Studying or Reading — Ocean Mix &#10;https://youtu.be/f2Q3pSV5XWA ► Minimalist Chillstep — Deep Space Music — Future Mix &#10;https://youtu.be/KBL5I32fHfQ ► Background Music Lab — Welcome To Our Channel &#10;https://youtu.be/nVt046ToA38 ► Morning Chillstep Music — Beautiful Awakening Mix &#10;https://youtu.be/CC04qXYhlGU ► Downtempo Music — Chill Mix for Studying and Working &#10;https://youtu.be/yz7LOu99Dhs ► Calming Ambient — Contemporary Classical Music — Study Music — 3 Hours &#10; &#10;🎧 Tracklist &#10;► 00:00 Plumeria - Faodail&#10;► 03:31 Standing Together - AK&#10;► 07:15 Staring At The Sun - LuQu&#10;► 12:07 Bleed - Grandyzer&#10;► 17:06 Dawning by Heartmath - HamiltonX&#10;► 21:46 Days Of Wonder - Clemens Ruh&#10;► 25:37 Timeless - Askery &amp; mood&#10;► 28:39 Overcast - Wiljan&#10;► 32:42 Fading Light - Hyphex&#10;► 36:52 Halving The Compass - Helios&#10;► 42:01 Her Look To Me - Sun Glitters &amp; Sara &#10;► 47:25 Easy Steps - Echo Grid&#10;► 52:57 There's Always Tomorrow - Cold Friction&#10;► 56:46 Synesthesia - Michael FK&#10;► 1:00:51 Wondering what will happen - Petroll&#10;► 1:05:16 She Spends Her Mornings - Mvnners&#10;► 1:08:54 Fond of you - Mvnners&#10;► 1:13:40 Blue Sky Fish - Starlit Everglade &#10; &#10;📷 Image author&#10;Bridgesward &#10; &#10;Listen with headphones to get the soothing effects and keep the volume at a comfortable low setting. &#10; &#10; &#10;#InspiringMusic #InspirationalMusic #InspiringSong" id="65" name="Google Shape;65;p14" title="Inspirational Music For Creative People — Chillout Mix">
            <a:hlinkClick r:id="rId6"/>
          </p:cNvPr>
          <p:cNvPicPr preferRelativeResize="0"/>
          <p:nvPr/>
        </p:nvPicPr>
        <p:blipFill>
          <a:blip r:embed="rId7">
            <a:alphaModFix/>
          </a:blip>
          <a:stretch>
            <a:fillRect/>
          </a:stretch>
        </p:blipFill>
        <p:spPr>
          <a:xfrm>
            <a:off x="8169250" y="4487650"/>
            <a:ext cx="764600" cy="5734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A86E8"/>
        </a:solidFill>
      </p:bgPr>
    </p:bg>
    <p:spTree>
      <p:nvGrpSpPr>
        <p:cNvPr id="69" name="Shape 69"/>
        <p:cNvGrpSpPr/>
        <p:nvPr/>
      </p:nvGrpSpPr>
      <p:grpSpPr>
        <a:xfrm>
          <a:off x="0" y="0"/>
          <a:ext cx="0" cy="0"/>
          <a:chOff x="0" y="0"/>
          <a:chExt cx="0" cy="0"/>
        </a:xfrm>
      </p:grpSpPr>
      <p:sp>
        <p:nvSpPr>
          <p:cNvPr id="70" name="Google Shape;70;p15"/>
          <p:cNvSpPr txBox="1"/>
          <p:nvPr>
            <p:ph type="title"/>
          </p:nvPr>
        </p:nvSpPr>
        <p:spPr>
          <a:xfrm>
            <a:off x="311700" y="178175"/>
            <a:ext cx="8520600" cy="8268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2800"/>
              <a:buFont typeface="Arial"/>
              <a:buNone/>
            </a:pPr>
            <a:r>
              <a:rPr b="1" lang="en" sz="4800">
                <a:latin typeface="Cambria"/>
                <a:ea typeface="Cambria"/>
                <a:cs typeface="Cambria"/>
                <a:sym typeface="Cambria"/>
              </a:rPr>
              <a:t>A Few Group Guidelines</a:t>
            </a:r>
            <a:endParaRPr b="1" i="0" sz="4800" u="none" cap="none" strike="noStrike">
              <a:solidFill>
                <a:schemeClr val="dk1"/>
              </a:solidFill>
              <a:latin typeface="Cambria"/>
              <a:ea typeface="Cambria"/>
              <a:cs typeface="Cambria"/>
              <a:sym typeface="Cambria"/>
            </a:endParaRPr>
          </a:p>
        </p:txBody>
      </p:sp>
      <p:sp>
        <p:nvSpPr>
          <p:cNvPr id="71" name="Google Shape;71;p15"/>
          <p:cNvSpPr txBox="1"/>
          <p:nvPr>
            <p:ph idx="1" type="body"/>
          </p:nvPr>
        </p:nvSpPr>
        <p:spPr>
          <a:xfrm>
            <a:off x="513350" y="1170475"/>
            <a:ext cx="7785600" cy="3284700"/>
          </a:xfrm>
          <a:prstGeom prst="rect">
            <a:avLst/>
          </a:prstGeom>
          <a:noFill/>
          <a:ln>
            <a:noFill/>
          </a:ln>
        </p:spPr>
        <p:txBody>
          <a:bodyPr anchorCtr="0" anchor="t" bIns="91425" lIns="91425" spcFirstLastPara="1" rIns="91425" wrap="square" tIns="91425">
            <a:noAutofit/>
          </a:bodyPr>
          <a:lstStyle/>
          <a:p>
            <a:pPr indent="-400050" lvl="0" marL="457200" marR="0" rtl="0" algn="l">
              <a:lnSpc>
                <a:spcPct val="115000"/>
              </a:lnSpc>
              <a:spcBef>
                <a:spcPts val="0"/>
              </a:spcBef>
              <a:spcAft>
                <a:spcPts val="0"/>
              </a:spcAft>
              <a:buClr>
                <a:srgbClr val="000000"/>
              </a:buClr>
              <a:buSzPts val="2700"/>
              <a:buFont typeface="Cambria"/>
              <a:buChar char="●"/>
            </a:pPr>
            <a:r>
              <a:rPr lang="en" sz="2700">
                <a:solidFill>
                  <a:srgbClr val="000000"/>
                </a:solidFill>
                <a:latin typeface="Cambria"/>
                <a:ea typeface="Cambria"/>
                <a:cs typeface="Cambria"/>
                <a:sym typeface="Cambria"/>
              </a:rPr>
              <a:t>Please mute your audio and type any questions into the chat box</a:t>
            </a:r>
            <a:endParaRPr sz="2700">
              <a:solidFill>
                <a:srgbClr val="000000"/>
              </a:solidFill>
              <a:latin typeface="Cambria"/>
              <a:ea typeface="Cambria"/>
              <a:cs typeface="Cambria"/>
              <a:sym typeface="Cambria"/>
            </a:endParaRPr>
          </a:p>
          <a:p>
            <a:pPr indent="-400050" lvl="0" marL="457200" marR="0" rtl="0" algn="l">
              <a:lnSpc>
                <a:spcPct val="115000"/>
              </a:lnSpc>
              <a:spcBef>
                <a:spcPts val="0"/>
              </a:spcBef>
              <a:spcAft>
                <a:spcPts val="0"/>
              </a:spcAft>
              <a:buClr>
                <a:srgbClr val="000000"/>
              </a:buClr>
              <a:buSzPts val="2700"/>
              <a:buFont typeface="Cambria"/>
              <a:buChar char="●"/>
            </a:pPr>
            <a:r>
              <a:rPr lang="en" sz="2700">
                <a:solidFill>
                  <a:srgbClr val="000000"/>
                </a:solidFill>
                <a:latin typeface="Cambria"/>
                <a:ea typeface="Cambria"/>
                <a:cs typeface="Cambria"/>
                <a:sym typeface="Cambria"/>
              </a:rPr>
              <a:t>Your video can be off or on, whatever makes you most comfortable </a:t>
            </a:r>
            <a:endParaRPr sz="2700">
              <a:solidFill>
                <a:schemeClr val="dk1"/>
              </a:solidFill>
              <a:latin typeface="Cambria"/>
              <a:ea typeface="Cambria"/>
              <a:cs typeface="Cambria"/>
              <a:sym typeface="Cambria"/>
            </a:endParaRPr>
          </a:p>
          <a:p>
            <a:pPr indent="-400050" lvl="0" marL="457200" marR="0" rtl="0" algn="l">
              <a:lnSpc>
                <a:spcPct val="115000"/>
              </a:lnSpc>
              <a:spcBef>
                <a:spcPts val="0"/>
              </a:spcBef>
              <a:spcAft>
                <a:spcPts val="0"/>
              </a:spcAft>
              <a:buClr>
                <a:srgbClr val="000000"/>
              </a:buClr>
              <a:buSzPts val="2700"/>
              <a:buFont typeface="Cambria"/>
              <a:buChar char="●"/>
            </a:pPr>
            <a:r>
              <a:rPr lang="en" sz="2700">
                <a:solidFill>
                  <a:srgbClr val="000000"/>
                </a:solidFill>
                <a:latin typeface="Cambria"/>
                <a:ea typeface="Cambria"/>
                <a:cs typeface="Cambria"/>
                <a:sym typeface="Cambria"/>
              </a:rPr>
              <a:t>Chat Naya or Kathryn privately for specific needs</a:t>
            </a:r>
            <a:endParaRPr sz="2700">
              <a:solidFill>
                <a:srgbClr val="000000"/>
              </a:solidFill>
              <a:latin typeface="Cambria"/>
              <a:ea typeface="Cambria"/>
              <a:cs typeface="Cambria"/>
              <a:sym typeface="Cambria"/>
            </a:endParaRPr>
          </a:p>
          <a:p>
            <a:pPr indent="0" lvl="0" marL="0" marR="0" rtl="0" algn="l">
              <a:lnSpc>
                <a:spcPct val="115000"/>
              </a:lnSpc>
              <a:spcBef>
                <a:spcPts val="0"/>
              </a:spcBef>
              <a:spcAft>
                <a:spcPts val="0"/>
              </a:spcAft>
              <a:buNone/>
            </a:pPr>
            <a:r>
              <a:t/>
            </a:r>
            <a:endParaRPr b="0" i="0" sz="2400" u="none" cap="none" strike="noStrike">
              <a:solidFill>
                <a:schemeClr val="dk2"/>
              </a:solidFill>
              <a:latin typeface="Arial"/>
              <a:ea typeface="Arial"/>
              <a:cs typeface="Arial"/>
              <a:sym typeface="Arial"/>
            </a:endParaRPr>
          </a:p>
          <a:p>
            <a:pPr indent="0" lvl="0" marL="0" marR="0" rtl="0" algn="l">
              <a:lnSpc>
                <a:spcPct val="115000"/>
              </a:lnSpc>
              <a:spcBef>
                <a:spcPts val="0"/>
              </a:spcBef>
              <a:spcAft>
                <a:spcPts val="0"/>
              </a:spcAft>
              <a:buNone/>
            </a:pPr>
            <a:r>
              <a:t/>
            </a:r>
            <a:endParaRPr b="0" i="0" sz="2400" u="none" cap="none" strike="noStrike">
              <a:solidFill>
                <a:schemeClr val="dk2"/>
              </a:solidFill>
              <a:latin typeface="Arial"/>
              <a:ea typeface="Arial"/>
              <a:cs typeface="Arial"/>
              <a:sym typeface="Arial"/>
            </a:endParaRPr>
          </a:p>
          <a:p>
            <a:pPr indent="0" lvl="0" marL="0" marR="0" rtl="0" algn="ctr">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24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160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A86E8"/>
        </a:solidFill>
      </p:bgPr>
    </p:bg>
    <p:spTree>
      <p:nvGrpSpPr>
        <p:cNvPr id="75" name="Shape 75"/>
        <p:cNvGrpSpPr/>
        <p:nvPr/>
      </p:nvGrpSpPr>
      <p:grpSpPr>
        <a:xfrm>
          <a:off x="0" y="0"/>
          <a:ext cx="0" cy="0"/>
          <a:chOff x="0" y="0"/>
          <a:chExt cx="0" cy="0"/>
        </a:xfrm>
      </p:grpSpPr>
      <p:sp>
        <p:nvSpPr>
          <p:cNvPr id="76" name="Google Shape;76;p16"/>
          <p:cNvSpPr txBox="1"/>
          <p:nvPr>
            <p:ph type="title"/>
          </p:nvPr>
        </p:nvSpPr>
        <p:spPr>
          <a:xfrm>
            <a:off x="311700" y="2451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500">
                <a:latin typeface="Cambria"/>
                <a:ea typeface="Cambria"/>
                <a:cs typeface="Cambria"/>
                <a:sym typeface="Cambria"/>
              </a:rPr>
              <a:t>Group Agreements		Group Values</a:t>
            </a:r>
            <a:endParaRPr b="1" sz="3500">
              <a:latin typeface="Cambria"/>
              <a:ea typeface="Cambria"/>
              <a:cs typeface="Cambria"/>
              <a:sym typeface="Cambria"/>
            </a:endParaRPr>
          </a:p>
          <a:p>
            <a:pPr indent="0" lvl="0" marL="0" rtl="0" algn="l">
              <a:spcBef>
                <a:spcPts val="0"/>
              </a:spcBef>
              <a:spcAft>
                <a:spcPts val="0"/>
              </a:spcAft>
              <a:buNone/>
            </a:pPr>
            <a:r>
              <a:t/>
            </a:r>
            <a:endParaRPr/>
          </a:p>
        </p:txBody>
      </p:sp>
      <p:sp>
        <p:nvSpPr>
          <p:cNvPr id="77" name="Google Shape;77;p16"/>
          <p:cNvSpPr txBox="1"/>
          <p:nvPr>
            <p:ph idx="1" type="body"/>
          </p:nvPr>
        </p:nvSpPr>
        <p:spPr>
          <a:xfrm>
            <a:off x="311700" y="872850"/>
            <a:ext cx="39999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chemeClr val="dk1"/>
              </a:buClr>
              <a:buSzPts val="1800"/>
              <a:buFont typeface="Cambria"/>
              <a:buChar char="●"/>
            </a:pPr>
            <a:r>
              <a:rPr lang="en" sz="1800">
                <a:solidFill>
                  <a:schemeClr val="dk1"/>
                </a:solidFill>
                <a:latin typeface="Cambria"/>
                <a:ea typeface="Cambria"/>
                <a:cs typeface="Cambria"/>
                <a:sym typeface="Cambria"/>
              </a:rPr>
              <a:t>Confidentiality</a:t>
            </a:r>
            <a:endParaRPr sz="1800">
              <a:solidFill>
                <a:schemeClr val="dk1"/>
              </a:solidFill>
              <a:latin typeface="Cambria"/>
              <a:ea typeface="Cambria"/>
              <a:cs typeface="Cambria"/>
              <a:sym typeface="Cambria"/>
            </a:endParaRPr>
          </a:p>
          <a:p>
            <a:pPr indent="-342900" lvl="0" marL="457200" rtl="0" algn="l">
              <a:spcBef>
                <a:spcPts val="0"/>
              </a:spcBef>
              <a:spcAft>
                <a:spcPts val="0"/>
              </a:spcAft>
              <a:buClr>
                <a:schemeClr val="dk1"/>
              </a:buClr>
              <a:buSzPts val="1800"/>
              <a:buFont typeface="Cambria"/>
              <a:buChar char="●"/>
            </a:pPr>
            <a:r>
              <a:rPr lang="en" sz="1800">
                <a:solidFill>
                  <a:schemeClr val="dk1"/>
                </a:solidFill>
                <a:latin typeface="Cambria"/>
                <a:ea typeface="Cambria"/>
                <a:cs typeface="Cambria"/>
                <a:sym typeface="Cambria"/>
              </a:rPr>
              <a:t>Judgement Free Zone</a:t>
            </a:r>
            <a:endParaRPr sz="1800">
              <a:solidFill>
                <a:schemeClr val="dk1"/>
              </a:solidFill>
              <a:latin typeface="Cambria"/>
              <a:ea typeface="Cambria"/>
              <a:cs typeface="Cambria"/>
              <a:sym typeface="Cambria"/>
            </a:endParaRPr>
          </a:p>
          <a:p>
            <a:pPr indent="-342900" lvl="0" marL="457200" rtl="0" algn="l">
              <a:spcBef>
                <a:spcPts val="0"/>
              </a:spcBef>
              <a:spcAft>
                <a:spcPts val="0"/>
              </a:spcAft>
              <a:buClr>
                <a:schemeClr val="dk1"/>
              </a:buClr>
              <a:buSzPts val="1800"/>
              <a:buFont typeface="Cambria"/>
              <a:buChar char="●"/>
            </a:pPr>
            <a:r>
              <a:rPr lang="en" sz="1800">
                <a:solidFill>
                  <a:schemeClr val="dk1"/>
                </a:solidFill>
                <a:latin typeface="Cambria"/>
                <a:ea typeface="Cambria"/>
                <a:cs typeface="Cambria"/>
                <a:sym typeface="Cambria"/>
              </a:rPr>
              <a:t>Respect each other</a:t>
            </a:r>
            <a:endParaRPr sz="1800">
              <a:solidFill>
                <a:schemeClr val="dk1"/>
              </a:solidFill>
              <a:latin typeface="Cambria"/>
              <a:ea typeface="Cambria"/>
              <a:cs typeface="Cambria"/>
              <a:sym typeface="Cambria"/>
            </a:endParaRPr>
          </a:p>
          <a:p>
            <a:pPr indent="-342900" lvl="0" marL="457200" rtl="0" algn="l">
              <a:spcBef>
                <a:spcPts val="0"/>
              </a:spcBef>
              <a:spcAft>
                <a:spcPts val="0"/>
              </a:spcAft>
              <a:buClr>
                <a:schemeClr val="dk1"/>
              </a:buClr>
              <a:buSzPts val="1800"/>
              <a:buFont typeface="Cambria"/>
              <a:buChar char="●"/>
            </a:pPr>
            <a:r>
              <a:rPr lang="en" sz="1800">
                <a:solidFill>
                  <a:schemeClr val="dk1"/>
                </a:solidFill>
                <a:latin typeface="Cambria"/>
                <a:ea typeface="Cambria"/>
                <a:cs typeface="Cambria"/>
                <a:sym typeface="Cambria"/>
              </a:rPr>
              <a:t>Listen to one another</a:t>
            </a:r>
            <a:endParaRPr sz="1800">
              <a:solidFill>
                <a:schemeClr val="dk1"/>
              </a:solidFill>
              <a:latin typeface="Cambria"/>
              <a:ea typeface="Cambria"/>
              <a:cs typeface="Cambria"/>
              <a:sym typeface="Cambria"/>
            </a:endParaRPr>
          </a:p>
          <a:p>
            <a:pPr indent="-342900" lvl="0" marL="457200" rtl="0" algn="l">
              <a:spcBef>
                <a:spcPts val="0"/>
              </a:spcBef>
              <a:spcAft>
                <a:spcPts val="0"/>
              </a:spcAft>
              <a:buClr>
                <a:schemeClr val="dk1"/>
              </a:buClr>
              <a:buSzPts val="1800"/>
              <a:buFont typeface="Cambria"/>
              <a:buChar char="●"/>
            </a:pPr>
            <a:r>
              <a:rPr lang="en" sz="1800">
                <a:solidFill>
                  <a:schemeClr val="dk1"/>
                </a:solidFill>
                <a:latin typeface="Cambria"/>
                <a:ea typeface="Cambria"/>
                <a:cs typeface="Cambria"/>
                <a:sym typeface="Cambria"/>
              </a:rPr>
              <a:t>Participate </a:t>
            </a:r>
            <a:endParaRPr sz="1800">
              <a:solidFill>
                <a:schemeClr val="dk1"/>
              </a:solidFill>
              <a:latin typeface="Cambria"/>
              <a:ea typeface="Cambria"/>
              <a:cs typeface="Cambria"/>
              <a:sym typeface="Cambria"/>
            </a:endParaRPr>
          </a:p>
          <a:p>
            <a:pPr indent="-342900" lvl="0" marL="457200" rtl="0" algn="l">
              <a:spcBef>
                <a:spcPts val="0"/>
              </a:spcBef>
              <a:spcAft>
                <a:spcPts val="0"/>
              </a:spcAft>
              <a:buClr>
                <a:schemeClr val="dk1"/>
              </a:buClr>
              <a:buSzPts val="1800"/>
              <a:buFont typeface="Cambria"/>
              <a:buChar char="●"/>
            </a:pPr>
            <a:r>
              <a:rPr lang="en" sz="1800">
                <a:solidFill>
                  <a:schemeClr val="dk1"/>
                </a:solidFill>
                <a:latin typeface="Cambria"/>
                <a:ea typeface="Cambria"/>
                <a:cs typeface="Cambria"/>
                <a:sym typeface="Cambria"/>
              </a:rPr>
              <a:t>Ask clarifying questions/no assumptions</a:t>
            </a:r>
            <a:endParaRPr sz="1800">
              <a:solidFill>
                <a:schemeClr val="dk1"/>
              </a:solidFill>
              <a:latin typeface="Cambria"/>
              <a:ea typeface="Cambria"/>
              <a:cs typeface="Cambria"/>
              <a:sym typeface="Cambria"/>
            </a:endParaRPr>
          </a:p>
          <a:p>
            <a:pPr indent="-342900" lvl="0" marL="457200" rtl="0" algn="l">
              <a:spcBef>
                <a:spcPts val="0"/>
              </a:spcBef>
              <a:spcAft>
                <a:spcPts val="0"/>
              </a:spcAft>
              <a:buClr>
                <a:schemeClr val="dk1"/>
              </a:buClr>
              <a:buSzPts val="1800"/>
              <a:buFont typeface="Cambria"/>
              <a:buChar char="●"/>
            </a:pPr>
            <a:r>
              <a:rPr lang="en" sz="1800">
                <a:solidFill>
                  <a:schemeClr val="dk1"/>
                </a:solidFill>
                <a:latin typeface="Cambria"/>
                <a:ea typeface="Cambria"/>
                <a:cs typeface="Cambria"/>
                <a:sym typeface="Cambria"/>
              </a:rPr>
              <a:t>Ask permission before giving advice</a:t>
            </a:r>
            <a:endParaRPr sz="1800">
              <a:solidFill>
                <a:schemeClr val="dk1"/>
              </a:solidFill>
              <a:latin typeface="Cambria"/>
              <a:ea typeface="Cambria"/>
              <a:cs typeface="Cambria"/>
              <a:sym typeface="Cambria"/>
            </a:endParaRPr>
          </a:p>
          <a:p>
            <a:pPr indent="-342900" lvl="0" marL="457200" rtl="0" algn="l">
              <a:spcBef>
                <a:spcPts val="0"/>
              </a:spcBef>
              <a:spcAft>
                <a:spcPts val="0"/>
              </a:spcAft>
              <a:buClr>
                <a:schemeClr val="dk1"/>
              </a:buClr>
              <a:buSzPts val="1800"/>
              <a:buFont typeface="Cambria"/>
              <a:buChar char="●"/>
            </a:pPr>
            <a:r>
              <a:rPr lang="en" sz="1800">
                <a:solidFill>
                  <a:schemeClr val="dk1"/>
                </a:solidFill>
                <a:latin typeface="Cambria"/>
                <a:ea typeface="Cambria"/>
                <a:cs typeface="Cambria"/>
                <a:sym typeface="Cambria"/>
              </a:rPr>
              <a:t>Acknowledge what we are bringing into the space </a:t>
            </a:r>
            <a:endParaRPr sz="1800">
              <a:solidFill>
                <a:schemeClr val="dk1"/>
              </a:solidFill>
              <a:latin typeface="Cambria"/>
              <a:ea typeface="Cambria"/>
              <a:cs typeface="Cambria"/>
              <a:sym typeface="Cambria"/>
            </a:endParaRPr>
          </a:p>
          <a:p>
            <a:pPr indent="-342900" lvl="0" marL="457200" rtl="0" algn="l">
              <a:spcBef>
                <a:spcPts val="0"/>
              </a:spcBef>
              <a:spcAft>
                <a:spcPts val="0"/>
              </a:spcAft>
              <a:buClr>
                <a:schemeClr val="dk1"/>
              </a:buClr>
              <a:buSzPts val="1800"/>
              <a:buFont typeface="Cambria"/>
              <a:buChar char="●"/>
            </a:pPr>
            <a:r>
              <a:rPr lang="en" sz="1800">
                <a:solidFill>
                  <a:schemeClr val="dk1"/>
                </a:solidFill>
                <a:latin typeface="Cambria"/>
                <a:ea typeface="Cambria"/>
                <a:cs typeface="Cambria"/>
                <a:sym typeface="Cambria"/>
              </a:rPr>
              <a:t>Trigger Warning (Let Folx Know)</a:t>
            </a:r>
            <a:endParaRPr sz="1800">
              <a:solidFill>
                <a:schemeClr val="dk1"/>
              </a:solidFill>
              <a:latin typeface="Cambria"/>
              <a:ea typeface="Cambria"/>
              <a:cs typeface="Cambria"/>
              <a:sym typeface="Cambria"/>
            </a:endParaRPr>
          </a:p>
          <a:p>
            <a:pPr indent="0" lvl="0" marL="0" rtl="0" algn="l">
              <a:lnSpc>
                <a:spcPct val="100000"/>
              </a:lnSpc>
              <a:spcBef>
                <a:spcPts val="0"/>
              </a:spcBef>
              <a:spcAft>
                <a:spcPts val="0"/>
              </a:spcAft>
              <a:buNone/>
            </a:pPr>
            <a:r>
              <a:rPr lang="en" sz="100">
                <a:solidFill>
                  <a:schemeClr val="dk1"/>
                </a:solidFill>
              </a:rPr>
              <a:t>·</a:t>
            </a:r>
            <a:r>
              <a:rPr lang="en" sz="100">
                <a:solidFill>
                  <a:schemeClr val="dk1"/>
                </a:solidFill>
                <a:latin typeface="Times New Roman"/>
                <a:ea typeface="Times New Roman"/>
                <a:cs typeface="Times New Roman"/>
                <a:sym typeface="Times New Roman"/>
              </a:rPr>
              <a:t> </a:t>
            </a:r>
            <a:r>
              <a:rPr lang="en" sz="100">
                <a:solidFill>
                  <a:schemeClr val="dk1"/>
                </a:solidFill>
              </a:rPr>
              <a:t>·</a:t>
            </a:r>
            <a:r>
              <a:rPr lang="en" sz="100">
                <a:solidFill>
                  <a:schemeClr val="dk1"/>
                </a:solidFill>
                <a:latin typeface="Times New Roman"/>
                <a:ea typeface="Times New Roman"/>
                <a:cs typeface="Times New Roman"/>
                <a:sym typeface="Times New Roman"/>
              </a:rPr>
              <a:t>       </a:t>
            </a:r>
            <a:endParaRPr sz="100">
              <a:solidFill>
                <a:schemeClr val="dk1"/>
              </a:solidFill>
              <a:latin typeface="Times New Roman"/>
              <a:ea typeface="Times New Roman"/>
              <a:cs typeface="Times New Roman"/>
              <a:sym typeface="Times New Roman"/>
            </a:endParaRPr>
          </a:p>
          <a:p>
            <a:pPr indent="0" lvl="0" marL="1206500" rtl="0" algn="l">
              <a:lnSpc>
                <a:spcPct val="100000"/>
              </a:lnSpc>
              <a:spcBef>
                <a:spcPts val="800"/>
              </a:spcBef>
              <a:spcAft>
                <a:spcPts val="0"/>
              </a:spcAft>
              <a:buClr>
                <a:schemeClr val="dk1"/>
              </a:buClr>
              <a:buSzPts val="1100"/>
              <a:buFont typeface="Arial"/>
              <a:buNone/>
            </a:pPr>
            <a:r>
              <a:t/>
            </a:r>
            <a:endParaRPr sz="100">
              <a:solidFill>
                <a:schemeClr val="dk1"/>
              </a:solidFill>
            </a:endParaRPr>
          </a:p>
          <a:p>
            <a:pPr indent="0" lvl="0" marL="0" rtl="0" algn="l">
              <a:lnSpc>
                <a:spcPct val="100000"/>
              </a:lnSpc>
              <a:spcBef>
                <a:spcPts val="0"/>
              </a:spcBef>
              <a:spcAft>
                <a:spcPts val="0"/>
              </a:spcAft>
              <a:buNone/>
            </a:pPr>
            <a:r>
              <a:rPr lang="en" sz="100">
                <a:solidFill>
                  <a:schemeClr val="dk1"/>
                </a:solidFill>
              </a:rPr>
              <a:t>·</a:t>
            </a:r>
            <a:r>
              <a:rPr lang="en" sz="100">
                <a:solidFill>
                  <a:schemeClr val="dk1"/>
                </a:solidFill>
                <a:latin typeface="Times New Roman"/>
                <a:ea typeface="Times New Roman"/>
                <a:cs typeface="Times New Roman"/>
                <a:sym typeface="Times New Roman"/>
              </a:rPr>
              <a:t>       </a:t>
            </a:r>
            <a:endParaRPr>
              <a:latin typeface="Cambria"/>
              <a:ea typeface="Cambria"/>
              <a:cs typeface="Cambria"/>
              <a:sym typeface="Cambria"/>
            </a:endParaRPr>
          </a:p>
        </p:txBody>
      </p:sp>
      <p:sp>
        <p:nvSpPr>
          <p:cNvPr id="78" name="Google Shape;78;p16"/>
          <p:cNvSpPr txBox="1"/>
          <p:nvPr>
            <p:ph idx="2" type="body"/>
          </p:nvPr>
        </p:nvSpPr>
        <p:spPr>
          <a:xfrm>
            <a:off x="4832400" y="872850"/>
            <a:ext cx="39999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000000"/>
              </a:buClr>
              <a:buSzPts val="1800"/>
              <a:buFont typeface="Cambria"/>
              <a:buChar char="●"/>
            </a:pPr>
            <a:r>
              <a:rPr lang="en" sz="1800">
                <a:solidFill>
                  <a:srgbClr val="000000"/>
                </a:solidFill>
                <a:latin typeface="Cambria"/>
                <a:ea typeface="Cambria"/>
                <a:cs typeface="Cambria"/>
                <a:sym typeface="Cambria"/>
              </a:rPr>
              <a:t>Compassion </a:t>
            </a:r>
            <a:endParaRPr sz="1800">
              <a:solidFill>
                <a:srgbClr val="000000"/>
              </a:solidFill>
              <a:latin typeface="Cambria"/>
              <a:ea typeface="Cambria"/>
              <a:cs typeface="Cambria"/>
              <a:sym typeface="Cambria"/>
            </a:endParaRPr>
          </a:p>
          <a:p>
            <a:pPr indent="-342900" lvl="0" marL="457200" rtl="0" algn="l">
              <a:spcBef>
                <a:spcPts val="0"/>
              </a:spcBef>
              <a:spcAft>
                <a:spcPts val="0"/>
              </a:spcAft>
              <a:buClr>
                <a:srgbClr val="000000"/>
              </a:buClr>
              <a:buSzPts val="1800"/>
              <a:buFont typeface="Cambria"/>
              <a:buChar char="●"/>
            </a:pPr>
            <a:r>
              <a:rPr lang="en" sz="1800">
                <a:solidFill>
                  <a:srgbClr val="000000"/>
                </a:solidFill>
                <a:latin typeface="Cambria"/>
                <a:ea typeface="Cambria"/>
                <a:cs typeface="Cambria"/>
                <a:sym typeface="Cambria"/>
              </a:rPr>
              <a:t>Empathy</a:t>
            </a:r>
            <a:endParaRPr sz="1800">
              <a:solidFill>
                <a:srgbClr val="000000"/>
              </a:solidFill>
              <a:latin typeface="Cambria"/>
              <a:ea typeface="Cambria"/>
              <a:cs typeface="Cambria"/>
              <a:sym typeface="Cambria"/>
            </a:endParaRPr>
          </a:p>
          <a:p>
            <a:pPr indent="-342900" lvl="0" marL="457200" rtl="0" algn="l">
              <a:spcBef>
                <a:spcPts val="0"/>
              </a:spcBef>
              <a:spcAft>
                <a:spcPts val="0"/>
              </a:spcAft>
              <a:buClr>
                <a:srgbClr val="000000"/>
              </a:buClr>
              <a:buSzPts val="1800"/>
              <a:buFont typeface="Cambria"/>
              <a:buChar char="●"/>
            </a:pPr>
            <a:r>
              <a:rPr lang="en" sz="1800">
                <a:solidFill>
                  <a:srgbClr val="000000"/>
                </a:solidFill>
                <a:latin typeface="Cambria"/>
                <a:ea typeface="Cambria"/>
                <a:cs typeface="Cambria"/>
                <a:sym typeface="Cambria"/>
              </a:rPr>
              <a:t>Being open minded</a:t>
            </a:r>
            <a:endParaRPr sz="1800">
              <a:solidFill>
                <a:srgbClr val="000000"/>
              </a:solidFill>
              <a:latin typeface="Cambria"/>
              <a:ea typeface="Cambria"/>
              <a:cs typeface="Cambria"/>
              <a:sym typeface="Cambria"/>
            </a:endParaRPr>
          </a:p>
          <a:p>
            <a:pPr indent="-342900" lvl="0" marL="457200" rtl="0" algn="l">
              <a:spcBef>
                <a:spcPts val="0"/>
              </a:spcBef>
              <a:spcAft>
                <a:spcPts val="0"/>
              </a:spcAft>
              <a:buClr>
                <a:srgbClr val="000000"/>
              </a:buClr>
              <a:buSzPts val="1800"/>
              <a:buFont typeface="Cambria"/>
              <a:buChar char="●"/>
            </a:pPr>
            <a:r>
              <a:rPr lang="en" sz="1800">
                <a:solidFill>
                  <a:srgbClr val="000000"/>
                </a:solidFill>
                <a:latin typeface="Cambria"/>
                <a:ea typeface="Cambria"/>
                <a:cs typeface="Cambria"/>
                <a:sym typeface="Cambria"/>
              </a:rPr>
              <a:t>Clear Communication</a:t>
            </a:r>
            <a:endParaRPr sz="1800">
              <a:solidFill>
                <a:srgbClr val="000000"/>
              </a:solidFill>
              <a:latin typeface="Cambria"/>
              <a:ea typeface="Cambria"/>
              <a:cs typeface="Cambria"/>
              <a:sym typeface="Cambria"/>
            </a:endParaRPr>
          </a:p>
          <a:p>
            <a:pPr indent="-342900" lvl="0" marL="457200" rtl="0" algn="l">
              <a:spcBef>
                <a:spcPts val="0"/>
              </a:spcBef>
              <a:spcAft>
                <a:spcPts val="0"/>
              </a:spcAft>
              <a:buClr>
                <a:srgbClr val="000000"/>
              </a:buClr>
              <a:buSzPts val="1800"/>
              <a:buFont typeface="Cambria"/>
              <a:buChar char="●"/>
            </a:pPr>
            <a:r>
              <a:rPr lang="en" sz="1800">
                <a:solidFill>
                  <a:srgbClr val="000000"/>
                </a:solidFill>
                <a:latin typeface="Cambria"/>
                <a:ea typeface="Cambria"/>
                <a:cs typeface="Cambria"/>
                <a:sym typeface="Cambria"/>
              </a:rPr>
              <a:t>Uplifting one another</a:t>
            </a:r>
            <a:endParaRPr sz="1800">
              <a:solidFill>
                <a:srgbClr val="000000"/>
              </a:solidFill>
              <a:latin typeface="Cambria"/>
              <a:ea typeface="Cambria"/>
              <a:cs typeface="Cambria"/>
              <a:sym typeface="Cambria"/>
            </a:endParaRPr>
          </a:p>
          <a:p>
            <a:pPr indent="-342900" lvl="0" marL="457200" rtl="0" algn="l">
              <a:spcBef>
                <a:spcPts val="0"/>
              </a:spcBef>
              <a:spcAft>
                <a:spcPts val="0"/>
              </a:spcAft>
              <a:buClr>
                <a:srgbClr val="000000"/>
              </a:buClr>
              <a:buSzPts val="1800"/>
              <a:buFont typeface="Cambria"/>
              <a:buChar char="●"/>
            </a:pPr>
            <a:r>
              <a:rPr lang="en" sz="1800">
                <a:solidFill>
                  <a:srgbClr val="000000"/>
                </a:solidFill>
                <a:latin typeface="Cambria"/>
                <a:ea typeface="Cambria"/>
                <a:cs typeface="Cambria"/>
                <a:sym typeface="Cambria"/>
              </a:rPr>
              <a:t>Be your own Boo/Take Care of Your Needs (Restroom, drinks, snacks, etc.) and communicate your needs. </a:t>
            </a:r>
            <a:endParaRPr sz="1800">
              <a:solidFill>
                <a:srgbClr val="000000"/>
              </a:solidFill>
              <a:latin typeface="Cambria"/>
              <a:ea typeface="Cambria"/>
              <a:cs typeface="Cambria"/>
              <a:sym typeface="Cambria"/>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A86E8"/>
        </a:solidFill>
      </p:bgPr>
    </p:bg>
    <p:spTree>
      <p:nvGrpSpPr>
        <p:cNvPr id="82" name="Shape 82"/>
        <p:cNvGrpSpPr/>
        <p:nvPr/>
      </p:nvGrpSpPr>
      <p:grpSpPr>
        <a:xfrm>
          <a:off x="0" y="0"/>
          <a:ext cx="0" cy="0"/>
          <a:chOff x="0" y="0"/>
          <a:chExt cx="0" cy="0"/>
        </a:xfrm>
      </p:grpSpPr>
      <p:sp>
        <p:nvSpPr>
          <p:cNvPr id="83" name="Google Shape;83;p17"/>
          <p:cNvSpPr txBox="1"/>
          <p:nvPr/>
        </p:nvSpPr>
        <p:spPr>
          <a:xfrm>
            <a:off x="461700" y="3975650"/>
            <a:ext cx="8207700" cy="5976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1200"/>
              </a:spcBef>
              <a:spcAft>
                <a:spcPts val="0"/>
              </a:spcAft>
              <a:buNone/>
            </a:pPr>
            <a:r>
              <a:t/>
            </a:r>
            <a:endParaRPr>
              <a:solidFill>
                <a:schemeClr val="dk1"/>
              </a:solidFill>
            </a:endParaRPr>
          </a:p>
          <a:p>
            <a:pPr indent="0" lvl="0" marL="0" rtl="0" algn="l">
              <a:lnSpc>
                <a:spcPct val="115000"/>
              </a:lnSpc>
              <a:spcBef>
                <a:spcPts val="1200"/>
              </a:spcBef>
              <a:spcAft>
                <a:spcPts val="0"/>
              </a:spcAft>
              <a:buNone/>
            </a:pPr>
            <a:r>
              <a:t/>
            </a:r>
            <a:endParaRPr>
              <a:solidFill>
                <a:schemeClr val="dk1"/>
              </a:solidFill>
            </a:endParaRPr>
          </a:p>
          <a:p>
            <a:pPr indent="0" lvl="0" marL="0" rtl="0" algn="l">
              <a:lnSpc>
                <a:spcPct val="115000"/>
              </a:lnSpc>
              <a:spcBef>
                <a:spcPts val="1200"/>
              </a:spcBef>
              <a:spcAft>
                <a:spcPts val="0"/>
              </a:spcAft>
              <a:buNone/>
            </a:pPr>
            <a:r>
              <a:t/>
            </a:r>
            <a:endParaRPr b="1"/>
          </a:p>
          <a:p>
            <a:pPr indent="0" lvl="0" marL="0" rtl="0" algn="l">
              <a:lnSpc>
                <a:spcPct val="115000"/>
              </a:lnSpc>
              <a:spcBef>
                <a:spcPts val="1200"/>
              </a:spcBef>
              <a:spcAft>
                <a:spcPts val="1200"/>
              </a:spcAft>
              <a:buNone/>
            </a:pPr>
            <a:r>
              <a:t/>
            </a:r>
            <a:endParaRPr b="1"/>
          </a:p>
        </p:txBody>
      </p:sp>
      <p:pic>
        <p:nvPicPr>
          <p:cNvPr id="84" name="Google Shape;84;p17"/>
          <p:cNvPicPr preferRelativeResize="0"/>
          <p:nvPr/>
        </p:nvPicPr>
        <p:blipFill>
          <a:blip r:embed="rId3">
            <a:alphaModFix/>
          </a:blip>
          <a:stretch>
            <a:fillRect/>
          </a:stretch>
        </p:blipFill>
        <p:spPr>
          <a:xfrm>
            <a:off x="5494288" y="1108625"/>
            <a:ext cx="3175113" cy="2117800"/>
          </a:xfrm>
          <a:prstGeom prst="rect">
            <a:avLst/>
          </a:prstGeom>
          <a:noFill/>
          <a:ln>
            <a:noFill/>
          </a:ln>
        </p:spPr>
      </p:pic>
      <p:sp>
        <p:nvSpPr>
          <p:cNvPr id="85" name="Google Shape;85;p17"/>
          <p:cNvSpPr txBox="1"/>
          <p:nvPr/>
        </p:nvSpPr>
        <p:spPr>
          <a:xfrm>
            <a:off x="337200" y="363000"/>
            <a:ext cx="4729500" cy="4417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4900">
                <a:solidFill>
                  <a:srgbClr val="000000"/>
                </a:solidFill>
                <a:latin typeface="Cambria"/>
                <a:ea typeface="Cambria"/>
                <a:cs typeface="Cambria"/>
                <a:sym typeface="Cambria"/>
              </a:rPr>
              <a:t>Introductions</a:t>
            </a:r>
            <a:endParaRPr b="1" sz="4900">
              <a:solidFill>
                <a:srgbClr val="000000"/>
              </a:solidFill>
              <a:latin typeface="Cambria"/>
              <a:ea typeface="Cambria"/>
              <a:cs typeface="Cambria"/>
              <a:sym typeface="Cambria"/>
            </a:endParaRPr>
          </a:p>
          <a:p>
            <a:pPr indent="0" lvl="0" marL="0" rtl="0" algn="l">
              <a:spcBef>
                <a:spcPts val="0"/>
              </a:spcBef>
              <a:spcAft>
                <a:spcPts val="0"/>
              </a:spcAft>
              <a:buNone/>
            </a:pPr>
            <a:r>
              <a:t/>
            </a:r>
            <a:endParaRPr b="1" sz="1000">
              <a:solidFill>
                <a:srgbClr val="000000"/>
              </a:solidFill>
              <a:latin typeface="Cambria"/>
              <a:ea typeface="Cambria"/>
              <a:cs typeface="Cambria"/>
              <a:sym typeface="Cambria"/>
            </a:endParaRPr>
          </a:p>
          <a:p>
            <a:pPr indent="-400050" lvl="0" marL="457200" rtl="0" algn="l">
              <a:spcBef>
                <a:spcPts val="0"/>
              </a:spcBef>
              <a:spcAft>
                <a:spcPts val="0"/>
              </a:spcAft>
              <a:buClr>
                <a:srgbClr val="000000"/>
              </a:buClr>
              <a:buSzPts val="2700"/>
              <a:buFont typeface="Cambria"/>
              <a:buChar char="➔"/>
            </a:pPr>
            <a:r>
              <a:rPr lang="en" sz="2700">
                <a:solidFill>
                  <a:srgbClr val="000000"/>
                </a:solidFill>
                <a:latin typeface="Cambria"/>
                <a:ea typeface="Cambria"/>
                <a:cs typeface="Cambria"/>
                <a:sym typeface="Cambria"/>
              </a:rPr>
              <a:t>Name</a:t>
            </a:r>
            <a:endParaRPr sz="2700">
              <a:solidFill>
                <a:srgbClr val="000000"/>
              </a:solidFill>
              <a:latin typeface="Cambria"/>
              <a:ea typeface="Cambria"/>
              <a:cs typeface="Cambria"/>
              <a:sym typeface="Cambria"/>
            </a:endParaRPr>
          </a:p>
          <a:p>
            <a:pPr indent="-400050" lvl="0" marL="457200" rtl="0" algn="l">
              <a:spcBef>
                <a:spcPts val="0"/>
              </a:spcBef>
              <a:spcAft>
                <a:spcPts val="0"/>
              </a:spcAft>
              <a:buClr>
                <a:srgbClr val="000000"/>
              </a:buClr>
              <a:buSzPts val="2700"/>
              <a:buFont typeface="Cambria"/>
              <a:buChar char="➔"/>
            </a:pPr>
            <a:r>
              <a:rPr lang="en" sz="2700">
                <a:solidFill>
                  <a:srgbClr val="000000"/>
                </a:solidFill>
                <a:latin typeface="Cambria"/>
                <a:ea typeface="Cambria"/>
                <a:cs typeface="Cambria"/>
                <a:sym typeface="Cambria"/>
              </a:rPr>
              <a:t>Pronouns</a:t>
            </a:r>
            <a:endParaRPr sz="2700">
              <a:solidFill>
                <a:srgbClr val="000000"/>
              </a:solidFill>
              <a:latin typeface="Cambria"/>
              <a:ea typeface="Cambria"/>
              <a:cs typeface="Cambria"/>
              <a:sym typeface="Cambria"/>
            </a:endParaRPr>
          </a:p>
          <a:p>
            <a:pPr indent="-400050" lvl="0" marL="457200" rtl="0" algn="l">
              <a:spcBef>
                <a:spcPts val="0"/>
              </a:spcBef>
              <a:spcAft>
                <a:spcPts val="0"/>
              </a:spcAft>
              <a:buClr>
                <a:srgbClr val="000000"/>
              </a:buClr>
              <a:buSzPts val="2700"/>
              <a:buFont typeface="Cambria"/>
              <a:buChar char="➔"/>
            </a:pPr>
            <a:r>
              <a:rPr lang="en" sz="2700">
                <a:solidFill>
                  <a:srgbClr val="000000"/>
                </a:solidFill>
                <a:latin typeface="Cambria"/>
                <a:ea typeface="Cambria"/>
                <a:cs typeface="Cambria"/>
                <a:sym typeface="Cambria"/>
              </a:rPr>
              <a:t>Year @ CSUEB</a:t>
            </a:r>
            <a:endParaRPr sz="2700">
              <a:solidFill>
                <a:srgbClr val="000000"/>
              </a:solidFill>
              <a:latin typeface="Cambria"/>
              <a:ea typeface="Cambria"/>
              <a:cs typeface="Cambria"/>
              <a:sym typeface="Cambria"/>
            </a:endParaRPr>
          </a:p>
          <a:p>
            <a:pPr indent="-400050" lvl="0" marL="457200" rtl="0" algn="l">
              <a:spcBef>
                <a:spcPts val="0"/>
              </a:spcBef>
              <a:spcAft>
                <a:spcPts val="0"/>
              </a:spcAft>
              <a:buClr>
                <a:srgbClr val="000000"/>
              </a:buClr>
              <a:buSzPts val="2700"/>
              <a:buFont typeface="Cambria"/>
              <a:buChar char="➔"/>
            </a:pPr>
            <a:r>
              <a:rPr lang="en" sz="2700">
                <a:solidFill>
                  <a:srgbClr val="000000"/>
                </a:solidFill>
                <a:latin typeface="Cambria"/>
                <a:ea typeface="Cambria"/>
                <a:cs typeface="Cambria"/>
                <a:sym typeface="Cambria"/>
              </a:rPr>
              <a:t>Major</a:t>
            </a:r>
            <a:endParaRPr sz="2700">
              <a:solidFill>
                <a:srgbClr val="000000"/>
              </a:solidFill>
              <a:latin typeface="Cambria"/>
              <a:ea typeface="Cambria"/>
              <a:cs typeface="Cambria"/>
              <a:sym typeface="Cambria"/>
            </a:endParaRPr>
          </a:p>
          <a:p>
            <a:pPr indent="0" lvl="0" marL="0" rtl="0" algn="l">
              <a:spcBef>
                <a:spcPts val="0"/>
              </a:spcBef>
              <a:spcAft>
                <a:spcPts val="0"/>
              </a:spcAft>
              <a:buNone/>
            </a:pPr>
            <a:r>
              <a:t/>
            </a:r>
            <a:endParaRPr sz="2700">
              <a:latin typeface="Cambria"/>
              <a:ea typeface="Cambria"/>
              <a:cs typeface="Cambria"/>
              <a:sym typeface="Cambria"/>
            </a:endParaRPr>
          </a:p>
          <a:p>
            <a:pPr indent="0" lvl="0" marL="0" rtl="0" algn="l">
              <a:spcBef>
                <a:spcPts val="0"/>
              </a:spcBef>
              <a:spcAft>
                <a:spcPts val="0"/>
              </a:spcAft>
              <a:buNone/>
            </a:pPr>
            <a:r>
              <a:rPr i="1" lang="en" sz="2700">
                <a:latin typeface="Cambria"/>
                <a:ea typeface="Cambria"/>
                <a:cs typeface="Cambria"/>
                <a:sym typeface="Cambria"/>
              </a:rPr>
              <a:t>Ice Breaker:  What piece of </a:t>
            </a:r>
            <a:r>
              <a:rPr i="1" lang="en" sz="2700">
                <a:latin typeface="Cambria"/>
                <a:ea typeface="Cambria"/>
                <a:cs typeface="Cambria"/>
                <a:sym typeface="Cambria"/>
              </a:rPr>
              <a:t>advice</a:t>
            </a:r>
            <a:r>
              <a:rPr i="1" lang="en" sz="2700">
                <a:latin typeface="Cambria"/>
                <a:ea typeface="Cambria"/>
                <a:cs typeface="Cambria"/>
                <a:sym typeface="Cambria"/>
              </a:rPr>
              <a:t> would you give your younger self? </a:t>
            </a:r>
            <a:endParaRPr i="1" sz="2700">
              <a:solidFill>
                <a:srgbClr val="000000"/>
              </a:solidFill>
              <a:latin typeface="Cambria"/>
              <a:ea typeface="Cambria"/>
              <a:cs typeface="Cambria"/>
              <a:sym typeface="Cambria"/>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A86E8"/>
        </a:solidFill>
      </p:bgPr>
    </p:bg>
    <p:spTree>
      <p:nvGrpSpPr>
        <p:cNvPr id="89" name="Shape 89"/>
        <p:cNvGrpSpPr/>
        <p:nvPr/>
      </p:nvGrpSpPr>
      <p:grpSpPr>
        <a:xfrm>
          <a:off x="0" y="0"/>
          <a:ext cx="0" cy="0"/>
          <a:chOff x="0" y="0"/>
          <a:chExt cx="0" cy="0"/>
        </a:xfrm>
      </p:grpSpPr>
      <p:sp>
        <p:nvSpPr>
          <p:cNvPr id="90" name="Google Shape;90;p18"/>
          <p:cNvSpPr txBox="1"/>
          <p:nvPr>
            <p:ph type="title"/>
          </p:nvPr>
        </p:nvSpPr>
        <p:spPr>
          <a:xfrm>
            <a:off x="455750" y="245175"/>
            <a:ext cx="7649100" cy="4133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4100">
                <a:latin typeface="Cambria"/>
                <a:ea typeface="Cambria"/>
                <a:cs typeface="Cambria"/>
                <a:sym typeface="Cambria"/>
              </a:rPr>
              <a:t>Intentions for today’s Group:</a:t>
            </a:r>
            <a:endParaRPr b="1" sz="4100">
              <a:latin typeface="Cambria"/>
              <a:ea typeface="Cambria"/>
              <a:cs typeface="Cambria"/>
              <a:sym typeface="Cambria"/>
            </a:endParaRPr>
          </a:p>
          <a:p>
            <a:pPr indent="-463550" lvl="0" marL="457200" rtl="0" algn="l">
              <a:lnSpc>
                <a:spcPct val="115000"/>
              </a:lnSpc>
              <a:spcBef>
                <a:spcPts val="0"/>
              </a:spcBef>
              <a:spcAft>
                <a:spcPts val="0"/>
              </a:spcAft>
              <a:buSzPts val="3700"/>
              <a:buFont typeface="Cambria"/>
              <a:buChar char="●"/>
            </a:pPr>
            <a:r>
              <a:rPr lang="en" sz="3700">
                <a:latin typeface="Cambria"/>
                <a:ea typeface="Cambria"/>
                <a:cs typeface="Cambria"/>
                <a:sym typeface="Cambria"/>
              </a:rPr>
              <a:t>Definition of Boundaries </a:t>
            </a:r>
            <a:endParaRPr sz="3700">
              <a:latin typeface="Cambria"/>
              <a:ea typeface="Cambria"/>
              <a:cs typeface="Cambria"/>
              <a:sym typeface="Cambria"/>
            </a:endParaRPr>
          </a:p>
          <a:p>
            <a:pPr indent="-463550" lvl="0" marL="457200" rtl="0" algn="l">
              <a:lnSpc>
                <a:spcPct val="115000"/>
              </a:lnSpc>
              <a:spcBef>
                <a:spcPts val="0"/>
              </a:spcBef>
              <a:spcAft>
                <a:spcPts val="0"/>
              </a:spcAft>
              <a:buSzPts val="3700"/>
              <a:buFont typeface="Cambria"/>
              <a:buChar char="●"/>
            </a:pPr>
            <a:r>
              <a:rPr lang="en" sz="3700">
                <a:latin typeface="Cambria"/>
                <a:ea typeface="Cambria"/>
                <a:cs typeface="Cambria"/>
                <a:sym typeface="Cambria"/>
              </a:rPr>
              <a:t>Healthy Vs. Unhealthy boundaries</a:t>
            </a:r>
            <a:endParaRPr sz="3700">
              <a:latin typeface="Cambria"/>
              <a:ea typeface="Cambria"/>
              <a:cs typeface="Cambria"/>
              <a:sym typeface="Cambria"/>
            </a:endParaRPr>
          </a:p>
          <a:p>
            <a:pPr indent="-463550" lvl="0" marL="457200" rtl="0" algn="l">
              <a:lnSpc>
                <a:spcPct val="115000"/>
              </a:lnSpc>
              <a:spcBef>
                <a:spcPts val="0"/>
              </a:spcBef>
              <a:spcAft>
                <a:spcPts val="0"/>
              </a:spcAft>
              <a:buSzPts val="3700"/>
              <a:buFont typeface="Cambria"/>
              <a:buChar char="●"/>
            </a:pPr>
            <a:r>
              <a:rPr lang="en" sz="3700">
                <a:latin typeface="Cambria"/>
                <a:ea typeface="Cambria"/>
                <a:cs typeface="Cambria"/>
                <a:sym typeface="Cambria"/>
              </a:rPr>
              <a:t>What boundaries are important in your relationships?</a:t>
            </a:r>
            <a:endParaRPr b="1" sz="4100">
              <a:latin typeface="Cambria"/>
              <a:ea typeface="Cambria"/>
              <a:cs typeface="Cambria"/>
              <a:sym typeface="Cambria"/>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A86E8"/>
        </a:solidFill>
      </p:bgPr>
    </p:bg>
    <p:spTree>
      <p:nvGrpSpPr>
        <p:cNvPr id="94" name="Shape 94"/>
        <p:cNvGrpSpPr/>
        <p:nvPr/>
      </p:nvGrpSpPr>
      <p:grpSpPr>
        <a:xfrm>
          <a:off x="0" y="0"/>
          <a:ext cx="0" cy="0"/>
          <a:chOff x="0" y="0"/>
          <a:chExt cx="0" cy="0"/>
        </a:xfrm>
      </p:grpSpPr>
      <p:sp>
        <p:nvSpPr>
          <p:cNvPr id="95" name="Google Shape;95;p19"/>
          <p:cNvSpPr txBox="1"/>
          <p:nvPr>
            <p:ph type="title"/>
          </p:nvPr>
        </p:nvSpPr>
        <p:spPr>
          <a:xfrm>
            <a:off x="530525" y="237100"/>
            <a:ext cx="7649100" cy="41331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1200"/>
              </a:spcBef>
              <a:spcAft>
                <a:spcPts val="0"/>
              </a:spcAft>
              <a:buClr>
                <a:schemeClr val="dk1"/>
              </a:buClr>
              <a:buSzPts val="1100"/>
              <a:buFont typeface="Arial"/>
              <a:buNone/>
            </a:pPr>
            <a:r>
              <a:rPr b="1" lang="en" sz="3000">
                <a:latin typeface="Cambria"/>
                <a:ea typeface="Cambria"/>
                <a:cs typeface="Cambria"/>
                <a:sym typeface="Cambria"/>
              </a:rPr>
              <a:t>Let’s Talk about Boundaries</a:t>
            </a:r>
            <a:endParaRPr b="1" sz="3000">
              <a:latin typeface="Cambria"/>
              <a:ea typeface="Cambria"/>
              <a:cs typeface="Cambria"/>
              <a:sym typeface="Cambria"/>
            </a:endParaRPr>
          </a:p>
          <a:p>
            <a:pPr indent="0" lvl="0" marL="0" rtl="0" algn="ctr">
              <a:lnSpc>
                <a:spcPct val="115000"/>
              </a:lnSpc>
              <a:spcBef>
                <a:spcPts val="1200"/>
              </a:spcBef>
              <a:spcAft>
                <a:spcPts val="0"/>
              </a:spcAft>
              <a:buClr>
                <a:schemeClr val="dk1"/>
              </a:buClr>
              <a:buSzPts val="1100"/>
              <a:buFont typeface="Arial"/>
              <a:buNone/>
            </a:pPr>
            <a:r>
              <a:t/>
            </a:r>
            <a:endParaRPr b="1" sz="2600">
              <a:latin typeface="Cambria"/>
              <a:ea typeface="Cambria"/>
              <a:cs typeface="Cambria"/>
              <a:sym typeface="Cambria"/>
            </a:endParaRPr>
          </a:p>
          <a:p>
            <a:pPr indent="0" lvl="0" marL="0" rtl="0" algn="ctr">
              <a:lnSpc>
                <a:spcPct val="115000"/>
              </a:lnSpc>
              <a:spcBef>
                <a:spcPts val="1200"/>
              </a:spcBef>
              <a:spcAft>
                <a:spcPts val="0"/>
              </a:spcAft>
              <a:buClr>
                <a:schemeClr val="dk1"/>
              </a:buClr>
              <a:buSzPts val="1100"/>
              <a:buFont typeface="Arial"/>
              <a:buNone/>
            </a:pPr>
            <a:r>
              <a:t/>
            </a:r>
            <a:endParaRPr b="1" sz="2600">
              <a:latin typeface="Cambria"/>
              <a:ea typeface="Cambria"/>
              <a:cs typeface="Cambria"/>
              <a:sym typeface="Cambria"/>
            </a:endParaRPr>
          </a:p>
          <a:p>
            <a:pPr indent="0" lvl="0" marL="0" rtl="0" algn="ctr">
              <a:lnSpc>
                <a:spcPct val="115000"/>
              </a:lnSpc>
              <a:spcBef>
                <a:spcPts val="1200"/>
              </a:spcBef>
              <a:spcAft>
                <a:spcPts val="0"/>
              </a:spcAft>
              <a:buClr>
                <a:schemeClr val="dk1"/>
              </a:buClr>
              <a:buSzPts val="1100"/>
              <a:buFont typeface="Arial"/>
              <a:buNone/>
            </a:pPr>
            <a:r>
              <a:t/>
            </a:r>
            <a:endParaRPr b="1" sz="2600">
              <a:latin typeface="Cambria"/>
              <a:ea typeface="Cambria"/>
              <a:cs typeface="Cambria"/>
              <a:sym typeface="Cambria"/>
            </a:endParaRPr>
          </a:p>
          <a:p>
            <a:pPr indent="0" lvl="0" marL="457200" rtl="0" algn="l">
              <a:lnSpc>
                <a:spcPct val="115000"/>
              </a:lnSpc>
              <a:spcBef>
                <a:spcPts val="1200"/>
              </a:spcBef>
              <a:spcAft>
                <a:spcPts val="1200"/>
              </a:spcAft>
              <a:buNone/>
            </a:pPr>
            <a:r>
              <a:t/>
            </a:r>
            <a:endParaRPr sz="1200">
              <a:latin typeface="Cambria"/>
              <a:ea typeface="Cambria"/>
              <a:cs typeface="Cambria"/>
              <a:sym typeface="Cambria"/>
            </a:endParaRPr>
          </a:p>
        </p:txBody>
      </p:sp>
      <p:pic>
        <p:nvPicPr>
          <p:cNvPr id="96" name="Google Shape;96;p19"/>
          <p:cNvPicPr preferRelativeResize="0"/>
          <p:nvPr/>
        </p:nvPicPr>
        <p:blipFill rotWithShape="1">
          <a:blip r:embed="rId3">
            <a:alphaModFix/>
          </a:blip>
          <a:srcRect b="11048" l="0" r="0" t="8247"/>
          <a:stretch/>
        </p:blipFill>
        <p:spPr>
          <a:xfrm>
            <a:off x="2192175" y="1185800"/>
            <a:ext cx="4325799" cy="34911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A86E8"/>
        </a:solidFill>
      </p:bgPr>
    </p:bg>
    <p:spTree>
      <p:nvGrpSpPr>
        <p:cNvPr id="100" name="Shape 100"/>
        <p:cNvGrpSpPr/>
        <p:nvPr/>
      </p:nvGrpSpPr>
      <p:grpSpPr>
        <a:xfrm>
          <a:off x="0" y="0"/>
          <a:ext cx="0" cy="0"/>
          <a:chOff x="0" y="0"/>
          <a:chExt cx="0" cy="0"/>
        </a:xfrm>
      </p:grpSpPr>
      <p:sp>
        <p:nvSpPr>
          <p:cNvPr id="101" name="Google Shape;101;p20"/>
          <p:cNvSpPr txBox="1"/>
          <p:nvPr>
            <p:ph type="title"/>
          </p:nvPr>
        </p:nvSpPr>
        <p:spPr>
          <a:xfrm>
            <a:off x="368950" y="248800"/>
            <a:ext cx="8466600" cy="21321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1200"/>
              </a:spcBef>
              <a:spcAft>
                <a:spcPts val="0"/>
              </a:spcAft>
              <a:buSzPts val="1800"/>
              <a:buChar char="●"/>
            </a:pPr>
            <a:r>
              <a:rPr b="1" lang="en" sz="1800">
                <a:latin typeface="Cambria"/>
                <a:ea typeface="Cambria"/>
                <a:cs typeface="Cambria"/>
                <a:sym typeface="Cambria"/>
              </a:rPr>
              <a:t>What Are Boundaries?</a:t>
            </a:r>
            <a:endParaRPr b="1" sz="1800">
              <a:latin typeface="Cambria"/>
              <a:ea typeface="Cambria"/>
              <a:cs typeface="Cambria"/>
              <a:sym typeface="Cambria"/>
            </a:endParaRPr>
          </a:p>
          <a:p>
            <a:pPr indent="-342900" lvl="1" marL="914400" rtl="0" algn="l">
              <a:lnSpc>
                <a:spcPct val="115000"/>
              </a:lnSpc>
              <a:spcBef>
                <a:spcPts val="0"/>
              </a:spcBef>
              <a:spcAft>
                <a:spcPts val="0"/>
              </a:spcAft>
              <a:buSzPts val="1800"/>
              <a:buChar char="○"/>
            </a:pPr>
            <a:r>
              <a:rPr lang="en" sz="1800">
                <a:latin typeface="Cambria"/>
                <a:ea typeface="Cambria"/>
                <a:cs typeface="Cambria"/>
                <a:sym typeface="Cambria"/>
              </a:rPr>
              <a:t>Boundaries are the limits and rules we set for ourselves to protect our physical, emotional, and mental health.</a:t>
            </a:r>
            <a:endParaRPr sz="1800">
              <a:latin typeface="Cambria"/>
              <a:ea typeface="Cambria"/>
              <a:cs typeface="Cambria"/>
              <a:sym typeface="Cambria"/>
            </a:endParaRPr>
          </a:p>
          <a:p>
            <a:pPr indent="-342900" lvl="0" marL="457200" rtl="0" algn="l">
              <a:lnSpc>
                <a:spcPct val="115000"/>
              </a:lnSpc>
              <a:spcBef>
                <a:spcPts val="0"/>
              </a:spcBef>
              <a:spcAft>
                <a:spcPts val="0"/>
              </a:spcAft>
              <a:buSzPts val="1800"/>
              <a:buChar char="●"/>
            </a:pPr>
            <a:r>
              <a:rPr lang="en" sz="1800">
                <a:latin typeface="Cambria"/>
                <a:ea typeface="Cambria"/>
                <a:cs typeface="Cambria"/>
                <a:sym typeface="Cambria"/>
              </a:rPr>
              <a:t>Defining </a:t>
            </a:r>
            <a:r>
              <a:rPr b="1" lang="en" sz="1800">
                <a:latin typeface="Cambria"/>
                <a:ea typeface="Cambria"/>
                <a:cs typeface="Cambria"/>
                <a:sym typeface="Cambria"/>
              </a:rPr>
              <a:t>boundaries</a:t>
            </a:r>
            <a:r>
              <a:rPr lang="en" sz="1800">
                <a:latin typeface="Cambria"/>
                <a:ea typeface="Cambria"/>
                <a:cs typeface="Cambria"/>
                <a:sym typeface="Cambria"/>
              </a:rPr>
              <a:t> is a process of determining what behaviors you will accept from others and what you will not. </a:t>
            </a:r>
            <a:endParaRPr sz="1800">
              <a:latin typeface="Cambria"/>
              <a:ea typeface="Cambria"/>
              <a:cs typeface="Cambria"/>
              <a:sym typeface="Cambria"/>
            </a:endParaRPr>
          </a:p>
        </p:txBody>
      </p:sp>
      <p:pic>
        <p:nvPicPr>
          <p:cNvPr id="102" name="Google Shape;102;p20"/>
          <p:cNvPicPr preferRelativeResize="0"/>
          <p:nvPr/>
        </p:nvPicPr>
        <p:blipFill>
          <a:blip r:embed="rId3">
            <a:alphaModFix/>
          </a:blip>
          <a:stretch>
            <a:fillRect/>
          </a:stretch>
        </p:blipFill>
        <p:spPr>
          <a:xfrm>
            <a:off x="6115900" y="2571750"/>
            <a:ext cx="2719650" cy="1491125"/>
          </a:xfrm>
          <a:prstGeom prst="rect">
            <a:avLst/>
          </a:prstGeom>
          <a:noFill/>
          <a:ln>
            <a:noFill/>
          </a:ln>
        </p:spPr>
      </p:pic>
      <p:sp>
        <p:nvSpPr>
          <p:cNvPr id="103" name="Google Shape;103;p20"/>
          <p:cNvSpPr txBox="1"/>
          <p:nvPr/>
        </p:nvSpPr>
        <p:spPr>
          <a:xfrm>
            <a:off x="368950" y="2228550"/>
            <a:ext cx="5584200" cy="2373600"/>
          </a:xfrm>
          <a:prstGeom prst="rect">
            <a:avLst/>
          </a:prstGeom>
          <a:noFill/>
          <a:ln>
            <a:noFill/>
          </a:ln>
        </p:spPr>
        <p:txBody>
          <a:bodyPr anchorCtr="0" anchor="t" bIns="91425" lIns="91425" spcFirstLastPara="1" rIns="91425" wrap="square" tIns="91425">
            <a:spAutoFit/>
          </a:bodyPr>
          <a:lstStyle/>
          <a:p>
            <a:pPr indent="-342900" lvl="0" marL="457200" rtl="0" algn="l">
              <a:lnSpc>
                <a:spcPct val="115000"/>
              </a:lnSpc>
              <a:spcBef>
                <a:spcPts val="1200"/>
              </a:spcBef>
              <a:spcAft>
                <a:spcPts val="0"/>
              </a:spcAft>
              <a:buClr>
                <a:schemeClr val="dk1"/>
              </a:buClr>
              <a:buSzPts val="1800"/>
              <a:buFont typeface="Cambria"/>
              <a:buChar char="●"/>
            </a:pPr>
            <a:r>
              <a:rPr b="1" lang="en" sz="1800">
                <a:solidFill>
                  <a:schemeClr val="dk1"/>
                </a:solidFill>
                <a:latin typeface="Cambria"/>
                <a:ea typeface="Cambria"/>
                <a:cs typeface="Cambria"/>
                <a:sym typeface="Cambria"/>
              </a:rPr>
              <a:t>Why Boundaries Matter</a:t>
            </a:r>
            <a:endParaRPr b="1" sz="1800">
              <a:solidFill>
                <a:schemeClr val="dk1"/>
              </a:solidFill>
              <a:latin typeface="Cambria"/>
              <a:ea typeface="Cambria"/>
              <a:cs typeface="Cambria"/>
              <a:sym typeface="Cambria"/>
            </a:endParaRPr>
          </a:p>
          <a:p>
            <a:pPr indent="-342900" lvl="1" marL="914400" rtl="0" algn="l">
              <a:lnSpc>
                <a:spcPct val="115000"/>
              </a:lnSpc>
              <a:spcBef>
                <a:spcPts val="0"/>
              </a:spcBef>
              <a:spcAft>
                <a:spcPts val="0"/>
              </a:spcAft>
              <a:buClr>
                <a:schemeClr val="dk1"/>
              </a:buClr>
              <a:buSzPts val="1800"/>
              <a:buFont typeface="Cambria"/>
              <a:buChar char="○"/>
            </a:pPr>
            <a:r>
              <a:rPr lang="en" sz="1800">
                <a:solidFill>
                  <a:schemeClr val="dk1"/>
                </a:solidFill>
                <a:latin typeface="Cambria"/>
                <a:ea typeface="Cambria"/>
                <a:cs typeface="Cambria"/>
                <a:sym typeface="Cambria"/>
              </a:rPr>
              <a:t>They help you maintain your self-worth and protect your energy.</a:t>
            </a:r>
            <a:endParaRPr sz="1800">
              <a:solidFill>
                <a:schemeClr val="dk1"/>
              </a:solidFill>
              <a:latin typeface="Cambria"/>
              <a:ea typeface="Cambria"/>
              <a:cs typeface="Cambria"/>
              <a:sym typeface="Cambria"/>
            </a:endParaRPr>
          </a:p>
          <a:p>
            <a:pPr indent="-342900" lvl="1" marL="914400" rtl="0" algn="l">
              <a:lnSpc>
                <a:spcPct val="115000"/>
              </a:lnSpc>
              <a:spcBef>
                <a:spcPts val="0"/>
              </a:spcBef>
              <a:spcAft>
                <a:spcPts val="0"/>
              </a:spcAft>
              <a:buClr>
                <a:schemeClr val="dk1"/>
              </a:buClr>
              <a:buSzPts val="1800"/>
              <a:buFont typeface="Cambria"/>
              <a:buChar char="○"/>
            </a:pPr>
            <a:r>
              <a:rPr lang="en" sz="1800">
                <a:solidFill>
                  <a:schemeClr val="dk1"/>
                </a:solidFill>
                <a:latin typeface="Cambria"/>
                <a:ea typeface="Cambria"/>
                <a:cs typeface="Cambria"/>
                <a:sym typeface="Cambria"/>
              </a:rPr>
              <a:t>They prevent burnout, stress, and resentment.</a:t>
            </a:r>
            <a:endParaRPr sz="1800">
              <a:solidFill>
                <a:schemeClr val="dk1"/>
              </a:solidFill>
              <a:latin typeface="Cambria"/>
              <a:ea typeface="Cambria"/>
              <a:cs typeface="Cambria"/>
              <a:sym typeface="Cambria"/>
            </a:endParaRPr>
          </a:p>
          <a:p>
            <a:pPr indent="-342900" lvl="1" marL="914400" rtl="0" algn="l">
              <a:lnSpc>
                <a:spcPct val="115000"/>
              </a:lnSpc>
              <a:spcBef>
                <a:spcPts val="0"/>
              </a:spcBef>
              <a:spcAft>
                <a:spcPts val="0"/>
              </a:spcAft>
              <a:buClr>
                <a:schemeClr val="dk1"/>
              </a:buClr>
              <a:buSzPts val="1800"/>
              <a:buFont typeface="Cambria"/>
              <a:buChar char="○"/>
            </a:pPr>
            <a:r>
              <a:rPr lang="en" sz="1800">
                <a:solidFill>
                  <a:schemeClr val="dk1"/>
                </a:solidFill>
                <a:latin typeface="Cambria"/>
                <a:ea typeface="Cambria"/>
                <a:cs typeface="Cambria"/>
                <a:sym typeface="Cambria"/>
              </a:rPr>
              <a:t>They foster healthy communication with others.</a:t>
            </a:r>
            <a:endParaRPr sz="1800">
              <a:solidFill>
                <a:schemeClr val="dk1"/>
              </a:solidFill>
              <a:latin typeface="Cambria"/>
              <a:ea typeface="Cambria"/>
              <a:cs typeface="Cambria"/>
              <a:sym typeface="Cambria"/>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A86E8"/>
        </a:solidFill>
      </p:bgPr>
    </p:bg>
    <p:spTree>
      <p:nvGrpSpPr>
        <p:cNvPr id="107" name="Shape 107"/>
        <p:cNvGrpSpPr/>
        <p:nvPr/>
      </p:nvGrpSpPr>
      <p:grpSpPr>
        <a:xfrm>
          <a:off x="0" y="0"/>
          <a:ext cx="0" cy="0"/>
          <a:chOff x="0" y="0"/>
          <a:chExt cx="0" cy="0"/>
        </a:xfrm>
      </p:grpSpPr>
      <p:sp>
        <p:nvSpPr>
          <p:cNvPr id="108" name="Google Shape;108;p21"/>
          <p:cNvSpPr txBox="1"/>
          <p:nvPr/>
        </p:nvSpPr>
        <p:spPr>
          <a:xfrm>
            <a:off x="2706500" y="164025"/>
            <a:ext cx="3563100" cy="968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None/>
            </a:pPr>
            <a:r>
              <a:rPr b="1" lang="en" sz="2600">
                <a:solidFill>
                  <a:schemeClr val="dk1"/>
                </a:solidFill>
                <a:latin typeface="Cambria"/>
                <a:ea typeface="Cambria"/>
                <a:cs typeface="Cambria"/>
                <a:sym typeface="Cambria"/>
              </a:rPr>
              <a:t>Types of Boundaries</a:t>
            </a:r>
            <a:endParaRPr b="1" sz="2600">
              <a:solidFill>
                <a:schemeClr val="dk1"/>
              </a:solidFill>
              <a:latin typeface="Cambria"/>
              <a:ea typeface="Cambria"/>
              <a:cs typeface="Cambria"/>
              <a:sym typeface="Cambria"/>
            </a:endParaRPr>
          </a:p>
          <a:p>
            <a:pPr indent="0" lvl="0" marL="0" rtl="0" algn="l">
              <a:lnSpc>
                <a:spcPct val="115000"/>
              </a:lnSpc>
              <a:spcBef>
                <a:spcPts val="1200"/>
              </a:spcBef>
              <a:spcAft>
                <a:spcPts val="1200"/>
              </a:spcAft>
              <a:buNone/>
            </a:pPr>
            <a:r>
              <a:t/>
            </a:r>
            <a:endParaRPr sz="1100">
              <a:solidFill>
                <a:schemeClr val="dk1"/>
              </a:solidFill>
            </a:endParaRPr>
          </a:p>
        </p:txBody>
      </p:sp>
      <p:sp>
        <p:nvSpPr>
          <p:cNvPr id="109" name="Google Shape;109;p21"/>
          <p:cNvSpPr txBox="1"/>
          <p:nvPr/>
        </p:nvSpPr>
        <p:spPr>
          <a:xfrm>
            <a:off x="576400" y="991550"/>
            <a:ext cx="3000000" cy="3694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900">
                <a:solidFill>
                  <a:schemeClr val="dk1"/>
                </a:solidFill>
                <a:latin typeface="Cambria"/>
                <a:ea typeface="Cambria"/>
                <a:cs typeface="Cambria"/>
                <a:sym typeface="Cambria"/>
              </a:rPr>
              <a:t>Boundaries</a:t>
            </a:r>
            <a:r>
              <a:rPr lang="en" sz="1900">
                <a:solidFill>
                  <a:schemeClr val="dk1"/>
                </a:solidFill>
                <a:latin typeface="Cambria"/>
                <a:ea typeface="Cambria"/>
                <a:cs typeface="Cambria"/>
                <a:sym typeface="Cambria"/>
              </a:rPr>
              <a:t> include:</a:t>
            </a:r>
            <a:endParaRPr sz="1900">
              <a:solidFill>
                <a:schemeClr val="dk1"/>
              </a:solidFill>
              <a:latin typeface="Cambria"/>
              <a:ea typeface="Cambria"/>
              <a:cs typeface="Cambria"/>
              <a:sym typeface="Cambria"/>
            </a:endParaRPr>
          </a:p>
          <a:p>
            <a:pPr indent="-349250" lvl="0" marL="457200" rtl="0" algn="l">
              <a:spcBef>
                <a:spcPts val="0"/>
              </a:spcBef>
              <a:spcAft>
                <a:spcPts val="0"/>
              </a:spcAft>
              <a:buClr>
                <a:schemeClr val="dk1"/>
              </a:buClr>
              <a:buSzPts val="1900"/>
              <a:buAutoNum type="arabicParenR"/>
            </a:pPr>
            <a:r>
              <a:rPr lang="en" sz="1900">
                <a:solidFill>
                  <a:schemeClr val="dk1"/>
                </a:solidFill>
                <a:latin typeface="Cambria"/>
                <a:ea typeface="Cambria"/>
                <a:cs typeface="Cambria"/>
                <a:sym typeface="Cambria"/>
              </a:rPr>
              <a:t>Physical </a:t>
            </a:r>
            <a:r>
              <a:rPr b="1" lang="en" sz="1900">
                <a:solidFill>
                  <a:schemeClr val="dk1"/>
                </a:solidFill>
                <a:latin typeface="Cambria"/>
                <a:ea typeface="Cambria"/>
                <a:cs typeface="Cambria"/>
                <a:sym typeface="Cambria"/>
              </a:rPr>
              <a:t>boundaries</a:t>
            </a:r>
            <a:endParaRPr sz="1900">
              <a:solidFill>
                <a:schemeClr val="dk1"/>
              </a:solidFill>
              <a:latin typeface="Cambria"/>
              <a:ea typeface="Cambria"/>
              <a:cs typeface="Cambria"/>
              <a:sym typeface="Cambria"/>
            </a:endParaRPr>
          </a:p>
          <a:p>
            <a:pPr indent="-349250" lvl="0" marL="457200" rtl="0" algn="l">
              <a:spcBef>
                <a:spcPts val="0"/>
              </a:spcBef>
              <a:spcAft>
                <a:spcPts val="0"/>
              </a:spcAft>
              <a:buClr>
                <a:schemeClr val="dk1"/>
              </a:buClr>
              <a:buSzPts val="1900"/>
              <a:buAutoNum type="arabicParenR"/>
            </a:pPr>
            <a:r>
              <a:rPr lang="en" sz="1900">
                <a:solidFill>
                  <a:schemeClr val="dk1"/>
                </a:solidFill>
                <a:latin typeface="Cambria"/>
                <a:ea typeface="Cambria"/>
                <a:cs typeface="Cambria"/>
                <a:sym typeface="Cambria"/>
              </a:rPr>
              <a:t>Emotional </a:t>
            </a:r>
            <a:r>
              <a:rPr b="1" lang="en" sz="1900">
                <a:solidFill>
                  <a:schemeClr val="dk1"/>
                </a:solidFill>
                <a:latin typeface="Cambria"/>
                <a:ea typeface="Cambria"/>
                <a:cs typeface="Cambria"/>
                <a:sym typeface="Cambria"/>
              </a:rPr>
              <a:t>boundaries</a:t>
            </a:r>
            <a:endParaRPr sz="1900">
              <a:solidFill>
                <a:schemeClr val="dk1"/>
              </a:solidFill>
              <a:latin typeface="Cambria"/>
              <a:ea typeface="Cambria"/>
              <a:cs typeface="Cambria"/>
              <a:sym typeface="Cambria"/>
            </a:endParaRPr>
          </a:p>
          <a:p>
            <a:pPr indent="-349250" lvl="0" marL="457200" rtl="0" algn="l">
              <a:spcBef>
                <a:spcPts val="0"/>
              </a:spcBef>
              <a:spcAft>
                <a:spcPts val="0"/>
              </a:spcAft>
              <a:buClr>
                <a:schemeClr val="dk1"/>
              </a:buClr>
              <a:buSzPts val="1900"/>
              <a:buAutoNum type="arabicParenR"/>
            </a:pPr>
            <a:r>
              <a:rPr lang="en" sz="1900">
                <a:solidFill>
                  <a:schemeClr val="dk1"/>
                </a:solidFill>
                <a:latin typeface="Cambria"/>
                <a:ea typeface="Cambria"/>
                <a:cs typeface="Cambria"/>
                <a:sym typeface="Cambria"/>
              </a:rPr>
              <a:t>Sexual </a:t>
            </a:r>
            <a:r>
              <a:rPr b="1" lang="en" sz="1900">
                <a:solidFill>
                  <a:schemeClr val="dk1"/>
                </a:solidFill>
                <a:latin typeface="Cambria"/>
                <a:ea typeface="Cambria"/>
                <a:cs typeface="Cambria"/>
                <a:sym typeface="Cambria"/>
              </a:rPr>
              <a:t>boundaries</a:t>
            </a:r>
            <a:r>
              <a:rPr lang="en" sz="1900">
                <a:solidFill>
                  <a:schemeClr val="dk1"/>
                </a:solidFill>
                <a:latin typeface="Cambria"/>
                <a:ea typeface="Cambria"/>
                <a:cs typeface="Cambria"/>
                <a:sym typeface="Cambria"/>
              </a:rPr>
              <a:t> </a:t>
            </a:r>
            <a:endParaRPr sz="1900">
              <a:solidFill>
                <a:schemeClr val="dk1"/>
              </a:solidFill>
              <a:latin typeface="Cambria"/>
              <a:ea typeface="Cambria"/>
              <a:cs typeface="Cambria"/>
              <a:sym typeface="Cambria"/>
            </a:endParaRPr>
          </a:p>
          <a:p>
            <a:pPr indent="-349250" lvl="0" marL="457200" rtl="0" algn="l">
              <a:spcBef>
                <a:spcPts val="0"/>
              </a:spcBef>
              <a:spcAft>
                <a:spcPts val="0"/>
              </a:spcAft>
              <a:buClr>
                <a:schemeClr val="dk1"/>
              </a:buClr>
              <a:buSzPts val="1900"/>
              <a:buAutoNum type="arabicParenR"/>
            </a:pPr>
            <a:r>
              <a:rPr lang="en" sz="1900">
                <a:solidFill>
                  <a:schemeClr val="dk1"/>
                </a:solidFill>
                <a:latin typeface="Cambria"/>
                <a:ea typeface="Cambria"/>
                <a:cs typeface="Cambria"/>
                <a:sym typeface="Cambria"/>
              </a:rPr>
              <a:t>Digital </a:t>
            </a:r>
            <a:r>
              <a:rPr b="1" lang="en" sz="1900">
                <a:solidFill>
                  <a:schemeClr val="dk1"/>
                </a:solidFill>
                <a:latin typeface="Cambria"/>
                <a:ea typeface="Cambria"/>
                <a:cs typeface="Cambria"/>
                <a:sym typeface="Cambria"/>
              </a:rPr>
              <a:t>boundaries</a:t>
            </a:r>
            <a:endParaRPr sz="1900">
              <a:solidFill>
                <a:schemeClr val="dk1"/>
              </a:solidFill>
              <a:latin typeface="Cambria"/>
              <a:ea typeface="Cambria"/>
              <a:cs typeface="Cambria"/>
              <a:sym typeface="Cambria"/>
            </a:endParaRPr>
          </a:p>
          <a:p>
            <a:pPr indent="-349250" lvl="0" marL="457200" rtl="0" algn="l">
              <a:spcBef>
                <a:spcPts val="0"/>
              </a:spcBef>
              <a:spcAft>
                <a:spcPts val="0"/>
              </a:spcAft>
              <a:buClr>
                <a:schemeClr val="dk1"/>
              </a:buClr>
              <a:buSzPts val="1900"/>
              <a:buAutoNum type="arabicParenR"/>
            </a:pPr>
            <a:r>
              <a:rPr lang="en" sz="1900">
                <a:solidFill>
                  <a:schemeClr val="dk1"/>
                </a:solidFill>
                <a:latin typeface="Cambria"/>
                <a:ea typeface="Cambria"/>
                <a:cs typeface="Cambria"/>
                <a:sym typeface="Cambria"/>
              </a:rPr>
              <a:t>Intellectual </a:t>
            </a:r>
            <a:r>
              <a:rPr b="1" lang="en" sz="1900">
                <a:solidFill>
                  <a:schemeClr val="dk1"/>
                </a:solidFill>
                <a:latin typeface="Cambria"/>
                <a:ea typeface="Cambria"/>
                <a:cs typeface="Cambria"/>
                <a:sym typeface="Cambria"/>
              </a:rPr>
              <a:t>boundaries  </a:t>
            </a:r>
            <a:endParaRPr b="1" sz="1900">
              <a:solidFill>
                <a:schemeClr val="dk1"/>
              </a:solidFill>
              <a:latin typeface="Cambria"/>
              <a:ea typeface="Cambria"/>
              <a:cs typeface="Cambria"/>
              <a:sym typeface="Cambria"/>
            </a:endParaRPr>
          </a:p>
          <a:p>
            <a:pPr indent="-349250" lvl="0" marL="457200" rtl="0" algn="l">
              <a:spcBef>
                <a:spcPts val="0"/>
              </a:spcBef>
              <a:spcAft>
                <a:spcPts val="0"/>
              </a:spcAft>
              <a:buClr>
                <a:schemeClr val="dk1"/>
              </a:buClr>
              <a:buSzPts val="1900"/>
              <a:buFont typeface="Cambria"/>
              <a:buAutoNum type="arabicParenR"/>
            </a:pPr>
            <a:r>
              <a:rPr lang="en" sz="1900">
                <a:solidFill>
                  <a:schemeClr val="dk1"/>
                </a:solidFill>
                <a:latin typeface="Cambria"/>
                <a:ea typeface="Cambria"/>
                <a:cs typeface="Cambria"/>
                <a:sym typeface="Cambria"/>
              </a:rPr>
              <a:t>Financial </a:t>
            </a:r>
            <a:r>
              <a:rPr b="1" lang="en" sz="1900">
                <a:solidFill>
                  <a:schemeClr val="dk1"/>
                </a:solidFill>
                <a:latin typeface="Cambria"/>
                <a:ea typeface="Cambria"/>
                <a:cs typeface="Cambria"/>
                <a:sym typeface="Cambria"/>
              </a:rPr>
              <a:t>boundaries</a:t>
            </a:r>
            <a:endParaRPr b="1" sz="1900">
              <a:solidFill>
                <a:schemeClr val="dk1"/>
              </a:solidFill>
              <a:latin typeface="Cambria"/>
              <a:ea typeface="Cambria"/>
              <a:cs typeface="Cambria"/>
              <a:sym typeface="Cambria"/>
            </a:endParaRPr>
          </a:p>
          <a:p>
            <a:pPr indent="-349250" lvl="0" marL="457200" rtl="0" algn="l">
              <a:spcBef>
                <a:spcPts val="0"/>
              </a:spcBef>
              <a:spcAft>
                <a:spcPts val="0"/>
              </a:spcAft>
              <a:buClr>
                <a:schemeClr val="dk1"/>
              </a:buClr>
              <a:buSzPts val="1900"/>
              <a:buFont typeface="Cambria"/>
              <a:buAutoNum type="arabicParenR"/>
            </a:pPr>
            <a:r>
              <a:rPr lang="en" sz="1900">
                <a:solidFill>
                  <a:schemeClr val="dk1"/>
                </a:solidFill>
                <a:latin typeface="Cambria"/>
                <a:ea typeface="Cambria"/>
                <a:cs typeface="Cambria"/>
                <a:sym typeface="Cambria"/>
              </a:rPr>
              <a:t>Time/Energy </a:t>
            </a:r>
            <a:r>
              <a:rPr b="1" lang="en" sz="1900">
                <a:solidFill>
                  <a:schemeClr val="dk1"/>
                </a:solidFill>
                <a:latin typeface="Cambria"/>
                <a:ea typeface="Cambria"/>
                <a:cs typeface="Cambria"/>
                <a:sym typeface="Cambria"/>
              </a:rPr>
              <a:t>boundaries</a:t>
            </a:r>
            <a:endParaRPr b="1" sz="1900">
              <a:solidFill>
                <a:schemeClr val="dk1"/>
              </a:solidFill>
              <a:latin typeface="Cambria"/>
              <a:ea typeface="Cambria"/>
              <a:cs typeface="Cambria"/>
              <a:sym typeface="Cambria"/>
            </a:endParaRPr>
          </a:p>
          <a:p>
            <a:pPr indent="-349250" lvl="0" marL="457200" rtl="0" algn="l">
              <a:spcBef>
                <a:spcPts val="0"/>
              </a:spcBef>
              <a:spcAft>
                <a:spcPts val="0"/>
              </a:spcAft>
              <a:buClr>
                <a:schemeClr val="dk1"/>
              </a:buClr>
              <a:buSzPts val="1900"/>
              <a:buFont typeface="Cambria"/>
              <a:buAutoNum type="arabicParenR"/>
            </a:pPr>
            <a:r>
              <a:rPr lang="en" sz="1900">
                <a:solidFill>
                  <a:schemeClr val="dk1"/>
                </a:solidFill>
                <a:latin typeface="Cambria"/>
                <a:ea typeface="Cambria"/>
                <a:cs typeface="Cambria"/>
                <a:sym typeface="Cambria"/>
              </a:rPr>
              <a:t>Spiritual </a:t>
            </a:r>
            <a:r>
              <a:rPr b="1" lang="en" sz="1900">
                <a:solidFill>
                  <a:schemeClr val="dk1"/>
                </a:solidFill>
                <a:latin typeface="Cambria"/>
                <a:ea typeface="Cambria"/>
                <a:cs typeface="Cambria"/>
                <a:sym typeface="Cambria"/>
              </a:rPr>
              <a:t>boundaries</a:t>
            </a:r>
            <a:endParaRPr b="1" sz="1900">
              <a:solidFill>
                <a:schemeClr val="dk1"/>
              </a:solidFill>
              <a:latin typeface="Cambria"/>
              <a:ea typeface="Cambria"/>
              <a:cs typeface="Cambria"/>
              <a:sym typeface="Cambria"/>
            </a:endParaRPr>
          </a:p>
        </p:txBody>
      </p:sp>
      <p:pic>
        <p:nvPicPr>
          <p:cNvPr id="110" name="Google Shape;110;p21"/>
          <p:cNvPicPr preferRelativeResize="0"/>
          <p:nvPr/>
        </p:nvPicPr>
        <p:blipFill rotWithShape="1">
          <a:blip r:embed="rId3">
            <a:alphaModFix/>
          </a:blip>
          <a:srcRect b="14747" l="0" r="0" t="18461"/>
          <a:stretch/>
        </p:blipFill>
        <p:spPr>
          <a:xfrm>
            <a:off x="4066800" y="822575"/>
            <a:ext cx="4303850" cy="406214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