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Merriweather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19" Type="http://schemas.openxmlformats.org/officeDocument/2006/relationships/font" Target="fonts/Merriweather-bold.fntdata"/><Relationship Id="rId18" Type="http://schemas.openxmlformats.org/officeDocument/2006/relationships/font" Target="fonts/Merriweath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d0b2e08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d0b2e08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or express </a:t>
            </a:r>
            <a:r>
              <a:rPr b="1" lang="en"/>
              <a:t>language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</a:t>
            </a:r>
            <a:r>
              <a:rPr b="1" lang="en"/>
              <a:t>factors</a:t>
            </a:r>
            <a:r>
              <a:rPr lang="en"/>
              <a:t> lead to greater CLTG?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e068b906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e068b906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the PRISMA flow diagram? https://learning.edanz.com/prisma-flow-diagram/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d0b2e0801_0_30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d0b2e0801_0_3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d0b2e0801_0_3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d0b2e0801_0_3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Results (to date)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d0b2e0801_0_3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d0b2e0801_0_3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e068b906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e068b906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d8913107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2d8913107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6" name="Google Shape;12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/>
          <p:nvPr>
            <p:ph type="ctrTitle"/>
          </p:nvPr>
        </p:nvSpPr>
        <p:spPr>
          <a:xfrm>
            <a:off x="311700" y="978675"/>
            <a:ext cx="8520600" cy="237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Cross-Language Treatment Generalization Systematic Literature Review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/>
          </a:p>
        </p:txBody>
      </p:sp>
      <p:sp>
        <p:nvSpPr>
          <p:cNvPr id="133" name="Google Shape;133;p14"/>
          <p:cNvSpPr txBox="1"/>
          <p:nvPr>
            <p:ph idx="1" type="subTitle"/>
          </p:nvPr>
        </p:nvSpPr>
        <p:spPr>
          <a:xfrm>
            <a:off x="131100" y="3447000"/>
            <a:ext cx="85206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Alexandria Tollast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Eve Higby and Dr. Michelle Gravier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1445150" y="4582500"/>
            <a:ext cx="650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CSUEB Student Research Showcase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368350" y="294200"/>
            <a:ext cx="7975500" cy="8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Systematic </a:t>
            </a:r>
            <a:r>
              <a:rPr lang="en" sz="2200"/>
              <a:t>Literature Review for Cross-Language Treatment Generalization for Individuals with Aphasia </a:t>
            </a:r>
            <a:endParaRPr sz="3600"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368350" y="1102700"/>
            <a:ext cx="4481700" cy="20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b="1"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Aphasia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 Loss of ability to understand or express language due to brain injury (stroke) 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b="1"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r>
              <a:rPr b="1"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ross-Language Treatment Generalization (CLTG)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 T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reatment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in one language facilitates gains in a non-treated language 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b="1"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 Question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i="1"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i="1"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What</a:t>
            </a:r>
            <a:r>
              <a:rPr i="1"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factors lead to greater </a:t>
            </a:r>
            <a:r>
              <a:rPr i="1"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CLTG</a:t>
            </a:r>
            <a:r>
              <a:rPr i="1"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? </a:t>
            </a:r>
            <a:endParaRPr i="1"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41" name="Google Shape;141;p15"/>
          <p:cNvPicPr preferRelativeResize="0"/>
          <p:nvPr/>
        </p:nvPicPr>
        <p:blipFill rotWithShape="1">
          <a:blip r:embed="rId3">
            <a:alphaModFix/>
          </a:blip>
          <a:srcRect b="45943" l="798" r="4171" t="0"/>
          <a:stretch/>
        </p:blipFill>
        <p:spPr>
          <a:xfrm>
            <a:off x="4633700" y="1788500"/>
            <a:ext cx="4190775" cy="18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for Systematic Literature Review </a:t>
            </a:r>
            <a:endParaRPr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1541375"/>
            <a:ext cx="7505700" cy="28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Six</a:t>
            </a:r>
            <a:r>
              <a:rPr lang="en" sz="1500"/>
              <a:t> databases were used to identify articles meeting the following inclusionary </a:t>
            </a:r>
            <a:r>
              <a:rPr lang="en" sz="1500"/>
              <a:t>criteria:</a:t>
            </a:r>
            <a:r>
              <a:rPr lang="en" sz="1500"/>
              <a:t> 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Participants included a</a:t>
            </a:r>
            <a:r>
              <a:rPr lang="en" sz="1500"/>
              <a:t>dult </a:t>
            </a:r>
            <a:r>
              <a:rPr lang="en" sz="1500"/>
              <a:t>bilinguals</a:t>
            </a:r>
            <a:r>
              <a:rPr lang="en" sz="1500"/>
              <a:t> with aphasia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Study involved treatment/language intervention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Testing was completed in both or all languages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Initial search yielded 4179 articles with an </a:t>
            </a:r>
            <a:r>
              <a:rPr lang="en" sz="1500"/>
              <a:t>additional</a:t>
            </a:r>
            <a:r>
              <a:rPr lang="en" sz="1500"/>
              <a:t> 26 records identified through other sources.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After each article was screened for the inclusionary criteria, a </a:t>
            </a:r>
            <a:r>
              <a:rPr lang="en" sz="1500"/>
              <a:t>total</a:t>
            </a:r>
            <a:r>
              <a:rPr lang="en" sz="1500"/>
              <a:t> of 59 articles were included in the systematic literature review with a total of 78 </a:t>
            </a:r>
            <a:r>
              <a:rPr lang="en" sz="1500"/>
              <a:t>participants.</a:t>
            </a:r>
            <a:r>
              <a:rPr lang="en" sz="1500"/>
              <a:t>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852375" y="411750"/>
            <a:ext cx="71649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potentially influencing CLTG</a:t>
            </a:r>
            <a:endParaRPr/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981400" y="1051100"/>
            <a:ext cx="7689600" cy="3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Age of second language acquisition</a:t>
            </a:r>
            <a:endParaRPr sz="15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Manner of second language acquisition</a:t>
            </a:r>
            <a:endParaRPr sz="15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Premorbid proficiency</a:t>
            </a:r>
            <a:endParaRPr sz="15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Language of the environment </a:t>
            </a:r>
            <a:endParaRPr sz="17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Type of aphasia </a:t>
            </a:r>
            <a:endParaRPr sz="17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Severity of aphasia </a:t>
            </a:r>
            <a:endParaRPr sz="17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Time since onset</a:t>
            </a: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 of aphasia </a:t>
            </a:r>
            <a:endParaRPr sz="17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erriweather"/>
              <a:buChar char="●"/>
            </a:pP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Type of </a:t>
            </a: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treatment</a:t>
            </a:r>
            <a:r>
              <a:rPr lang="en" sz="15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5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erriweather"/>
              <a:buChar char="●"/>
            </a:pPr>
            <a:r>
              <a:rPr lang="en" sz="17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Word characteristics   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819150" y="845600"/>
            <a:ext cx="34014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Analyses </a:t>
            </a:r>
            <a:endParaRPr/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889950" y="1877975"/>
            <a:ext cx="32598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dentify</a:t>
            </a:r>
            <a:r>
              <a:rPr lang="en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patterns of CLTG for each factor (e.g., CLTG present, absent, or mixed).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This will provide more clarity and better treatment</a:t>
            </a: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18"/>
          <p:cNvSpPr txBox="1"/>
          <p:nvPr>
            <p:ph idx="2" type="body"/>
          </p:nvPr>
        </p:nvSpPr>
        <p:spPr>
          <a:xfrm>
            <a:off x="4638675" y="845600"/>
            <a:ext cx="3686100" cy="35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Preliminary </a:t>
            </a: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Results 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How does </a:t>
            </a:r>
            <a:r>
              <a:rPr i="1" lang="en" sz="1800" u="sng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severity of aphasia</a:t>
            </a:r>
            <a:r>
              <a:rPr i="1" lang="en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affect CLTG? </a:t>
            </a:r>
            <a:endParaRPr i="1" sz="1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Participants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with mild-moderate or moderate severity of aphasia were more 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likely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to show CLTG compared to those with mild or severe aphasia.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376" y="808625"/>
            <a:ext cx="4270974" cy="32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456650" y="474925"/>
            <a:ext cx="3655500" cy="4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Multilingualism Lab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Char char="-"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Knowledge and 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experience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 with aphasia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Char char="-"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Bilingualism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Char char="-"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How bilingualism affects treatment for individuals with aphasia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Char char="-"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Supportive mentorship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Better understanding for the field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4421650" y="4043600"/>
            <a:ext cx="419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California Speech language Hearing Association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(CSHA)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March 2023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819150" y="1661775"/>
            <a:ext cx="3753000" cy="27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Dr. Higby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Dr. Gravier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Renad Al-Souqi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Angelica Vasquez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Kana Lopez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Jiana Brandt</a:t>
            </a:r>
            <a:endParaRPr sz="1900"/>
          </a:p>
        </p:txBody>
      </p:sp>
      <p:sp>
        <p:nvSpPr>
          <p:cNvPr id="173" name="Google Shape;173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 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200" y="1522775"/>
            <a:ext cx="4157076" cy="29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900" y="506588"/>
            <a:ext cx="5105076" cy="41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