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p:regular r:id="rId15"/>
      <p:bold r:id="rId16"/>
      <p:italic r:id="rId17"/>
      <p:boldItalic r:id="rId18"/>
    </p:embeddedFont>
    <p:embeddedFont>
      <p:font typeface="Nuni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bold.fntdata"/><Relationship Id="rId11" Type="http://schemas.openxmlformats.org/officeDocument/2006/relationships/slide" Target="slides/slide6.xml"/><Relationship Id="rId22" Type="http://schemas.openxmlformats.org/officeDocument/2006/relationships/font" Target="fonts/Nunito-boldItalic.fntdata"/><Relationship Id="rId10" Type="http://schemas.openxmlformats.org/officeDocument/2006/relationships/slide" Target="slides/slide5.xml"/><Relationship Id="rId21" Type="http://schemas.openxmlformats.org/officeDocument/2006/relationships/font" Target="fonts/Nuni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slide" Target="slides/slide9.xml"/><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19" Type="http://schemas.openxmlformats.org/officeDocument/2006/relationships/font" Target="fonts/Nunito-regular.fntdata"/><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0033f74eb1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0033f74eb1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567ab6410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567ab6410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Show  how to </a:t>
            </a:r>
            <a:r>
              <a:rPr lang="en"/>
              <a:t>navigate</a:t>
            </a:r>
            <a:r>
              <a:rPr lang="en"/>
              <a:t> to travel website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fd7fb5b609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fd7fb5b609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Show how to navigate to training website - Make sure to cover  STD 261 form is on Ap site and Pull notice is on </a:t>
            </a:r>
            <a:r>
              <a:rPr lang="en"/>
              <a:t>Risk</a:t>
            </a:r>
            <a:r>
              <a:rPr lang="en"/>
              <a:t> </a:t>
            </a:r>
            <a:r>
              <a:rPr lang="en"/>
              <a:t>Managements</a:t>
            </a:r>
            <a:r>
              <a:rPr lang="en"/>
              <a:t> sight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0033f74eb1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10033f74eb1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060965fa2e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060965fa2e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Make sure to note need to be a PDf and will need to be uploaded to the form along with the Driving Safe certification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2ee17f87c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22ee17f87c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Show Navigation on both DMV site and Risk management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24cb02e560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24cb02e560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Show navigation to the proper form on Risk Managements website.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0033f74eb1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10033f74eb1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csueb.tfaforms.net/474103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csustudents.skillport.com/skillportfe/main.actio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s://swsi2.calstate.edu/csuconnect/skillsoftstudent.aspx" TargetMode="External"/><Relationship Id="rId4" Type="http://schemas.openxmlformats.org/officeDocument/2006/relationships/hyperlink" Target="https://csustudents.skillport.com/skillportfe/main.actio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 Id="rId3" Type="http://schemas.openxmlformats.org/officeDocument/2006/relationships/hyperlink" Target="https://www.csueastbay.edu/riskmanagement/driving.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hyperlink" Target="https://www.csueastbay.edu/riskmanagement/field-trip/academic.html" TargetMode="External"/><Relationship Id="rId4" Type="http://schemas.openxmlformats.org/officeDocument/2006/relationships/hyperlink" Target="https://www.csueastbay.edu/riskmanagement/field-trip/academic.html" TargetMode="External"/><Relationship Id="rId5" Type="http://schemas.openxmlformats.org/officeDocument/2006/relationships/hyperlink" Target="https://www.csueastbay.edu/riskmanagement/field-trip/academic.html" TargetMode="External"/><Relationship Id="rId6" Type="http://schemas.openxmlformats.org/officeDocument/2006/relationships/hyperlink" Target="https://www.csueastbay.edu/riskmanagement/field-trip/academic.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441833"/>
            <a:ext cx="5361300" cy="14481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Driving on University </a:t>
            </a:r>
            <a:r>
              <a:rPr lang="en"/>
              <a:t>Business</a:t>
            </a:r>
            <a:r>
              <a:rPr lang="en"/>
              <a:t> Requirements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4"/>
          <p:cNvSpPr txBox="1"/>
          <p:nvPr>
            <p:ph type="title"/>
          </p:nvPr>
        </p:nvSpPr>
        <p:spPr>
          <a:xfrm>
            <a:off x="311725" y="500925"/>
            <a:ext cx="7982400" cy="65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Before you start you will need your Net ID</a:t>
            </a:r>
            <a:endParaRPr/>
          </a:p>
        </p:txBody>
      </p:sp>
      <p:sp>
        <p:nvSpPr>
          <p:cNvPr id="134" name="Google Shape;134;p14"/>
          <p:cNvSpPr txBox="1"/>
          <p:nvPr>
            <p:ph idx="1" type="body"/>
          </p:nvPr>
        </p:nvSpPr>
        <p:spPr>
          <a:xfrm>
            <a:off x="461425" y="1244000"/>
            <a:ext cx="7832700" cy="3223800"/>
          </a:xfrm>
          <a:prstGeom prst="rect">
            <a:avLst/>
          </a:prstGeom>
          <a:noFill/>
        </p:spPr>
        <p:txBody>
          <a:bodyPr anchorCtr="0" anchor="t" bIns="91425" lIns="91425" spcFirstLastPara="1" rIns="91425" wrap="square" tIns="91425">
            <a:normAutofit fontScale="32500"/>
          </a:bodyPr>
          <a:lstStyle/>
          <a:p>
            <a:pPr indent="0" lvl="0" marL="0" rtl="0" algn="l">
              <a:spcBef>
                <a:spcPts val="0"/>
              </a:spcBef>
              <a:spcAft>
                <a:spcPts val="0"/>
              </a:spcAft>
              <a:buNone/>
            </a:pPr>
            <a:r>
              <a:rPr lang="en" sz="3650"/>
              <a:t>Your</a:t>
            </a:r>
            <a:r>
              <a:rPr b="1" lang="en" sz="3650"/>
              <a:t> Net ID</a:t>
            </a:r>
            <a:r>
              <a:rPr lang="en" sz="3650"/>
              <a:t> is a two letter four digit user ID that allows you to log into University Systems. </a:t>
            </a:r>
            <a:endParaRPr sz="3650"/>
          </a:p>
          <a:p>
            <a:pPr indent="0" lvl="0" marL="0" rtl="0" algn="l">
              <a:spcBef>
                <a:spcPts val="1200"/>
              </a:spcBef>
              <a:spcAft>
                <a:spcPts val="0"/>
              </a:spcAft>
              <a:buNone/>
            </a:pPr>
            <a:r>
              <a:rPr lang="en" sz="3650"/>
              <a:t>You should have received this in an email from the University with your NET ID and Temporary Password.</a:t>
            </a:r>
            <a:endParaRPr sz="3650"/>
          </a:p>
          <a:p>
            <a:pPr indent="0" lvl="0" marL="0" rtl="0" algn="l">
              <a:spcBef>
                <a:spcPts val="1200"/>
              </a:spcBef>
              <a:spcAft>
                <a:spcPts val="0"/>
              </a:spcAft>
              <a:buNone/>
            </a:pPr>
            <a:r>
              <a:rPr lang="en" sz="3650"/>
              <a:t>You must have your NET ID to access:</a:t>
            </a:r>
            <a:endParaRPr sz="3650"/>
          </a:p>
          <a:p>
            <a:pPr indent="-303926" lvl="0" marL="457200" rtl="0" algn="l">
              <a:spcBef>
                <a:spcPts val="1200"/>
              </a:spcBef>
              <a:spcAft>
                <a:spcPts val="0"/>
              </a:spcAft>
              <a:buClr>
                <a:schemeClr val="dk2"/>
              </a:buClr>
              <a:buSzPct val="100000"/>
              <a:buFont typeface="Calibri"/>
              <a:buChar char="●"/>
            </a:pPr>
            <a:r>
              <a:rPr lang="en" sz="3650"/>
              <a:t>University email (</a:t>
            </a:r>
            <a:r>
              <a:rPr lang="en" sz="3650"/>
              <a:t>Horizon</a:t>
            </a:r>
            <a:r>
              <a:rPr lang="en" sz="3650"/>
              <a:t>) - The University will only communicate via this account. </a:t>
            </a:r>
            <a:endParaRPr sz="3650"/>
          </a:p>
          <a:p>
            <a:pPr indent="-303926" lvl="0" marL="457200" rtl="0" algn="l">
              <a:spcBef>
                <a:spcPts val="0"/>
              </a:spcBef>
              <a:spcAft>
                <a:spcPts val="0"/>
              </a:spcAft>
              <a:buClr>
                <a:schemeClr val="dk2"/>
              </a:buClr>
              <a:buSzPct val="100000"/>
              <a:buFont typeface="Calibri"/>
              <a:buChar char="●"/>
            </a:pPr>
            <a:r>
              <a:rPr lang="en" sz="3650"/>
              <a:t>University Student Expense </a:t>
            </a:r>
            <a:r>
              <a:rPr lang="en" sz="3650"/>
              <a:t>Reimbursement</a:t>
            </a:r>
            <a:r>
              <a:rPr lang="en" sz="3650"/>
              <a:t> System</a:t>
            </a:r>
            <a:endParaRPr sz="3650"/>
          </a:p>
          <a:p>
            <a:pPr indent="-303926" lvl="0" marL="457200" rtl="0" algn="l">
              <a:spcBef>
                <a:spcPts val="0"/>
              </a:spcBef>
              <a:spcAft>
                <a:spcPts val="0"/>
              </a:spcAft>
              <a:buClr>
                <a:schemeClr val="dk2"/>
              </a:buClr>
              <a:buSzPct val="100000"/>
              <a:buFont typeface="Calibri"/>
              <a:buChar char="●"/>
            </a:pPr>
            <a:r>
              <a:rPr lang="en" sz="3650"/>
              <a:t>Required University Trainings</a:t>
            </a:r>
            <a:endParaRPr sz="3650"/>
          </a:p>
          <a:p>
            <a:pPr indent="-303926" lvl="0" marL="457200" rtl="0" algn="l">
              <a:spcBef>
                <a:spcPts val="0"/>
              </a:spcBef>
              <a:spcAft>
                <a:spcPts val="0"/>
              </a:spcAft>
              <a:buClr>
                <a:schemeClr val="dk2"/>
              </a:buClr>
              <a:buSzPct val="100000"/>
              <a:buFont typeface="Roboto"/>
              <a:buChar char="●"/>
            </a:pPr>
            <a:r>
              <a:rPr lang="en" sz="3650"/>
              <a:t>Adobe sign system library</a:t>
            </a:r>
            <a:endParaRPr sz="3650"/>
          </a:p>
          <a:p>
            <a:pPr indent="0" lvl="0" marL="0" rtl="0" algn="l">
              <a:spcBef>
                <a:spcPts val="1200"/>
              </a:spcBef>
              <a:spcAft>
                <a:spcPts val="0"/>
              </a:spcAft>
              <a:buNone/>
            </a:pPr>
            <a:r>
              <a:rPr lang="en" sz="3650"/>
              <a:t>Student travel reimbursements must be submitted on the web form </a:t>
            </a:r>
            <a:r>
              <a:rPr lang="en" sz="3650">
                <a:uFill>
                  <a:noFill/>
                </a:uFill>
                <a:hlinkClick r:id="rId3"/>
              </a:rPr>
              <a:t>CSUEB Initiate Travel Reimbursement </a:t>
            </a:r>
            <a:r>
              <a:rPr lang="en" sz="3650"/>
              <a:t>(which would include anything travel related  i.e., registration, mileage, airfare, lodging, etc)</a:t>
            </a:r>
            <a:br>
              <a:rPr lang="en" sz="2000">
                <a:solidFill>
                  <a:schemeClr val="lt1"/>
                </a:solidFill>
                <a:latin typeface="Roboto"/>
                <a:ea typeface="Roboto"/>
                <a:cs typeface="Roboto"/>
                <a:sym typeface="Roboto"/>
              </a:rPr>
            </a:br>
            <a:br>
              <a:rPr lang="en">
                <a:solidFill>
                  <a:srgbClr val="666666"/>
                </a:solidFill>
                <a:latin typeface="Roboto"/>
                <a:ea typeface="Roboto"/>
                <a:cs typeface="Roboto"/>
                <a:sym typeface="Roboto"/>
              </a:rPr>
            </a:br>
            <a:endParaRPr sz="1200">
              <a:solidFill>
                <a:srgbClr val="000000"/>
              </a:solidFill>
              <a:highlight>
                <a:srgbClr val="F8F9F9"/>
              </a:highlight>
              <a:latin typeface="Roboto"/>
              <a:ea typeface="Roboto"/>
              <a:cs typeface="Roboto"/>
              <a:sym typeface="Roboto"/>
            </a:endParaRPr>
          </a:p>
          <a:p>
            <a:pPr indent="0" lvl="0" marL="0" rtl="0" algn="l">
              <a:spcBef>
                <a:spcPts val="1200"/>
              </a:spcBef>
              <a:spcAft>
                <a:spcPts val="1200"/>
              </a:spcAft>
              <a:buNone/>
            </a:pPr>
            <a:r>
              <a:t/>
            </a:r>
            <a:endParaRPr>
              <a:solidFill>
                <a:srgbClr val="666666"/>
              </a:solidFill>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5"/>
          <p:cNvSpPr txBox="1"/>
          <p:nvPr/>
        </p:nvSpPr>
        <p:spPr>
          <a:xfrm>
            <a:off x="585825" y="568400"/>
            <a:ext cx="51933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3000">
                <a:solidFill>
                  <a:schemeClr val="lt1"/>
                </a:solidFill>
                <a:latin typeface="Calibri"/>
                <a:ea typeface="Calibri"/>
                <a:cs typeface="Calibri"/>
                <a:sym typeface="Calibri"/>
              </a:rPr>
              <a:t>Airfare</a:t>
            </a:r>
            <a:r>
              <a:rPr lang="en" sz="3000">
                <a:solidFill>
                  <a:schemeClr val="lt1"/>
                </a:solidFill>
                <a:latin typeface="Calibri"/>
                <a:ea typeface="Calibri"/>
                <a:cs typeface="Calibri"/>
                <a:sym typeface="Calibri"/>
              </a:rPr>
              <a:t> in lieu of mileage policy </a:t>
            </a:r>
            <a:endParaRPr sz="3000">
              <a:solidFill>
                <a:schemeClr val="lt1"/>
              </a:solidFill>
              <a:latin typeface="Calibri"/>
              <a:ea typeface="Calibri"/>
              <a:cs typeface="Calibri"/>
              <a:sym typeface="Calibri"/>
            </a:endParaRPr>
          </a:p>
        </p:txBody>
      </p:sp>
      <p:sp>
        <p:nvSpPr>
          <p:cNvPr id="140" name="Google Shape;140;p15"/>
          <p:cNvSpPr txBox="1"/>
          <p:nvPr/>
        </p:nvSpPr>
        <p:spPr>
          <a:xfrm>
            <a:off x="579300" y="1411950"/>
            <a:ext cx="7985400" cy="1435200"/>
          </a:xfrm>
          <a:prstGeom prst="rect">
            <a:avLst/>
          </a:prstGeom>
          <a:noFill/>
          <a:ln>
            <a:noFill/>
          </a:ln>
        </p:spPr>
        <p:txBody>
          <a:bodyPr anchorCtr="0" anchor="t" bIns="91425" lIns="91425" spcFirstLastPara="1" rIns="91425" wrap="square" tIns="91425">
            <a:spAutoFit/>
          </a:bodyPr>
          <a:lstStyle/>
          <a:p>
            <a:pPr indent="0" lvl="0" marL="0" rtl="0" algn="l">
              <a:lnSpc>
                <a:spcPct val="105000"/>
              </a:lnSpc>
              <a:spcBef>
                <a:spcPts val="0"/>
              </a:spcBef>
              <a:spcAft>
                <a:spcPts val="0"/>
              </a:spcAft>
              <a:buNone/>
            </a:pPr>
            <a:r>
              <a:rPr lang="en" sz="1300">
                <a:solidFill>
                  <a:srgbClr val="233A44"/>
                </a:solidFill>
              </a:rPr>
              <a:t>If an employee/student/contractor elects to drive vs flying, they may be reimbursed for the lesser amount “Airfare in lieu of mileage”. The employee needs to obtain a price quote from the airlines, minimum 21 day advance quote and attach it to their claim. If someone within the department is also traveling to the business conference by airlines, you may also use their ticket as a price comparison.</a:t>
            </a:r>
            <a:endParaRPr sz="1300">
              <a:solidFill>
                <a:srgbClr val="233A44"/>
              </a:solidFill>
            </a:endParaRPr>
          </a:p>
          <a:p>
            <a:pPr indent="0" lvl="0" marL="0" rtl="0" algn="l">
              <a:lnSpc>
                <a:spcPct val="105000"/>
              </a:lnSpc>
              <a:spcBef>
                <a:spcPts val="0"/>
              </a:spcBef>
              <a:spcAft>
                <a:spcPts val="0"/>
              </a:spcAft>
              <a:buNone/>
            </a:pPr>
            <a:r>
              <a:t/>
            </a:r>
            <a:endParaRPr sz="1300">
              <a:solidFill>
                <a:srgbClr val="233A44"/>
              </a:solidFill>
            </a:endParaRPr>
          </a:p>
          <a:p>
            <a:pPr indent="0" lvl="0" marL="0" rtl="0" algn="l">
              <a:lnSpc>
                <a:spcPct val="105000"/>
              </a:lnSpc>
              <a:spcBef>
                <a:spcPts val="0"/>
              </a:spcBef>
              <a:spcAft>
                <a:spcPts val="0"/>
              </a:spcAft>
              <a:buNone/>
            </a:pPr>
            <a:r>
              <a:rPr lang="en" sz="1300">
                <a:solidFill>
                  <a:srgbClr val="233A44"/>
                </a:solidFill>
              </a:rPr>
              <a:t>Policy information is located on the University Travel website.</a:t>
            </a:r>
            <a:endParaRPr sz="1300">
              <a:solidFill>
                <a:srgbClr val="233A44"/>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Privately Owned Vehicle Operation</a:t>
            </a:r>
            <a:endParaRPr/>
          </a:p>
        </p:txBody>
      </p:sp>
      <p:sp>
        <p:nvSpPr>
          <p:cNvPr id="146" name="Google Shape;146;p16"/>
          <p:cNvSpPr txBox="1"/>
          <p:nvPr>
            <p:ph idx="1" type="body"/>
          </p:nvPr>
        </p:nvSpPr>
        <p:spPr>
          <a:xfrm>
            <a:off x="819150" y="1659600"/>
            <a:ext cx="7505700" cy="27696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en" sz="1400">
                <a:latin typeface="Roboto"/>
                <a:ea typeface="Roboto"/>
                <a:cs typeface="Roboto"/>
                <a:sym typeface="Roboto"/>
              </a:rPr>
              <a:t>These documents are </a:t>
            </a:r>
            <a:r>
              <a:rPr b="1" lang="en" sz="1400" u="sng">
                <a:latin typeface="Roboto"/>
                <a:ea typeface="Roboto"/>
                <a:cs typeface="Roboto"/>
                <a:sym typeface="Roboto"/>
              </a:rPr>
              <a:t>required</a:t>
            </a:r>
            <a:r>
              <a:rPr lang="en" sz="1400">
                <a:latin typeface="Roboto"/>
                <a:ea typeface="Roboto"/>
                <a:cs typeface="Roboto"/>
                <a:sym typeface="Roboto"/>
              </a:rPr>
              <a:t> by any employee or student who will be driving on University </a:t>
            </a:r>
            <a:r>
              <a:rPr lang="en" sz="1400">
                <a:latin typeface="Roboto"/>
                <a:ea typeface="Roboto"/>
                <a:cs typeface="Roboto"/>
                <a:sym typeface="Roboto"/>
              </a:rPr>
              <a:t>business.</a:t>
            </a:r>
            <a:endParaRPr sz="1400">
              <a:latin typeface="Roboto"/>
              <a:ea typeface="Roboto"/>
              <a:cs typeface="Roboto"/>
              <a:sym typeface="Roboto"/>
            </a:endParaRPr>
          </a:p>
          <a:p>
            <a:pPr indent="-317500" lvl="0" marL="457200" rtl="0" algn="l">
              <a:lnSpc>
                <a:spcPct val="77647"/>
              </a:lnSpc>
              <a:spcBef>
                <a:spcPts val="1800"/>
              </a:spcBef>
              <a:spcAft>
                <a:spcPts val="0"/>
              </a:spcAft>
              <a:buSzPts val="1400"/>
              <a:buAutoNum type="arabicPeriod"/>
            </a:pPr>
            <a:r>
              <a:rPr lang="en" sz="1400" u="sng">
                <a:solidFill>
                  <a:schemeClr val="accent5"/>
                </a:solidFill>
                <a:latin typeface="Roboto"/>
                <a:ea typeface="Roboto"/>
                <a:cs typeface="Roboto"/>
                <a:sym typeface="Roboto"/>
                <a:hlinkClick r:id="rId3">
                  <a:extLst>
                    <a:ext uri="{A12FA001-AC4F-418D-AE19-62706E023703}">
                      <ahyp:hlinkClr val="tx"/>
                    </a:ext>
                  </a:extLst>
                </a:hlinkClick>
              </a:rPr>
              <a:t>Driving Safely, Driving Smarter</a:t>
            </a:r>
            <a:r>
              <a:rPr lang="en" sz="1400">
                <a:solidFill>
                  <a:srgbClr val="000000"/>
                </a:solidFill>
                <a:latin typeface="Roboto"/>
                <a:ea typeface="Roboto"/>
                <a:cs typeface="Roboto"/>
                <a:sym typeface="Roboto"/>
              </a:rPr>
              <a:t> - Online Training </a:t>
            </a:r>
            <a:br>
              <a:rPr lang="en" sz="1400">
                <a:solidFill>
                  <a:srgbClr val="000000"/>
                </a:solidFill>
                <a:latin typeface="Roboto"/>
                <a:ea typeface="Roboto"/>
                <a:cs typeface="Roboto"/>
                <a:sym typeface="Roboto"/>
              </a:rPr>
            </a:br>
            <a:endParaRPr sz="1400">
              <a:solidFill>
                <a:srgbClr val="000000"/>
              </a:solidFill>
              <a:latin typeface="Roboto"/>
              <a:ea typeface="Roboto"/>
              <a:cs typeface="Roboto"/>
              <a:sym typeface="Roboto"/>
            </a:endParaRPr>
          </a:p>
          <a:p>
            <a:pPr indent="-317500" lvl="0" marL="457200" rtl="0" algn="l">
              <a:spcBef>
                <a:spcPts val="0"/>
              </a:spcBef>
              <a:spcAft>
                <a:spcPts val="0"/>
              </a:spcAft>
              <a:buClr>
                <a:srgbClr val="000000"/>
              </a:buClr>
              <a:buSzPts val="1400"/>
              <a:buFont typeface="Roboto"/>
              <a:buAutoNum type="arabicPeriod"/>
            </a:pPr>
            <a:r>
              <a:rPr lang="en" sz="1400">
                <a:solidFill>
                  <a:srgbClr val="000000"/>
                </a:solidFill>
                <a:latin typeface="Roboto"/>
                <a:ea typeface="Roboto"/>
                <a:cs typeface="Roboto"/>
                <a:sym typeface="Roboto"/>
              </a:rPr>
              <a:t>STD 261 - Authorization To Use Privately Owned Vehicles On State Business Form </a:t>
            </a:r>
            <a:br>
              <a:rPr lang="en" sz="1400">
                <a:solidFill>
                  <a:srgbClr val="000000"/>
                </a:solidFill>
                <a:latin typeface="Roboto"/>
                <a:ea typeface="Roboto"/>
                <a:cs typeface="Roboto"/>
                <a:sym typeface="Roboto"/>
              </a:rPr>
            </a:br>
            <a:endParaRPr sz="1400">
              <a:solidFill>
                <a:srgbClr val="000000"/>
              </a:solidFill>
              <a:latin typeface="Roboto"/>
              <a:ea typeface="Roboto"/>
              <a:cs typeface="Roboto"/>
              <a:sym typeface="Roboto"/>
            </a:endParaRPr>
          </a:p>
          <a:p>
            <a:pPr indent="-304800" lvl="0" marL="457200" rtl="0" algn="l">
              <a:spcBef>
                <a:spcPts val="0"/>
              </a:spcBef>
              <a:spcAft>
                <a:spcPts val="0"/>
              </a:spcAft>
              <a:buClr>
                <a:srgbClr val="000000"/>
              </a:buClr>
              <a:buSzPts val="1200"/>
              <a:buFont typeface="Roboto"/>
              <a:buAutoNum type="arabicPeriod"/>
            </a:pPr>
            <a:r>
              <a:rPr lang="en" sz="1400">
                <a:solidFill>
                  <a:srgbClr val="000000"/>
                </a:solidFill>
                <a:latin typeface="Roboto"/>
                <a:ea typeface="Roboto"/>
                <a:cs typeface="Roboto"/>
                <a:sym typeface="Roboto"/>
              </a:rPr>
              <a:t>INF 1101 - </a:t>
            </a:r>
            <a:r>
              <a:rPr lang="en" sz="1400">
                <a:latin typeface="Roboto"/>
                <a:ea typeface="Roboto"/>
                <a:cs typeface="Roboto"/>
                <a:sym typeface="Roboto"/>
              </a:rPr>
              <a:t>Authorization of Release of Driver Record Information</a:t>
            </a:r>
            <a:br>
              <a:rPr lang="en">
                <a:solidFill>
                  <a:srgbClr val="000000"/>
                </a:solidFill>
                <a:latin typeface="Roboto"/>
                <a:ea typeface="Roboto"/>
                <a:cs typeface="Roboto"/>
                <a:sym typeface="Roboto"/>
              </a:rPr>
            </a:br>
            <a:endParaRPr sz="1200">
              <a:solidFill>
                <a:srgbClr val="000000"/>
              </a:solidFill>
            </a:endParaRPr>
          </a:p>
          <a:p>
            <a:pPr indent="0" lvl="0" marL="0" rtl="0" algn="l">
              <a:spcBef>
                <a:spcPts val="1200"/>
              </a:spcBef>
              <a:spcAft>
                <a:spcPts val="1200"/>
              </a:spcAft>
              <a:buNone/>
            </a:pPr>
            <a:r>
              <a:t/>
            </a:r>
            <a:endParaRPr b="1">
              <a:solidFill>
                <a:schemeClr val="accent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7"/>
          <p:cNvSpPr txBox="1"/>
          <p:nvPr>
            <p:ph type="title"/>
          </p:nvPr>
        </p:nvSpPr>
        <p:spPr>
          <a:xfrm>
            <a:off x="819150" y="845600"/>
            <a:ext cx="7505700" cy="778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Defensive</a:t>
            </a:r>
            <a:r>
              <a:rPr lang="en"/>
              <a:t> Driving Training</a:t>
            </a:r>
            <a:endParaRPr/>
          </a:p>
        </p:txBody>
      </p:sp>
      <p:sp>
        <p:nvSpPr>
          <p:cNvPr id="152" name="Google Shape;152;p17"/>
          <p:cNvSpPr txBox="1"/>
          <p:nvPr>
            <p:ph idx="1" type="body"/>
          </p:nvPr>
        </p:nvSpPr>
        <p:spPr>
          <a:xfrm>
            <a:off x="819150" y="1722050"/>
            <a:ext cx="3686100" cy="2716800"/>
          </a:xfrm>
          <a:prstGeom prst="rect">
            <a:avLst/>
          </a:prstGeom>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1400">
                <a:latin typeface="Roboto"/>
                <a:ea typeface="Roboto"/>
                <a:cs typeface="Roboto"/>
                <a:sym typeface="Roboto"/>
              </a:rPr>
              <a:t>Step One</a:t>
            </a:r>
            <a:endParaRPr b="1" sz="1400">
              <a:latin typeface="Roboto"/>
              <a:ea typeface="Roboto"/>
              <a:cs typeface="Roboto"/>
              <a:sym typeface="Roboto"/>
            </a:endParaRPr>
          </a:p>
          <a:p>
            <a:pPr indent="0" lvl="0" marL="0" rtl="0" algn="l">
              <a:lnSpc>
                <a:spcPct val="115000"/>
              </a:lnSpc>
              <a:spcBef>
                <a:spcPts val="1200"/>
              </a:spcBef>
              <a:spcAft>
                <a:spcPts val="0"/>
              </a:spcAft>
              <a:buNone/>
            </a:pPr>
            <a:r>
              <a:rPr lang="en" sz="1200">
                <a:solidFill>
                  <a:srgbClr val="000000"/>
                </a:solidFill>
                <a:latin typeface="Roboto"/>
                <a:ea typeface="Roboto"/>
                <a:cs typeface="Roboto"/>
                <a:sym typeface="Roboto"/>
              </a:rPr>
              <a:t>Access training via link: </a:t>
            </a:r>
            <a:r>
              <a:rPr lang="en" sz="1200" u="sng">
                <a:solidFill>
                  <a:schemeClr val="hlink"/>
                </a:solidFill>
                <a:latin typeface="Roboto"/>
                <a:ea typeface="Roboto"/>
                <a:cs typeface="Roboto"/>
                <a:sym typeface="Roboto"/>
                <a:hlinkClick r:id="rId3"/>
              </a:rPr>
              <a:t>CSU Login</a:t>
            </a:r>
            <a:endParaRPr sz="1200" u="sng">
              <a:solidFill>
                <a:schemeClr val="hlink"/>
              </a:solidFill>
              <a:latin typeface="Roboto"/>
              <a:ea typeface="Roboto"/>
              <a:cs typeface="Roboto"/>
              <a:sym typeface="Roboto"/>
            </a:endParaRPr>
          </a:p>
          <a:p>
            <a:pPr indent="0" lvl="0" marL="0" rtl="0" algn="l">
              <a:lnSpc>
                <a:spcPct val="115000"/>
              </a:lnSpc>
              <a:spcBef>
                <a:spcPts val="0"/>
              </a:spcBef>
              <a:spcAft>
                <a:spcPts val="0"/>
              </a:spcAft>
              <a:buNone/>
            </a:pPr>
            <a:r>
              <a:t/>
            </a:r>
            <a:endParaRPr sz="1200" u="sng">
              <a:solidFill>
                <a:schemeClr val="hlink"/>
              </a:solidFill>
              <a:latin typeface="Roboto"/>
              <a:ea typeface="Roboto"/>
              <a:cs typeface="Roboto"/>
              <a:sym typeface="Roboto"/>
            </a:endParaRPr>
          </a:p>
          <a:p>
            <a:pPr indent="0" lvl="0" marL="0" rtl="0" algn="l">
              <a:spcBef>
                <a:spcPts val="0"/>
              </a:spcBef>
              <a:spcAft>
                <a:spcPts val="0"/>
              </a:spcAft>
              <a:buNone/>
            </a:pPr>
            <a:r>
              <a:rPr lang="en" sz="1200">
                <a:solidFill>
                  <a:srgbClr val="000000"/>
                </a:solidFill>
                <a:latin typeface="Roboto"/>
                <a:ea typeface="Roboto"/>
                <a:cs typeface="Roboto"/>
                <a:sym typeface="Roboto"/>
              </a:rPr>
              <a:t>Search </a:t>
            </a:r>
            <a:r>
              <a:rPr lang="en" sz="1200" u="sng">
                <a:solidFill>
                  <a:schemeClr val="accent5"/>
                </a:solidFill>
                <a:latin typeface="Roboto"/>
                <a:ea typeface="Roboto"/>
                <a:cs typeface="Roboto"/>
                <a:sym typeface="Roboto"/>
                <a:hlinkClick r:id="rId4">
                  <a:extLst>
                    <a:ext uri="{A12FA001-AC4F-418D-AE19-62706E023703}">
                      <ahyp:hlinkClr val="tx"/>
                    </a:ext>
                  </a:extLst>
                </a:hlinkClick>
              </a:rPr>
              <a:t>Driving Safely, Driving Smarter</a:t>
            </a:r>
            <a:r>
              <a:rPr lang="en" sz="1200">
                <a:solidFill>
                  <a:srgbClr val="000000"/>
                </a:solidFill>
                <a:latin typeface="Roboto"/>
                <a:ea typeface="Roboto"/>
                <a:cs typeface="Roboto"/>
                <a:sym typeface="Roboto"/>
              </a:rPr>
              <a:t> in the top right-hand search bar. </a:t>
            </a:r>
            <a:br>
              <a:rPr lang="en" sz="1200">
                <a:solidFill>
                  <a:srgbClr val="000000"/>
                </a:solidFill>
                <a:latin typeface="Roboto"/>
                <a:ea typeface="Roboto"/>
                <a:cs typeface="Roboto"/>
                <a:sym typeface="Roboto"/>
              </a:rPr>
            </a:br>
            <a:endParaRPr sz="1200">
              <a:solidFill>
                <a:schemeClr val="hlink"/>
              </a:solidFill>
              <a:latin typeface="Roboto"/>
              <a:ea typeface="Roboto"/>
              <a:cs typeface="Roboto"/>
              <a:sym typeface="Roboto"/>
            </a:endParaRPr>
          </a:p>
          <a:p>
            <a:pPr indent="0" lvl="0" marL="0" rtl="0" algn="l">
              <a:lnSpc>
                <a:spcPct val="115000"/>
              </a:lnSpc>
              <a:spcBef>
                <a:spcPts val="0"/>
              </a:spcBef>
              <a:spcAft>
                <a:spcPts val="0"/>
              </a:spcAft>
              <a:buNone/>
            </a:pPr>
            <a:r>
              <a:rPr lang="en" sz="1200">
                <a:solidFill>
                  <a:schemeClr val="hlink"/>
                </a:solidFill>
                <a:latin typeface="Roboto"/>
                <a:ea typeface="Roboto"/>
                <a:cs typeface="Roboto"/>
                <a:sym typeface="Roboto"/>
              </a:rPr>
              <a:t>In the tabs row click on “Courses”</a:t>
            </a:r>
            <a:endParaRPr i="1" sz="1200" u="sng">
              <a:solidFill>
                <a:srgbClr val="000000"/>
              </a:solidFill>
              <a:latin typeface="Roboto"/>
              <a:ea typeface="Roboto"/>
              <a:cs typeface="Roboto"/>
              <a:sym typeface="Roboto"/>
            </a:endParaRPr>
          </a:p>
          <a:p>
            <a:pPr indent="0" lvl="0" marL="0" rtl="0" algn="l">
              <a:spcBef>
                <a:spcPts val="0"/>
              </a:spcBef>
              <a:spcAft>
                <a:spcPts val="0"/>
              </a:spcAft>
              <a:buNone/>
            </a:pPr>
            <a:r>
              <a:t/>
            </a:r>
            <a:endParaRPr i="1" sz="1200" u="sng">
              <a:solidFill>
                <a:srgbClr val="000000"/>
              </a:solidFill>
              <a:latin typeface="Roboto"/>
              <a:ea typeface="Roboto"/>
              <a:cs typeface="Roboto"/>
              <a:sym typeface="Roboto"/>
            </a:endParaRPr>
          </a:p>
          <a:p>
            <a:pPr indent="0" lvl="0" marL="0" rtl="0" algn="l">
              <a:spcBef>
                <a:spcPts val="0"/>
              </a:spcBef>
              <a:spcAft>
                <a:spcPts val="0"/>
              </a:spcAft>
              <a:buNone/>
            </a:pPr>
            <a:r>
              <a:rPr lang="en" sz="1200">
                <a:solidFill>
                  <a:srgbClr val="000000"/>
                </a:solidFill>
                <a:latin typeface="Roboto"/>
                <a:ea typeface="Roboto"/>
                <a:cs typeface="Roboto"/>
                <a:sym typeface="Roboto"/>
              </a:rPr>
              <a:t>Then click Launch to start the course.</a:t>
            </a:r>
            <a:endParaRPr sz="1200">
              <a:solidFill>
                <a:srgbClr val="000000"/>
              </a:solidFill>
              <a:latin typeface="Roboto"/>
              <a:ea typeface="Roboto"/>
              <a:cs typeface="Roboto"/>
              <a:sym typeface="Roboto"/>
            </a:endParaRPr>
          </a:p>
          <a:p>
            <a:pPr indent="0" lvl="0" marL="0" rtl="0" algn="l">
              <a:spcBef>
                <a:spcPts val="0"/>
              </a:spcBef>
              <a:spcAft>
                <a:spcPts val="1200"/>
              </a:spcAft>
              <a:buNone/>
            </a:pPr>
            <a:r>
              <a:t/>
            </a:r>
            <a:endParaRPr sz="1200">
              <a:latin typeface="Roboto"/>
              <a:ea typeface="Roboto"/>
              <a:cs typeface="Roboto"/>
              <a:sym typeface="Roboto"/>
            </a:endParaRPr>
          </a:p>
        </p:txBody>
      </p:sp>
      <p:sp>
        <p:nvSpPr>
          <p:cNvPr id="153" name="Google Shape;153;p17"/>
          <p:cNvSpPr txBox="1"/>
          <p:nvPr>
            <p:ph idx="2" type="body"/>
          </p:nvPr>
        </p:nvSpPr>
        <p:spPr>
          <a:xfrm>
            <a:off x="4638750" y="1722050"/>
            <a:ext cx="3686100" cy="2716800"/>
          </a:xfrm>
          <a:prstGeom prst="rect">
            <a:avLst/>
          </a:prstGeom>
          <a:ln cap="flat" cmpd="sng" w="19050">
            <a:solidFill>
              <a:srgbClr val="000000"/>
            </a:solidFill>
            <a:prstDash val="solid"/>
            <a:round/>
            <a:headEnd len="sm" w="sm" type="none"/>
            <a:tailEnd len="sm" w="sm" type="none"/>
          </a:ln>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 sz="1400">
                <a:latin typeface="Roboto"/>
                <a:ea typeface="Roboto"/>
                <a:cs typeface="Roboto"/>
                <a:sym typeface="Roboto"/>
              </a:rPr>
              <a:t>Step Two </a:t>
            </a:r>
            <a:endParaRPr b="1" sz="1400">
              <a:latin typeface="Roboto"/>
              <a:ea typeface="Roboto"/>
              <a:cs typeface="Roboto"/>
              <a:sym typeface="Roboto"/>
            </a:endParaRPr>
          </a:p>
          <a:p>
            <a:pPr indent="0" lvl="0" marL="0" rtl="0" algn="l">
              <a:spcBef>
                <a:spcPts val="1200"/>
              </a:spcBef>
              <a:spcAft>
                <a:spcPts val="0"/>
              </a:spcAft>
              <a:buNone/>
            </a:pPr>
            <a:r>
              <a:rPr lang="en" sz="1250">
                <a:latin typeface="Roboto"/>
                <a:ea typeface="Roboto"/>
                <a:cs typeface="Roboto"/>
                <a:sym typeface="Roboto"/>
              </a:rPr>
              <a:t>At the end of </a:t>
            </a:r>
            <a:r>
              <a:rPr lang="en" sz="1250">
                <a:latin typeface="Roboto"/>
                <a:ea typeface="Roboto"/>
                <a:cs typeface="Roboto"/>
                <a:sym typeface="Roboto"/>
              </a:rPr>
              <a:t>the</a:t>
            </a:r>
            <a:r>
              <a:rPr lang="en" sz="1250">
                <a:latin typeface="Roboto"/>
                <a:ea typeface="Roboto"/>
                <a:cs typeface="Roboto"/>
                <a:sym typeface="Roboto"/>
              </a:rPr>
              <a:t> training you will receive a certificate. </a:t>
            </a:r>
            <a:endParaRPr sz="1250">
              <a:latin typeface="Roboto"/>
              <a:ea typeface="Roboto"/>
              <a:cs typeface="Roboto"/>
              <a:sym typeface="Roboto"/>
            </a:endParaRPr>
          </a:p>
          <a:p>
            <a:pPr indent="0" lvl="0" marL="0" rtl="0" algn="l">
              <a:spcBef>
                <a:spcPts val="1200"/>
              </a:spcBef>
              <a:spcAft>
                <a:spcPts val="0"/>
              </a:spcAft>
              <a:buNone/>
            </a:pPr>
            <a:r>
              <a:rPr lang="en" sz="1250">
                <a:solidFill>
                  <a:srgbClr val="000000"/>
                </a:solidFill>
                <a:latin typeface="Roboto"/>
                <a:ea typeface="Roboto"/>
                <a:cs typeface="Roboto"/>
                <a:sym typeface="Roboto"/>
              </a:rPr>
              <a:t>Once the course has been completed, </a:t>
            </a:r>
            <a:r>
              <a:rPr lang="en" sz="1250" u="sng">
                <a:solidFill>
                  <a:srgbClr val="000000"/>
                </a:solidFill>
                <a:latin typeface="Roboto"/>
                <a:ea typeface="Roboto"/>
                <a:cs typeface="Roboto"/>
                <a:sym typeface="Roboto"/>
              </a:rPr>
              <a:t>Save the PDF certificate</a:t>
            </a:r>
            <a:r>
              <a:rPr lang="en" sz="1250">
                <a:solidFill>
                  <a:srgbClr val="000000"/>
                </a:solidFill>
                <a:latin typeface="Roboto"/>
                <a:ea typeface="Roboto"/>
                <a:cs typeface="Roboto"/>
                <a:sym typeface="Roboto"/>
              </a:rPr>
              <a:t> you will need this for the next step and for your Expense Claim.</a:t>
            </a:r>
            <a:endParaRPr sz="1250">
              <a:latin typeface="Roboto"/>
              <a:ea typeface="Roboto"/>
              <a:cs typeface="Roboto"/>
              <a:sym typeface="Roboto"/>
            </a:endParaRPr>
          </a:p>
          <a:p>
            <a:pPr indent="0" lvl="0" marL="0" rtl="0" algn="l">
              <a:spcBef>
                <a:spcPts val="1200"/>
              </a:spcBef>
              <a:spcAft>
                <a:spcPts val="0"/>
              </a:spcAft>
              <a:buNone/>
            </a:pPr>
            <a:r>
              <a:t/>
            </a:r>
            <a:endParaRPr sz="1400">
              <a:latin typeface="Roboto"/>
              <a:ea typeface="Roboto"/>
              <a:cs typeface="Roboto"/>
              <a:sym typeface="Roboto"/>
            </a:endParaRPr>
          </a:p>
          <a:p>
            <a:pPr indent="0" lvl="0" marL="0" rtl="0" algn="l">
              <a:spcBef>
                <a:spcPts val="1200"/>
              </a:spcBef>
              <a:spcAft>
                <a:spcPts val="0"/>
              </a:spcAft>
              <a:buNone/>
            </a:pPr>
            <a:r>
              <a:t/>
            </a:r>
            <a:endParaRPr sz="1500">
              <a:latin typeface="Roboto"/>
              <a:ea typeface="Roboto"/>
              <a:cs typeface="Roboto"/>
              <a:sym typeface="Roboto"/>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845600"/>
            <a:ext cx="7171800" cy="705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1700"/>
              <a:t>STD 261 </a:t>
            </a:r>
            <a:r>
              <a:rPr lang="en" sz="1700"/>
              <a:t>Authorization to use Privately Owned Vehicles on State </a:t>
            </a:r>
            <a:r>
              <a:rPr lang="en" sz="1700"/>
              <a:t>Business</a:t>
            </a:r>
            <a:r>
              <a:rPr lang="en" sz="1700"/>
              <a:t> form </a:t>
            </a:r>
            <a:endParaRPr sz="1700"/>
          </a:p>
        </p:txBody>
      </p:sp>
      <p:sp>
        <p:nvSpPr>
          <p:cNvPr id="159" name="Google Shape;159;p18"/>
          <p:cNvSpPr txBox="1"/>
          <p:nvPr>
            <p:ph idx="2" type="body"/>
          </p:nvPr>
        </p:nvSpPr>
        <p:spPr>
          <a:xfrm>
            <a:off x="819150" y="1561350"/>
            <a:ext cx="5859900" cy="2020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400">
                <a:solidFill>
                  <a:srgbClr val="000000"/>
                </a:solidFill>
              </a:rPr>
              <a:t>This document is located on the Risk Management website under Field Trips &gt; T</a:t>
            </a:r>
            <a:r>
              <a:rPr lang="en" sz="1400">
                <a:solidFill>
                  <a:srgbClr val="000000"/>
                </a:solidFill>
              </a:rPr>
              <a:t>ransportation</a:t>
            </a:r>
            <a:r>
              <a:rPr lang="en" sz="1400">
                <a:solidFill>
                  <a:srgbClr val="000000"/>
                </a:solidFill>
              </a:rPr>
              <a:t>.  You can </a:t>
            </a:r>
            <a:r>
              <a:rPr lang="en" sz="1400">
                <a:solidFill>
                  <a:srgbClr val="000000"/>
                </a:solidFill>
              </a:rPr>
              <a:t>only</a:t>
            </a:r>
            <a:r>
              <a:rPr lang="en" sz="1400">
                <a:solidFill>
                  <a:srgbClr val="000000"/>
                </a:solidFill>
              </a:rPr>
              <a:t> complete this form </a:t>
            </a:r>
            <a:r>
              <a:rPr b="1" lang="en" sz="1400">
                <a:solidFill>
                  <a:srgbClr val="000000"/>
                </a:solidFill>
              </a:rPr>
              <a:t>after</a:t>
            </a:r>
            <a:r>
              <a:rPr lang="en" sz="1400">
                <a:solidFill>
                  <a:srgbClr val="000000"/>
                </a:solidFill>
              </a:rPr>
              <a:t> you receive your certificate of completion for Driver Safety online training. </a:t>
            </a:r>
            <a:br>
              <a:rPr lang="en" sz="1400">
                <a:solidFill>
                  <a:srgbClr val="000000"/>
                </a:solidFill>
              </a:rPr>
            </a:br>
            <a:r>
              <a:rPr lang="en" sz="1400">
                <a:solidFill>
                  <a:srgbClr val="000000"/>
                </a:solidFill>
              </a:rPr>
              <a:t> </a:t>
            </a:r>
            <a:br>
              <a:rPr lang="en" sz="1400">
                <a:solidFill>
                  <a:srgbClr val="000000"/>
                </a:solidFill>
              </a:rPr>
            </a:br>
            <a:r>
              <a:rPr lang="en" sz="1400">
                <a:solidFill>
                  <a:srgbClr val="000000"/>
                </a:solidFill>
              </a:rPr>
              <a:t>Keep a copy of this for your records and submit to Accounts Payable. </a:t>
            </a:r>
            <a:br>
              <a:rPr lang="en" sz="1400">
                <a:solidFill>
                  <a:srgbClr val="000000"/>
                </a:solidFill>
              </a:rPr>
            </a:br>
            <a:endParaRPr sz="1100">
              <a:solidFill>
                <a:srgbClr val="000000"/>
              </a:solidFill>
              <a:latin typeface="Roboto"/>
              <a:ea typeface="Roboto"/>
              <a:cs typeface="Roboto"/>
              <a:sym typeface="Roboto"/>
            </a:endParaRPr>
          </a:p>
          <a:p>
            <a:pPr indent="0" lvl="0" marL="0" rtl="0" algn="l">
              <a:spcBef>
                <a:spcPts val="0"/>
              </a:spcBef>
              <a:spcAft>
                <a:spcPts val="1200"/>
              </a:spcAft>
              <a:buNone/>
            </a:pPr>
            <a:r>
              <a:rPr b="1" lang="en" sz="1200"/>
              <a:t>This document will not be used for any other purpose than the primary intent. </a:t>
            </a:r>
            <a:endParaRPr b="1" sz="1200"/>
          </a:p>
        </p:txBody>
      </p:sp>
      <p:sp>
        <p:nvSpPr>
          <p:cNvPr id="160" name="Google Shape;160;p18"/>
          <p:cNvSpPr txBox="1"/>
          <p:nvPr>
            <p:ph idx="1" type="subTitle"/>
          </p:nvPr>
        </p:nvSpPr>
        <p:spPr>
          <a:xfrm>
            <a:off x="819150" y="3387675"/>
            <a:ext cx="5859900" cy="393600"/>
          </a:xfrm>
          <a:prstGeom prst="rect">
            <a:avLst/>
          </a:prstGeom>
        </p:spPr>
        <p:txBody>
          <a:bodyPr anchorCtr="0" anchor="t" bIns="91425" lIns="91425" spcFirstLastPara="1" rIns="91425" wrap="square" tIns="91425">
            <a:normAutofit fontScale="77500"/>
          </a:bodyPr>
          <a:lstStyle/>
          <a:p>
            <a:pPr indent="0" lvl="0" marL="0" rtl="0" algn="l">
              <a:lnSpc>
                <a:spcPct val="115000"/>
              </a:lnSpc>
              <a:spcBef>
                <a:spcPts val="0"/>
              </a:spcBef>
              <a:spcAft>
                <a:spcPts val="1200"/>
              </a:spcAft>
              <a:buNone/>
            </a:pPr>
            <a:r>
              <a:rPr b="1" lang="en" sz="1200">
                <a:solidFill>
                  <a:srgbClr val="980000"/>
                </a:solidFill>
                <a:latin typeface="Roboto"/>
                <a:ea typeface="Roboto"/>
                <a:cs typeface="Roboto"/>
                <a:sym typeface="Roboto"/>
              </a:rPr>
              <a:t>Required, you will need to provide proof of car insurance and the insurance card must have your name.</a:t>
            </a:r>
            <a:endParaRPr b="1">
              <a:solidFill>
                <a:srgbClr val="98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9"/>
          <p:cNvSpPr txBox="1"/>
          <p:nvPr>
            <p:ph type="title"/>
          </p:nvPr>
        </p:nvSpPr>
        <p:spPr>
          <a:xfrm>
            <a:off x="819150" y="845600"/>
            <a:ext cx="7171800" cy="705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1800">
                <a:latin typeface="Roboto"/>
                <a:ea typeface="Roboto"/>
                <a:cs typeface="Roboto"/>
                <a:sym typeface="Roboto"/>
              </a:rPr>
              <a:t>INF 1101 - Authorization of Release of Driver Record Information </a:t>
            </a:r>
            <a:endParaRPr sz="1800"/>
          </a:p>
        </p:txBody>
      </p:sp>
      <p:sp>
        <p:nvSpPr>
          <p:cNvPr id="166" name="Google Shape;166;p19"/>
          <p:cNvSpPr txBox="1"/>
          <p:nvPr>
            <p:ph idx="2" type="body"/>
          </p:nvPr>
        </p:nvSpPr>
        <p:spPr>
          <a:xfrm>
            <a:off x="819150" y="1561350"/>
            <a:ext cx="7171800" cy="2632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400">
                <a:solidFill>
                  <a:srgbClr val="000000"/>
                </a:solidFill>
              </a:rPr>
              <a:t>This document is located on the </a:t>
            </a:r>
            <a:r>
              <a:rPr lang="en" sz="1400" u="sng">
                <a:solidFill>
                  <a:schemeClr val="hlink"/>
                </a:solidFill>
                <a:hlinkClick r:id="rId3"/>
              </a:rPr>
              <a:t>Risk Management website</a:t>
            </a:r>
            <a:r>
              <a:rPr lang="en" sz="1400">
                <a:solidFill>
                  <a:srgbClr val="000000"/>
                </a:solidFill>
              </a:rPr>
              <a:t>  You can only complete this form </a:t>
            </a:r>
            <a:r>
              <a:rPr b="1" lang="en" sz="1400">
                <a:solidFill>
                  <a:srgbClr val="000000"/>
                </a:solidFill>
              </a:rPr>
              <a:t>after</a:t>
            </a:r>
            <a:r>
              <a:rPr lang="en" sz="1400">
                <a:solidFill>
                  <a:srgbClr val="000000"/>
                </a:solidFill>
              </a:rPr>
              <a:t> you receive your certificate of completion for Driver Safety online training. </a:t>
            </a:r>
            <a:br>
              <a:rPr lang="en" sz="1400">
                <a:solidFill>
                  <a:srgbClr val="000000"/>
                </a:solidFill>
              </a:rPr>
            </a:br>
            <a:r>
              <a:rPr lang="en" sz="1400">
                <a:solidFill>
                  <a:srgbClr val="000000"/>
                </a:solidFill>
              </a:rPr>
              <a:t> </a:t>
            </a:r>
            <a:br>
              <a:rPr lang="en" sz="1400">
                <a:solidFill>
                  <a:srgbClr val="000000"/>
                </a:solidFill>
              </a:rPr>
            </a:br>
            <a:r>
              <a:rPr lang="en" sz="1400">
                <a:solidFill>
                  <a:srgbClr val="000000"/>
                </a:solidFill>
              </a:rPr>
              <a:t>Keep a copy of this for your records and submit to Student Administration Building Room 2600. </a:t>
            </a:r>
            <a:br>
              <a:rPr lang="en" sz="1400">
                <a:solidFill>
                  <a:srgbClr val="000000"/>
                </a:solidFill>
              </a:rPr>
            </a:br>
            <a:endParaRPr sz="1100">
              <a:solidFill>
                <a:srgbClr val="000000"/>
              </a:solidFill>
              <a:latin typeface="Roboto"/>
              <a:ea typeface="Roboto"/>
              <a:cs typeface="Roboto"/>
              <a:sym typeface="Roboto"/>
            </a:endParaRPr>
          </a:p>
          <a:p>
            <a:pPr indent="0" lvl="0" marL="0" rtl="0" algn="l">
              <a:spcBef>
                <a:spcPts val="0"/>
              </a:spcBef>
              <a:spcAft>
                <a:spcPts val="1200"/>
              </a:spcAft>
              <a:buNone/>
            </a:pPr>
            <a:r>
              <a:rPr b="1" lang="en" sz="1200"/>
              <a:t>This document will not be used for any other purpose than the primary intent. </a:t>
            </a:r>
            <a:endParaRPr b="1" sz="1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0"/>
          <p:cNvSpPr txBox="1"/>
          <p:nvPr>
            <p:ph idx="4294967295" type="title"/>
          </p:nvPr>
        </p:nvSpPr>
        <p:spPr>
          <a:xfrm>
            <a:off x="819150" y="517925"/>
            <a:ext cx="6424200" cy="705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 case of an accident</a:t>
            </a:r>
            <a:endParaRPr/>
          </a:p>
        </p:txBody>
      </p:sp>
      <p:sp>
        <p:nvSpPr>
          <p:cNvPr id="172" name="Google Shape;172;p20"/>
          <p:cNvSpPr txBox="1"/>
          <p:nvPr>
            <p:ph idx="1" type="body"/>
          </p:nvPr>
        </p:nvSpPr>
        <p:spPr>
          <a:xfrm>
            <a:off x="819150" y="1676200"/>
            <a:ext cx="7415100" cy="2269800"/>
          </a:xfrm>
          <a:prstGeom prst="rect">
            <a:avLst/>
          </a:prstGeom>
        </p:spPr>
        <p:txBody>
          <a:bodyPr anchorCtr="0" anchor="b" bIns="91425" lIns="91425" spcFirstLastPara="1" rIns="91425" wrap="square" tIns="91425">
            <a:normAutofit fontScale="62500" lnSpcReduction="10000"/>
          </a:bodyPr>
          <a:lstStyle/>
          <a:p>
            <a:pPr indent="0" lvl="0" marL="0" rtl="0" algn="l">
              <a:spcBef>
                <a:spcPts val="0"/>
              </a:spcBef>
              <a:spcAft>
                <a:spcPts val="0"/>
              </a:spcAft>
              <a:buNone/>
            </a:pPr>
            <a:r>
              <a:rPr lang="en" sz="2620"/>
              <a:t>In the event of an accident you will need to follow the process detailed on the </a:t>
            </a:r>
            <a:r>
              <a:rPr lang="en" sz="2620" u="sng">
                <a:solidFill>
                  <a:schemeClr val="hlink"/>
                </a:solidFill>
                <a:hlinkClick r:id="rId3"/>
              </a:rPr>
              <a:t>Risk </a:t>
            </a:r>
            <a:r>
              <a:rPr lang="en" sz="2620" u="sng">
                <a:solidFill>
                  <a:schemeClr val="hlink"/>
                </a:solidFill>
                <a:hlinkClick r:id="rId4"/>
              </a:rPr>
              <a:t>Management</a:t>
            </a:r>
            <a:r>
              <a:rPr lang="en" sz="2620" u="sng">
                <a:solidFill>
                  <a:schemeClr val="hlink"/>
                </a:solidFill>
                <a:hlinkClick r:id="rId5"/>
              </a:rPr>
              <a:t> Website</a:t>
            </a:r>
            <a:r>
              <a:rPr lang="en" sz="2620"/>
              <a:t> &gt; </a:t>
            </a:r>
            <a:r>
              <a:rPr lang="en" sz="2620" u="sng">
                <a:solidFill>
                  <a:schemeClr val="accent5"/>
                </a:solidFill>
                <a:highlight>
                  <a:srgbClr val="FFFFFF"/>
                </a:highlight>
                <a:hlinkClick r:id="rId6">
                  <a:extLst>
                    <a:ext uri="{A12FA001-AC4F-418D-AE19-62706E023703}">
                      <ahyp:hlinkClr val="tx"/>
                    </a:ext>
                  </a:extLst>
                </a:hlinkClick>
              </a:rPr>
              <a:t>Academic Field Trip Policy and Driver Guidelines</a:t>
            </a:r>
            <a:r>
              <a:rPr lang="en" sz="2620">
                <a:highlight>
                  <a:srgbClr val="FFFFFF"/>
                </a:highlight>
              </a:rPr>
              <a:t> under the </a:t>
            </a:r>
            <a:r>
              <a:rPr lang="en" sz="2620">
                <a:highlight>
                  <a:srgbClr val="FFFFFF"/>
                </a:highlight>
              </a:rPr>
              <a:t>Transportation</a:t>
            </a:r>
            <a:r>
              <a:rPr lang="en" sz="2620">
                <a:highlight>
                  <a:srgbClr val="FFFFFF"/>
                </a:highlight>
              </a:rPr>
              <a:t>: Driving and Insurance drop down menu.  It is important you follow the steps </a:t>
            </a:r>
            <a:r>
              <a:rPr lang="en" sz="2620">
                <a:highlight>
                  <a:srgbClr val="FFFFFF"/>
                </a:highlight>
              </a:rPr>
              <a:t>precisely</a:t>
            </a:r>
            <a:r>
              <a:rPr lang="en" sz="2620">
                <a:highlight>
                  <a:srgbClr val="FFFFFF"/>
                </a:highlight>
              </a:rPr>
              <a:t> and in a </a:t>
            </a:r>
            <a:r>
              <a:rPr lang="en" sz="2620">
                <a:highlight>
                  <a:srgbClr val="FFFFFF"/>
                </a:highlight>
              </a:rPr>
              <a:t>timely</a:t>
            </a:r>
            <a:r>
              <a:rPr lang="en" sz="2620">
                <a:highlight>
                  <a:srgbClr val="FFFFFF"/>
                </a:highlight>
              </a:rPr>
              <a:t> manner. </a:t>
            </a:r>
            <a:br>
              <a:rPr lang="en" sz="2620">
                <a:highlight>
                  <a:srgbClr val="FFFFFF"/>
                </a:highlight>
              </a:rPr>
            </a:br>
            <a:br>
              <a:rPr lang="en" sz="2620">
                <a:highlight>
                  <a:srgbClr val="FFFFFF"/>
                </a:highlight>
              </a:rPr>
            </a:br>
            <a:r>
              <a:rPr lang="en" sz="2620">
                <a:highlight>
                  <a:srgbClr val="FFFFFF"/>
                </a:highlight>
              </a:rPr>
              <a:t>Immediately report any bodily injury or significant property damage to the State Office of Risk and Insurance Management (ORIM) by telephone at (916) 322-0459 </a:t>
            </a:r>
            <a:br>
              <a:rPr lang="en" sz="2620">
                <a:highlight>
                  <a:srgbClr val="FFFFFF"/>
                </a:highlight>
              </a:rPr>
            </a:br>
            <a:r>
              <a:rPr lang="en" sz="2620">
                <a:highlight>
                  <a:srgbClr val="FFFFFF"/>
                </a:highlight>
              </a:rPr>
              <a:t>Weekend </a:t>
            </a:r>
            <a:r>
              <a:rPr lang="en" sz="2620">
                <a:highlight>
                  <a:srgbClr val="FFFFFF"/>
                </a:highlight>
              </a:rPr>
              <a:t>voicemail</a:t>
            </a:r>
            <a:r>
              <a:rPr lang="en" sz="2620">
                <a:highlight>
                  <a:srgbClr val="FFFFFF"/>
                </a:highlight>
              </a:rPr>
              <a:t> messages can be left at (916) 322- 8967.</a:t>
            </a:r>
            <a:endParaRPr sz="1200">
              <a:highlight>
                <a:srgbClr val="FFFFFF"/>
              </a:highlight>
              <a:latin typeface="Arial"/>
              <a:ea typeface="Arial"/>
              <a:cs typeface="Arial"/>
              <a:sym typeface="Arial"/>
            </a:endParaRPr>
          </a:p>
          <a:p>
            <a:pPr indent="0" lvl="0" marL="0" rtl="0" algn="l">
              <a:spcBef>
                <a:spcPts val="0"/>
              </a:spcBef>
              <a:spcAft>
                <a:spcPts val="0"/>
              </a:spcAft>
              <a:buNone/>
            </a:pPr>
            <a:r>
              <a:t/>
            </a:r>
            <a:endParaRPr sz="1200"/>
          </a:p>
        </p:txBody>
      </p:sp>
      <p:sp>
        <p:nvSpPr>
          <p:cNvPr id="173" name="Google Shape;173;p20"/>
          <p:cNvSpPr txBox="1"/>
          <p:nvPr>
            <p:ph idx="4294967295" type="subTitle"/>
          </p:nvPr>
        </p:nvSpPr>
        <p:spPr>
          <a:xfrm>
            <a:off x="793950" y="1222925"/>
            <a:ext cx="7556100" cy="3798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1200"/>
              </a:spcAft>
              <a:buNone/>
            </a:pPr>
            <a:r>
              <a:rPr lang="en" sz="1400"/>
              <a:t>While we hope your trip is a safe one we understand </a:t>
            </a:r>
            <a:r>
              <a:rPr lang="en" sz="1400"/>
              <a:t>unforeseen</a:t>
            </a:r>
            <a:r>
              <a:rPr lang="en" sz="1400"/>
              <a:t> events do occur.</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1"/>
          <p:cNvSpPr txBox="1"/>
          <p:nvPr>
            <p:ph type="title"/>
          </p:nvPr>
        </p:nvSpPr>
        <p:spPr>
          <a:xfrm>
            <a:off x="1122075" y="1302150"/>
            <a:ext cx="6581400" cy="2539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Thank you for watching!</a:t>
            </a:r>
            <a:endParaRPr/>
          </a:p>
          <a:p>
            <a:pPr indent="0" lvl="0" marL="0" rtl="0" algn="ctr">
              <a:spcBef>
                <a:spcPts val="0"/>
              </a:spcBef>
              <a:spcAft>
                <a:spcPts val="0"/>
              </a:spcAft>
              <a:buNone/>
            </a:pPr>
            <a:r>
              <a:rPr b="1" lang="en" sz="1800"/>
              <a:t>Please check out our other videos regarding student travel</a:t>
            </a:r>
            <a:br>
              <a:rPr b="1" lang="en" sz="1800"/>
            </a:br>
            <a:r>
              <a:rPr b="1" lang="en" sz="1800"/>
              <a:t> </a:t>
            </a:r>
            <a:endParaRPr b="1" sz="1800"/>
          </a:p>
          <a:p>
            <a:pPr indent="-327025" lvl="0" marL="457200" rtl="0" algn="l">
              <a:spcBef>
                <a:spcPts val="0"/>
              </a:spcBef>
              <a:spcAft>
                <a:spcPts val="0"/>
              </a:spcAft>
              <a:buSzPts val="1550"/>
              <a:buChar char="●"/>
            </a:pPr>
            <a:r>
              <a:rPr lang="en" sz="1550"/>
              <a:t>Student Travel Before you Travel</a:t>
            </a:r>
            <a:endParaRPr sz="1550"/>
          </a:p>
          <a:p>
            <a:pPr indent="-327025" lvl="0" marL="457200" rtl="0" algn="l">
              <a:spcBef>
                <a:spcPts val="0"/>
              </a:spcBef>
              <a:spcAft>
                <a:spcPts val="0"/>
              </a:spcAft>
              <a:buSzPts val="1550"/>
              <a:buChar char="●"/>
            </a:pPr>
            <a:r>
              <a:rPr lang="en" sz="1550"/>
              <a:t>Student Travel Filing and Expense Claim</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