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7c4cc0be94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7c4cc0be94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7c4cc0be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7c4cc0be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7c4cc0be94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7c4cc0be94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7c4cc0be94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7c4cc0be94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7c4cc0be94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7c4cc0be94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7c4cc0be94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7c4cc0be94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7c4cc0be94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7c4cc0be94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7c4cc0be94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7c4cc0be94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c75780eec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c75780ee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Show how to download as PDF</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chatgpt.com/auth/logi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solidFill>
                  <a:srgbClr val="9E5B38"/>
                </a:solidFill>
              </a:rPr>
              <a:t>Thinking, Reading, and Writing with AI</a:t>
            </a:r>
            <a:endParaRPr b="1">
              <a:solidFill>
                <a:srgbClr val="9E5B38"/>
              </a:solidFill>
            </a:endParaRPr>
          </a:p>
        </p:txBody>
      </p:sp>
      <p:sp>
        <p:nvSpPr>
          <p:cNvPr id="55" name="Google Shape;55;p13"/>
          <p:cNvSpPr txBox="1"/>
          <p:nvPr>
            <p:ph idx="1" type="subTitle"/>
          </p:nvPr>
        </p:nvSpPr>
        <p:spPr>
          <a:xfrm>
            <a:off x="311700" y="2972375"/>
            <a:ext cx="8520600" cy="105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400">
                <a:solidFill>
                  <a:srgbClr val="376C67"/>
                </a:solidFill>
              </a:rPr>
              <a:t>Preparation for Project 2</a:t>
            </a:r>
            <a:endParaRPr sz="3400">
              <a:solidFill>
                <a:srgbClr val="376C67"/>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22"/>
          <p:cNvSpPr txBox="1"/>
          <p:nvPr>
            <p:ph type="title"/>
          </p:nvPr>
        </p:nvSpPr>
        <p:spPr>
          <a:xfrm>
            <a:off x="1051950" y="445025"/>
            <a:ext cx="7780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920">
                <a:solidFill>
                  <a:srgbClr val="933F14"/>
                </a:solidFill>
              </a:rPr>
              <a:t>Wrap-Up Reflection </a:t>
            </a:r>
            <a:endParaRPr b="1" sz="2920">
              <a:solidFill>
                <a:srgbClr val="933F14"/>
              </a:solidFill>
            </a:endParaRPr>
          </a:p>
          <a:p>
            <a:pPr indent="0" lvl="0" marL="0" rtl="0" algn="l">
              <a:spcBef>
                <a:spcPts val="0"/>
              </a:spcBef>
              <a:spcAft>
                <a:spcPts val="0"/>
              </a:spcAft>
              <a:buSzPts val="990"/>
              <a:buNone/>
            </a:pPr>
            <a:r>
              <a:t/>
            </a:r>
            <a:endParaRPr sz="2520"/>
          </a:p>
        </p:txBody>
      </p:sp>
      <p:sp>
        <p:nvSpPr>
          <p:cNvPr id="111" name="Google Shape;111;p22"/>
          <p:cNvSpPr txBox="1"/>
          <p:nvPr>
            <p:ph idx="1" type="body"/>
          </p:nvPr>
        </p:nvSpPr>
        <p:spPr>
          <a:xfrm>
            <a:off x="633500" y="1152475"/>
            <a:ext cx="81987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Clr>
                <a:srgbClr val="933F14"/>
              </a:buClr>
              <a:buSzPts val="2300"/>
              <a:buChar char="●"/>
            </a:pPr>
            <a:r>
              <a:rPr lang="en" sz="2300">
                <a:solidFill>
                  <a:srgbClr val="933F14"/>
                </a:solidFill>
              </a:rPr>
              <a:t>What takeaways do you have from this lesson? What is it making you think about?</a:t>
            </a:r>
            <a:endParaRPr sz="2300">
              <a:solidFill>
                <a:srgbClr val="933F14"/>
              </a:solidFill>
            </a:endParaRPr>
          </a:p>
          <a:p>
            <a:pPr indent="-374650" lvl="0" marL="457200" rtl="0" algn="l">
              <a:spcBef>
                <a:spcPts val="0"/>
              </a:spcBef>
              <a:spcAft>
                <a:spcPts val="0"/>
              </a:spcAft>
              <a:buClr>
                <a:srgbClr val="933F14"/>
              </a:buClr>
              <a:buSzPts val="2300"/>
              <a:buChar char="●"/>
            </a:pPr>
            <a:r>
              <a:rPr lang="en" sz="2300">
                <a:solidFill>
                  <a:srgbClr val="933F14"/>
                </a:solidFill>
              </a:rPr>
              <a:t>When is using ChatGPT helpful for summarizing? When is it not helpful or even risky?</a:t>
            </a:r>
            <a:endParaRPr sz="2300">
              <a:solidFill>
                <a:srgbClr val="933F14"/>
              </a:solidFill>
            </a:endParaRPr>
          </a:p>
          <a:p>
            <a:pPr indent="-374650" lvl="0" marL="457200" rtl="0" algn="l">
              <a:spcBef>
                <a:spcPts val="0"/>
              </a:spcBef>
              <a:spcAft>
                <a:spcPts val="0"/>
              </a:spcAft>
              <a:buClr>
                <a:srgbClr val="933F14"/>
              </a:buClr>
              <a:buSzPts val="2300"/>
              <a:buChar char="●"/>
            </a:pPr>
            <a:r>
              <a:rPr lang="en" sz="2300">
                <a:solidFill>
                  <a:srgbClr val="933F14"/>
                </a:solidFill>
              </a:rPr>
              <a:t>What does this mean for how you might (or might not) use AI in our classroom?</a:t>
            </a:r>
            <a:endParaRPr sz="2300">
              <a:solidFill>
                <a:srgbClr val="933F14"/>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1311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9E5B38"/>
                </a:solidFill>
              </a:rPr>
              <a:t>Logging on to your CSU ChatGPT Account</a:t>
            </a:r>
            <a:endParaRPr b="1" sz="2820">
              <a:solidFill>
                <a:srgbClr val="9E5B38"/>
              </a:solidFill>
            </a:endParaRPr>
          </a:p>
        </p:txBody>
      </p:sp>
      <p:sp>
        <p:nvSpPr>
          <p:cNvPr id="61" name="Google Shape;61;p14"/>
          <p:cNvSpPr txBox="1"/>
          <p:nvPr>
            <p:ph idx="1" type="body"/>
          </p:nvPr>
        </p:nvSpPr>
        <p:spPr>
          <a:xfrm>
            <a:off x="311700" y="953150"/>
            <a:ext cx="8520600" cy="3153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rgbClr val="933F14"/>
                </a:solidFill>
                <a:latin typeface="Roboto"/>
                <a:ea typeface="Roboto"/>
                <a:cs typeface="Roboto"/>
                <a:sym typeface="Roboto"/>
              </a:rPr>
              <a:t>Feb 4, 2025, 12:58 PM</a:t>
            </a:r>
            <a:endParaRPr sz="3000">
              <a:solidFill>
                <a:srgbClr val="933F14"/>
              </a:solidFill>
            </a:endParaRPr>
          </a:p>
          <a:p>
            <a:pPr indent="0" lvl="0" marL="0" rtl="0" algn="l">
              <a:spcBef>
                <a:spcPts val="1200"/>
              </a:spcBef>
              <a:spcAft>
                <a:spcPts val="1200"/>
              </a:spcAft>
              <a:buNone/>
            </a:pPr>
            <a:r>
              <a:rPr lang="en" sz="2000">
                <a:solidFill>
                  <a:srgbClr val="933F14"/>
                </a:solidFill>
              </a:rPr>
              <a:t>“I am delighted to share with you that this week, at the CSU Board of Trustees meeting, the Office of the Chancellor announced a first-of-its kind public-private initiative to establish the CSU as the nation’s first and largest AI-powered public university system to serve its entire community. This initiative will make learning, research, professional development and teaching tools—including ChatGPT—available to all students, faculty and staff across all 23 CSU universities.” - Warmly </a:t>
            </a:r>
            <a:r>
              <a:rPr lang="en" sz="2000">
                <a:solidFill>
                  <a:srgbClr val="933F14"/>
                </a:solidFill>
              </a:rPr>
              <a:t>Mildred García Chancellor</a:t>
            </a:r>
            <a:endParaRPr sz="2000">
              <a:solidFill>
                <a:srgbClr val="933F14"/>
              </a:solidFill>
            </a:endParaRPr>
          </a:p>
        </p:txBody>
      </p:sp>
      <p:sp>
        <p:nvSpPr>
          <p:cNvPr id="62" name="Google Shape;62;p14"/>
          <p:cNvSpPr txBox="1"/>
          <p:nvPr/>
        </p:nvSpPr>
        <p:spPr>
          <a:xfrm>
            <a:off x="311700" y="4106450"/>
            <a:ext cx="8205000" cy="58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2600" u="sng">
                <a:solidFill>
                  <a:srgbClr val="376C67"/>
                </a:solidFill>
                <a:hlinkClick r:id="rId3">
                  <a:extLst>
                    <a:ext uri="{A12FA001-AC4F-418D-AE19-62706E023703}">
                      <ahyp:hlinkClr val="tx"/>
                    </a:ext>
                  </a:extLst>
                </a:hlinkClick>
              </a:rPr>
              <a:t>https://chatgpt.com/auth/login</a:t>
            </a:r>
            <a:endParaRPr sz="2200">
              <a:solidFill>
                <a:srgbClr val="376C67"/>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1156550" y="168550"/>
            <a:ext cx="6067500" cy="558000"/>
          </a:xfrm>
          <a:prstGeom prst="rect">
            <a:avLst/>
          </a:prstGeom>
          <a:solidFill>
            <a:srgbClr val="CCCFCD"/>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376C67"/>
                </a:solidFill>
              </a:rPr>
              <a:t>Human-Centered Reading Activity</a:t>
            </a:r>
            <a:endParaRPr b="1" sz="2720">
              <a:solidFill>
                <a:srgbClr val="376C67"/>
              </a:solidFill>
            </a:endParaRPr>
          </a:p>
        </p:txBody>
      </p:sp>
      <p:sp>
        <p:nvSpPr>
          <p:cNvPr id="68" name="Google Shape;68;p15"/>
          <p:cNvSpPr txBox="1"/>
          <p:nvPr>
            <p:ph idx="1" type="body"/>
          </p:nvPr>
        </p:nvSpPr>
        <p:spPr>
          <a:xfrm>
            <a:off x="999650" y="1005450"/>
            <a:ext cx="8144400" cy="3556800"/>
          </a:xfrm>
          <a:prstGeom prst="rect">
            <a:avLst/>
          </a:prstGeom>
          <a:solidFill>
            <a:srgbClr val="CCCFCD"/>
          </a:solidFill>
        </p:spPr>
        <p:txBody>
          <a:bodyPr anchorCtr="0" anchor="t" bIns="91425" lIns="91425" spcFirstLastPara="1" rIns="91425" wrap="square" tIns="91425">
            <a:normAutofit/>
          </a:bodyPr>
          <a:lstStyle/>
          <a:p>
            <a:pPr indent="0" lvl="0" marL="0" rtl="0" algn="l">
              <a:spcBef>
                <a:spcPts val="0"/>
              </a:spcBef>
              <a:spcAft>
                <a:spcPts val="0"/>
              </a:spcAft>
              <a:buNone/>
            </a:pPr>
            <a:r>
              <a:rPr lang="en" sz="1900">
                <a:solidFill>
                  <a:srgbClr val="376C67"/>
                </a:solidFill>
              </a:rPr>
              <a:t>Let’s read a </a:t>
            </a:r>
            <a:r>
              <a:rPr lang="en" sz="1900">
                <a:solidFill>
                  <a:srgbClr val="376C67"/>
                </a:solidFill>
              </a:rPr>
              <a:t>discussion</a:t>
            </a:r>
            <a:r>
              <a:rPr lang="en" sz="1900">
                <a:solidFill>
                  <a:srgbClr val="376C67"/>
                </a:solidFill>
              </a:rPr>
              <a:t>-board post written by one of my students during the Spring 2025 semester. This post is shared with permission and comes from a discussion activity where I asked students to develop and explain one or two guidelines for using AI in our class.</a:t>
            </a:r>
            <a:endParaRPr sz="1900">
              <a:solidFill>
                <a:srgbClr val="376C67"/>
              </a:solidFill>
            </a:endParaRPr>
          </a:p>
          <a:p>
            <a:pPr indent="0" lvl="0" marL="0" rtl="0" algn="l">
              <a:spcBef>
                <a:spcPts val="1200"/>
              </a:spcBef>
              <a:spcAft>
                <a:spcPts val="0"/>
              </a:spcAft>
              <a:buNone/>
            </a:pPr>
            <a:r>
              <a:rPr lang="en" sz="1900">
                <a:solidFill>
                  <a:srgbClr val="376C67"/>
                </a:solidFill>
              </a:rPr>
              <a:t>As you read the post, think about the student’s</a:t>
            </a:r>
            <a:endParaRPr sz="1900">
              <a:solidFill>
                <a:srgbClr val="376C67"/>
              </a:solidFill>
            </a:endParaRPr>
          </a:p>
          <a:p>
            <a:pPr indent="-349250" lvl="0" marL="457200" rtl="0" algn="l">
              <a:spcBef>
                <a:spcPts val="1200"/>
              </a:spcBef>
              <a:spcAft>
                <a:spcPts val="0"/>
              </a:spcAft>
              <a:buClr>
                <a:srgbClr val="376C67"/>
              </a:buClr>
              <a:buSzPts val="1900"/>
              <a:buChar char="●"/>
            </a:pPr>
            <a:r>
              <a:rPr lang="en" sz="1900">
                <a:solidFill>
                  <a:srgbClr val="376C67"/>
                </a:solidFill>
              </a:rPr>
              <a:t>Topic, message, and purpose</a:t>
            </a:r>
            <a:endParaRPr sz="1900">
              <a:solidFill>
                <a:srgbClr val="376C67"/>
              </a:solidFill>
            </a:endParaRPr>
          </a:p>
          <a:p>
            <a:pPr indent="-349250" lvl="0" marL="457200" rtl="0" algn="l">
              <a:spcBef>
                <a:spcPts val="0"/>
              </a:spcBef>
              <a:spcAft>
                <a:spcPts val="0"/>
              </a:spcAft>
              <a:buClr>
                <a:srgbClr val="376C67"/>
              </a:buClr>
              <a:buSzPts val="1900"/>
              <a:buChar char="●"/>
            </a:pPr>
            <a:r>
              <a:rPr lang="en" sz="1900">
                <a:solidFill>
                  <a:srgbClr val="376C67"/>
                </a:solidFill>
              </a:rPr>
              <a:t>Audience </a:t>
            </a:r>
            <a:endParaRPr sz="1900">
              <a:solidFill>
                <a:srgbClr val="376C67"/>
              </a:solidFill>
            </a:endParaRPr>
          </a:p>
          <a:p>
            <a:pPr indent="-349250" lvl="0" marL="457200" rtl="0" algn="l">
              <a:spcBef>
                <a:spcPts val="0"/>
              </a:spcBef>
              <a:spcAft>
                <a:spcPts val="0"/>
              </a:spcAft>
              <a:buClr>
                <a:srgbClr val="376C67"/>
              </a:buClr>
              <a:buSzPts val="1900"/>
              <a:buChar char="●"/>
            </a:pPr>
            <a:r>
              <a:rPr lang="en" sz="1900">
                <a:solidFill>
                  <a:srgbClr val="376C67"/>
                </a:solidFill>
              </a:rPr>
              <a:t>Tone </a:t>
            </a:r>
            <a:endParaRPr sz="1900">
              <a:solidFill>
                <a:srgbClr val="376C67"/>
              </a:solidFill>
            </a:endParaRPr>
          </a:p>
          <a:p>
            <a:pPr indent="-349250" lvl="0" marL="457200" rtl="0" algn="l">
              <a:spcBef>
                <a:spcPts val="0"/>
              </a:spcBef>
              <a:spcAft>
                <a:spcPts val="0"/>
              </a:spcAft>
              <a:buClr>
                <a:srgbClr val="376C67"/>
              </a:buClr>
              <a:buSzPts val="1900"/>
              <a:buChar char="●"/>
            </a:pPr>
            <a:r>
              <a:rPr lang="en" sz="1900">
                <a:solidFill>
                  <a:srgbClr val="376C67"/>
                </a:solidFill>
              </a:rPr>
              <a:t>Anything else that strikes you</a:t>
            </a:r>
            <a:endParaRPr sz="1900">
              <a:solidFill>
                <a:srgbClr val="376C6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6"/>
          <p:cNvSpPr txBox="1"/>
          <p:nvPr>
            <p:ph type="title"/>
          </p:nvPr>
        </p:nvSpPr>
        <p:spPr>
          <a:xfrm>
            <a:off x="284775" y="183500"/>
            <a:ext cx="8547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2920">
                <a:solidFill>
                  <a:srgbClr val="933F14"/>
                </a:solidFill>
              </a:rPr>
              <a:t>Student Discussion </a:t>
            </a:r>
            <a:r>
              <a:rPr b="1" lang="en" sz="2920">
                <a:solidFill>
                  <a:srgbClr val="933F14"/>
                </a:solidFill>
              </a:rPr>
              <a:t>Board</a:t>
            </a:r>
            <a:r>
              <a:rPr b="1" lang="en" sz="2920">
                <a:solidFill>
                  <a:srgbClr val="933F14"/>
                </a:solidFill>
              </a:rPr>
              <a:t> Post</a:t>
            </a:r>
            <a:endParaRPr b="1" sz="2920">
              <a:solidFill>
                <a:srgbClr val="933F14"/>
              </a:solidFill>
            </a:endParaRPr>
          </a:p>
        </p:txBody>
      </p:sp>
      <p:sp>
        <p:nvSpPr>
          <p:cNvPr id="74" name="Google Shape;74;p16"/>
          <p:cNvSpPr txBox="1"/>
          <p:nvPr>
            <p:ph idx="1" type="body"/>
          </p:nvPr>
        </p:nvSpPr>
        <p:spPr>
          <a:xfrm>
            <a:off x="197600" y="756200"/>
            <a:ext cx="8547600" cy="43872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1200"/>
              </a:spcAft>
              <a:buNone/>
            </a:pPr>
            <a:r>
              <a:rPr lang="en">
                <a:solidFill>
                  <a:srgbClr val="933F14"/>
                </a:solidFill>
              </a:rPr>
              <a:t>I don’t think we should trust AI and Chat GPT. AI is like my </a:t>
            </a:r>
            <a:r>
              <a:rPr lang="en">
                <a:solidFill>
                  <a:srgbClr val="933F14"/>
                </a:solidFill>
              </a:rPr>
              <a:t>friend</a:t>
            </a:r>
            <a:r>
              <a:rPr lang="en">
                <a:solidFill>
                  <a:srgbClr val="933F14"/>
                </a:solidFill>
              </a:rPr>
              <a:t> who is smart but who also makes a lot of things up and who doesn’t like to admit when he’s wrong. It doesn’t mean I don’t speak with him or haven’t </a:t>
            </a:r>
            <a:r>
              <a:rPr lang="en">
                <a:solidFill>
                  <a:srgbClr val="933F14"/>
                </a:solidFill>
              </a:rPr>
              <a:t>learned</a:t>
            </a:r>
            <a:r>
              <a:rPr lang="en">
                <a:solidFill>
                  <a:srgbClr val="933F14"/>
                </a:solidFill>
              </a:rPr>
              <a:t> </a:t>
            </a:r>
            <a:r>
              <a:rPr lang="en">
                <a:solidFill>
                  <a:srgbClr val="933F14"/>
                </a:solidFill>
              </a:rPr>
              <a:t>anything</a:t>
            </a:r>
            <a:r>
              <a:rPr lang="en">
                <a:solidFill>
                  <a:srgbClr val="933F14"/>
                </a:solidFill>
              </a:rPr>
              <a:t> from him, but it does mean I double check what he says before I pass it along. I think students need to treat AI like that type of person. Maybe you go to it for help and </a:t>
            </a:r>
            <a:r>
              <a:rPr lang="en">
                <a:solidFill>
                  <a:srgbClr val="933F14"/>
                </a:solidFill>
              </a:rPr>
              <a:t>suggestions, but then you always triple check that what it says is accurate. I also want to mention that unfortunately, I don’t think some students feel like they need to check AI for accuracy. Instead, they just accept whatever it tells them. For example, I had a group project in another class where one of my classmates obviously used AI to write his section. I was so frustrated and mad and told him that if I can tell this is AI, don’t you think the professor is going to be able to? It makes me nervous having to work with people who really don’t understand AI and just casually use it without any quality control. Overall, this is why I think one of our class guidelines should be not to trust AI and to always check it for accuracy. </a:t>
            </a:r>
            <a:endParaRPr>
              <a:solidFill>
                <a:srgbClr val="933F14"/>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 name="Shape 78"/>
        <p:cNvGrpSpPr/>
        <p:nvPr/>
      </p:nvGrpSpPr>
      <p:grpSpPr>
        <a:xfrm>
          <a:off x="0" y="0"/>
          <a:ext cx="0" cy="0"/>
          <a:chOff x="0" y="0"/>
          <a:chExt cx="0" cy="0"/>
        </a:xfrm>
      </p:grpSpPr>
      <p:sp>
        <p:nvSpPr>
          <p:cNvPr id="79" name="Google Shape;79;p17"/>
          <p:cNvSpPr txBox="1"/>
          <p:nvPr>
            <p:ph type="title"/>
          </p:nvPr>
        </p:nvSpPr>
        <p:spPr>
          <a:xfrm>
            <a:off x="5445725" y="0"/>
            <a:ext cx="2981400" cy="87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F1E3DE"/>
                </a:solidFill>
              </a:rPr>
              <a:t>Let’s Discuss</a:t>
            </a:r>
            <a:endParaRPr b="1">
              <a:solidFill>
                <a:srgbClr val="F1E3DE"/>
              </a:solidFill>
            </a:endParaRPr>
          </a:p>
        </p:txBody>
      </p:sp>
      <p:sp>
        <p:nvSpPr>
          <p:cNvPr id="80" name="Google Shape;80;p17"/>
          <p:cNvSpPr txBox="1"/>
          <p:nvPr>
            <p:ph idx="1" type="body"/>
          </p:nvPr>
        </p:nvSpPr>
        <p:spPr>
          <a:xfrm>
            <a:off x="738100" y="1152475"/>
            <a:ext cx="7689000" cy="34164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Clr>
                <a:srgbClr val="F1E3DE"/>
              </a:buClr>
              <a:buSzPts val="2200"/>
              <a:buFont typeface="Times New Roman"/>
              <a:buChar char="●"/>
            </a:pPr>
            <a:r>
              <a:rPr lang="en" sz="2200">
                <a:solidFill>
                  <a:srgbClr val="F1E3DE"/>
                </a:solidFill>
                <a:latin typeface="Times New Roman"/>
                <a:ea typeface="Times New Roman"/>
                <a:cs typeface="Times New Roman"/>
                <a:sym typeface="Times New Roman"/>
              </a:rPr>
              <a:t>What did you notice about the student’s post? </a:t>
            </a:r>
            <a:endParaRPr sz="2200">
              <a:solidFill>
                <a:srgbClr val="F1E3DE"/>
              </a:solidFill>
              <a:latin typeface="Times New Roman"/>
              <a:ea typeface="Times New Roman"/>
              <a:cs typeface="Times New Roman"/>
              <a:sym typeface="Times New Roman"/>
            </a:endParaRPr>
          </a:p>
          <a:p>
            <a:pPr indent="-368300" lvl="0" marL="457200" rtl="0" algn="l">
              <a:spcBef>
                <a:spcPts val="0"/>
              </a:spcBef>
              <a:spcAft>
                <a:spcPts val="0"/>
              </a:spcAft>
              <a:buClr>
                <a:srgbClr val="F1E3DE"/>
              </a:buClr>
              <a:buSzPts val="2200"/>
              <a:buFont typeface="Times New Roman"/>
              <a:buChar char="●"/>
            </a:pPr>
            <a:r>
              <a:rPr lang="en" sz="2200">
                <a:solidFill>
                  <a:srgbClr val="F1E3DE"/>
                </a:solidFill>
                <a:latin typeface="Times New Roman"/>
                <a:ea typeface="Times New Roman"/>
                <a:cs typeface="Times New Roman"/>
                <a:sym typeface="Times New Roman"/>
              </a:rPr>
              <a:t>What was the topic, the message, the purpose? </a:t>
            </a:r>
            <a:endParaRPr sz="2200">
              <a:solidFill>
                <a:srgbClr val="F1E3DE"/>
              </a:solidFill>
              <a:latin typeface="Times New Roman"/>
              <a:ea typeface="Times New Roman"/>
              <a:cs typeface="Times New Roman"/>
              <a:sym typeface="Times New Roman"/>
            </a:endParaRPr>
          </a:p>
          <a:p>
            <a:pPr indent="-368300" lvl="0" marL="457200" rtl="0" algn="l">
              <a:spcBef>
                <a:spcPts val="0"/>
              </a:spcBef>
              <a:spcAft>
                <a:spcPts val="0"/>
              </a:spcAft>
              <a:buClr>
                <a:srgbClr val="F1E3DE"/>
              </a:buClr>
              <a:buSzPts val="2200"/>
              <a:buFont typeface="Times New Roman"/>
              <a:buChar char="●"/>
            </a:pPr>
            <a:r>
              <a:rPr lang="en" sz="2200">
                <a:solidFill>
                  <a:srgbClr val="F1E3DE"/>
                </a:solidFill>
                <a:latin typeface="Times New Roman"/>
                <a:ea typeface="Times New Roman"/>
                <a:cs typeface="Times New Roman"/>
                <a:sym typeface="Times New Roman"/>
              </a:rPr>
              <a:t>How did she support her point? </a:t>
            </a:r>
            <a:endParaRPr sz="2200">
              <a:solidFill>
                <a:srgbClr val="F1E3DE"/>
              </a:solidFill>
              <a:latin typeface="Times New Roman"/>
              <a:ea typeface="Times New Roman"/>
              <a:cs typeface="Times New Roman"/>
              <a:sym typeface="Times New Roman"/>
            </a:endParaRPr>
          </a:p>
          <a:p>
            <a:pPr indent="-368300" lvl="0" marL="457200" rtl="0" algn="l">
              <a:spcBef>
                <a:spcPts val="0"/>
              </a:spcBef>
              <a:spcAft>
                <a:spcPts val="0"/>
              </a:spcAft>
              <a:buClr>
                <a:srgbClr val="F1E3DE"/>
              </a:buClr>
              <a:buSzPts val="2200"/>
              <a:buFont typeface="Times New Roman"/>
              <a:buChar char="●"/>
            </a:pPr>
            <a:r>
              <a:rPr lang="en" sz="2200">
                <a:solidFill>
                  <a:srgbClr val="F1E3DE"/>
                </a:solidFill>
                <a:latin typeface="Times New Roman"/>
                <a:ea typeface="Times New Roman"/>
                <a:cs typeface="Times New Roman"/>
                <a:sym typeface="Times New Roman"/>
              </a:rPr>
              <a:t>Who was her audience? </a:t>
            </a:r>
            <a:endParaRPr sz="2200">
              <a:solidFill>
                <a:srgbClr val="F1E3DE"/>
              </a:solidFill>
              <a:latin typeface="Times New Roman"/>
              <a:ea typeface="Times New Roman"/>
              <a:cs typeface="Times New Roman"/>
              <a:sym typeface="Times New Roman"/>
            </a:endParaRPr>
          </a:p>
          <a:p>
            <a:pPr indent="-368300" lvl="0" marL="457200" rtl="0" algn="l">
              <a:spcBef>
                <a:spcPts val="0"/>
              </a:spcBef>
              <a:spcAft>
                <a:spcPts val="0"/>
              </a:spcAft>
              <a:buClr>
                <a:srgbClr val="F1E3DE"/>
              </a:buClr>
              <a:buSzPts val="2200"/>
              <a:buFont typeface="Times New Roman"/>
              <a:buChar char="●"/>
            </a:pPr>
            <a:r>
              <a:rPr lang="en" sz="2200">
                <a:solidFill>
                  <a:srgbClr val="F1E3DE"/>
                </a:solidFill>
                <a:latin typeface="Times New Roman"/>
                <a:ea typeface="Times New Roman"/>
                <a:cs typeface="Times New Roman"/>
                <a:sym typeface="Times New Roman"/>
              </a:rPr>
              <a:t>How would you describe her tone?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8"/>
          <p:cNvSpPr txBox="1"/>
          <p:nvPr>
            <p:ph type="title"/>
          </p:nvPr>
        </p:nvSpPr>
        <p:spPr>
          <a:xfrm>
            <a:off x="703225" y="445025"/>
            <a:ext cx="7532100" cy="577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rgbClr val="933F14"/>
                </a:solidFill>
              </a:rPr>
              <a:t>Human vs. AI Summary </a:t>
            </a:r>
            <a:endParaRPr b="1">
              <a:solidFill>
                <a:srgbClr val="933F14"/>
              </a:solidFill>
            </a:endParaRPr>
          </a:p>
        </p:txBody>
      </p:sp>
      <p:sp>
        <p:nvSpPr>
          <p:cNvPr id="86" name="Google Shape;86;p18"/>
          <p:cNvSpPr txBox="1"/>
          <p:nvPr>
            <p:ph idx="1" type="body"/>
          </p:nvPr>
        </p:nvSpPr>
        <p:spPr>
          <a:xfrm>
            <a:off x="284775" y="1152475"/>
            <a:ext cx="8160000" cy="3416400"/>
          </a:xfrm>
          <a:prstGeom prst="rect">
            <a:avLst/>
          </a:prstGeom>
        </p:spPr>
        <p:txBody>
          <a:bodyPr anchorCtr="0" anchor="t" bIns="91425" lIns="91425" spcFirstLastPara="1" rIns="91425" wrap="square" tIns="91425">
            <a:normAutofit/>
          </a:bodyPr>
          <a:lstStyle/>
          <a:p>
            <a:pPr indent="-387350" lvl="0" marL="457200" rtl="0" algn="l">
              <a:spcBef>
                <a:spcPts val="0"/>
              </a:spcBef>
              <a:spcAft>
                <a:spcPts val="0"/>
              </a:spcAft>
              <a:buClr>
                <a:srgbClr val="933F14"/>
              </a:buClr>
              <a:buSzPts val="2500"/>
              <a:buFont typeface="Times New Roman"/>
              <a:buChar char="●"/>
            </a:pPr>
            <a:r>
              <a:rPr lang="en" sz="2500">
                <a:solidFill>
                  <a:srgbClr val="933F14"/>
                </a:solidFill>
                <a:latin typeface="Times New Roman"/>
                <a:ea typeface="Times New Roman"/>
                <a:cs typeface="Times New Roman"/>
                <a:sym typeface="Times New Roman"/>
              </a:rPr>
              <a:t>Now, let’s each practice writing a 1-2 sentence summary of the post in our own words for a student who missed today’s lesson. </a:t>
            </a:r>
            <a:endParaRPr sz="2500">
              <a:solidFill>
                <a:srgbClr val="933F14"/>
              </a:solidFill>
              <a:latin typeface="Times New Roman"/>
              <a:ea typeface="Times New Roman"/>
              <a:cs typeface="Times New Roman"/>
              <a:sym typeface="Times New Roman"/>
            </a:endParaRPr>
          </a:p>
          <a:p>
            <a:pPr indent="-387350" lvl="0" marL="457200" rtl="0" algn="l">
              <a:spcBef>
                <a:spcPts val="0"/>
              </a:spcBef>
              <a:spcAft>
                <a:spcPts val="0"/>
              </a:spcAft>
              <a:buClr>
                <a:srgbClr val="933F14"/>
              </a:buClr>
              <a:buSzPts val="2500"/>
              <a:buFont typeface="Times New Roman"/>
              <a:buChar char="●"/>
            </a:pPr>
            <a:r>
              <a:rPr lang="en" sz="2500">
                <a:solidFill>
                  <a:srgbClr val="933F14"/>
                </a:solidFill>
                <a:latin typeface="Times New Roman"/>
                <a:ea typeface="Times New Roman"/>
                <a:cs typeface="Times New Roman"/>
                <a:sym typeface="Times New Roman"/>
              </a:rPr>
              <a:t>Then, ask ChatGPT to complete the same task. (i.e. Practice writing a 1-2 sentence summary of the post in its own words for a student who missed today’s lesson.)</a:t>
            </a:r>
            <a:endParaRPr sz="3100">
              <a:solidFill>
                <a:srgbClr val="933F14"/>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9"/>
          <p:cNvSpPr txBox="1"/>
          <p:nvPr>
            <p:ph type="title"/>
          </p:nvPr>
        </p:nvSpPr>
        <p:spPr>
          <a:xfrm>
            <a:off x="311700" y="2357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933F14"/>
                </a:solidFill>
              </a:rPr>
              <a:t>Think. Pair. Share.</a:t>
            </a:r>
            <a:endParaRPr b="1">
              <a:solidFill>
                <a:srgbClr val="933F14"/>
              </a:solidFill>
            </a:endParaRPr>
          </a:p>
        </p:txBody>
      </p:sp>
      <p:sp>
        <p:nvSpPr>
          <p:cNvPr id="92" name="Google Shape;92;p19"/>
          <p:cNvSpPr txBox="1"/>
          <p:nvPr>
            <p:ph idx="1" type="body"/>
          </p:nvPr>
        </p:nvSpPr>
        <p:spPr>
          <a:xfrm>
            <a:off x="311700" y="883400"/>
            <a:ext cx="8760600" cy="390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rgbClr val="933F14"/>
                </a:solidFill>
                <a:latin typeface="Times New Roman"/>
                <a:ea typeface="Times New Roman"/>
                <a:cs typeface="Times New Roman"/>
                <a:sym typeface="Times New Roman"/>
              </a:rPr>
              <a:t>With a partner, compare your summary and ChatGPT’s. Consider the following questions:</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How are the summaries similar and different? Do you prefer one over the other? Why? </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What did ChatGPT get right?</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What might it have missed?</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To you, is ChatGPT’s summary clearly AI generated? Explain.</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If we had not had the student’s permission to use their discussion-board post, would you have felt </a:t>
            </a:r>
            <a:r>
              <a:rPr lang="en" sz="2000">
                <a:solidFill>
                  <a:srgbClr val="933F14"/>
                </a:solidFill>
                <a:latin typeface="Times New Roman"/>
                <a:ea typeface="Times New Roman"/>
                <a:cs typeface="Times New Roman"/>
                <a:sym typeface="Times New Roman"/>
              </a:rPr>
              <a:t>comfortable</a:t>
            </a:r>
            <a:r>
              <a:rPr lang="en" sz="2000">
                <a:solidFill>
                  <a:srgbClr val="933F14"/>
                </a:solidFill>
                <a:latin typeface="Times New Roman"/>
                <a:ea typeface="Times New Roman"/>
                <a:cs typeface="Times New Roman"/>
                <a:sym typeface="Times New Roman"/>
              </a:rPr>
              <a:t> sharing it with Chat GPT? Why or why not?</a:t>
            </a:r>
            <a:endParaRPr sz="2000">
              <a:solidFill>
                <a:srgbClr val="933F14"/>
              </a:solidFill>
              <a:latin typeface="Times New Roman"/>
              <a:ea typeface="Times New Roman"/>
              <a:cs typeface="Times New Roman"/>
              <a:sym typeface="Times New Roman"/>
            </a:endParaRPr>
          </a:p>
          <a:p>
            <a:pPr indent="-355600" lvl="0" marL="457200" rtl="0" algn="l">
              <a:spcBef>
                <a:spcPts val="0"/>
              </a:spcBef>
              <a:spcAft>
                <a:spcPts val="0"/>
              </a:spcAft>
              <a:buClr>
                <a:srgbClr val="933F14"/>
              </a:buClr>
              <a:buSzPts val="2000"/>
              <a:buFont typeface="Times New Roman"/>
              <a:buChar char="●"/>
            </a:pPr>
            <a:r>
              <a:rPr lang="en" sz="2000">
                <a:solidFill>
                  <a:srgbClr val="933F14"/>
                </a:solidFill>
                <a:latin typeface="Times New Roman"/>
                <a:ea typeface="Times New Roman"/>
                <a:cs typeface="Times New Roman"/>
                <a:sym typeface="Times New Roman"/>
              </a:rPr>
              <a:t>Did you feel differently reading the student’s post compared to reading the AI summary of it?</a:t>
            </a:r>
            <a:endParaRPr sz="2000">
              <a:solidFill>
                <a:srgbClr val="933F14"/>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E4B1A1"/>
                </a:solidFill>
              </a:rPr>
              <a:t>ChatGPT Play Time</a:t>
            </a:r>
            <a:endParaRPr b="1" sz="2820">
              <a:solidFill>
                <a:srgbClr val="E4B1A1"/>
              </a:solidFill>
            </a:endParaRPr>
          </a:p>
        </p:txBody>
      </p:sp>
      <p:sp>
        <p:nvSpPr>
          <p:cNvPr id="98" name="Google Shape;98;p20"/>
          <p:cNvSpPr txBox="1"/>
          <p:nvPr>
            <p:ph idx="1" type="body"/>
          </p:nvPr>
        </p:nvSpPr>
        <p:spPr>
          <a:xfrm>
            <a:off x="311700" y="1152475"/>
            <a:ext cx="8520600" cy="327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E3B0A0"/>
                </a:solidFill>
              </a:rPr>
              <a:t>Choose 2 to 3 specific things to ask ChatGPT to summarize. Try to choose specific texts/places such as:</a:t>
            </a:r>
            <a:endParaRPr sz="2200">
              <a:solidFill>
                <a:srgbClr val="E3B0A0"/>
              </a:solidFill>
            </a:endParaRPr>
          </a:p>
          <a:p>
            <a:pPr indent="-368300" lvl="0" marL="457200" rtl="0" algn="l">
              <a:spcBef>
                <a:spcPts val="1200"/>
              </a:spcBef>
              <a:spcAft>
                <a:spcPts val="0"/>
              </a:spcAft>
              <a:buClr>
                <a:srgbClr val="E3B0A0"/>
              </a:buClr>
              <a:buSzPts val="2200"/>
              <a:buChar char="●"/>
            </a:pPr>
            <a:r>
              <a:rPr lang="en" sz="2200">
                <a:solidFill>
                  <a:srgbClr val="E3B0A0"/>
                </a:solidFill>
              </a:rPr>
              <a:t>A favorite episode of a show (not the whole series)</a:t>
            </a:r>
            <a:endParaRPr sz="2200">
              <a:solidFill>
                <a:srgbClr val="E3B0A0"/>
              </a:solidFill>
            </a:endParaRPr>
          </a:p>
          <a:p>
            <a:pPr indent="-368300" lvl="0" marL="457200" rtl="0" algn="l">
              <a:spcBef>
                <a:spcPts val="0"/>
              </a:spcBef>
              <a:spcAft>
                <a:spcPts val="0"/>
              </a:spcAft>
              <a:buClr>
                <a:srgbClr val="E3B0A0"/>
              </a:buClr>
              <a:buSzPts val="2200"/>
              <a:buChar char="●"/>
            </a:pPr>
            <a:r>
              <a:rPr lang="en" sz="2200">
                <a:solidFill>
                  <a:srgbClr val="E3B0A0"/>
                </a:solidFill>
              </a:rPr>
              <a:t>Your neighborhood </a:t>
            </a:r>
            <a:endParaRPr sz="2200">
              <a:solidFill>
                <a:srgbClr val="E3B0A0"/>
              </a:solidFill>
            </a:endParaRPr>
          </a:p>
          <a:p>
            <a:pPr indent="-368300" lvl="0" marL="457200" rtl="0" algn="l">
              <a:spcBef>
                <a:spcPts val="0"/>
              </a:spcBef>
              <a:spcAft>
                <a:spcPts val="0"/>
              </a:spcAft>
              <a:buClr>
                <a:srgbClr val="E3B0A0"/>
              </a:buClr>
              <a:buSzPts val="2200"/>
              <a:buChar char="●"/>
            </a:pPr>
            <a:r>
              <a:rPr lang="en" sz="2200">
                <a:solidFill>
                  <a:srgbClr val="E3B0A0"/>
                </a:solidFill>
              </a:rPr>
              <a:t>A specific Twitch stream or YouTube video</a:t>
            </a:r>
            <a:endParaRPr sz="2200">
              <a:solidFill>
                <a:srgbClr val="E3B0A0"/>
              </a:solidFill>
            </a:endParaRPr>
          </a:p>
          <a:p>
            <a:pPr indent="-368300" lvl="0" marL="457200" rtl="0" algn="l">
              <a:spcBef>
                <a:spcPts val="0"/>
              </a:spcBef>
              <a:spcAft>
                <a:spcPts val="0"/>
              </a:spcAft>
              <a:buClr>
                <a:srgbClr val="E3B0A0"/>
              </a:buClr>
              <a:buSzPts val="2200"/>
              <a:buChar char="●"/>
            </a:pPr>
            <a:r>
              <a:rPr lang="en" sz="2200">
                <a:solidFill>
                  <a:srgbClr val="E3B0A0"/>
                </a:solidFill>
              </a:rPr>
              <a:t>The interior or vibe of your favorite local restaurant</a:t>
            </a:r>
            <a:endParaRPr sz="2200">
              <a:solidFill>
                <a:srgbClr val="E3B0A0"/>
              </a:solidFill>
            </a:endParaRPr>
          </a:p>
          <a:p>
            <a:pPr indent="-368300" lvl="0" marL="457200" rtl="0" algn="l">
              <a:spcBef>
                <a:spcPts val="0"/>
              </a:spcBef>
              <a:spcAft>
                <a:spcPts val="0"/>
              </a:spcAft>
              <a:buClr>
                <a:srgbClr val="E3B0A0"/>
              </a:buClr>
              <a:buSzPts val="2200"/>
              <a:buChar char="●"/>
            </a:pPr>
            <a:r>
              <a:t/>
            </a:r>
            <a:endParaRPr sz="2200">
              <a:solidFill>
                <a:srgbClr val="E3B0A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ph idx="1" type="body"/>
          </p:nvPr>
        </p:nvSpPr>
        <p:spPr>
          <a:xfrm>
            <a:off x="311700" y="1152475"/>
            <a:ext cx="8520600" cy="34164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a:bodyPr>
          <a:lstStyle/>
          <a:p>
            <a:pPr indent="0" lvl="0" marL="0" rtl="0" algn="l">
              <a:spcBef>
                <a:spcPts val="0"/>
              </a:spcBef>
              <a:spcAft>
                <a:spcPts val="1200"/>
              </a:spcAft>
              <a:buNone/>
            </a:pPr>
            <a:r>
              <a:rPr lang="en"/>
              <a:t>Make sure that any summary that you complete for our class also has a visual representation of </a:t>
            </a:r>
            <a:r>
              <a:rPr lang="en"/>
              <a:t>the </a:t>
            </a:r>
            <a:r>
              <a:rPr lang="en"/>
              <a:t>summary. </a:t>
            </a:r>
            <a:r>
              <a:rPr lang="en"/>
              <a:t>The image</a:t>
            </a:r>
            <a:r>
              <a:rPr lang="en"/>
              <a:t> should always have the CSUEB logo on it.</a:t>
            </a:r>
            <a:endParaRPr/>
          </a:p>
        </p:txBody>
      </p:sp>
      <p:pic>
        <p:nvPicPr>
          <p:cNvPr id="104" name="Google Shape;104;p21" title="Screenshot 2023-09-21 194632.png"/>
          <p:cNvPicPr preferRelativeResize="0"/>
          <p:nvPr/>
        </p:nvPicPr>
        <p:blipFill>
          <a:blip r:embed="rId4">
            <a:alphaModFix/>
          </a:blip>
          <a:stretch>
            <a:fillRect/>
          </a:stretch>
        </p:blipFill>
        <p:spPr>
          <a:xfrm>
            <a:off x="0" y="0"/>
            <a:ext cx="9143999" cy="5143499"/>
          </a:xfrm>
          <a:prstGeom prst="rect">
            <a:avLst/>
          </a:prstGeom>
          <a:noFill/>
          <a:ln>
            <a:noFill/>
          </a:ln>
        </p:spPr>
      </p:pic>
      <p:sp>
        <p:nvSpPr>
          <p:cNvPr id="105" name="Google Shape;105;p21"/>
          <p:cNvSpPr txBox="1"/>
          <p:nvPr/>
        </p:nvSpPr>
        <p:spPr>
          <a:xfrm>
            <a:off x="0" y="4681800"/>
            <a:ext cx="9144000" cy="461700"/>
          </a:xfrm>
          <a:prstGeom prst="rect">
            <a:avLst/>
          </a:prstGeom>
          <a:solidFill>
            <a:srgbClr val="79A8C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Finally, see how it does summarizing my slides. </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